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Default Extension="wdp" ContentType="image/vnd.ms-photo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3105" r:id="rId2"/>
    <p:sldId id="3107" r:id="rId3"/>
    <p:sldId id="3108" r:id="rId4"/>
    <p:sldId id="3109" r:id="rId5"/>
    <p:sldId id="3133" r:id="rId6"/>
    <p:sldId id="3129" r:id="rId7"/>
    <p:sldId id="3113" r:id="rId8"/>
    <p:sldId id="3135" r:id="rId9"/>
    <p:sldId id="3165" r:id="rId10"/>
    <p:sldId id="3166" r:id="rId11"/>
    <p:sldId id="3150" r:id="rId12"/>
    <p:sldId id="3151" r:id="rId13"/>
    <p:sldId id="3152" r:id="rId14"/>
    <p:sldId id="3153" r:id="rId15"/>
    <p:sldId id="3118" r:id="rId16"/>
    <p:sldId id="3134" r:id="rId17"/>
    <p:sldId id="3157" r:id="rId18"/>
    <p:sldId id="3164" r:id="rId19"/>
    <p:sldId id="3163" r:id="rId20"/>
    <p:sldId id="3123" r:id="rId21"/>
    <p:sldId id="3147" r:id="rId22"/>
    <p:sldId id="310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685" indent="-182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544" indent="-3682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403" indent="-5539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261" indent="-7396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5721" algn="l" defTabSz="914289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2865" algn="l" defTabSz="914289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010" algn="l" defTabSz="914289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153" algn="l" defTabSz="914289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9D89"/>
    <a:srgbClr val="CA8F45"/>
    <a:srgbClr val="FF6600"/>
    <a:srgbClr val="8308B9"/>
    <a:srgbClr val="DE7595"/>
    <a:srgbClr val="751B8D"/>
    <a:srgbClr val="C00000"/>
    <a:srgbClr val="191F28"/>
    <a:srgbClr val="3B5C94"/>
    <a:srgbClr val="7F7F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97" autoAdjust="0"/>
    <p:restoredTop sz="95317" autoAdjust="0"/>
  </p:normalViewPr>
  <p:slideViewPr>
    <p:cSldViewPr>
      <p:cViewPr varScale="1">
        <p:scale>
          <a:sx n="43" d="100"/>
          <a:sy n="43" d="100"/>
        </p:scale>
        <p:origin x="-58" y="-20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2017/5/17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555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270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698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699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5214" algn="l" defTabSz="9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258" algn="l" defTabSz="9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301" algn="l" defTabSz="9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342" algn="l" defTabSz="9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8329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7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7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75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7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7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5933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7875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7284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69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118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341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665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378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10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431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787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787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2017/5/17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8547749"/>
      </p:ext>
    </p:extLst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9285799"/>
      </p:ext>
    </p:extLst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73-421B-4DC9-8B8B-C18B0F88039D}" type="datetimeFigureOut">
              <a:rPr lang="zh-CN" altLang="en-US" smtClean="0"/>
              <a:pPr/>
              <a:t>2017/5/17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969F-7601-4AB6-B3AE-ABE0FBC168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8242996"/>
      </p:ext>
    </p:extLst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9"/>
            <a:ext cx="11090672" cy="4589050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2017/5/17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ransition spd="slow" advTm="0"/>
  <p:txStyles>
    <p:titleStyle>
      <a:lvl1pPr algn="l" defTabSz="964208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52" indent="-241052" algn="l" defTabSz="964208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157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61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365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469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574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677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782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7887" indent="-241052" algn="l" defTabSz="964208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105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208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313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16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0521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626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4731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834" algn="l" defTabSz="9642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9" t="-38063" r="-17199" b="-12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09650" y="5573684"/>
            <a:ext cx="1840285" cy="2573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0" tIns="35994" rIns="0" bIns="35996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From</a:t>
            </a: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：产品部</a:t>
            </a:r>
            <a:endParaRPr lang="zh-CN" altLang="en-US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545863" y="5573537"/>
            <a:ext cx="2266372" cy="2573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0" tIns="35994" rIns="0" bIns="35996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日期：</a:t>
            </a:r>
            <a:r>
              <a:rPr lang="en-US" altLang="zh-CN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2017</a:t>
            </a: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5</a:t>
            </a: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月</a:t>
            </a:r>
            <a:endParaRPr lang="zh-CN" altLang="en-US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09650" y="2995832"/>
            <a:ext cx="591979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华夏易联科技开发有限公司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009650" y="3464413"/>
            <a:ext cx="7062799" cy="17204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1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政务督察督办管理平台</a:t>
            </a:r>
            <a:r>
              <a:rPr lang="en-US" altLang="zh-CN" sz="41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V1.0</a:t>
            </a:r>
          </a:p>
          <a:p>
            <a:pPr>
              <a:buNone/>
            </a:pPr>
            <a:r>
              <a:rPr lang="zh-CN" altLang="en-US" sz="59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产品介绍</a:t>
            </a:r>
            <a:endParaRPr lang="zh-CN" altLang="en-US" sz="59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22"/>
          <p:cNvSpPr/>
          <p:nvPr/>
        </p:nvSpPr>
        <p:spPr>
          <a:xfrm>
            <a:off x="1009650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Oval 22"/>
          <p:cNvSpPr/>
          <p:nvPr/>
        </p:nvSpPr>
        <p:spPr>
          <a:xfrm>
            <a:off x="2115816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4" name="Oval 22"/>
          <p:cNvSpPr/>
          <p:nvPr/>
        </p:nvSpPr>
        <p:spPr>
          <a:xfrm>
            <a:off x="3221981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Oval 22"/>
          <p:cNvSpPr/>
          <p:nvPr/>
        </p:nvSpPr>
        <p:spPr>
          <a:xfrm>
            <a:off x="4328146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01707959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401747"/>
            <a:ext cx="12858750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2516" y="2187565"/>
            <a:ext cx="4286235" cy="3214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1758938"/>
            <a:ext cx="8429638" cy="32861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617684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信息统一分发处理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承办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8809387" y="2544756"/>
            <a:ext cx="3835095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统一接收：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支持集中接收督办人督办事项，查看事项信息（包括事项分类、重要级别），按照督办要求进行承办。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状态跟踪：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实时查询承办事项的督察状态，为承办人根据督察状态有效开展承办工作提供支撑。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实时反馈：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按照督办要求及时提交反馈至督办人。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进度把控：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8572516" y="1544623"/>
            <a:ext cx="2225309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承办管理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86" y="1961528"/>
            <a:ext cx="8215370" cy="291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401747"/>
            <a:ext cx="12858750" cy="4786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1544623"/>
            <a:ext cx="8215325" cy="4429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617684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实时消息通知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81" y="1627784"/>
            <a:ext cx="79599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81" y="3770924"/>
            <a:ext cx="7976443" cy="21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0"/>
          <p:cNvSpPr/>
          <p:nvPr/>
        </p:nvSpPr>
        <p:spPr>
          <a:xfrm>
            <a:off x="8358202" y="2830507"/>
            <a:ext cx="4500550" cy="2071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715391" y="3315044"/>
            <a:ext cx="4000528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督办通知：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督办人下发督办事项后，系统支持按照设定的通知人，发布督办通知。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消息提醒：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实时将。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8358201" y="2187565"/>
            <a:ext cx="2225309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任务提醒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401747"/>
            <a:ext cx="12858750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2516" y="2390156"/>
            <a:ext cx="4286235" cy="26432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1901813"/>
            <a:ext cx="8429638" cy="2857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617684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数据综合检索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8786830" y="2811589"/>
            <a:ext cx="3835095" cy="16619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数据分类：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将数据统一按照不同类型匹配不同数据内容进行分页查询。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条件筛选：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支持那句按条件查询，筛选条件按分类项设定。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全文检索：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支持按照关键词进行全文检索。。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8572516" y="1747214"/>
            <a:ext cx="2225309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数据检索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044690"/>
            <a:ext cx="8286764" cy="26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401747"/>
            <a:ext cx="12858750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2516" y="2330441"/>
            <a:ext cx="4286235" cy="271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1401747"/>
            <a:ext cx="8429638" cy="4429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617684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数据统计分析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8809387" y="2687631"/>
            <a:ext cx="3835095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分类统计：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支持按照不同类型进行数据统计。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丰富展示形式：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支持将数据统计结果以不同形式进行展示，包括统计表、柱状图、饼状图等。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条件筛选：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支持那句按条件查询，筛选条件按分类项设定。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全文检索：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支持按照关键词进行全文检索。。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8572516" y="1687499"/>
            <a:ext cx="2225309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统计分析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09" y="1544623"/>
            <a:ext cx="8213624" cy="411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401747"/>
            <a:ext cx="12858750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72516" y="2330441"/>
            <a:ext cx="4286235" cy="2714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1616062"/>
            <a:ext cx="8429638" cy="371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617684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数据管理维护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8809387" y="2687632"/>
            <a:ext cx="3835095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模板管理：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支持创建反馈内容模板，供承办人应用。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事项分类管理：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按照实际业务设定督办事项分类。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督察状态管理：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支持督察状态配置。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角色管理：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支持角色配置，针对不同角色的用户分配不同的查看与操作权限。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8572516" y="1687499"/>
            <a:ext cx="2225309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数据管理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31" y="1830375"/>
            <a:ext cx="8143933" cy="32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6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1" y="2748496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平台优势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1" y="3696145"/>
            <a:ext cx="1588874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系统技术保障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8" y="3696145"/>
            <a:ext cx="117850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业务特点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60" y="1955325"/>
            <a:ext cx="443502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1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5813896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6" y="3324163"/>
            <a:ext cx="3466905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847379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0" y="4330705"/>
            <a:ext cx="12858750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1473186"/>
            <a:ext cx="12858750" cy="1428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500021" y="4743802"/>
            <a:ext cx="565710" cy="601065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428583" y="33668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500022" y="1844807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技术保障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85839" y="4529489"/>
            <a:ext cx="4929223" cy="101565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高应用扩展性：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不在数据库中创建与业务相关的任何的存储过程、函数、包等等对象；数据库只负责存储数据。</a:t>
            </a: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所有的业务相关的内容都将在应用层处理。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Freeform 22"/>
          <p:cNvSpPr>
            <a:spLocks noEditPoints="1"/>
          </p:cNvSpPr>
          <p:nvPr/>
        </p:nvSpPr>
        <p:spPr bwMode="auto">
          <a:xfrm>
            <a:off x="6572252" y="4729371"/>
            <a:ext cx="565710" cy="601065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23"/>
          <p:cNvSpPr>
            <a:spLocks noEditPoints="1"/>
          </p:cNvSpPr>
          <p:nvPr/>
        </p:nvSpPr>
        <p:spPr bwMode="auto">
          <a:xfrm>
            <a:off x="6500812" y="3352412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24"/>
          <p:cNvSpPr>
            <a:spLocks noEditPoints="1"/>
          </p:cNvSpPr>
          <p:nvPr/>
        </p:nvSpPr>
        <p:spPr bwMode="auto">
          <a:xfrm>
            <a:off x="6572252" y="1830376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58069" y="1682084"/>
            <a:ext cx="4929223" cy="101565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标准接口规范：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SOA(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面向服务的架构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思想，规范软件接口标准，建立各类业务系统可重用、各系统之间互联、互通、互操作的应用支撑体系框架。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85839" y="3136997"/>
            <a:ext cx="4929223" cy="1015653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异构混合数据存储：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不同数据类型提供相应存储模式，包括传统的关系型数据库（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）、分布式存储（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）、内存数据库（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Redis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）服务、全文索引数据库（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ES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58069" y="4515059"/>
            <a:ext cx="4929223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高可用性：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建立不同层次、不同类型的核心组件，通过平台建构相关的业务应用系统，实现完整、灵活的宏观业务流程，在系统中提供多层次的组件满足各种业务应用，实现交互服务。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85839" y="1676877"/>
            <a:ext cx="4929223" cy="101565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开放接口系统集成：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系统的应用程序接口为企业系统提供集成功能，支持无缝融合对接企业信息化系统（如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OA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HR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CRM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、邮件系统等）。支持单点登录，以及同步双向数据。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358069" y="3127983"/>
            <a:ext cx="4929223" cy="1015663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系统安全架构：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构建安全技术体系、安全管理体系，形成集防护、检测、响应、恢复于一体的安全架构。实现物理安全、网络安全、系统安全、数据安全、应用安全和管理安全。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143623" y="1687499"/>
            <a:ext cx="6106992" cy="41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平台特点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31" r="31331"/>
          <a:stretch>
            <a:fillRect/>
          </a:stretch>
        </p:blipFill>
        <p:spPr>
          <a:xfrm>
            <a:off x="3385405" y="1687499"/>
            <a:ext cx="2755900" cy="4152900"/>
          </a:xfrm>
          <a:prstGeom prst="rect">
            <a:avLst/>
          </a:prstGeom>
        </p:spPr>
      </p:pic>
      <p:sp>
        <p:nvSpPr>
          <p:cNvPr id="17" name="Rectangle 3"/>
          <p:cNvSpPr/>
          <p:nvPr/>
        </p:nvSpPr>
        <p:spPr>
          <a:xfrm>
            <a:off x="654620" y="1687499"/>
            <a:ext cx="2729023" cy="415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868934" y="2158480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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PHOTO’S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sp>
        <p:nvSpPr>
          <p:cNvPr id="19" name="Rectangle 12"/>
          <p:cNvSpPr/>
          <p:nvPr/>
        </p:nvSpPr>
        <p:spPr>
          <a:xfrm>
            <a:off x="868934" y="3269109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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CUSTOMIZE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sp>
        <p:nvSpPr>
          <p:cNvPr id="20" name="Rectangle 13"/>
          <p:cNvSpPr/>
          <p:nvPr/>
        </p:nvSpPr>
        <p:spPr>
          <a:xfrm>
            <a:off x="868934" y="4379738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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 SYSTEM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333391" y="1901813"/>
            <a:ext cx="5786478" cy="1071570"/>
            <a:chOff x="6286499" y="1758937"/>
            <a:chExt cx="5786478" cy="1071570"/>
          </a:xfrm>
        </p:grpSpPr>
        <p:sp>
          <p:nvSpPr>
            <p:cNvPr id="29" name="Rectangle 3"/>
            <p:cNvSpPr/>
            <p:nvPr/>
          </p:nvSpPr>
          <p:spPr>
            <a:xfrm>
              <a:off x="6286499" y="2259003"/>
              <a:ext cx="5786478" cy="571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15127" y="2330441"/>
              <a:ext cx="5357850" cy="372410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快速下发督办工作事项，实现督办实现及时派发与快速响应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24" name="组 20"/>
            <p:cNvGrpSpPr/>
            <p:nvPr/>
          </p:nvGrpSpPr>
          <p:grpSpPr>
            <a:xfrm>
              <a:off x="6286499" y="1758937"/>
              <a:ext cx="2418421" cy="422039"/>
              <a:chOff x="1162876" y="1436725"/>
              <a:chExt cx="2418421" cy="42203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49972" y="1436725"/>
                <a:ext cx="2031325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督办事项统一派发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26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L 形 27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31" name="组合 30"/>
          <p:cNvGrpSpPr/>
          <p:nvPr/>
        </p:nvGrpSpPr>
        <p:grpSpPr>
          <a:xfrm>
            <a:off x="6333391" y="3044821"/>
            <a:ext cx="5786478" cy="1071570"/>
            <a:chOff x="6286499" y="1758937"/>
            <a:chExt cx="5786478" cy="1071570"/>
          </a:xfrm>
        </p:grpSpPr>
        <p:sp>
          <p:nvSpPr>
            <p:cNvPr id="32" name="Rectangle 3"/>
            <p:cNvSpPr/>
            <p:nvPr/>
          </p:nvSpPr>
          <p:spPr>
            <a:xfrm>
              <a:off x="6286499" y="2259003"/>
              <a:ext cx="5786478" cy="571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715127" y="2330441"/>
              <a:ext cx="5357850" cy="345094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汇总记录督办事项，实现督办事项的集中管理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34" name="组 20"/>
            <p:cNvGrpSpPr/>
            <p:nvPr/>
          </p:nvGrpSpPr>
          <p:grpSpPr>
            <a:xfrm>
              <a:off x="6286499" y="1758937"/>
              <a:ext cx="2418421" cy="422039"/>
              <a:chOff x="1162876" y="1436725"/>
              <a:chExt cx="2418421" cy="42203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49972" y="1436725"/>
                <a:ext cx="2031325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督办事务集中管理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36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8" name="L 形 37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6333391" y="4259267"/>
            <a:ext cx="5786478" cy="1285884"/>
            <a:chOff x="6286499" y="1758937"/>
            <a:chExt cx="5786478" cy="1285884"/>
          </a:xfrm>
        </p:grpSpPr>
        <p:sp>
          <p:nvSpPr>
            <p:cNvPr id="40" name="Rectangle 3"/>
            <p:cNvSpPr/>
            <p:nvPr/>
          </p:nvSpPr>
          <p:spPr>
            <a:xfrm>
              <a:off x="6286499" y="2259003"/>
              <a:ext cx="5786478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715127" y="2330441"/>
              <a:ext cx="5357850" cy="625171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设定督办事项的反馈时间，为不同类型事项提供标准反馈模板，合理规划反馈信息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42" name="组 20"/>
            <p:cNvGrpSpPr/>
            <p:nvPr/>
          </p:nvGrpSpPr>
          <p:grpSpPr>
            <a:xfrm>
              <a:off x="6286499" y="1758937"/>
              <a:ext cx="1956756" cy="422039"/>
              <a:chOff x="1162876" y="1436725"/>
              <a:chExt cx="1956756" cy="42203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549972" y="1436725"/>
                <a:ext cx="1569660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实时反馈提交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44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L 形 45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83821591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31" r="31331"/>
          <a:stretch>
            <a:fillRect/>
          </a:stretch>
        </p:blipFill>
        <p:spPr>
          <a:xfrm>
            <a:off x="3385405" y="1687499"/>
            <a:ext cx="2755900" cy="41529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97" y="1687499"/>
            <a:ext cx="3001451" cy="41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6143623" y="1687499"/>
            <a:ext cx="6106992" cy="41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平台特点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3428979" y="1687499"/>
            <a:ext cx="2729023" cy="415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3571855" y="2158480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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PHOTO’S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sp>
        <p:nvSpPr>
          <p:cNvPr id="19" name="Rectangle 12"/>
          <p:cNvSpPr/>
          <p:nvPr/>
        </p:nvSpPr>
        <p:spPr>
          <a:xfrm>
            <a:off x="3571855" y="3269109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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CUSTOMIZE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sp>
        <p:nvSpPr>
          <p:cNvPr id="20" name="Rectangle 13"/>
          <p:cNvSpPr/>
          <p:nvPr/>
        </p:nvSpPr>
        <p:spPr>
          <a:xfrm>
            <a:off x="3571855" y="4379738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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 SYSTEM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333391" y="1901813"/>
            <a:ext cx="5786478" cy="1143008"/>
            <a:chOff x="6286499" y="1758937"/>
            <a:chExt cx="5786478" cy="1143008"/>
          </a:xfrm>
        </p:grpSpPr>
        <p:sp>
          <p:nvSpPr>
            <p:cNvPr id="29" name="Rectangle 3"/>
            <p:cNvSpPr/>
            <p:nvPr/>
          </p:nvSpPr>
          <p:spPr>
            <a:xfrm>
              <a:off x="6286499" y="2259003"/>
              <a:ext cx="5786478" cy="642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15127" y="2259003"/>
              <a:ext cx="5357850" cy="625171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针对平台汇聚积累督办事项，按照不同维度进行统计分析，展示督察督办成果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3" name="组 20"/>
            <p:cNvGrpSpPr/>
            <p:nvPr/>
          </p:nvGrpSpPr>
          <p:grpSpPr>
            <a:xfrm>
              <a:off x="6286499" y="1758937"/>
              <a:ext cx="2187589" cy="422039"/>
              <a:chOff x="1162876" y="1436725"/>
              <a:chExt cx="2187589" cy="42203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49972" y="1436725"/>
                <a:ext cx="1800493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丰富的统计分析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4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L 形 27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5" name="组合 30"/>
          <p:cNvGrpSpPr/>
          <p:nvPr/>
        </p:nvGrpSpPr>
        <p:grpSpPr>
          <a:xfrm>
            <a:off x="6333391" y="3116259"/>
            <a:ext cx="5786478" cy="1143008"/>
            <a:chOff x="6286499" y="1758937"/>
            <a:chExt cx="5786478" cy="1143008"/>
          </a:xfrm>
        </p:grpSpPr>
        <p:sp>
          <p:nvSpPr>
            <p:cNvPr id="32" name="Rectangle 3"/>
            <p:cNvSpPr/>
            <p:nvPr/>
          </p:nvSpPr>
          <p:spPr>
            <a:xfrm>
              <a:off x="6286499" y="2259003"/>
              <a:ext cx="5786478" cy="642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715127" y="2342537"/>
              <a:ext cx="5357850" cy="345094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督察状态灵活配置，支持根据实际业务流程设定工作状态。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6" name="组 20"/>
            <p:cNvGrpSpPr/>
            <p:nvPr/>
          </p:nvGrpSpPr>
          <p:grpSpPr>
            <a:xfrm>
              <a:off x="6286499" y="1758937"/>
              <a:ext cx="2418421" cy="422039"/>
              <a:chOff x="1162876" y="1436725"/>
              <a:chExt cx="2418421" cy="42203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49972" y="1436725"/>
                <a:ext cx="2031325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工作状态控制灵活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7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8" name="L 形 37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8" name="组合 38"/>
          <p:cNvGrpSpPr/>
          <p:nvPr/>
        </p:nvGrpSpPr>
        <p:grpSpPr>
          <a:xfrm>
            <a:off x="6333391" y="4330705"/>
            <a:ext cx="5786478" cy="1214446"/>
            <a:chOff x="6286499" y="1758937"/>
            <a:chExt cx="5786478" cy="1214446"/>
          </a:xfrm>
        </p:grpSpPr>
        <p:sp>
          <p:nvSpPr>
            <p:cNvPr id="40" name="Rectangle 3"/>
            <p:cNvSpPr/>
            <p:nvPr/>
          </p:nvSpPr>
          <p:spPr>
            <a:xfrm>
              <a:off x="6286499" y="2259003"/>
              <a:ext cx="5786478" cy="714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715127" y="2276774"/>
              <a:ext cx="5357850" cy="625171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设定督办事项的反馈时间，为不同类型事项提供标准反馈模板，合理规划反馈信息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9" name="组 20"/>
            <p:cNvGrpSpPr/>
            <p:nvPr/>
          </p:nvGrpSpPr>
          <p:grpSpPr>
            <a:xfrm>
              <a:off x="6286499" y="1758937"/>
              <a:ext cx="2187589" cy="422039"/>
              <a:chOff x="1162876" y="1436725"/>
              <a:chExt cx="2187589" cy="42203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549972" y="1436725"/>
                <a:ext cx="1800493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灵活的权限控制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10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L 形 45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83821591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143623" y="1687499"/>
            <a:ext cx="6106992" cy="4185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平台特点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31" r="31331"/>
          <a:stretch>
            <a:fillRect/>
          </a:stretch>
        </p:blipFill>
        <p:spPr>
          <a:xfrm>
            <a:off x="3385405" y="1687499"/>
            <a:ext cx="2755900" cy="4152900"/>
          </a:xfrm>
          <a:prstGeom prst="rect">
            <a:avLst/>
          </a:prstGeom>
        </p:spPr>
      </p:pic>
      <p:sp>
        <p:nvSpPr>
          <p:cNvPr id="17" name="Rectangle 3"/>
          <p:cNvSpPr/>
          <p:nvPr/>
        </p:nvSpPr>
        <p:spPr>
          <a:xfrm>
            <a:off x="656492" y="1687499"/>
            <a:ext cx="2729023" cy="415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828542" y="2158480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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PHOTO’S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sp>
        <p:nvSpPr>
          <p:cNvPr id="19" name="Rectangle 12"/>
          <p:cNvSpPr/>
          <p:nvPr/>
        </p:nvSpPr>
        <p:spPr>
          <a:xfrm>
            <a:off x="828542" y="3269109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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CUSTOMIZE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sp>
        <p:nvSpPr>
          <p:cNvPr id="20" name="Rectangle 13"/>
          <p:cNvSpPr/>
          <p:nvPr/>
        </p:nvSpPr>
        <p:spPr>
          <a:xfrm>
            <a:off x="828542" y="4379738"/>
            <a:ext cx="23861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FontAwesome" pitchFamily="2" charset="0"/>
              </a:rPr>
              <a:t>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CLOUD SYSTEM</a:t>
            </a:r>
          </a:p>
          <a:p>
            <a:endParaRPr lang="en-US" sz="9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Conveniently </a:t>
            </a:r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iterate top-line alignments for wireless metrics. 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333391" y="1901813"/>
            <a:ext cx="5786478" cy="1143008"/>
            <a:chOff x="6286499" y="1758937"/>
            <a:chExt cx="5786478" cy="1143008"/>
          </a:xfrm>
        </p:grpSpPr>
        <p:sp>
          <p:nvSpPr>
            <p:cNvPr id="29" name="Rectangle 3"/>
            <p:cNvSpPr/>
            <p:nvPr/>
          </p:nvSpPr>
          <p:spPr>
            <a:xfrm>
              <a:off x="6286499" y="2259003"/>
              <a:ext cx="5786478" cy="642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15127" y="2259003"/>
              <a:ext cx="5357850" cy="625171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深化分析督察督办事务办理流程，针对业务全流程进行应用设计，旨在支撑督办业务的高效实施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3" name="组 20"/>
            <p:cNvGrpSpPr/>
            <p:nvPr/>
          </p:nvGrpSpPr>
          <p:grpSpPr>
            <a:xfrm>
              <a:off x="6286499" y="1758937"/>
              <a:ext cx="2187589" cy="422039"/>
              <a:chOff x="1162876" y="1436725"/>
              <a:chExt cx="2187589" cy="42203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49972" y="1436725"/>
                <a:ext cx="1800493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业务全流程支撑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4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8" name="L 形 27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5" name="组合 30"/>
          <p:cNvGrpSpPr/>
          <p:nvPr/>
        </p:nvGrpSpPr>
        <p:grpSpPr>
          <a:xfrm>
            <a:off x="6333391" y="3116259"/>
            <a:ext cx="5786478" cy="1143008"/>
            <a:chOff x="6286499" y="1758937"/>
            <a:chExt cx="5786478" cy="1143008"/>
          </a:xfrm>
        </p:grpSpPr>
        <p:sp>
          <p:nvSpPr>
            <p:cNvPr id="32" name="Rectangle 3"/>
            <p:cNvSpPr/>
            <p:nvPr/>
          </p:nvSpPr>
          <p:spPr>
            <a:xfrm>
              <a:off x="6286499" y="2259003"/>
              <a:ext cx="5786478" cy="642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715127" y="2259003"/>
              <a:ext cx="5357850" cy="625171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将督办事务执行流程可视化呈现，保证督办事项办理的每一个环节都能够准确记录、准确传达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6" name="组 20"/>
            <p:cNvGrpSpPr/>
            <p:nvPr/>
          </p:nvGrpSpPr>
          <p:grpSpPr>
            <a:xfrm>
              <a:off x="6286499" y="1758937"/>
              <a:ext cx="2418421" cy="422039"/>
              <a:chOff x="1162876" y="1436725"/>
              <a:chExt cx="2418421" cy="42203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49972" y="1436725"/>
                <a:ext cx="2031325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可视化办理与监督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7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8" name="L 形 37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grpSp>
        <p:nvGrpSpPr>
          <p:cNvPr id="8" name="组合 38"/>
          <p:cNvGrpSpPr/>
          <p:nvPr/>
        </p:nvGrpSpPr>
        <p:grpSpPr>
          <a:xfrm>
            <a:off x="6333391" y="4330705"/>
            <a:ext cx="5786478" cy="1214446"/>
            <a:chOff x="6286499" y="1758937"/>
            <a:chExt cx="5786478" cy="1214446"/>
          </a:xfrm>
        </p:grpSpPr>
        <p:sp>
          <p:nvSpPr>
            <p:cNvPr id="40" name="Rectangle 3"/>
            <p:cNvSpPr/>
            <p:nvPr/>
          </p:nvSpPr>
          <p:spPr>
            <a:xfrm>
              <a:off x="6286499" y="2259003"/>
              <a:ext cx="5786478" cy="714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715127" y="2276774"/>
              <a:ext cx="5357850" cy="625171"/>
            </a:xfrm>
            <a:prstGeom prst="rect">
              <a:avLst/>
            </a:prstGeom>
            <a:noFill/>
          </p:spPr>
          <p:txBody>
            <a:bodyPr wrap="square" numCol="1" spcCol="360000">
              <a:spAutoFit/>
            </a:bodyPr>
            <a:lstStyle/>
            <a:p>
              <a:pPr defTabSz="609585"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charset="0"/>
                  <a:ea typeface="微软雅黑" charset="0"/>
                </a:rPr>
                <a:t>实现督办时间范围的可管可控，在截止期限内，实时监控办理进度，把控执行过程</a:t>
              </a:r>
              <a:endParaRPr lang="zh-CN" altLang="en-US" sz="1400" dirty="0">
                <a:solidFill>
                  <a:schemeClr val="bg1"/>
                </a:solidFill>
                <a:latin typeface="微软雅黑" charset="0"/>
                <a:ea typeface="微软雅黑" charset="0"/>
              </a:endParaRPr>
            </a:p>
          </p:txBody>
        </p:sp>
        <p:grpSp>
          <p:nvGrpSpPr>
            <p:cNvPr id="9" name="组 20"/>
            <p:cNvGrpSpPr/>
            <p:nvPr/>
          </p:nvGrpSpPr>
          <p:grpSpPr>
            <a:xfrm>
              <a:off x="6286499" y="1758937"/>
              <a:ext cx="1956756" cy="422039"/>
              <a:chOff x="1162876" y="1436725"/>
              <a:chExt cx="1956756" cy="42203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549972" y="1436725"/>
                <a:ext cx="1569660" cy="42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lnSpc>
                    <a:spcPct val="130000"/>
                  </a:lnSpc>
                  <a:defRPr/>
                </a:pPr>
                <a:r>
                  <a:rPr lang="zh-CN" altLang="en-US" b="1" kern="0" dirty="0" smtClean="0">
                    <a:solidFill>
                      <a:schemeClr val="accent1"/>
                    </a:solidFill>
                    <a:ea typeface="微软雅黑" charset="0"/>
                  </a:rPr>
                  <a:t>实时过程监控</a:t>
                </a:r>
                <a:endParaRPr lang="en-US" altLang="zh-CN" b="1" kern="0" dirty="0">
                  <a:solidFill>
                    <a:schemeClr val="accent1"/>
                  </a:solidFill>
                  <a:ea typeface="微软雅黑" charset="0"/>
                </a:endParaRPr>
              </a:p>
            </p:txBody>
          </p:sp>
          <p:grpSp>
            <p:nvGrpSpPr>
              <p:cNvPr id="10" name="组 22"/>
              <p:cNvGrpSpPr/>
              <p:nvPr/>
            </p:nvGrpSpPr>
            <p:grpSpPr>
              <a:xfrm>
                <a:off x="1162876" y="1436725"/>
                <a:ext cx="387096" cy="387096"/>
                <a:chOff x="4851401" y="4754880"/>
                <a:chExt cx="459258" cy="459258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4851401" y="4754880"/>
                  <a:ext cx="459258" cy="45925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L 形 45"/>
                <p:cNvSpPr/>
                <p:nvPr/>
              </p:nvSpPr>
              <p:spPr>
                <a:xfrm rot="18900000">
                  <a:off x="4946022" y="4869972"/>
                  <a:ext cx="270017" cy="155922"/>
                </a:xfrm>
                <a:prstGeom prst="corner">
                  <a:avLst>
                    <a:gd name="adj1" fmla="val 15365"/>
                    <a:gd name="adj2" fmla="val 1571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969" y="1688123"/>
            <a:ext cx="2755654" cy="41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821591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5379916" y="2362473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833" tIns="0" rIns="0" bIns="0" rtlCol="0" anchor="ctr" anchorCtr="0">
            <a:no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关于我们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_1"/>
          <p:cNvSpPr txBox="1"/>
          <p:nvPr>
            <p:custDataLst>
              <p:tags r:id="rId3"/>
            </p:custDataLst>
          </p:nvPr>
        </p:nvSpPr>
        <p:spPr>
          <a:xfrm flipH="1">
            <a:off x="5595556" y="2410971"/>
            <a:ext cx="845888" cy="6309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1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01</a:t>
            </a:r>
            <a:endParaRPr lang="zh-CN" altLang="en-US" sz="41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flipH="1">
            <a:off x="3465639" y="3355928"/>
            <a:ext cx="4011664" cy="741249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3960" tIns="0" rIns="0" bIns="0" rtlCol="0" anchor="ctr">
            <a:no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_2"/>
          <p:cNvSpPr txBox="1"/>
          <p:nvPr>
            <p:custDataLst>
              <p:tags r:id="rId5"/>
            </p:custDataLst>
          </p:nvPr>
        </p:nvSpPr>
        <p:spPr>
          <a:xfrm flipH="1">
            <a:off x="6441443" y="3403850"/>
            <a:ext cx="845888" cy="6309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1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02</a:t>
            </a:r>
            <a:endParaRPr lang="zh-CN" altLang="en-US" sz="41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5379916" y="4290976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1367833" tIns="0" rIns="0" bIns="0" rtlCol="0" anchor="ctr" anchorCtr="0">
            <a:no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产品优势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"/>
          <p:cNvSpPr txBox="1"/>
          <p:nvPr>
            <p:custDataLst>
              <p:tags r:id="rId7"/>
            </p:custDataLst>
          </p:nvPr>
        </p:nvSpPr>
        <p:spPr>
          <a:xfrm flipH="1">
            <a:off x="5595556" y="4339474"/>
            <a:ext cx="845888" cy="6309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1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03</a:t>
            </a:r>
            <a:endParaRPr lang="zh-CN" altLang="en-US" sz="41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1" name="MH_SubTitle_2"/>
          <p:cNvSpPr/>
          <p:nvPr>
            <p:custDataLst>
              <p:tags r:id="rId8"/>
            </p:custDataLst>
          </p:nvPr>
        </p:nvSpPr>
        <p:spPr>
          <a:xfrm flipH="1">
            <a:off x="3465639" y="5284431"/>
            <a:ext cx="4011664" cy="741249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323960" tIns="0" rIns="0" bIns="0" rtlCol="0" anchor="ctr">
            <a:no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成功案例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2"/>
          <p:cNvSpPr txBox="1"/>
          <p:nvPr>
            <p:custDataLst>
              <p:tags r:id="rId9"/>
            </p:custDataLst>
          </p:nvPr>
        </p:nvSpPr>
        <p:spPr>
          <a:xfrm flipH="1">
            <a:off x="6441443" y="5332354"/>
            <a:ext cx="845888" cy="6309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4100" dirty="0">
                <a:solidFill>
                  <a:srgbClr val="FFFFFF"/>
                </a:solidFill>
                <a:latin typeface="Arial" panose="020B0604020202020204" pitchFamily="34" charset="0"/>
                <a:cs typeface="Times New Roman" pitchFamily="18" charset="0"/>
                <a:sym typeface="Arial" panose="020B0604020202020204" pitchFamily="34" charset="0"/>
              </a:rPr>
              <a:t>04</a:t>
            </a:r>
            <a:endParaRPr lang="zh-CN" altLang="en-US" sz="4100" dirty="0">
              <a:solidFill>
                <a:srgbClr val="FFFFFF"/>
              </a:solidFill>
              <a:latin typeface="Arial" panose="020B0604020202020204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10"/>
            </p:custDataLst>
          </p:nvPr>
        </p:nvSpPr>
        <p:spPr>
          <a:xfrm>
            <a:off x="4269135" y="1060919"/>
            <a:ext cx="1679574" cy="6924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5" name="MH_Others_2"/>
          <p:cNvSpPr txBox="1"/>
          <p:nvPr>
            <p:custDataLst>
              <p:tags r:id="rId11"/>
            </p:custDataLst>
          </p:nvPr>
        </p:nvSpPr>
        <p:spPr>
          <a:xfrm>
            <a:off x="6294153" y="1060918"/>
            <a:ext cx="317081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5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515156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1" y="2748496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成功案例分享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60" y="1955325"/>
            <a:ext cx="443502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1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6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6" y="3324163"/>
            <a:ext cx="3466905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1014631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1525" y="1298558"/>
            <a:ext cx="5446018" cy="57963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ts val="3799"/>
              </a:lnSpc>
            </a:pPr>
            <a:r>
              <a:rPr lang="zh-CN" altLang="en-US" sz="3200" b="1" dirty="0" smtClean="0">
                <a:gradFill flip="none" rotWithShape="1"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服务客户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9574" y="1084243"/>
            <a:ext cx="3477563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政府</a:t>
            </a:r>
            <a:r>
              <a:rPr lang="en-US" altLang="zh-CN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税务</a:t>
            </a:r>
            <a:r>
              <a:rPr lang="en-US" altLang="zh-CN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en-US" altLang="zh-CN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gradFill>
                  <a:gsLst>
                    <a:gs pos="0">
                      <a:srgbClr val="8308B9"/>
                    </a:gs>
                    <a:gs pos="44000">
                      <a:srgbClr val="B746A5"/>
                    </a:gs>
                    <a:gs pos="61000">
                      <a:srgbClr val="DE7595"/>
                    </a:gs>
                    <a:gs pos="100000">
                      <a:srgbClr val="F99D89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集团</a:t>
            </a:r>
            <a:endParaRPr lang="zh-CN" altLang="en-US" b="1" dirty="0">
              <a:gradFill>
                <a:gsLst>
                  <a:gs pos="0">
                    <a:srgbClr val="8308B9"/>
                  </a:gs>
                  <a:gs pos="44000">
                    <a:srgbClr val="B746A5"/>
                  </a:gs>
                  <a:gs pos="61000">
                    <a:srgbClr val="DE7595"/>
                  </a:gs>
                  <a:gs pos="100000">
                    <a:srgbClr val="F99D89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928913" y="1584309"/>
            <a:ext cx="8572560" cy="1588"/>
          </a:xfrm>
          <a:prstGeom prst="straightConnector1">
            <a:avLst/>
          </a:prstGeom>
          <a:ln w="76200">
            <a:solidFill>
              <a:srgbClr val="DE759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12111515ul0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81" y="1941501"/>
            <a:ext cx="2112098" cy="4846163"/>
          </a:xfrm>
          <a:prstGeom prst="rect">
            <a:avLst/>
          </a:prstGeom>
        </p:spPr>
      </p:pic>
      <p:pic>
        <p:nvPicPr>
          <p:cNvPr id="9" name="图片 8" descr="12111549cem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78" y="1941499"/>
            <a:ext cx="2099915" cy="4860917"/>
          </a:xfrm>
          <a:prstGeom prst="rect">
            <a:avLst/>
          </a:prstGeom>
        </p:spPr>
      </p:pic>
      <p:pic>
        <p:nvPicPr>
          <p:cNvPr id="10" name="图片 9" descr="12111634v3u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22" y="1973252"/>
            <a:ext cx="2101030" cy="4826133"/>
          </a:xfrm>
          <a:prstGeom prst="rect">
            <a:avLst/>
          </a:prstGeom>
        </p:spPr>
      </p:pic>
      <p:pic>
        <p:nvPicPr>
          <p:cNvPr id="11" name="图片 10" descr="121116213ax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333" y="1941499"/>
            <a:ext cx="2098562" cy="4857784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成功案例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3854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9" t="-38063" r="-17199" b="-12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09650" y="5356906"/>
            <a:ext cx="1840285" cy="2573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0" tIns="35994" rIns="0" bIns="35996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From:</a:t>
            </a: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产品部</a:t>
            </a:r>
            <a:endParaRPr lang="zh-CN" altLang="en-US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545863" y="5356758"/>
            <a:ext cx="2266372" cy="2573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 lIns="0" tIns="35994" rIns="0" bIns="35996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日期</a:t>
            </a:r>
            <a:r>
              <a:rPr lang="en-US" altLang="zh-CN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: 2017</a:t>
            </a: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5</a:t>
            </a:r>
            <a:r>
              <a:rPr lang="zh-CN" altLang="en-US" sz="1200" dirty="0" smtClean="0">
                <a:solidFill>
                  <a:schemeClr val="accent1"/>
                </a:solidFill>
                <a:cs typeface="Arial" panose="020B0604020202020204" pitchFamily="34" charset="0"/>
              </a:rPr>
              <a:t>月</a:t>
            </a:r>
            <a:endParaRPr lang="zh-CN" altLang="en-US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09649" y="3266375"/>
            <a:ext cx="5276849" cy="5693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</a:t>
            </a:r>
            <a:r>
              <a:rPr lang="zh-CN" altLang="en-US" sz="3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聆听</a:t>
            </a:r>
            <a:endParaRPr lang="zh-CN" altLang="en-US" sz="3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009650" y="3734955"/>
            <a:ext cx="6499845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8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22"/>
          <p:cNvSpPr/>
          <p:nvPr/>
        </p:nvSpPr>
        <p:spPr>
          <a:xfrm>
            <a:off x="1009650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Oval 22"/>
          <p:cNvSpPr/>
          <p:nvPr/>
        </p:nvSpPr>
        <p:spPr>
          <a:xfrm>
            <a:off x="2115816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4" name="Oval 22"/>
          <p:cNvSpPr/>
          <p:nvPr/>
        </p:nvSpPr>
        <p:spPr>
          <a:xfrm>
            <a:off x="3221981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Oval 22"/>
          <p:cNvSpPr/>
          <p:nvPr/>
        </p:nvSpPr>
        <p:spPr>
          <a:xfrm>
            <a:off x="4328146" y="1484302"/>
            <a:ext cx="1284192" cy="128419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66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39475789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2460" y="1955325"/>
            <a:ext cx="443502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1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813896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6516" y="3324163"/>
            <a:ext cx="3466905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01" y="2748496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关于我们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17850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公司简介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8" y="3696145"/>
            <a:ext cx="117850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行业经验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205300" y="4070577"/>
            <a:ext cx="117850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获得荣誉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84083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" y="1752320"/>
            <a:ext cx="7941542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079" y="2029184"/>
            <a:ext cx="5245872" cy="1872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50000"/>
              </a:lnSpc>
            </a:pP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85559" y="4345990"/>
            <a:ext cx="3960391" cy="4987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愿景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085559" y="4898322"/>
            <a:ext cx="3960391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华夏易联一直秉承“求真、务实、积累、创新”的经营理念，踏踏实实做好每一个项目，为客户提供持续稳定的优质软件产品和服务，在长期的服务中实现企业的社会价值。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985886" y="2253909"/>
            <a:ext cx="4857784" cy="13849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   北京华夏易联科技开发有限公司（华夏易联） 是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2000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年注册于中关村科技园区的高新技术企业、技术先进型服务企业及北京市软件企业，拥有自主软件进出口权。多年来，公司致力于打造企事业信息化综合服务平台，产品涵盖通讯软件领域、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OA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领域、政府采购、个人空间等业务系统，为企业的内部沟通交流、协同办公等需求提供完整解决方案。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公司简介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3066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14732" y="5259399"/>
            <a:ext cx="2643206" cy="56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技术积累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15457" y="5259400"/>
            <a:ext cx="2714645" cy="56506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服务理念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5646" y="1853822"/>
            <a:ext cx="2643206" cy="56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经验积累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66"/>
          <p:cNvGrpSpPr/>
          <p:nvPr/>
        </p:nvGrpSpPr>
        <p:grpSpPr>
          <a:xfrm>
            <a:off x="970199" y="4259267"/>
            <a:ext cx="2643206" cy="1571636"/>
            <a:chOff x="875313" y="4259267"/>
            <a:chExt cx="2643206" cy="1571636"/>
          </a:xfrm>
        </p:grpSpPr>
        <p:sp>
          <p:nvSpPr>
            <p:cNvPr id="33" name="矩形 32"/>
            <p:cNvSpPr/>
            <p:nvPr/>
          </p:nvSpPr>
          <p:spPr>
            <a:xfrm>
              <a:off x="875313" y="4259267"/>
              <a:ext cx="2643206" cy="15716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Rectangle 23"/>
            <p:cNvSpPr/>
            <p:nvPr/>
          </p:nvSpPr>
          <p:spPr>
            <a:xfrm>
              <a:off x="962515" y="4402143"/>
              <a:ext cx="234836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我们的产品用户超过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5000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万的人， 典型客户广泛分布于大型集团企业、政府机构、银行税务系统、公检法系统及教育系统等。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65"/>
          <p:cNvGrpSpPr/>
          <p:nvPr/>
        </p:nvGrpSpPr>
        <p:grpSpPr>
          <a:xfrm>
            <a:off x="3714732" y="1830375"/>
            <a:ext cx="2649966" cy="1571636"/>
            <a:chOff x="3643292" y="1898109"/>
            <a:chExt cx="2649965" cy="1571636"/>
          </a:xfrm>
        </p:grpSpPr>
        <p:sp>
          <p:nvSpPr>
            <p:cNvPr id="34" name="矩形 33"/>
            <p:cNvSpPr/>
            <p:nvPr/>
          </p:nvSpPr>
          <p:spPr>
            <a:xfrm>
              <a:off x="3643292" y="1898109"/>
              <a:ext cx="2649965" cy="15716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Rectangle 24"/>
            <p:cNvSpPr/>
            <p:nvPr/>
          </p:nvSpPr>
          <p:spPr>
            <a:xfrm>
              <a:off x="3643292" y="2003415"/>
              <a:ext cx="257202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拥有专业团队研发，移动通讯、软件协同、语音、视频、加密、存储、工作流、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H5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应用等相关技术， 实现信息在网络之间的无障碍传输。</a:t>
              </a:r>
            </a:p>
          </p:txBody>
        </p:sp>
      </p:grpSp>
      <p:grpSp>
        <p:nvGrpSpPr>
          <p:cNvPr id="4" name="组合 68"/>
          <p:cNvGrpSpPr/>
          <p:nvPr/>
        </p:nvGrpSpPr>
        <p:grpSpPr>
          <a:xfrm>
            <a:off x="9215457" y="1854922"/>
            <a:ext cx="2714645" cy="1571636"/>
            <a:chOff x="9215457" y="1879235"/>
            <a:chExt cx="2714644" cy="1571636"/>
          </a:xfrm>
        </p:grpSpPr>
        <p:sp>
          <p:nvSpPr>
            <p:cNvPr id="35" name="矩形 34"/>
            <p:cNvSpPr/>
            <p:nvPr/>
          </p:nvSpPr>
          <p:spPr>
            <a:xfrm>
              <a:off x="9215457" y="1879235"/>
              <a:ext cx="2714644" cy="15716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25"/>
            <p:cNvSpPr/>
            <p:nvPr/>
          </p:nvSpPr>
          <p:spPr>
            <a:xfrm>
              <a:off x="9257504" y="1954555"/>
              <a:ext cx="261288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务实诚信的企业文化，一直践行“踏踏实实做好每一个项 目”的承诺，严守交付时间和交付质量，以长期服务的方式为客户创造价值。</a:t>
              </a:r>
              <a:endParaRPr lang="en-GB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67"/>
          <p:cNvGrpSpPr/>
          <p:nvPr/>
        </p:nvGrpSpPr>
        <p:grpSpPr>
          <a:xfrm>
            <a:off x="6457465" y="4259267"/>
            <a:ext cx="2651386" cy="1571636"/>
            <a:chOff x="6421195" y="4259267"/>
            <a:chExt cx="2651386" cy="1571636"/>
          </a:xfrm>
        </p:grpSpPr>
        <p:sp>
          <p:nvSpPr>
            <p:cNvPr id="36" name="矩形 35"/>
            <p:cNvSpPr/>
            <p:nvPr/>
          </p:nvSpPr>
          <p:spPr>
            <a:xfrm>
              <a:off x="6421195" y="4259267"/>
              <a:ext cx="2651386" cy="15716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Rectangle 26"/>
            <p:cNvSpPr/>
            <p:nvPr/>
          </p:nvSpPr>
          <p:spPr>
            <a:xfrm>
              <a:off x="6429374" y="4394557"/>
              <a:ext cx="262350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经过近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年对即时通讯领域的专注和理解，在大并发数据稳 定运行、系统集成、紧急情况处理、定制服务等方面积累了非常丰富的经验。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发展历程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952097" y="2473318"/>
            <a:ext cx="2643206" cy="17083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Rectangle 13"/>
          <p:cNvSpPr/>
          <p:nvPr/>
        </p:nvSpPr>
        <p:spPr>
          <a:xfrm>
            <a:off x="3714732" y="3473450"/>
            <a:ext cx="2643206" cy="170831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18"/>
          <p:cNvSpPr/>
          <p:nvPr/>
        </p:nvSpPr>
        <p:spPr>
          <a:xfrm>
            <a:off x="6465646" y="2505796"/>
            <a:ext cx="2643206" cy="170831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23"/>
          <p:cNvSpPr/>
          <p:nvPr/>
        </p:nvSpPr>
        <p:spPr>
          <a:xfrm>
            <a:off x="9215457" y="3483870"/>
            <a:ext cx="2714645" cy="170831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14"/>
          <p:cNvSpPr/>
          <p:nvPr/>
        </p:nvSpPr>
        <p:spPr>
          <a:xfrm>
            <a:off x="952097" y="1849249"/>
            <a:ext cx="2673437" cy="56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客户积累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81451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-9524" y="1851926"/>
            <a:ext cx="12868275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700" dirty="0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812800" y="5079746"/>
            <a:ext cx="11233150" cy="1303160"/>
            <a:chOff x="1160463" y="2796972"/>
            <a:chExt cx="9421420" cy="926585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796972"/>
              <a:ext cx="4291297" cy="306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获得多项软件认证证书及著作权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4"/>
              <a:ext cx="9421420" cy="59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拥有专业团队研发，移动通讯、软件协同、语音、视频、加密、存储、工作流、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H5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应用等相关技术， 实现各种信息在各个网络之间的无障碍传输，完成随时随地的信息送达。</a:t>
              </a:r>
              <a:endParaRPr lang="en-US" altLang="zh-CN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获得荣誉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96" y="2507978"/>
            <a:ext cx="2071702" cy="15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51" y="2507978"/>
            <a:ext cx="2071702" cy="14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06" y="2507977"/>
            <a:ext cx="2131862" cy="1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97" y="2507978"/>
            <a:ext cx="2195688" cy="15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58466" y="2222225"/>
            <a:ext cx="1800225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186944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205301" y="2748496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平台介绍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2460" y="1955325"/>
            <a:ext cx="443502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1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813896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6516" y="3324163"/>
            <a:ext cx="3466905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3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3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6205300" y="3696145"/>
            <a:ext cx="117850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平台定位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9708" y="3696145"/>
            <a:ext cx="1178506" cy="33854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171429" lvl="1" indent="-171429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核心功能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691956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1330309"/>
            <a:ext cx="12858750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z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8583" y="2401879"/>
            <a:ext cx="6643734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2647557" y="2078531"/>
            <a:ext cx="4500593" cy="3642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7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产品定位</a:t>
            </a:r>
            <a:endParaRPr lang="zh-CN" altLang="en-US" sz="41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57146" y="2330442"/>
            <a:ext cx="6792886" cy="2759122"/>
            <a:chOff x="4046335" y="2857499"/>
            <a:chExt cx="4830965" cy="1962150"/>
          </a:xfrm>
        </p:grpSpPr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351166" y="3060711"/>
              <a:ext cx="4216838" cy="16087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平台运用信息化手段，实现对督察督办项目的动态信息化管理。提供督查通知下发、督查办理、督查反馈、督查进度跟踪、督查信息发布、督查事项查询与统计等功能，能够实现对督办事项的立项、督办、反馈、跟踪、办结、统计、汇总、查询等的全程自动化管理。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14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通过该系统可以全面掌握机构内部的督办事项分配与执行情况，掌握督办工作的正常办结、超时办结、延迟办理等情况，并可对其进行数量统计，保证督办工作管理的高效与透明。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Rectangle 19"/>
          <p:cNvSpPr/>
          <p:nvPr/>
        </p:nvSpPr>
        <p:spPr>
          <a:xfrm>
            <a:off x="7572383" y="2401879"/>
            <a:ext cx="2428892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督办承办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10072713" y="2401879"/>
            <a:ext cx="2428892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流程管控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21"/>
          <p:cNvSpPr/>
          <p:nvPr/>
        </p:nvSpPr>
        <p:spPr>
          <a:xfrm>
            <a:off x="357145" y="4973647"/>
            <a:ext cx="4071966" cy="3571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9358333" y="1830376"/>
            <a:ext cx="1357322" cy="4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核心功能</a:t>
            </a:r>
            <a:endParaRPr lang="en-GB" sz="20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72383" y="3044821"/>
            <a:ext cx="2428892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动态监管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20"/>
          <p:cNvSpPr/>
          <p:nvPr/>
        </p:nvSpPr>
        <p:spPr>
          <a:xfrm>
            <a:off x="10072713" y="3044821"/>
            <a:ext cx="2428892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数据管理</a:t>
            </a:r>
            <a:endParaRPr lang="en-GB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7572383" y="3687763"/>
            <a:ext cx="2428892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综合索引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10072713" y="3687763"/>
            <a:ext cx="2428892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统计分析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7572383" y="4330706"/>
            <a:ext cx="2428892" cy="578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统一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10072713" y="4330706"/>
            <a:ext cx="2428892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权限控制</a:t>
            </a:r>
            <a:endParaRPr lang="en-GB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857211" y="1830375"/>
            <a:ext cx="1285883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平台概述</a:t>
            </a: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1330309"/>
            <a:ext cx="12858750" cy="4500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just">
              <a:lnSpc>
                <a:spcPct val="120000"/>
              </a:lnSpc>
            </a:pP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z</a:t>
            </a:r>
            <a:endParaRPr lang="zh-CN" alt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86698" y="2187565"/>
            <a:ext cx="5072053" cy="328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1544623"/>
            <a:ext cx="7572382" cy="42148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617684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信息统一分发处理</a:t>
            </a:r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督办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7929575" y="2330443"/>
            <a:ext cx="4714907" cy="29546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统一发布：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支持集中发布督办事项，登记事项信息（包括事项分类、重要级别），系统根据不同分类匹配不同输入项，统一登记督办事项相关部门、相关联系人及相关信息。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状态跟踪：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实时查询督办事项进展状态，为督办人根据督办状态有效开展督办工作提供支撑。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进度监控：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展示督办事项的进展，随时随地跟进事项承办进度。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反馈模板：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支持设定反馈信息类型，同时支持不同类型模板提供承办人使用。</a:t>
            </a:r>
            <a:endParaRPr lang="en-US" altLang="zh-CN"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文件上传：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以附件形式上传督办事项文件。；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37" y="1663919"/>
            <a:ext cx="7315470" cy="3952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Rectangle 19"/>
          <p:cNvSpPr/>
          <p:nvPr/>
        </p:nvSpPr>
        <p:spPr>
          <a:xfrm>
            <a:off x="7786697" y="1544623"/>
            <a:ext cx="2225309" cy="5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督办管理</a:t>
            </a:r>
            <a:endParaRPr lang="en-GB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0168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851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Theme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47A7"/>
      </a:accent1>
      <a:accent2>
        <a:srgbClr val="21ABE1"/>
      </a:accent2>
      <a:accent3>
        <a:srgbClr val="0147A7"/>
      </a:accent3>
      <a:accent4>
        <a:srgbClr val="21ABE1"/>
      </a:accent4>
      <a:accent5>
        <a:srgbClr val="0147A7"/>
      </a:accent5>
      <a:accent6>
        <a:srgbClr val="21ABE1"/>
      </a:accent6>
      <a:hlink>
        <a:srgbClr val="0147A7"/>
      </a:hlink>
      <a:folHlink>
        <a:srgbClr val="21ABE1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147A7"/>
    </a:accent1>
    <a:accent2>
      <a:srgbClr val="21ABE1"/>
    </a:accent2>
    <a:accent3>
      <a:srgbClr val="0147A7"/>
    </a:accent3>
    <a:accent4>
      <a:srgbClr val="21ABE1"/>
    </a:accent4>
    <a:accent5>
      <a:srgbClr val="0147A7"/>
    </a:accent5>
    <a:accent6>
      <a:srgbClr val="21ABE1"/>
    </a:accent6>
    <a:hlink>
      <a:srgbClr val="0147A7"/>
    </a:hlink>
    <a:folHlink>
      <a:srgbClr val="21AB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1499</Words>
  <Application>Microsoft Office PowerPoint</Application>
  <PresentationFormat>自定义</PresentationFormat>
  <Paragraphs>194</Paragraphs>
  <Slides>22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bt471</dc:title>
  <dc:creator/>
  <cp:lastModifiedBy/>
  <cp:revision>1</cp:revision>
  <dcterms:created xsi:type="dcterms:W3CDTF">2016-12-27T18:17:24Z</dcterms:created>
  <dcterms:modified xsi:type="dcterms:W3CDTF">2017-05-17T02:44:54Z</dcterms:modified>
</cp:coreProperties>
</file>