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8" r:id="rId3"/>
    <p:sldId id="259" r:id="rId4"/>
    <p:sldId id="257" r:id="rId5"/>
    <p:sldId id="262" r:id="rId6"/>
    <p:sldId id="293" r:id="rId7"/>
    <p:sldId id="287" r:id="rId8"/>
    <p:sldId id="273" r:id="rId9"/>
    <p:sldId id="323" r:id="rId10"/>
    <p:sldId id="301" r:id="rId11"/>
    <p:sldId id="324" r:id="rId12"/>
    <p:sldId id="306" r:id="rId13"/>
    <p:sldId id="307" r:id="rId14"/>
    <p:sldId id="308" r:id="rId15"/>
    <p:sldId id="310" r:id="rId16"/>
    <p:sldId id="311" r:id="rId17"/>
    <p:sldId id="312" r:id="rId18"/>
    <p:sldId id="314" r:id="rId19"/>
    <p:sldId id="313" r:id="rId20"/>
    <p:sldId id="316" r:id="rId21"/>
    <p:sldId id="318" r:id="rId22"/>
    <p:sldId id="319" r:id="rId23"/>
    <p:sldId id="320" r:id="rId24"/>
    <p:sldId id="321" r:id="rId25"/>
    <p:sldId id="322" r:id="rId26"/>
    <p:sldId id="297" r:id="rId27"/>
    <p:sldId id="299" r:id="rId28"/>
    <p:sldId id="283" r:id="rId29"/>
  </p:sldIdLst>
  <p:sldSz cx="12192000" cy="6858000"/>
  <p:notesSz cx="6858000" cy="9144000"/>
  <p:defaultTextStyle>
    <a:defPPr>
      <a:defRPr lang="zh-CN"/>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A2A2A2"/>
    <a:srgbClr val="EBE9DC"/>
    <a:srgbClr val="540000"/>
    <a:srgbClr val="AD1C21"/>
    <a:srgbClr val="7B1216"/>
    <a:srgbClr val="BAB7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8" autoAdjust="0"/>
    <p:restoredTop sz="94654" autoAdjust="0"/>
  </p:normalViewPr>
  <p:slideViewPr>
    <p:cSldViewPr snapToGrid="0">
      <p:cViewPr varScale="1">
        <p:scale>
          <a:sx n="84" d="100"/>
          <a:sy n="84" d="100"/>
        </p:scale>
        <p:origin x="475"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83AA3F-A82B-43BF-B18C-5608A05C57EB}" type="datetimeFigureOut">
              <a:rPr lang="zh-CN" altLang="en-US" smtClean="0"/>
              <a:pPr/>
              <a:t>2017/5/12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530F0D-1A5A-4EA2-B28F-0EC912CB6BA5}" type="slidenum">
              <a:rPr lang="zh-CN" altLang="en-US" smtClean="0"/>
              <a:pPr/>
              <a:t>‹#›</a:t>
            </a:fld>
            <a:endParaRPr lang="zh-CN" altLang="en-US"/>
          </a:p>
        </p:txBody>
      </p:sp>
    </p:spTree>
    <p:extLst>
      <p:ext uri="{BB962C8B-B14F-4D97-AF65-F5344CB8AC3E}">
        <p14:creationId xmlns:p14="http://schemas.microsoft.com/office/powerpoint/2010/main" val="637815863"/>
      </p:ext>
    </p:extLst>
  </p:cSld>
  <p:clrMap bg1="lt1" tx1="dk1" bg2="lt2" tx2="dk2" accent1="accent1" accent2="accent2" accent3="accent3" accent4="accent4" accent5="accent5" accent6="accent6" hlink="hlink" folHlink="folHlink"/>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B530F0D-1A5A-4EA2-B28F-0EC912CB6BA5}" type="slidenum">
              <a:rPr lang="zh-CN" altLang="en-US" smtClean="0"/>
              <a:pPr/>
              <a:t>8</a:t>
            </a:fld>
            <a:endParaRPr lang="zh-CN" altLang="en-US"/>
          </a:p>
        </p:txBody>
      </p:sp>
    </p:spTree>
    <p:extLst>
      <p:ext uri="{BB962C8B-B14F-4D97-AF65-F5344CB8AC3E}">
        <p14:creationId xmlns:p14="http://schemas.microsoft.com/office/powerpoint/2010/main" val="1851866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9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1AB7A37-B852-49AB-B2E2-96296AB21F67}" type="datetimeFigureOut">
              <a:rPr lang="zh-CN" altLang="en-US" smtClean="0"/>
              <a:pPr/>
              <a:t>2017/5/12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8F8D02-9041-4C59-BC62-13DE0E5C6713}" type="slidenum">
              <a:rPr lang="zh-CN" altLang="en-US" smtClean="0"/>
              <a:pPr/>
              <a:t>‹#›</a:t>
            </a:fld>
            <a:endParaRPr lang="zh-CN" altLang="en-US"/>
          </a:p>
        </p:txBody>
      </p:sp>
    </p:spTree>
    <p:extLst>
      <p:ext uri="{BB962C8B-B14F-4D97-AF65-F5344CB8AC3E}">
        <p14:creationId xmlns:p14="http://schemas.microsoft.com/office/powerpoint/2010/main" val="3406263062"/>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1AB7A37-B852-49AB-B2E2-96296AB21F67}" type="datetimeFigureOut">
              <a:rPr lang="zh-CN" altLang="en-US" smtClean="0"/>
              <a:pPr/>
              <a:t>2017/5/12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8F8D02-9041-4C59-BC62-13DE0E5C6713}" type="slidenum">
              <a:rPr lang="zh-CN" altLang="en-US" smtClean="0"/>
              <a:pPr/>
              <a:t>‹#›</a:t>
            </a:fld>
            <a:endParaRPr lang="zh-CN" altLang="en-US"/>
          </a:p>
        </p:txBody>
      </p:sp>
    </p:spTree>
    <p:extLst>
      <p:ext uri="{BB962C8B-B14F-4D97-AF65-F5344CB8AC3E}">
        <p14:creationId xmlns:p14="http://schemas.microsoft.com/office/powerpoint/2010/main" val="132761515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7"/>
            <a:ext cx="2628900" cy="581183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2" y="365127"/>
            <a:ext cx="7734300" cy="581183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1AB7A37-B852-49AB-B2E2-96296AB21F67}" type="datetimeFigureOut">
              <a:rPr lang="zh-CN" altLang="en-US" smtClean="0"/>
              <a:pPr/>
              <a:t>2017/5/12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8F8D02-9041-4C59-BC62-13DE0E5C6713}" type="slidenum">
              <a:rPr lang="zh-CN" altLang="en-US" smtClean="0"/>
              <a:pPr/>
              <a:t>‹#›</a:t>
            </a:fld>
            <a:endParaRPr lang="zh-CN" altLang="en-US"/>
          </a:p>
        </p:txBody>
      </p:sp>
    </p:spTree>
    <p:extLst>
      <p:ext uri="{BB962C8B-B14F-4D97-AF65-F5344CB8AC3E}">
        <p14:creationId xmlns:p14="http://schemas.microsoft.com/office/powerpoint/2010/main" val="3232358401"/>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1AB7A37-B852-49AB-B2E2-96296AB21F67}" type="datetimeFigureOut">
              <a:rPr lang="zh-CN" altLang="en-US" smtClean="0"/>
              <a:pPr/>
              <a:t>2017/5/12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8F8D02-9041-4C59-BC62-13DE0E5C6713}" type="slidenum">
              <a:rPr lang="zh-CN" altLang="en-US" smtClean="0"/>
              <a:pPr/>
              <a:t>‹#›</a:t>
            </a:fld>
            <a:endParaRPr lang="zh-CN" altLang="en-US"/>
          </a:p>
        </p:txBody>
      </p:sp>
    </p:spTree>
    <p:extLst>
      <p:ext uri="{BB962C8B-B14F-4D97-AF65-F5344CB8AC3E}">
        <p14:creationId xmlns:p14="http://schemas.microsoft.com/office/powerpoint/2010/main" val="120154800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1"/>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9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1AB7A37-B852-49AB-B2E2-96296AB21F67}" type="datetimeFigureOut">
              <a:rPr lang="zh-CN" altLang="en-US" smtClean="0"/>
              <a:pPr/>
              <a:t>2017/5/12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8F8D02-9041-4C59-BC62-13DE0E5C6713}" type="slidenum">
              <a:rPr lang="zh-CN" altLang="en-US" smtClean="0"/>
              <a:pPr/>
              <a:t>‹#›</a:t>
            </a:fld>
            <a:endParaRPr lang="zh-CN" altLang="en-US"/>
          </a:p>
        </p:txBody>
      </p:sp>
    </p:spTree>
    <p:extLst>
      <p:ext uri="{BB962C8B-B14F-4D97-AF65-F5344CB8AC3E}">
        <p14:creationId xmlns:p14="http://schemas.microsoft.com/office/powerpoint/2010/main" val="3213329911"/>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1AB7A37-B852-49AB-B2E2-96296AB21F67}" type="datetimeFigureOut">
              <a:rPr lang="zh-CN" altLang="en-US" smtClean="0"/>
              <a:pPr/>
              <a:t>2017/5/12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8F8D02-9041-4C59-BC62-13DE0E5C6713}" type="slidenum">
              <a:rPr lang="zh-CN" altLang="en-US" smtClean="0"/>
              <a:pPr/>
              <a:t>‹#›</a:t>
            </a:fld>
            <a:endParaRPr lang="zh-CN" altLang="en-US"/>
          </a:p>
        </p:txBody>
      </p:sp>
    </p:spTree>
    <p:extLst>
      <p:ext uri="{BB962C8B-B14F-4D97-AF65-F5344CB8AC3E}">
        <p14:creationId xmlns:p14="http://schemas.microsoft.com/office/powerpoint/2010/main" val="4096849924"/>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2" y="1681163"/>
            <a:ext cx="5183188" cy="823912"/>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2"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1AB7A37-B852-49AB-B2E2-96296AB21F67}" type="datetimeFigureOut">
              <a:rPr lang="zh-CN" altLang="en-US" smtClean="0"/>
              <a:pPr/>
              <a:t>2017/5/12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88F8D02-9041-4C59-BC62-13DE0E5C6713}" type="slidenum">
              <a:rPr lang="zh-CN" altLang="en-US" smtClean="0"/>
              <a:pPr/>
              <a:t>‹#›</a:t>
            </a:fld>
            <a:endParaRPr lang="zh-CN" altLang="en-US"/>
          </a:p>
        </p:txBody>
      </p:sp>
    </p:spTree>
    <p:extLst>
      <p:ext uri="{BB962C8B-B14F-4D97-AF65-F5344CB8AC3E}">
        <p14:creationId xmlns:p14="http://schemas.microsoft.com/office/powerpoint/2010/main" val="661982699"/>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1AB7A37-B852-49AB-B2E2-96296AB21F67}" type="datetimeFigureOut">
              <a:rPr lang="zh-CN" altLang="en-US" smtClean="0"/>
              <a:pPr/>
              <a:t>2017/5/12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88F8D02-9041-4C59-BC62-13DE0E5C6713}" type="slidenum">
              <a:rPr lang="zh-CN" altLang="en-US" smtClean="0"/>
              <a:pPr/>
              <a:t>‹#›</a:t>
            </a:fld>
            <a:endParaRPr lang="zh-CN" altLang="en-US"/>
          </a:p>
        </p:txBody>
      </p:sp>
    </p:spTree>
    <p:extLst>
      <p:ext uri="{BB962C8B-B14F-4D97-AF65-F5344CB8AC3E}">
        <p14:creationId xmlns:p14="http://schemas.microsoft.com/office/powerpoint/2010/main" val="3755036707"/>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1AB7A37-B852-49AB-B2E2-96296AB21F67}" type="datetimeFigureOut">
              <a:rPr lang="zh-CN" altLang="en-US" smtClean="0"/>
              <a:pPr/>
              <a:t>2017/5/12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88F8D02-9041-4C59-BC62-13DE0E5C6713}" type="slidenum">
              <a:rPr lang="zh-CN" altLang="en-US" smtClean="0"/>
              <a:pPr/>
              <a:t>‹#›</a:t>
            </a:fld>
            <a:endParaRPr lang="zh-CN" altLang="en-US"/>
          </a:p>
        </p:txBody>
      </p:sp>
    </p:spTree>
    <p:extLst>
      <p:ext uri="{BB962C8B-B14F-4D97-AF65-F5344CB8AC3E}">
        <p14:creationId xmlns:p14="http://schemas.microsoft.com/office/powerpoint/2010/main" val="3217321732"/>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2"/>
            <a:ext cx="3932237" cy="3811588"/>
          </a:xfrm>
        </p:spPr>
        <p:txBody>
          <a:bodyPr/>
          <a:lstStyle>
            <a:lvl1pPr marL="0" indent="0">
              <a:buNone/>
              <a:defRPr sz="1600"/>
            </a:lvl1pPr>
            <a:lvl2pPr marL="457178" indent="0">
              <a:buNone/>
              <a:defRPr sz="1500"/>
            </a:lvl2pPr>
            <a:lvl3pPr marL="914354" indent="0">
              <a:buNone/>
              <a:defRPr sz="1200"/>
            </a:lvl3pPr>
            <a:lvl4pPr marL="1371532" indent="0">
              <a:buNone/>
              <a:defRPr sz="1100"/>
            </a:lvl4pPr>
            <a:lvl5pPr marL="1828709" indent="0">
              <a:buNone/>
              <a:defRPr sz="1100"/>
            </a:lvl5pPr>
            <a:lvl6pPr marL="2285886" indent="0">
              <a:buNone/>
              <a:defRPr sz="1100"/>
            </a:lvl6pPr>
            <a:lvl7pPr marL="2743062" indent="0">
              <a:buNone/>
              <a:defRPr sz="1100"/>
            </a:lvl7pPr>
            <a:lvl8pPr marL="3200240" indent="0">
              <a:buNone/>
              <a:defRPr sz="1100"/>
            </a:lvl8pPr>
            <a:lvl9pPr marL="3657418" indent="0">
              <a:buNone/>
              <a:defRPr sz="11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1AB7A37-B852-49AB-B2E2-96296AB21F67}" type="datetimeFigureOut">
              <a:rPr lang="zh-CN" altLang="en-US" smtClean="0"/>
              <a:pPr/>
              <a:t>2017/5/12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8F8D02-9041-4C59-BC62-13DE0E5C6713}" type="slidenum">
              <a:rPr lang="zh-CN" altLang="en-US" smtClean="0"/>
              <a:pPr/>
              <a:t>‹#›</a:t>
            </a:fld>
            <a:endParaRPr lang="zh-CN" altLang="en-US"/>
          </a:p>
        </p:txBody>
      </p:sp>
    </p:spTree>
    <p:extLst>
      <p:ext uri="{BB962C8B-B14F-4D97-AF65-F5344CB8AC3E}">
        <p14:creationId xmlns:p14="http://schemas.microsoft.com/office/powerpoint/2010/main" val="3452543381"/>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8"/>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zh-CN" altLang="en-US"/>
          </a:p>
        </p:txBody>
      </p:sp>
      <p:sp>
        <p:nvSpPr>
          <p:cNvPr id="4" name="文本占位符 3"/>
          <p:cNvSpPr>
            <a:spLocks noGrp="1"/>
          </p:cNvSpPr>
          <p:nvPr>
            <p:ph type="body" sz="half" idx="2"/>
          </p:nvPr>
        </p:nvSpPr>
        <p:spPr>
          <a:xfrm>
            <a:off x="839788" y="2057402"/>
            <a:ext cx="3932237" cy="3811588"/>
          </a:xfrm>
        </p:spPr>
        <p:txBody>
          <a:bodyPr/>
          <a:lstStyle>
            <a:lvl1pPr marL="0" indent="0">
              <a:buNone/>
              <a:defRPr sz="1600"/>
            </a:lvl1pPr>
            <a:lvl2pPr marL="457178" indent="0">
              <a:buNone/>
              <a:defRPr sz="1500"/>
            </a:lvl2pPr>
            <a:lvl3pPr marL="914354" indent="0">
              <a:buNone/>
              <a:defRPr sz="1200"/>
            </a:lvl3pPr>
            <a:lvl4pPr marL="1371532" indent="0">
              <a:buNone/>
              <a:defRPr sz="1100"/>
            </a:lvl4pPr>
            <a:lvl5pPr marL="1828709" indent="0">
              <a:buNone/>
              <a:defRPr sz="1100"/>
            </a:lvl5pPr>
            <a:lvl6pPr marL="2285886" indent="0">
              <a:buNone/>
              <a:defRPr sz="1100"/>
            </a:lvl6pPr>
            <a:lvl7pPr marL="2743062" indent="0">
              <a:buNone/>
              <a:defRPr sz="1100"/>
            </a:lvl7pPr>
            <a:lvl8pPr marL="3200240" indent="0">
              <a:buNone/>
              <a:defRPr sz="1100"/>
            </a:lvl8pPr>
            <a:lvl9pPr marL="3657418" indent="0">
              <a:buNone/>
              <a:defRPr sz="11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1AB7A37-B852-49AB-B2E2-96296AB21F67}" type="datetimeFigureOut">
              <a:rPr lang="zh-CN" altLang="en-US" smtClean="0"/>
              <a:pPr/>
              <a:t>2017/5/12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8F8D02-9041-4C59-BC62-13DE0E5C6713}" type="slidenum">
              <a:rPr lang="zh-CN" altLang="en-US" smtClean="0"/>
              <a:pPr/>
              <a:t>‹#›</a:t>
            </a:fld>
            <a:endParaRPr lang="zh-CN" altLang="en-US"/>
          </a:p>
        </p:txBody>
      </p:sp>
    </p:spTree>
    <p:extLst>
      <p:ext uri="{BB962C8B-B14F-4D97-AF65-F5344CB8AC3E}">
        <p14:creationId xmlns:p14="http://schemas.microsoft.com/office/powerpoint/2010/main" val="2141893769"/>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36" tIns="45718" rIns="91436" bIns="45718"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9"/>
          </a:xfrm>
          <a:prstGeom prst="rect">
            <a:avLst/>
          </a:prstGeom>
        </p:spPr>
        <p:txBody>
          <a:bodyPr vert="horz" lIns="91436" tIns="45718" rIns="91436" bIns="45718"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2"/>
            <a:ext cx="27432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fld id="{71AB7A37-B852-49AB-B2E2-96296AB21F67}" type="datetimeFigureOut">
              <a:rPr lang="zh-CN" altLang="en-US" smtClean="0"/>
              <a:pPr/>
              <a:t>2017/5/12</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fld id="{888F8D02-9041-4C59-BC62-13DE0E5C6713}" type="slidenum">
              <a:rPr lang="zh-CN" altLang="en-US" smtClean="0"/>
              <a:pPr/>
              <a:t>‹#›</a:t>
            </a:fld>
            <a:endParaRPr lang="zh-CN" altLang="en-US"/>
          </a:p>
        </p:txBody>
      </p:sp>
    </p:spTree>
    <p:extLst>
      <p:ext uri="{BB962C8B-B14F-4D97-AF65-F5344CB8AC3E}">
        <p14:creationId xmlns:p14="http://schemas.microsoft.com/office/powerpoint/2010/main" val="2538138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p:cNvSpPr/>
          <p:nvPr/>
        </p:nvSpPr>
        <p:spPr>
          <a:xfrm>
            <a:off x="-8551" y="4672004"/>
            <a:ext cx="12192000" cy="1234251"/>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grpSp>
        <p:nvGrpSpPr>
          <p:cNvPr id="61" name="组合 60"/>
          <p:cNvGrpSpPr/>
          <p:nvPr/>
        </p:nvGrpSpPr>
        <p:grpSpPr>
          <a:xfrm rot="16200000">
            <a:off x="11436485" y="5106095"/>
            <a:ext cx="1271471" cy="363349"/>
            <a:chOff x="6507038" y="462977"/>
            <a:chExt cx="2430800" cy="471379"/>
          </a:xfrm>
        </p:grpSpPr>
        <p:grpSp>
          <p:nvGrpSpPr>
            <p:cNvPr id="62" name="组合 61"/>
            <p:cNvGrpSpPr/>
            <p:nvPr/>
          </p:nvGrpSpPr>
          <p:grpSpPr>
            <a:xfrm flipV="1">
              <a:off x="6507038" y="462977"/>
              <a:ext cx="1917435" cy="471379"/>
              <a:chOff x="810775" y="1533962"/>
              <a:chExt cx="7782374" cy="1913206"/>
            </a:xfrm>
          </p:grpSpPr>
          <p:sp>
            <p:nvSpPr>
              <p:cNvPr id="64" name="圆角矩形 63"/>
              <p:cNvSpPr/>
              <p:nvPr/>
            </p:nvSpPr>
            <p:spPr>
              <a:xfrm>
                <a:off x="2848247" y="1533962"/>
                <a:ext cx="1744394" cy="1913206"/>
              </a:xfrm>
              <a:prstGeom prst="roundRect">
                <a:avLst>
                  <a:gd name="adj" fmla="val 5039"/>
                </a:avLst>
              </a:prstGeom>
              <a:solidFill>
                <a:schemeClr val="accent5">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圆角矩形 64"/>
              <p:cNvSpPr/>
              <p:nvPr/>
            </p:nvSpPr>
            <p:spPr>
              <a:xfrm>
                <a:off x="810775" y="1533962"/>
                <a:ext cx="1744394" cy="1913206"/>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圆角矩形 65"/>
              <p:cNvSpPr/>
              <p:nvPr/>
            </p:nvSpPr>
            <p:spPr>
              <a:xfrm>
                <a:off x="6848755" y="1533962"/>
                <a:ext cx="1744394" cy="1913206"/>
              </a:xfrm>
              <a:prstGeom prst="roundRect">
                <a:avLst>
                  <a:gd name="adj" fmla="val 5039"/>
                </a:avLst>
              </a:prstGeom>
              <a:solidFill>
                <a:schemeClr val="accent5">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p:nvSpPr>
            <p:spPr>
              <a:xfrm>
                <a:off x="4811283" y="1533962"/>
                <a:ext cx="1744394" cy="1913206"/>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3" name="圆角矩形 62"/>
            <p:cNvSpPr/>
            <p:nvPr/>
          </p:nvSpPr>
          <p:spPr>
            <a:xfrm flipV="1">
              <a:off x="8508051" y="462977"/>
              <a:ext cx="429787" cy="471379"/>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文本框 43"/>
          <p:cNvSpPr txBox="1"/>
          <p:nvPr/>
        </p:nvSpPr>
        <p:spPr>
          <a:xfrm>
            <a:off x="2543397" y="3754304"/>
            <a:ext cx="6823235" cy="461665"/>
          </a:xfrm>
          <a:prstGeom prst="rect">
            <a:avLst/>
          </a:prstGeom>
          <a:noFill/>
        </p:spPr>
        <p:txBody>
          <a:bodyPr wrap="square" lIns="91436" tIns="45718" rIns="91436" bIns="45718" rtlCol="0">
            <a:spAutoFit/>
          </a:bodyPr>
          <a:lstStyle/>
          <a:p>
            <a:pPr algn="ctr"/>
            <a:r>
              <a:rPr lang="zh-CN" altLang="en-US" sz="2400" b="1" spc="600" dirty="0" smtClean="0">
                <a:solidFill>
                  <a:schemeClr val="bg1">
                    <a:lumMod val="50000"/>
                    <a:alpha val="78000"/>
                  </a:schemeClr>
                </a:solidFill>
                <a:latin typeface="Calibri" panose="020F0502020204030204" pitchFamily="34" charset="0"/>
                <a:cs typeface="Segoe UI Semilight" panose="020B0402040204020203" pitchFamily="34" charset="0"/>
              </a:rPr>
              <a:t>华夏易联科技开发有限公司</a:t>
            </a:r>
          </a:p>
        </p:txBody>
      </p:sp>
      <p:sp>
        <p:nvSpPr>
          <p:cNvPr id="48" name="文本框 47"/>
          <p:cNvSpPr txBox="1"/>
          <p:nvPr/>
        </p:nvSpPr>
        <p:spPr>
          <a:xfrm>
            <a:off x="1031132" y="2076071"/>
            <a:ext cx="9775429" cy="1200327"/>
          </a:xfrm>
          <a:prstGeom prst="rect">
            <a:avLst/>
          </a:prstGeom>
          <a:noFill/>
        </p:spPr>
        <p:txBody>
          <a:bodyPr wrap="none" lIns="91438" tIns="45719" rIns="91438" bIns="45719" rtlCol="0">
            <a:spAutoFit/>
          </a:bodyPr>
          <a:lstStyle/>
          <a:p>
            <a:pPr algn="ctr"/>
            <a:r>
              <a:rPr lang="zh-CN" altLang="en-US" sz="7200" dirty="0" smtClean="0">
                <a:ln w="0"/>
                <a:solidFill>
                  <a:schemeClr val="tx2"/>
                </a:solidFill>
                <a:latin typeface="微软雅黑" panose="020B0503020204020204" pitchFamily="34" charset="-122"/>
                <a:ea typeface="微软雅黑" panose="020B0503020204020204" pitchFamily="34" charset="-122"/>
              </a:rPr>
              <a:t> 政府采购管理平台</a:t>
            </a:r>
            <a:r>
              <a:rPr lang="en-US" altLang="zh-CN" sz="7200" dirty="0" smtClean="0">
                <a:ln w="0"/>
                <a:solidFill>
                  <a:schemeClr val="tx2"/>
                </a:solidFill>
                <a:latin typeface="微软雅黑" panose="020B0503020204020204" pitchFamily="34" charset="-122"/>
                <a:ea typeface="微软雅黑" panose="020B0503020204020204" pitchFamily="34" charset="-122"/>
              </a:rPr>
              <a:t>V1.0</a:t>
            </a:r>
            <a:endParaRPr lang="zh-CN" altLang="en-US" sz="7200" dirty="0">
              <a:ln w="0"/>
              <a:solidFill>
                <a:schemeClr val="tx2"/>
              </a:solidFill>
              <a:latin typeface="微软雅黑" panose="020B0503020204020204" pitchFamily="34" charset="-122"/>
              <a:ea typeface="微软雅黑" panose="020B0503020204020204" pitchFamily="34" charset="-122"/>
            </a:endParaRPr>
          </a:p>
        </p:txBody>
      </p:sp>
      <p:sp>
        <p:nvSpPr>
          <p:cNvPr id="57" name="圆角矩形 56"/>
          <p:cNvSpPr/>
          <p:nvPr/>
        </p:nvSpPr>
        <p:spPr>
          <a:xfrm rot="16200000" flipV="1">
            <a:off x="10447003" y="4634619"/>
            <a:ext cx="1282079" cy="130015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76" name="Freeform 96"/>
          <p:cNvSpPr>
            <a:spLocks/>
          </p:cNvSpPr>
          <p:nvPr/>
        </p:nvSpPr>
        <p:spPr bwMode="auto">
          <a:xfrm>
            <a:off x="10716633" y="4926395"/>
            <a:ext cx="742823" cy="716604"/>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a:extLst/>
        </p:spPr>
        <p:txBody>
          <a:bodyPr vert="horz" wrap="square" lIns="91436" tIns="45718" rIns="91436" bIns="45718" numCol="1" anchor="t" anchorCtr="0" compatLnSpc="1">
            <a:prstTxWarp prst="textNoShape">
              <a:avLst/>
            </a:prstTxWarp>
          </a:bodyPr>
          <a:lstStyle/>
          <a:p>
            <a:endParaRPr lang="zh-CN" altLang="en-US">
              <a:solidFill>
                <a:srgbClr val="AD1C21"/>
              </a:solidFill>
            </a:endParaRPr>
          </a:p>
        </p:txBody>
      </p:sp>
      <p:sp>
        <p:nvSpPr>
          <p:cNvPr id="22" name="矩形 21"/>
          <p:cNvSpPr/>
          <p:nvPr/>
        </p:nvSpPr>
        <p:spPr>
          <a:xfrm>
            <a:off x="2175890" y="5050927"/>
            <a:ext cx="2729928" cy="461665"/>
          </a:xfrm>
          <a:prstGeom prst="rect">
            <a:avLst/>
          </a:prstGeom>
        </p:spPr>
        <p:txBody>
          <a:bodyPr wrap="square">
            <a:spAutoFit/>
          </a:bodyPr>
          <a:lstStyle/>
          <a:p>
            <a:pPr algn="ctr">
              <a:buNone/>
            </a:pPr>
            <a:r>
              <a:rPr lang="en-US" altLang="zh-CN" sz="2400" dirty="0" smtClean="0">
                <a:solidFill>
                  <a:schemeClr val="bg1"/>
                </a:solidFill>
                <a:latin typeface="Arial" panose="020B0604020202020204" pitchFamily="34" charset="0"/>
                <a:cs typeface="Arial" panose="020B0604020202020204" pitchFamily="34" charset="0"/>
              </a:rPr>
              <a:t>From</a:t>
            </a:r>
            <a:r>
              <a:rPr lang="zh-CN" altLang="en-US" sz="2400" dirty="0" smtClean="0">
                <a:solidFill>
                  <a:schemeClr val="bg1"/>
                </a:solidFill>
                <a:latin typeface="Arial" panose="020B0604020202020204" pitchFamily="34" charset="0"/>
                <a:cs typeface="Arial" panose="020B0604020202020204" pitchFamily="34" charset="0"/>
              </a:rPr>
              <a:t>：产品部</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24" name="矩形 23"/>
          <p:cNvSpPr/>
          <p:nvPr/>
        </p:nvSpPr>
        <p:spPr>
          <a:xfrm>
            <a:off x="5804474" y="5065442"/>
            <a:ext cx="2729928" cy="461665"/>
          </a:xfrm>
          <a:prstGeom prst="rect">
            <a:avLst/>
          </a:prstGeom>
        </p:spPr>
        <p:txBody>
          <a:bodyPr wrap="square">
            <a:spAutoFit/>
          </a:bodyPr>
          <a:lstStyle/>
          <a:p>
            <a:pPr algn="ctr">
              <a:buNone/>
            </a:pPr>
            <a:r>
              <a:rPr lang="zh-CN" altLang="en-US" sz="2400" dirty="0" smtClean="0">
                <a:solidFill>
                  <a:schemeClr val="bg1"/>
                </a:solidFill>
                <a:latin typeface="Arial" panose="020B0604020202020204" pitchFamily="34" charset="0"/>
                <a:cs typeface="Arial" panose="020B0604020202020204" pitchFamily="34" charset="0"/>
              </a:rPr>
              <a:t>日期：</a:t>
            </a:r>
            <a:r>
              <a:rPr lang="en-US" altLang="zh-CN" sz="2400" dirty="0" smtClean="0">
                <a:solidFill>
                  <a:schemeClr val="bg1"/>
                </a:solidFill>
                <a:latin typeface="Arial" panose="020B0604020202020204" pitchFamily="34" charset="0"/>
                <a:cs typeface="Arial" panose="020B0604020202020204" pitchFamily="34" charset="0"/>
              </a:rPr>
              <a:t>2017</a:t>
            </a:r>
            <a:r>
              <a:rPr lang="zh-CN" altLang="en-US" sz="2400" dirty="0" smtClean="0">
                <a:solidFill>
                  <a:schemeClr val="bg1"/>
                </a:solidFill>
                <a:latin typeface="Arial" panose="020B0604020202020204" pitchFamily="34" charset="0"/>
                <a:cs typeface="Arial" panose="020B0604020202020204" pitchFamily="34" charset="0"/>
              </a:rPr>
              <a:t>年</a:t>
            </a:r>
            <a:r>
              <a:rPr lang="en-US" altLang="zh-CN" sz="2400" dirty="0" smtClean="0">
                <a:solidFill>
                  <a:schemeClr val="bg1"/>
                </a:solidFill>
                <a:latin typeface="Arial" panose="020B0604020202020204" pitchFamily="34" charset="0"/>
                <a:cs typeface="Arial" panose="020B0604020202020204" pitchFamily="34" charset="0"/>
              </a:rPr>
              <a:t>5</a:t>
            </a:r>
            <a:r>
              <a:rPr lang="zh-CN" altLang="en-US" sz="2400" dirty="0" smtClean="0">
                <a:solidFill>
                  <a:schemeClr val="bg1"/>
                </a:solidFill>
                <a:latin typeface="Arial" panose="020B0604020202020204" pitchFamily="34" charset="0"/>
                <a:cs typeface="Arial" panose="020B0604020202020204" pitchFamily="34" charset="0"/>
              </a:rPr>
              <a:t>月</a:t>
            </a:r>
            <a:endParaRPr lang="zh-CN" alt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2531225"/>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圆角矩形 50"/>
          <p:cNvSpPr/>
          <p:nvPr/>
        </p:nvSpPr>
        <p:spPr>
          <a:xfrm rot="10800000" flipV="1">
            <a:off x="472817" y="1671489"/>
            <a:ext cx="1669491" cy="491115"/>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zh-CN" altLang="en-US" sz="2400" dirty="0" smtClean="0"/>
              <a:t>我的申请</a:t>
            </a:r>
            <a:endParaRPr lang="zh-CN" altLang="en-US" sz="2400" dirty="0"/>
          </a:p>
        </p:txBody>
      </p:sp>
      <p:sp>
        <p:nvSpPr>
          <p:cNvPr id="75" name="矩形 74"/>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76" name="圆角矩形 75"/>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smtClean="0"/>
              <a:t>2</a:t>
            </a:r>
            <a:endParaRPr lang="zh-CN" altLang="en-US" sz="3600" dirty="0"/>
          </a:p>
        </p:txBody>
      </p:sp>
      <p:grpSp>
        <p:nvGrpSpPr>
          <p:cNvPr id="2" name="组 79"/>
          <p:cNvGrpSpPr/>
          <p:nvPr/>
        </p:nvGrpSpPr>
        <p:grpSpPr>
          <a:xfrm>
            <a:off x="11454106" y="252857"/>
            <a:ext cx="737892" cy="484288"/>
            <a:chOff x="11454105" y="252856"/>
            <a:chExt cx="737892" cy="484288"/>
          </a:xfrm>
        </p:grpSpPr>
        <p:grpSp>
          <p:nvGrpSpPr>
            <p:cNvPr id="3" name="组 81"/>
            <p:cNvGrpSpPr/>
            <p:nvPr/>
          </p:nvGrpSpPr>
          <p:grpSpPr>
            <a:xfrm>
              <a:off x="12039604" y="252856"/>
              <a:ext cx="152393" cy="484287"/>
              <a:chOff x="12039604" y="252856"/>
              <a:chExt cx="152393" cy="484287"/>
            </a:xfrm>
          </p:grpSpPr>
          <p:sp>
            <p:nvSpPr>
              <p:cNvPr id="86" name="圆角矩形 85"/>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圆角矩形 86"/>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圆角矩形 87"/>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圆角矩形 88"/>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圆角矩形 89"/>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99"/>
            <p:cNvGrpSpPr/>
            <p:nvPr/>
          </p:nvGrpSpPr>
          <p:grpSpPr>
            <a:xfrm>
              <a:off x="11454105" y="252857"/>
              <a:ext cx="491115" cy="484287"/>
              <a:chOff x="1528923" y="220268"/>
              <a:chExt cx="1284096" cy="1266241"/>
            </a:xfrm>
          </p:grpSpPr>
          <p:sp>
            <p:nvSpPr>
              <p:cNvPr id="84" name="圆角矩形 83"/>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Freeform 96"/>
              <p:cNvSpPr>
                <a:spLocks/>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AD1C21"/>
                  </a:solidFill>
                </a:endParaRPr>
              </a:p>
            </p:txBody>
          </p:sp>
        </p:grpSp>
      </p:grpSp>
      <p:sp>
        <p:nvSpPr>
          <p:cNvPr id="22" name="矩形 21"/>
          <p:cNvSpPr/>
          <p:nvPr/>
        </p:nvSpPr>
        <p:spPr>
          <a:xfrm>
            <a:off x="8117113" y="3917237"/>
            <a:ext cx="3681187" cy="732504"/>
          </a:xfrm>
          <a:prstGeom prst="rect">
            <a:avLst/>
          </a:prstGeom>
        </p:spPr>
        <p:txBody>
          <a:bodyPr wrap="square" lIns="91436" tIns="45718" rIns="91436" bIns="45718">
            <a:spAutoFit/>
          </a:bodyPr>
          <a:lstStyle/>
          <a:p>
            <a:pPr>
              <a:lnSpc>
                <a:spcPct val="130000"/>
              </a:lnSpc>
              <a:buFont typeface="Wingdings" pitchFamily="2" charset="2"/>
              <a:buChar char="n"/>
            </a:pPr>
            <a:r>
              <a:rPr lang="zh-CN" altLang="en-US" sz="1600" b="1" dirty="0" smtClean="0">
                <a:solidFill>
                  <a:schemeClr val="bg2">
                    <a:lumMod val="50000"/>
                  </a:schemeClr>
                </a:solidFill>
                <a:latin typeface="微软雅黑" panose="020B0503020204020204" pitchFamily="34" charset="-122"/>
                <a:ea typeface="微软雅黑" panose="020B0503020204020204" pitchFamily="34" charset="-122"/>
              </a:rPr>
              <a:t>申请流程跟踪</a:t>
            </a:r>
            <a:r>
              <a:rPr lang="zh-CN" altLang="en-US" sz="1600" b="1" dirty="0" smtClean="0">
                <a:solidFill>
                  <a:schemeClr val="bg2">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可全程跟</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踪审批进展，查</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看每个审批节点的审</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批意见。</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p:txBody>
      </p:sp>
      <p:sp>
        <p:nvSpPr>
          <p:cNvPr id="20" name="文本框 76"/>
          <p:cNvSpPr txBox="1"/>
          <p:nvPr/>
        </p:nvSpPr>
        <p:spPr>
          <a:xfrm>
            <a:off x="647718" y="267581"/>
            <a:ext cx="1723541" cy="461661"/>
          </a:xfrm>
          <a:prstGeom prst="rect">
            <a:avLst/>
          </a:prstGeom>
          <a:noFill/>
        </p:spPr>
        <p:txBody>
          <a:bodyPr wrap="none" lIns="91436" tIns="45718" rIns="91436" bIns="45718" rtlCol="0">
            <a:spAutoFit/>
          </a:bodyPr>
          <a:lstStyle/>
          <a:p>
            <a:r>
              <a:rPr lang="zh-CN" altLang="en-US" sz="2400" spc="600" dirty="0" smtClean="0">
                <a:solidFill>
                  <a:schemeClr val="tx2"/>
                </a:solidFill>
                <a:latin typeface="微软雅黑" panose="020B0503020204020204" pitchFamily="34" charset="-122"/>
                <a:ea typeface="微软雅黑" panose="020B0503020204020204" pitchFamily="34" charset="-122"/>
              </a:rPr>
              <a:t>平台功能</a:t>
            </a:r>
            <a:endParaRPr lang="zh-CN" altLang="en-US" sz="2400" spc="600" dirty="0">
              <a:solidFill>
                <a:schemeClr val="tx2"/>
              </a:solidFill>
              <a:latin typeface="微软雅黑" panose="020B0503020204020204" pitchFamily="34" charset="-122"/>
              <a:ea typeface="微软雅黑" panose="020B0503020204020204" pitchFamily="34" charset="-122"/>
            </a:endParaRPr>
          </a:p>
        </p:txBody>
      </p:sp>
      <p:pic>
        <p:nvPicPr>
          <p:cNvPr id="1032" name="Picture 8"/>
          <p:cNvPicPr>
            <a:picLocks noChangeAspect="1" noChangeArrowheads="1"/>
          </p:cNvPicPr>
          <p:nvPr/>
        </p:nvPicPr>
        <p:blipFill>
          <a:blip r:embed="rId2"/>
          <a:srcRect/>
          <a:stretch>
            <a:fillRect/>
          </a:stretch>
        </p:blipFill>
        <p:spPr bwMode="auto">
          <a:xfrm>
            <a:off x="457019" y="2536835"/>
            <a:ext cx="7250067" cy="3502015"/>
          </a:xfrm>
          <a:prstGeom prst="rect">
            <a:avLst/>
          </a:prstGeom>
          <a:noFill/>
          <a:ln w="9525">
            <a:solidFill>
              <a:srgbClr val="2F5597"/>
            </a:solidFill>
            <a:miter lim="800000"/>
            <a:headEnd/>
            <a:tailEnd/>
          </a:ln>
          <a:effectLst/>
        </p:spPr>
      </p:pic>
    </p:spTree>
    <p:extLst>
      <p:ext uri="{BB962C8B-B14F-4D97-AF65-F5344CB8AC3E}">
        <p14:creationId xmlns:p14="http://schemas.microsoft.com/office/powerpoint/2010/main" val="1081525342"/>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圆角矩形 50"/>
          <p:cNvSpPr/>
          <p:nvPr/>
        </p:nvSpPr>
        <p:spPr>
          <a:xfrm rot="10800000" flipV="1">
            <a:off x="472817" y="1671489"/>
            <a:ext cx="1669491" cy="491115"/>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zh-CN" altLang="en-US" sz="2400" dirty="0" smtClean="0"/>
              <a:t>我的审批</a:t>
            </a:r>
            <a:endParaRPr lang="zh-CN" altLang="en-US" sz="2400" dirty="0"/>
          </a:p>
        </p:txBody>
      </p:sp>
      <p:sp>
        <p:nvSpPr>
          <p:cNvPr id="60" name="矩形 59"/>
          <p:cNvSpPr/>
          <p:nvPr/>
        </p:nvSpPr>
        <p:spPr>
          <a:xfrm>
            <a:off x="2607863" y="1708150"/>
            <a:ext cx="8239260" cy="381254"/>
          </a:xfrm>
          <a:prstGeom prst="rect">
            <a:avLst/>
          </a:prstGeom>
        </p:spPr>
        <p:txBody>
          <a:bodyPr wrap="square" lIns="91436" tIns="45718" rIns="91436" bIns="45718">
            <a:spAutoFit/>
          </a:bodyPr>
          <a:lstStyle/>
          <a:p>
            <a:pPr>
              <a:lnSpc>
                <a:spcPct val="130000"/>
              </a:lnSpc>
            </a:pPr>
            <a:r>
              <a:rPr lang="zh-CN" altLang="en-US" sz="1600" b="1" dirty="0" smtClean="0">
                <a:solidFill>
                  <a:schemeClr val="bg2">
                    <a:lumMod val="50000"/>
                  </a:schemeClr>
                </a:solidFill>
                <a:latin typeface="微软雅黑" panose="020B0503020204020204" pitchFamily="34" charset="-122"/>
                <a:ea typeface="微软雅黑" panose="020B0503020204020204" pitchFamily="34" charset="-122"/>
              </a:rPr>
              <a:t>审批人角色：</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针对申请人提交的申请信</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息，进</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行审批。</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75" name="矩形 74"/>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76" name="圆角矩形 75"/>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smtClean="0"/>
              <a:t>2</a:t>
            </a:r>
            <a:endParaRPr lang="zh-CN" altLang="en-US" sz="3600" dirty="0"/>
          </a:p>
        </p:txBody>
      </p:sp>
      <p:grpSp>
        <p:nvGrpSpPr>
          <p:cNvPr id="2" name="组 79"/>
          <p:cNvGrpSpPr/>
          <p:nvPr/>
        </p:nvGrpSpPr>
        <p:grpSpPr>
          <a:xfrm>
            <a:off x="11454106" y="252857"/>
            <a:ext cx="737892" cy="484288"/>
            <a:chOff x="11454105" y="252856"/>
            <a:chExt cx="737892" cy="484288"/>
          </a:xfrm>
        </p:grpSpPr>
        <p:grpSp>
          <p:nvGrpSpPr>
            <p:cNvPr id="3" name="组 81"/>
            <p:cNvGrpSpPr/>
            <p:nvPr/>
          </p:nvGrpSpPr>
          <p:grpSpPr>
            <a:xfrm>
              <a:off x="12039604" y="252856"/>
              <a:ext cx="152393" cy="484287"/>
              <a:chOff x="12039604" y="252856"/>
              <a:chExt cx="152393" cy="484287"/>
            </a:xfrm>
          </p:grpSpPr>
          <p:sp>
            <p:nvSpPr>
              <p:cNvPr id="86" name="圆角矩形 85"/>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圆角矩形 86"/>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圆角矩形 87"/>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圆角矩形 88"/>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圆角矩形 89"/>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99"/>
            <p:cNvGrpSpPr/>
            <p:nvPr/>
          </p:nvGrpSpPr>
          <p:grpSpPr>
            <a:xfrm>
              <a:off x="11454105" y="252857"/>
              <a:ext cx="491115" cy="484287"/>
              <a:chOff x="1528923" y="220268"/>
              <a:chExt cx="1284096" cy="1266241"/>
            </a:xfrm>
          </p:grpSpPr>
          <p:sp>
            <p:nvSpPr>
              <p:cNvPr id="84" name="圆角矩形 83"/>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Freeform 96"/>
              <p:cNvSpPr>
                <a:spLocks/>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AD1C21"/>
                  </a:solidFill>
                </a:endParaRPr>
              </a:p>
            </p:txBody>
          </p:sp>
        </p:grpSp>
      </p:grpSp>
      <p:sp>
        <p:nvSpPr>
          <p:cNvPr id="22" name="矩形 21"/>
          <p:cNvSpPr/>
          <p:nvPr/>
        </p:nvSpPr>
        <p:spPr>
          <a:xfrm>
            <a:off x="8117113" y="2519496"/>
            <a:ext cx="3681187" cy="3293205"/>
          </a:xfrm>
          <a:prstGeom prst="rect">
            <a:avLst/>
          </a:prstGeom>
        </p:spPr>
        <p:txBody>
          <a:bodyPr wrap="square" lIns="91436" tIns="45718" rIns="91436" bIns="45718">
            <a:spAutoFit/>
          </a:bodyPr>
          <a:lstStyle/>
          <a:p>
            <a:pPr>
              <a:lnSpc>
                <a:spcPct val="130000"/>
              </a:lnSpc>
              <a:buFont typeface="Wingdings" pitchFamily="2" charset="2"/>
              <a:buChar char="n"/>
            </a:pPr>
            <a:r>
              <a:rPr lang="zh-CN" altLang="en-US" sz="1600" b="1" dirty="0" smtClean="0">
                <a:solidFill>
                  <a:schemeClr val="bg2">
                    <a:lumMod val="50000"/>
                  </a:schemeClr>
                </a:solidFill>
                <a:latin typeface="微软雅黑" panose="020B0503020204020204" pitchFamily="34" charset="-122"/>
                <a:ea typeface="微软雅黑" panose="020B0503020204020204" pitchFamily="34" charset="-122"/>
              </a:rPr>
              <a:t>审批汇总：</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展示审批项目信息及审批状态。支持条件筛选、全表检索。</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b="1" dirty="0" smtClean="0">
                <a:solidFill>
                  <a:schemeClr val="bg2">
                    <a:lumMod val="50000"/>
                  </a:schemeClr>
                </a:solidFill>
                <a:latin typeface="微软雅黑" panose="020B0503020204020204" pitchFamily="34" charset="-122"/>
                <a:ea typeface="微软雅黑" panose="020B0503020204020204" pitchFamily="34" charset="-122"/>
              </a:rPr>
              <a:t>审批信息：</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审批通过或退回，支持填写审批意见，审批通过后系统自动分发至下一审批人处理。支持不同审批人角色间相互转办。</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b="1" dirty="0" smtClean="0">
                <a:solidFill>
                  <a:schemeClr val="bg2">
                    <a:lumMod val="50000"/>
                  </a:schemeClr>
                </a:solidFill>
                <a:latin typeface="微软雅黑" panose="020B0503020204020204" pitchFamily="34" charset="-122"/>
                <a:ea typeface="微软雅黑" panose="020B0503020204020204" pitchFamily="34" charset="-122"/>
              </a:rPr>
              <a:t>申请流程跟踪：</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跟踪审批进展，查看审批意见。</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p:txBody>
      </p:sp>
      <p:sp>
        <p:nvSpPr>
          <p:cNvPr id="20" name="文本框 76"/>
          <p:cNvSpPr txBox="1"/>
          <p:nvPr/>
        </p:nvSpPr>
        <p:spPr>
          <a:xfrm>
            <a:off x="647718" y="267581"/>
            <a:ext cx="1723541" cy="461661"/>
          </a:xfrm>
          <a:prstGeom prst="rect">
            <a:avLst/>
          </a:prstGeom>
          <a:noFill/>
        </p:spPr>
        <p:txBody>
          <a:bodyPr wrap="none" lIns="91436" tIns="45718" rIns="91436" bIns="45718" rtlCol="0">
            <a:spAutoFit/>
          </a:bodyPr>
          <a:lstStyle/>
          <a:p>
            <a:r>
              <a:rPr lang="zh-CN" altLang="en-US" sz="2400" spc="600" dirty="0" smtClean="0">
                <a:solidFill>
                  <a:schemeClr val="tx2"/>
                </a:solidFill>
                <a:latin typeface="微软雅黑" panose="020B0503020204020204" pitchFamily="34" charset="-122"/>
                <a:ea typeface="微软雅黑" panose="020B0503020204020204" pitchFamily="34" charset="-122"/>
              </a:rPr>
              <a:t>平台功能</a:t>
            </a:r>
            <a:endParaRPr lang="zh-CN" altLang="en-US" sz="2400" spc="600" dirty="0">
              <a:solidFill>
                <a:schemeClr val="tx2"/>
              </a:solidFill>
              <a:latin typeface="微软雅黑" panose="020B0503020204020204" pitchFamily="34" charset="-122"/>
              <a:ea typeface="微软雅黑" panose="020B0503020204020204" pitchFamily="34" charset="-122"/>
            </a:endParaRPr>
          </a:p>
        </p:txBody>
      </p:sp>
      <p:pic>
        <p:nvPicPr>
          <p:cNvPr id="24" name="Picture 5" descr="C:\Users\Administrator\Documents\Tencent Files\519263265\Image\C2C\4~F3HF_}6CLMPE1JWP[D1B0.png"/>
          <p:cNvPicPr>
            <a:picLocks noChangeAspect="1" noChangeArrowheads="1"/>
          </p:cNvPicPr>
          <p:nvPr/>
        </p:nvPicPr>
        <p:blipFill>
          <a:blip r:embed="rId2"/>
          <a:srcRect/>
          <a:stretch>
            <a:fillRect/>
          </a:stretch>
        </p:blipFill>
        <p:spPr bwMode="auto">
          <a:xfrm>
            <a:off x="470262" y="2765744"/>
            <a:ext cx="7471956" cy="3086414"/>
          </a:xfrm>
          <a:prstGeom prst="rect">
            <a:avLst/>
          </a:prstGeom>
          <a:noFill/>
          <a:ln>
            <a:solidFill>
              <a:srgbClr val="2F5597"/>
            </a:solidFill>
          </a:ln>
        </p:spPr>
      </p:pic>
    </p:spTree>
    <p:extLst>
      <p:ext uri="{BB962C8B-B14F-4D97-AF65-F5344CB8AC3E}">
        <p14:creationId xmlns:p14="http://schemas.microsoft.com/office/powerpoint/2010/main" val="1081525342"/>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圆角矩形 50"/>
          <p:cNvSpPr/>
          <p:nvPr/>
        </p:nvSpPr>
        <p:spPr>
          <a:xfrm rot="10800000" flipV="1">
            <a:off x="472817" y="1671489"/>
            <a:ext cx="1669491" cy="491115"/>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zh-CN" altLang="en-US" sz="2400" dirty="0" smtClean="0"/>
              <a:t>招标准备</a:t>
            </a:r>
            <a:endParaRPr lang="zh-CN" altLang="en-US" sz="2400" dirty="0"/>
          </a:p>
        </p:txBody>
      </p:sp>
      <p:sp>
        <p:nvSpPr>
          <p:cNvPr id="75" name="矩形 74"/>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76" name="圆角矩形 75"/>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smtClean="0"/>
              <a:t>2</a:t>
            </a:r>
            <a:endParaRPr lang="zh-CN" altLang="en-US" sz="3600" dirty="0"/>
          </a:p>
        </p:txBody>
      </p:sp>
      <p:grpSp>
        <p:nvGrpSpPr>
          <p:cNvPr id="2" name="组 79"/>
          <p:cNvGrpSpPr/>
          <p:nvPr/>
        </p:nvGrpSpPr>
        <p:grpSpPr>
          <a:xfrm>
            <a:off x="11454106" y="252857"/>
            <a:ext cx="737892" cy="484288"/>
            <a:chOff x="11454105" y="252856"/>
            <a:chExt cx="737892" cy="484288"/>
          </a:xfrm>
        </p:grpSpPr>
        <p:grpSp>
          <p:nvGrpSpPr>
            <p:cNvPr id="3" name="组 81"/>
            <p:cNvGrpSpPr/>
            <p:nvPr/>
          </p:nvGrpSpPr>
          <p:grpSpPr>
            <a:xfrm>
              <a:off x="12039604" y="252856"/>
              <a:ext cx="152393" cy="484287"/>
              <a:chOff x="12039604" y="252856"/>
              <a:chExt cx="152393" cy="484287"/>
            </a:xfrm>
          </p:grpSpPr>
          <p:sp>
            <p:nvSpPr>
              <p:cNvPr id="86" name="圆角矩形 85"/>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圆角矩形 86"/>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圆角矩形 87"/>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圆角矩形 88"/>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圆角矩形 89"/>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99"/>
            <p:cNvGrpSpPr/>
            <p:nvPr/>
          </p:nvGrpSpPr>
          <p:grpSpPr>
            <a:xfrm>
              <a:off x="11454105" y="252857"/>
              <a:ext cx="491115" cy="484287"/>
              <a:chOff x="1528923" y="220268"/>
              <a:chExt cx="1284096" cy="1266241"/>
            </a:xfrm>
          </p:grpSpPr>
          <p:sp>
            <p:nvSpPr>
              <p:cNvPr id="84" name="圆角矩形 83"/>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Freeform 96"/>
              <p:cNvSpPr>
                <a:spLocks/>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AD1C21"/>
                  </a:solidFill>
                </a:endParaRPr>
              </a:p>
            </p:txBody>
          </p:sp>
        </p:grpSp>
      </p:grpSp>
      <p:sp>
        <p:nvSpPr>
          <p:cNvPr id="22" name="矩形 21"/>
          <p:cNvSpPr/>
          <p:nvPr/>
        </p:nvSpPr>
        <p:spPr>
          <a:xfrm>
            <a:off x="8117113" y="2519496"/>
            <a:ext cx="3681187" cy="3933380"/>
          </a:xfrm>
          <a:prstGeom prst="rect">
            <a:avLst/>
          </a:prstGeom>
        </p:spPr>
        <p:txBody>
          <a:bodyPr wrap="square" lIns="91436" tIns="45718" rIns="91436" bIns="45718">
            <a:spAutoFit/>
          </a:bodyPr>
          <a:lstStyle/>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招标准备数据：展示经办人处理项目，支持条件筛选、全表检索， 支持跟踪审批进度。</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pP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招标准备信息：经办人处理招标准备相关信息。领导进行审批，审批通过或退回，填写审批意见。审批通过系统自</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动转到下</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一个审批</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人进行审批，</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退回直接退回至经办人。</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流程跟踪：跟踪审批进展，查看审批意见。</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p:txBody>
      </p:sp>
      <p:sp>
        <p:nvSpPr>
          <p:cNvPr id="20" name="文本框 76"/>
          <p:cNvSpPr txBox="1"/>
          <p:nvPr/>
        </p:nvSpPr>
        <p:spPr>
          <a:xfrm>
            <a:off x="647718" y="267581"/>
            <a:ext cx="1723541" cy="461661"/>
          </a:xfrm>
          <a:prstGeom prst="rect">
            <a:avLst/>
          </a:prstGeom>
          <a:noFill/>
        </p:spPr>
        <p:txBody>
          <a:bodyPr wrap="none" lIns="91436" tIns="45718" rIns="91436" bIns="45718" rtlCol="0">
            <a:spAutoFit/>
          </a:bodyPr>
          <a:lstStyle/>
          <a:p>
            <a:r>
              <a:rPr lang="zh-CN" altLang="en-US" sz="2400" spc="600" dirty="0" smtClean="0">
                <a:solidFill>
                  <a:schemeClr val="tx2"/>
                </a:solidFill>
                <a:latin typeface="微软雅黑" panose="020B0503020204020204" pitchFamily="34" charset="-122"/>
                <a:ea typeface="微软雅黑" panose="020B0503020204020204" pitchFamily="34" charset="-122"/>
              </a:rPr>
              <a:t>平台功能</a:t>
            </a:r>
            <a:endParaRPr lang="zh-CN" altLang="en-US" sz="2400" spc="600" dirty="0">
              <a:solidFill>
                <a:schemeClr val="tx2"/>
              </a:solidFill>
              <a:latin typeface="微软雅黑" panose="020B0503020204020204" pitchFamily="34" charset="-122"/>
              <a:ea typeface="微软雅黑" panose="020B0503020204020204" pitchFamily="34" charset="-122"/>
            </a:endParaRPr>
          </a:p>
        </p:txBody>
      </p:sp>
      <p:sp>
        <p:nvSpPr>
          <p:cNvPr id="24" name="矩形 23"/>
          <p:cNvSpPr/>
          <p:nvPr/>
        </p:nvSpPr>
        <p:spPr>
          <a:xfrm>
            <a:off x="2540359" y="1590583"/>
            <a:ext cx="8239260" cy="732504"/>
          </a:xfrm>
          <a:prstGeom prst="rect">
            <a:avLst/>
          </a:prstGeom>
        </p:spPr>
        <p:txBody>
          <a:bodyPr wrap="square" lIns="91436" tIns="45718" rIns="91436" bIns="45718">
            <a:spAutoFit/>
          </a:bodyPr>
          <a:lstStyle/>
          <a:p>
            <a:pPr>
              <a:lnSpc>
                <a:spcPct val="130000"/>
              </a:lnSpc>
            </a:pPr>
            <a:r>
              <a:rPr lang="zh-CN" altLang="en-US" sz="1600" b="1" dirty="0" smtClean="0">
                <a:solidFill>
                  <a:schemeClr val="bg2">
                    <a:lumMod val="50000"/>
                  </a:schemeClr>
                </a:solidFill>
                <a:latin typeface="微软雅黑" panose="020B0503020204020204" pitchFamily="34" charset="-122"/>
                <a:ea typeface="微软雅黑" panose="020B0503020204020204" pitchFamily="34" charset="-122"/>
              </a:rPr>
              <a:t>经办人角色</a:t>
            </a:r>
            <a:r>
              <a:rPr lang="zh-CN" altLang="en-US" sz="1600" b="1" dirty="0" smtClean="0">
                <a:solidFill>
                  <a:schemeClr val="bg2">
                    <a:lumMod val="50000"/>
                  </a:schemeClr>
                </a:solidFill>
                <a:latin typeface="微软雅黑" panose="020B0503020204020204" pitchFamily="34" charset="-122"/>
                <a:ea typeface="微软雅黑" panose="020B0503020204020204" pitchFamily="34" charset="-122"/>
              </a:rPr>
              <a:t>：</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经</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办</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人在招标准备阶段，进行招标准备工作，提交报批件信息，待所</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有审批人审批通过后，招</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标准备流</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程结</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束，审批不通过后，经办人可重新提交报批件。 </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p:txBody>
      </p:sp>
      <p:pic>
        <p:nvPicPr>
          <p:cNvPr id="2057" name="Picture 9"/>
          <p:cNvPicPr>
            <a:picLocks noChangeAspect="1" noChangeArrowheads="1"/>
          </p:cNvPicPr>
          <p:nvPr/>
        </p:nvPicPr>
        <p:blipFill>
          <a:blip r:embed="rId2"/>
          <a:srcRect/>
          <a:stretch>
            <a:fillRect/>
          </a:stretch>
        </p:blipFill>
        <p:spPr bwMode="auto">
          <a:xfrm>
            <a:off x="440238" y="2690949"/>
            <a:ext cx="7432229" cy="3242219"/>
          </a:xfrm>
          <a:prstGeom prst="rect">
            <a:avLst/>
          </a:prstGeom>
          <a:noFill/>
          <a:ln w="9525">
            <a:solidFill>
              <a:srgbClr val="2F5597"/>
            </a:solidFill>
            <a:miter lim="800000"/>
            <a:headEnd/>
            <a:tailEnd/>
          </a:ln>
          <a:effectLst/>
        </p:spPr>
      </p:pic>
    </p:spTree>
    <p:extLst>
      <p:ext uri="{BB962C8B-B14F-4D97-AF65-F5344CB8AC3E}">
        <p14:creationId xmlns:p14="http://schemas.microsoft.com/office/powerpoint/2010/main" val="1081525342"/>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圆角矩形 50"/>
          <p:cNvSpPr/>
          <p:nvPr/>
        </p:nvSpPr>
        <p:spPr>
          <a:xfrm rot="10800000" flipV="1">
            <a:off x="472817" y="1671489"/>
            <a:ext cx="1669491" cy="491115"/>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zh-CN" altLang="en-US" sz="2400" dirty="0" smtClean="0"/>
              <a:t>招标评审</a:t>
            </a:r>
            <a:endParaRPr lang="zh-CN" altLang="en-US" sz="2400" dirty="0"/>
          </a:p>
        </p:txBody>
      </p:sp>
      <p:sp>
        <p:nvSpPr>
          <p:cNvPr id="75" name="矩形 74"/>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76" name="圆角矩形 75"/>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smtClean="0"/>
              <a:t>2</a:t>
            </a:r>
            <a:endParaRPr lang="zh-CN" altLang="en-US" sz="3600" dirty="0"/>
          </a:p>
        </p:txBody>
      </p:sp>
      <p:grpSp>
        <p:nvGrpSpPr>
          <p:cNvPr id="2" name="组 79"/>
          <p:cNvGrpSpPr/>
          <p:nvPr/>
        </p:nvGrpSpPr>
        <p:grpSpPr>
          <a:xfrm>
            <a:off x="11454106" y="252857"/>
            <a:ext cx="737892" cy="484288"/>
            <a:chOff x="11454105" y="252856"/>
            <a:chExt cx="737892" cy="484288"/>
          </a:xfrm>
        </p:grpSpPr>
        <p:grpSp>
          <p:nvGrpSpPr>
            <p:cNvPr id="3" name="组 81"/>
            <p:cNvGrpSpPr/>
            <p:nvPr/>
          </p:nvGrpSpPr>
          <p:grpSpPr>
            <a:xfrm>
              <a:off x="12039604" y="252856"/>
              <a:ext cx="152393" cy="484287"/>
              <a:chOff x="12039604" y="252856"/>
              <a:chExt cx="152393" cy="484287"/>
            </a:xfrm>
          </p:grpSpPr>
          <p:sp>
            <p:nvSpPr>
              <p:cNvPr id="86" name="圆角矩形 85"/>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圆角矩形 86"/>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圆角矩形 87"/>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圆角矩形 88"/>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圆角矩形 89"/>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99"/>
            <p:cNvGrpSpPr/>
            <p:nvPr/>
          </p:nvGrpSpPr>
          <p:grpSpPr>
            <a:xfrm>
              <a:off x="11454105" y="252857"/>
              <a:ext cx="491115" cy="484287"/>
              <a:chOff x="1528923" y="220268"/>
              <a:chExt cx="1284096" cy="1266241"/>
            </a:xfrm>
          </p:grpSpPr>
          <p:sp>
            <p:nvSpPr>
              <p:cNvPr id="84" name="圆角矩形 83"/>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Freeform 96"/>
              <p:cNvSpPr>
                <a:spLocks/>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AD1C21"/>
                  </a:solidFill>
                </a:endParaRPr>
              </a:p>
            </p:txBody>
          </p:sp>
        </p:grpSp>
      </p:grpSp>
      <p:sp>
        <p:nvSpPr>
          <p:cNvPr id="22" name="矩形 21"/>
          <p:cNvSpPr/>
          <p:nvPr/>
        </p:nvSpPr>
        <p:spPr>
          <a:xfrm>
            <a:off x="8117113" y="2519496"/>
            <a:ext cx="3681187" cy="3933380"/>
          </a:xfrm>
          <a:prstGeom prst="rect">
            <a:avLst/>
          </a:prstGeom>
        </p:spPr>
        <p:txBody>
          <a:bodyPr wrap="square" lIns="91436" tIns="45718" rIns="91436" bIns="45718">
            <a:spAutoFit/>
          </a:bodyPr>
          <a:lstStyle/>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招标评审汇总：展示经办人处理项目，支持条件筛选、全表检索， 支持跟踪审批进度。</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pP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招标评审信息：经办人处理招标评审相关信息。领导进行审批，审批通过或退回，填写审批意见。审批通过系统自动分配至下一个审批人，退回直接退回至经办人。</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流程跟踪：跟踪审批进展，查看审批意见。</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p:txBody>
      </p:sp>
      <p:sp>
        <p:nvSpPr>
          <p:cNvPr id="20" name="文本框 76"/>
          <p:cNvSpPr txBox="1"/>
          <p:nvPr/>
        </p:nvSpPr>
        <p:spPr>
          <a:xfrm>
            <a:off x="647718" y="267581"/>
            <a:ext cx="1723541" cy="461661"/>
          </a:xfrm>
          <a:prstGeom prst="rect">
            <a:avLst/>
          </a:prstGeom>
          <a:noFill/>
        </p:spPr>
        <p:txBody>
          <a:bodyPr wrap="none" lIns="91436" tIns="45718" rIns="91436" bIns="45718" rtlCol="0">
            <a:spAutoFit/>
          </a:bodyPr>
          <a:lstStyle/>
          <a:p>
            <a:r>
              <a:rPr lang="zh-CN" altLang="en-US" sz="2400" spc="600" dirty="0" smtClean="0">
                <a:solidFill>
                  <a:schemeClr val="tx2"/>
                </a:solidFill>
                <a:latin typeface="微软雅黑" panose="020B0503020204020204" pitchFamily="34" charset="-122"/>
                <a:ea typeface="微软雅黑" panose="020B0503020204020204" pitchFamily="34" charset="-122"/>
              </a:rPr>
              <a:t>平台功能</a:t>
            </a:r>
            <a:endParaRPr lang="zh-CN" altLang="en-US" sz="2400" spc="600" dirty="0">
              <a:solidFill>
                <a:schemeClr val="tx2"/>
              </a:solidFill>
              <a:latin typeface="微软雅黑" panose="020B0503020204020204" pitchFamily="34" charset="-122"/>
              <a:ea typeface="微软雅黑" panose="020B0503020204020204" pitchFamily="34" charset="-122"/>
            </a:endParaRPr>
          </a:p>
        </p:txBody>
      </p:sp>
      <p:sp>
        <p:nvSpPr>
          <p:cNvPr id="23" name="矩形 22"/>
          <p:cNvSpPr/>
          <p:nvPr/>
        </p:nvSpPr>
        <p:spPr>
          <a:xfrm>
            <a:off x="2540359" y="1590583"/>
            <a:ext cx="8239260" cy="732504"/>
          </a:xfrm>
          <a:prstGeom prst="rect">
            <a:avLst/>
          </a:prstGeom>
        </p:spPr>
        <p:txBody>
          <a:bodyPr wrap="square" lIns="91436" tIns="45718" rIns="91436" bIns="45718">
            <a:spAutoFit/>
          </a:bodyPr>
          <a:lstStyle/>
          <a:p>
            <a:pPr>
              <a:lnSpc>
                <a:spcPct val="130000"/>
              </a:lnSpc>
            </a:pPr>
            <a:r>
              <a:rPr lang="zh-CN" altLang="en-US" sz="1600" b="1" dirty="0" smtClean="0">
                <a:solidFill>
                  <a:schemeClr val="bg2">
                    <a:lumMod val="50000"/>
                  </a:schemeClr>
                </a:solidFill>
                <a:latin typeface="微软雅黑" panose="020B0503020204020204" pitchFamily="34" charset="-122"/>
                <a:ea typeface="微软雅黑" panose="020B0503020204020204" pitchFamily="34" charset="-122"/>
              </a:rPr>
              <a:t>经办人角色</a:t>
            </a:r>
            <a:r>
              <a:rPr lang="zh-CN" altLang="en-US" sz="1600" b="1" dirty="0" smtClean="0">
                <a:solidFill>
                  <a:schemeClr val="bg2">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2">
                    <a:lumMod val="50000"/>
                  </a:schemeClr>
                </a:solidFill>
                <a:latin typeface="微软雅黑" panose="020B0503020204020204" pitchFamily="34" charset="-122"/>
              </a:rPr>
              <a:t>经办人在招</a:t>
            </a:r>
            <a:r>
              <a:rPr lang="zh-CN" altLang="en-US" sz="1600" dirty="0" smtClean="0">
                <a:solidFill>
                  <a:schemeClr val="bg2">
                    <a:lumMod val="50000"/>
                  </a:schemeClr>
                </a:solidFill>
                <a:latin typeface="微软雅黑" panose="020B0503020204020204" pitchFamily="34" charset="-122"/>
              </a:rPr>
              <a:t>标评审阶</a:t>
            </a:r>
            <a:r>
              <a:rPr lang="zh-CN" altLang="en-US" sz="1600" dirty="0">
                <a:solidFill>
                  <a:schemeClr val="bg2">
                    <a:lumMod val="50000"/>
                  </a:schemeClr>
                </a:solidFill>
                <a:latin typeface="微软雅黑" panose="020B0503020204020204" pitchFamily="34" charset="-122"/>
              </a:rPr>
              <a:t>段，进行招</a:t>
            </a:r>
            <a:r>
              <a:rPr lang="zh-CN" altLang="en-US" sz="1600" dirty="0" smtClean="0">
                <a:solidFill>
                  <a:schemeClr val="bg2">
                    <a:lumMod val="50000"/>
                  </a:schemeClr>
                </a:solidFill>
                <a:latin typeface="微软雅黑" panose="020B0503020204020204" pitchFamily="34" charset="-122"/>
              </a:rPr>
              <a:t>标评审工</a:t>
            </a:r>
            <a:r>
              <a:rPr lang="zh-CN" altLang="en-US" sz="1600" dirty="0">
                <a:solidFill>
                  <a:schemeClr val="bg2">
                    <a:lumMod val="50000"/>
                  </a:schemeClr>
                </a:solidFill>
                <a:latin typeface="微软雅黑" panose="020B0503020204020204" pitchFamily="34" charset="-122"/>
              </a:rPr>
              <a:t>作</a:t>
            </a:r>
            <a:r>
              <a:rPr lang="zh-CN" altLang="en-US" sz="1600" dirty="0" smtClean="0">
                <a:solidFill>
                  <a:schemeClr val="bg2">
                    <a:lumMod val="50000"/>
                  </a:schemeClr>
                </a:solidFill>
                <a:latin typeface="微软雅黑" panose="020B0503020204020204" pitchFamily="34" charset="-122"/>
              </a:rPr>
              <a:t>，选择专家，提</a:t>
            </a:r>
            <a:r>
              <a:rPr lang="zh-CN" altLang="en-US" sz="1600" dirty="0">
                <a:solidFill>
                  <a:schemeClr val="bg2">
                    <a:lumMod val="50000"/>
                  </a:schemeClr>
                </a:solidFill>
                <a:latin typeface="微软雅黑" panose="020B0503020204020204" pitchFamily="34" charset="-122"/>
              </a:rPr>
              <a:t>交报批件信息，待所有审批人审批通过后，招</a:t>
            </a:r>
            <a:r>
              <a:rPr lang="zh-CN" altLang="en-US" sz="1600" dirty="0" smtClean="0">
                <a:solidFill>
                  <a:schemeClr val="bg2">
                    <a:lumMod val="50000"/>
                  </a:schemeClr>
                </a:solidFill>
                <a:latin typeface="微软雅黑" panose="020B0503020204020204" pitchFamily="34" charset="-122"/>
              </a:rPr>
              <a:t>标评审流</a:t>
            </a:r>
            <a:r>
              <a:rPr lang="zh-CN" altLang="en-US" sz="1600" dirty="0">
                <a:solidFill>
                  <a:schemeClr val="bg2">
                    <a:lumMod val="50000"/>
                  </a:schemeClr>
                </a:solidFill>
                <a:latin typeface="微软雅黑" panose="020B0503020204020204" pitchFamily="34" charset="-122"/>
              </a:rPr>
              <a:t>程结束，审批不通过后，经办人可重新提交报。 </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p:txBody>
      </p:sp>
      <p:pic>
        <p:nvPicPr>
          <p:cNvPr id="3079" name="Picture 7" descr="C:\Users\Administrator\Documents\Tencent Files\519263265\Image\C2C\[D7XLDY)~GJ]$D}OFGK(}SU.png"/>
          <p:cNvPicPr>
            <a:picLocks noChangeAspect="1" noChangeArrowheads="1"/>
          </p:cNvPicPr>
          <p:nvPr/>
        </p:nvPicPr>
        <p:blipFill>
          <a:blip r:embed="rId2"/>
          <a:srcRect/>
          <a:stretch>
            <a:fillRect/>
          </a:stretch>
        </p:blipFill>
        <p:spPr bwMode="auto">
          <a:xfrm>
            <a:off x="431075" y="2612572"/>
            <a:ext cx="7515047" cy="3239589"/>
          </a:xfrm>
          <a:prstGeom prst="rect">
            <a:avLst/>
          </a:prstGeom>
          <a:noFill/>
          <a:ln>
            <a:solidFill>
              <a:srgbClr val="2F5597"/>
            </a:solidFill>
          </a:ln>
        </p:spPr>
      </p:pic>
    </p:spTree>
    <p:extLst>
      <p:ext uri="{BB962C8B-B14F-4D97-AF65-F5344CB8AC3E}">
        <p14:creationId xmlns:p14="http://schemas.microsoft.com/office/powerpoint/2010/main" val="1081525342"/>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圆角矩形 50"/>
          <p:cNvSpPr/>
          <p:nvPr/>
        </p:nvSpPr>
        <p:spPr>
          <a:xfrm rot="10800000" flipV="1">
            <a:off x="472817" y="1671489"/>
            <a:ext cx="1669491" cy="491115"/>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zh-CN" altLang="en-US" sz="2400" dirty="0" smtClean="0"/>
              <a:t>招标公示</a:t>
            </a:r>
            <a:endParaRPr lang="zh-CN" altLang="en-US" sz="2400" dirty="0"/>
          </a:p>
        </p:txBody>
      </p:sp>
      <p:sp>
        <p:nvSpPr>
          <p:cNvPr id="75" name="矩形 74"/>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76" name="圆角矩形 75"/>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smtClean="0"/>
              <a:t>2</a:t>
            </a:r>
            <a:endParaRPr lang="zh-CN" altLang="en-US" sz="3600" dirty="0"/>
          </a:p>
        </p:txBody>
      </p:sp>
      <p:grpSp>
        <p:nvGrpSpPr>
          <p:cNvPr id="2" name="组 79"/>
          <p:cNvGrpSpPr/>
          <p:nvPr/>
        </p:nvGrpSpPr>
        <p:grpSpPr>
          <a:xfrm>
            <a:off x="11454106" y="252857"/>
            <a:ext cx="737892" cy="484288"/>
            <a:chOff x="11454105" y="252856"/>
            <a:chExt cx="737892" cy="484288"/>
          </a:xfrm>
        </p:grpSpPr>
        <p:grpSp>
          <p:nvGrpSpPr>
            <p:cNvPr id="3" name="组 81"/>
            <p:cNvGrpSpPr/>
            <p:nvPr/>
          </p:nvGrpSpPr>
          <p:grpSpPr>
            <a:xfrm>
              <a:off x="12039604" y="252856"/>
              <a:ext cx="152393" cy="484287"/>
              <a:chOff x="12039604" y="252856"/>
              <a:chExt cx="152393" cy="484287"/>
            </a:xfrm>
          </p:grpSpPr>
          <p:sp>
            <p:nvSpPr>
              <p:cNvPr id="86" name="圆角矩形 85"/>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圆角矩形 86"/>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圆角矩形 87"/>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圆角矩形 88"/>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圆角矩形 89"/>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99"/>
            <p:cNvGrpSpPr/>
            <p:nvPr/>
          </p:nvGrpSpPr>
          <p:grpSpPr>
            <a:xfrm>
              <a:off x="11454105" y="252857"/>
              <a:ext cx="491115" cy="484287"/>
              <a:chOff x="1528923" y="220268"/>
              <a:chExt cx="1284096" cy="1266241"/>
            </a:xfrm>
          </p:grpSpPr>
          <p:sp>
            <p:nvSpPr>
              <p:cNvPr id="84" name="圆角矩形 83"/>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Freeform 96"/>
              <p:cNvSpPr>
                <a:spLocks/>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AD1C21"/>
                  </a:solidFill>
                </a:endParaRPr>
              </a:p>
            </p:txBody>
          </p:sp>
        </p:grpSp>
      </p:grpSp>
      <p:sp>
        <p:nvSpPr>
          <p:cNvPr id="22" name="矩形 21"/>
          <p:cNvSpPr/>
          <p:nvPr/>
        </p:nvSpPr>
        <p:spPr>
          <a:xfrm>
            <a:off x="8117113" y="2519496"/>
            <a:ext cx="3681187" cy="2653030"/>
          </a:xfrm>
          <a:prstGeom prst="rect">
            <a:avLst/>
          </a:prstGeom>
        </p:spPr>
        <p:txBody>
          <a:bodyPr wrap="square" lIns="91436" tIns="45718" rIns="91436" bIns="45718">
            <a:spAutoFit/>
          </a:bodyPr>
          <a:lstStyle/>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招标公示汇总：招标评审结束后显示招标公示数据。支持条件筛选、全表检索， 支持跟踪进度。</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pP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招标公示信息：经办人编辑公示维护信息发布招标公示，公示期</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限结束后，招</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标公</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示阶段完</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成， 进入签订合</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同阶段。</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p:txBody>
      </p:sp>
      <p:sp>
        <p:nvSpPr>
          <p:cNvPr id="20" name="文本框 76"/>
          <p:cNvSpPr txBox="1"/>
          <p:nvPr/>
        </p:nvSpPr>
        <p:spPr>
          <a:xfrm>
            <a:off x="647718" y="267581"/>
            <a:ext cx="1723541" cy="461661"/>
          </a:xfrm>
          <a:prstGeom prst="rect">
            <a:avLst/>
          </a:prstGeom>
          <a:noFill/>
        </p:spPr>
        <p:txBody>
          <a:bodyPr wrap="none" lIns="91436" tIns="45718" rIns="91436" bIns="45718" rtlCol="0">
            <a:spAutoFit/>
          </a:bodyPr>
          <a:lstStyle/>
          <a:p>
            <a:r>
              <a:rPr lang="zh-CN" altLang="en-US" sz="2400" spc="600" dirty="0" smtClean="0">
                <a:solidFill>
                  <a:schemeClr val="tx2"/>
                </a:solidFill>
                <a:latin typeface="微软雅黑" panose="020B0503020204020204" pitchFamily="34" charset="-122"/>
                <a:ea typeface="微软雅黑" panose="020B0503020204020204" pitchFamily="34" charset="-122"/>
              </a:rPr>
              <a:t>平台功能</a:t>
            </a:r>
            <a:endParaRPr lang="zh-CN" altLang="en-US" sz="2400" spc="600" dirty="0">
              <a:solidFill>
                <a:schemeClr val="tx2"/>
              </a:solidFill>
              <a:latin typeface="微软雅黑" panose="020B0503020204020204" pitchFamily="34" charset="-122"/>
              <a:ea typeface="微软雅黑" panose="020B0503020204020204" pitchFamily="34" charset="-122"/>
            </a:endParaRPr>
          </a:p>
        </p:txBody>
      </p:sp>
      <p:sp>
        <p:nvSpPr>
          <p:cNvPr id="24" name="矩形 23"/>
          <p:cNvSpPr/>
          <p:nvPr/>
        </p:nvSpPr>
        <p:spPr>
          <a:xfrm>
            <a:off x="2540359" y="1590583"/>
            <a:ext cx="8239260" cy="412417"/>
          </a:xfrm>
          <a:prstGeom prst="rect">
            <a:avLst/>
          </a:prstGeom>
        </p:spPr>
        <p:txBody>
          <a:bodyPr wrap="square" lIns="91436" tIns="45718" rIns="91436" bIns="45718">
            <a:spAutoFit/>
          </a:bodyPr>
          <a:lstStyle/>
          <a:p>
            <a:pPr>
              <a:lnSpc>
                <a:spcPct val="130000"/>
              </a:lnSpc>
            </a:pPr>
            <a:r>
              <a:rPr lang="zh-CN" altLang="en-US" sz="1600" b="1" dirty="0" smtClean="0">
                <a:solidFill>
                  <a:schemeClr val="bg2">
                    <a:lumMod val="50000"/>
                  </a:schemeClr>
                </a:solidFill>
                <a:latin typeface="微软雅黑" panose="020B0503020204020204" pitchFamily="34" charset="-122"/>
                <a:ea typeface="微软雅黑" panose="020B0503020204020204" pitchFamily="34" charset="-122"/>
              </a:rPr>
              <a:t>经办人角色</a:t>
            </a:r>
            <a:r>
              <a:rPr lang="zh-CN" altLang="en-US" sz="1600" b="1" dirty="0" smtClean="0">
                <a:solidFill>
                  <a:schemeClr val="bg2">
                    <a:lumMod val="50000"/>
                  </a:schemeClr>
                </a:solidFill>
                <a:latin typeface="微软雅黑" panose="020B0503020204020204" pitchFamily="34" charset="-122"/>
                <a:ea typeface="微软雅黑" panose="020B0503020204020204" pitchFamily="34" charset="-122"/>
              </a:rPr>
              <a:t>：</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招标评审完成后，进入招</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标公</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示阶段，</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招标公示完成后进入签订合同流程。</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p:txBody>
      </p:sp>
      <p:pic>
        <p:nvPicPr>
          <p:cNvPr id="17409" name="Picture 1" descr="C:\Users\Administrator\Documents\Tencent Files\519263265\Image\C2C\PZHB5~Z7D[X0O}4F`_A%J)F.png"/>
          <p:cNvPicPr>
            <a:picLocks noChangeAspect="1" noChangeArrowheads="1"/>
          </p:cNvPicPr>
          <p:nvPr/>
        </p:nvPicPr>
        <p:blipFill>
          <a:blip r:embed="rId2"/>
          <a:srcRect/>
          <a:stretch>
            <a:fillRect/>
          </a:stretch>
        </p:blipFill>
        <p:spPr bwMode="auto">
          <a:xfrm>
            <a:off x="431075" y="2599507"/>
            <a:ext cx="7406640" cy="3188367"/>
          </a:xfrm>
          <a:prstGeom prst="rect">
            <a:avLst/>
          </a:prstGeom>
          <a:noFill/>
          <a:ln>
            <a:solidFill>
              <a:srgbClr val="2F5597"/>
            </a:solidFill>
          </a:ln>
        </p:spPr>
      </p:pic>
    </p:spTree>
    <p:extLst>
      <p:ext uri="{BB962C8B-B14F-4D97-AF65-F5344CB8AC3E}">
        <p14:creationId xmlns:p14="http://schemas.microsoft.com/office/powerpoint/2010/main" val="1081525342"/>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428944" y="2560320"/>
            <a:ext cx="7430691" cy="3639322"/>
          </a:xfrm>
          <a:prstGeom prst="rect">
            <a:avLst/>
          </a:prstGeom>
          <a:noFill/>
          <a:ln w="9525">
            <a:solidFill>
              <a:srgbClr val="2F5597"/>
            </a:solidFill>
            <a:miter lim="800000"/>
            <a:headEnd/>
            <a:tailEnd/>
          </a:ln>
          <a:effectLst/>
        </p:spPr>
      </p:pic>
      <p:sp>
        <p:nvSpPr>
          <p:cNvPr id="51" name="圆角矩形 50"/>
          <p:cNvSpPr/>
          <p:nvPr/>
        </p:nvSpPr>
        <p:spPr>
          <a:xfrm rot="10800000" flipV="1">
            <a:off x="472817" y="1671489"/>
            <a:ext cx="1669491" cy="491115"/>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zh-CN" altLang="en-US" sz="2400" dirty="0" smtClean="0"/>
              <a:t>合同管理</a:t>
            </a:r>
            <a:endParaRPr lang="zh-CN" altLang="en-US" sz="2400" dirty="0"/>
          </a:p>
        </p:txBody>
      </p:sp>
      <p:sp>
        <p:nvSpPr>
          <p:cNvPr id="75" name="矩形 74"/>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76" name="圆角矩形 75"/>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smtClean="0"/>
              <a:t>2</a:t>
            </a:r>
            <a:endParaRPr lang="zh-CN" altLang="en-US" sz="3600" dirty="0"/>
          </a:p>
        </p:txBody>
      </p:sp>
      <p:grpSp>
        <p:nvGrpSpPr>
          <p:cNvPr id="2" name="组 79"/>
          <p:cNvGrpSpPr/>
          <p:nvPr/>
        </p:nvGrpSpPr>
        <p:grpSpPr>
          <a:xfrm>
            <a:off x="11454106" y="252857"/>
            <a:ext cx="737892" cy="484288"/>
            <a:chOff x="11454105" y="252856"/>
            <a:chExt cx="737892" cy="484288"/>
          </a:xfrm>
        </p:grpSpPr>
        <p:grpSp>
          <p:nvGrpSpPr>
            <p:cNvPr id="3" name="组 81"/>
            <p:cNvGrpSpPr/>
            <p:nvPr/>
          </p:nvGrpSpPr>
          <p:grpSpPr>
            <a:xfrm>
              <a:off x="12039604" y="252856"/>
              <a:ext cx="152393" cy="484287"/>
              <a:chOff x="12039604" y="252856"/>
              <a:chExt cx="152393" cy="484287"/>
            </a:xfrm>
          </p:grpSpPr>
          <p:sp>
            <p:nvSpPr>
              <p:cNvPr id="86" name="圆角矩形 85"/>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圆角矩形 86"/>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圆角矩形 87"/>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圆角矩形 88"/>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圆角矩形 89"/>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99"/>
            <p:cNvGrpSpPr/>
            <p:nvPr/>
          </p:nvGrpSpPr>
          <p:grpSpPr>
            <a:xfrm>
              <a:off x="11454105" y="252857"/>
              <a:ext cx="491115" cy="484287"/>
              <a:chOff x="1528923" y="220268"/>
              <a:chExt cx="1284096" cy="1266241"/>
            </a:xfrm>
          </p:grpSpPr>
          <p:sp>
            <p:nvSpPr>
              <p:cNvPr id="84" name="圆角矩形 83"/>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Freeform 96"/>
              <p:cNvSpPr>
                <a:spLocks/>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AD1C21"/>
                  </a:solidFill>
                </a:endParaRPr>
              </a:p>
            </p:txBody>
          </p:sp>
        </p:grpSp>
      </p:grpSp>
      <p:sp>
        <p:nvSpPr>
          <p:cNvPr id="22" name="矩形 21"/>
          <p:cNvSpPr/>
          <p:nvPr/>
        </p:nvSpPr>
        <p:spPr>
          <a:xfrm>
            <a:off x="8117113" y="3564536"/>
            <a:ext cx="3681187" cy="1021429"/>
          </a:xfrm>
          <a:prstGeom prst="rect">
            <a:avLst/>
          </a:prstGeom>
        </p:spPr>
        <p:txBody>
          <a:bodyPr wrap="square" lIns="91436" tIns="45718" rIns="91436" bIns="45718">
            <a:spAutoFit/>
          </a:bodyPr>
          <a:lstStyle/>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合同汇总：招标评审通过后显示项目数据数据，支持条件筛选、全表检索；经办人执行合同创建。</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p:txBody>
      </p:sp>
      <p:sp>
        <p:nvSpPr>
          <p:cNvPr id="20" name="文本框 76"/>
          <p:cNvSpPr txBox="1"/>
          <p:nvPr/>
        </p:nvSpPr>
        <p:spPr>
          <a:xfrm>
            <a:off x="647718" y="267581"/>
            <a:ext cx="1723541" cy="461661"/>
          </a:xfrm>
          <a:prstGeom prst="rect">
            <a:avLst/>
          </a:prstGeom>
          <a:noFill/>
        </p:spPr>
        <p:txBody>
          <a:bodyPr wrap="none" lIns="91436" tIns="45718" rIns="91436" bIns="45718" rtlCol="0">
            <a:spAutoFit/>
          </a:bodyPr>
          <a:lstStyle/>
          <a:p>
            <a:r>
              <a:rPr lang="zh-CN" altLang="en-US" sz="2400" spc="600" dirty="0" smtClean="0">
                <a:solidFill>
                  <a:schemeClr val="tx2"/>
                </a:solidFill>
                <a:latin typeface="微软雅黑" panose="020B0503020204020204" pitchFamily="34" charset="-122"/>
                <a:ea typeface="微软雅黑" panose="020B0503020204020204" pitchFamily="34" charset="-122"/>
              </a:rPr>
              <a:t>功能介绍</a:t>
            </a:r>
            <a:endParaRPr lang="zh-CN" altLang="en-US" sz="2400" spc="600" dirty="0">
              <a:solidFill>
                <a:schemeClr val="tx2"/>
              </a:solidFill>
              <a:latin typeface="微软雅黑" panose="020B0503020204020204" pitchFamily="34" charset="-122"/>
              <a:ea typeface="微软雅黑" panose="020B0503020204020204" pitchFamily="34" charset="-122"/>
            </a:endParaRPr>
          </a:p>
        </p:txBody>
      </p:sp>
      <p:sp>
        <p:nvSpPr>
          <p:cNvPr id="24" name="矩形 23"/>
          <p:cNvSpPr/>
          <p:nvPr/>
        </p:nvSpPr>
        <p:spPr>
          <a:xfrm>
            <a:off x="3749040" y="1721213"/>
            <a:ext cx="7030579" cy="381254"/>
          </a:xfrm>
          <a:prstGeom prst="rect">
            <a:avLst/>
          </a:prstGeom>
        </p:spPr>
        <p:txBody>
          <a:bodyPr wrap="square" lIns="91436" tIns="45718" rIns="91436" bIns="45718">
            <a:spAutoFit/>
          </a:bodyPr>
          <a:lstStyle/>
          <a:p>
            <a:pPr>
              <a:lnSpc>
                <a:spcPct val="130000"/>
              </a:lnSpc>
            </a:pPr>
            <a:r>
              <a:rPr lang="zh-CN" altLang="en-US" sz="1600" b="1" dirty="0" smtClean="0">
                <a:solidFill>
                  <a:schemeClr val="bg2">
                    <a:lumMod val="50000"/>
                  </a:schemeClr>
                </a:solidFill>
                <a:latin typeface="微软雅黑" panose="020B0503020204020204" pitchFamily="34" charset="-122"/>
                <a:ea typeface="微软雅黑" panose="020B0503020204020204" pitchFamily="34" charset="-122"/>
              </a:rPr>
              <a:t>经办人角色：</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招标评审流程结束后，经办人在进行合同管理。</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3" name="圆角矩形 22"/>
          <p:cNvSpPr/>
          <p:nvPr/>
        </p:nvSpPr>
        <p:spPr>
          <a:xfrm rot="10800000" flipV="1">
            <a:off x="2144862" y="1671489"/>
            <a:ext cx="1669491" cy="491115"/>
          </a:xfrm>
          <a:prstGeom prst="roundRect">
            <a:avLst>
              <a:gd name="adj" fmla="val 5039"/>
            </a:avLst>
          </a:prstGeom>
          <a:no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zh-CN" altLang="en-US" sz="2400" dirty="0" smtClean="0">
                <a:solidFill>
                  <a:schemeClr val="tx1">
                    <a:lumMod val="65000"/>
                    <a:lumOff val="35000"/>
                  </a:schemeClr>
                </a:solidFill>
              </a:rPr>
              <a:t>基本信息</a:t>
            </a:r>
            <a:endParaRPr lang="zh-CN" altLang="en-US" sz="2400" dirty="0">
              <a:solidFill>
                <a:schemeClr val="tx1">
                  <a:lumMod val="65000"/>
                  <a:lumOff val="35000"/>
                </a:schemeClr>
              </a:solidFill>
            </a:endParaRPr>
          </a:p>
        </p:txBody>
      </p:sp>
    </p:spTree>
    <p:extLst>
      <p:ext uri="{BB962C8B-B14F-4D97-AF65-F5344CB8AC3E}">
        <p14:creationId xmlns:p14="http://schemas.microsoft.com/office/powerpoint/2010/main" val="1081525342"/>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a:srcRect/>
          <a:stretch>
            <a:fillRect/>
          </a:stretch>
        </p:blipFill>
        <p:spPr bwMode="auto">
          <a:xfrm>
            <a:off x="410754" y="2618723"/>
            <a:ext cx="7440023" cy="3638295"/>
          </a:xfrm>
          <a:prstGeom prst="rect">
            <a:avLst/>
          </a:prstGeom>
          <a:noFill/>
          <a:ln w="9525">
            <a:solidFill>
              <a:srgbClr val="2F5597"/>
            </a:solidFill>
            <a:miter lim="800000"/>
            <a:headEnd/>
            <a:tailEnd/>
          </a:ln>
          <a:effectLst/>
        </p:spPr>
      </p:pic>
      <p:sp>
        <p:nvSpPr>
          <p:cNvPr id="51" name="圆角矩形 50"/>
          <p:cNvSpPr/>
          <p:nvPr/>
        </p:nvSpPr>
        <p:spPr>
          <a:xfrm rot="10800000" flipV="1">
            <a:off x="472817" y="1671489"/>
            <a:ext cx="1669491" cy="491115"/>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zh-CN" altLang="en-US" sz="2400" dirty="0" smtClean="0"/>
              <a:t>合同管理</a:t>
            </a:r>
            <a:endParaRPr lang="zh-CN" altLang="en-US" sz="2400" dirty="0"/>
          </a:p>
        </p:txBody>
      </p:sp>
      <p:sp>
        <p:nvSpPr>
          <p:cNvPr id="75" name="矩形 74"/>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76" name="圆角矩形 75"/>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smtClean="0"/>
              <a:t>2</a:t>
            </a:r>
            <a:endParaRPr lang="zh-CN" altLang="en-US" sz="3600" dirty="0"/>
          </a:p>
        </p:txBody>
      </p:sp>
      <p:grpSp>
        <p:nvGrpSpPr>
          <p:cNvPr id="2" name="组 79"/>
          <p:cNvGrpSpPr/>
          <p:nvPr/>
        </p:nvGrpSpPr>
        <p:grpSpPr>
          <a:xfrm>
            <a:off x="11454106" y="252857"/>
            <a:ext cx="737892" cy="484288"/>
            <a:chOff x="11454105" y="252856"/>
            <a:chExt cx="737892" cy="484288"/>
          </a:xfrm>
        </p:grpSpPr>
        <p:grpSp>
          <p:nvGrpSpPr>
            <p:cNvPr id="3" name="组 81"/>
            <p:cNvGrpSpPr/>
            <p:nvPr/>
          </p:nvGrpSpPr>
          <p:grpSpPr>
            <a:xfrm>
              <a:off x="12039604" y="252856"/>
              <a:ext cx="152393" cy="484287"/>
              <a:chOff x="12039604" y="252856"/>
              <a:chExt cx="152393" cy="484287"/>
            </a:xfrm>
          </p:grpSpPr>
          <p:sp>
            <p:nvSpPr>
              <p:cNvPr id="86" name="圆角矩形 85"/>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圆角矩形 86"/>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圆角矩形 87"/>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圆角矩形 88"/>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圆角矩形 89"/>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99"/>
            <p:cNvGrpSpPr/>
            <p:nvPr/>
          </p:nvGrpSpPr>
          <p:grpSpPr>
            <a:xfrm>
              <a:off x="11454105" y="252857"/>
              <a:ext cx="491115" cy="484287"/>
              <a:chOff x="1528923" y="220268"/>
              <a:chExt cx="1284096" cy="1266241"/>
            </a:xfrm>
          </p:grpSpPr>
          <p:sp>
            <p:nvSpPr>
              <p:cNvPr id="84" name="圆角矩形 83"/>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Freeform 96"/>
              <p:cNvSpPr>
                <a:spLocks/>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AD1C21"/>
                  </a:solidFill>
                </a:endParaRPr>
              </a:p>
            </p:txBody>
          </p:sp>
        </p:grpSp>
      </p:grpSp>
      <p:sp>
        <p:nvSpPr>
          <p:cNvPr id="22" name="矩形 21"/>
          <p:cNvSpPr/>
          <p:nvPr/>
        </p:nvSpPr>
        <p:spPr>
          <a:xfrm>
            <a:off x="8117113" y="2519496"/>
            <a:ext cx="3681187" cy="2332942"/>
          </a:xfrm>
          <a:prstGeom prst="rect">
            <a:avLst/>
          </a:prstGeom>
        </p:spPr>
        <p:txBody>
          <a:bodyPr wrap="square" lIns="91436" tIns="45718" rIns="91436" bIns="45718">
            <a:spAutoFit/>
          </a:bodyPr>
          <a:lstStyle/>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评估数据：支持条件筛选、全表检索。</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合同自评：由经办人根据合同签订后的执行情况，按照执行标准进行评估。</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pP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第三方评估：经办人通过上传第三方的评估报告备注第三方评估。</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p:txBody>
      </p:sp>
      <p:sp>
        <p:nvSpPr>
          <p:cNvPr id="20" name="文本框 76"/>
          <p:cNvSpPr txBox="1"/>
          <p:nvPr/>
        </p:nvSpPr>
        <p:spPr>
          <a:xfrm>
            <a:off x="647718" y="267581"/>
            <a:ext cx="1723541" cy="461661"/>
          </a:xfrm>
          <a:prstGeom prst="rect">
            <a:avLst/>
          </a:prstGeom>
          <a:noFill/>
        </p:spPr>
        <p:txBody>
          <a:bodyPr wrap="none" lIns="91436" tIns="45718" rIns="91436" bIns="45718" rtlCol="0">
            <a:spAutoFit/>
          </a:bodyPr>
          <a:lstStyle/>
          <a:p>
            <a:r>
              <a:rPr lang="zh-CN" altLang="en-US" sz="2400" spc="600" dirty="0" smtClean="0">
                <a:solidFill>
                  <a:schemeClr val="tx2"/>
                </a:solidFill>
                <a:latin typeface="微软雅黑" panose="020B0503020204020204" pitchFamily="34" charset="-122"/>
                <a:ea typeface="微软雅黑" panose="020B0503020204020204" pitchFamily="34" charset="-122"/>
              </a:rPr>
              <a:t>平台功能</a:t>
            </a:r>
            <a:endParaRPr lang="zh-CN" altLang="en-US" sz="2400" spc="600" dirty="0">
              <a:solidFill>
                <a:schemeClr val="tx2"/>
              </a:solidFill>
              <a:latin typeface="微软雅黑" panose="020B0503020204020204" pitchFamily="34" charset="-122"/>
              <a:ea typeface="微软雅黑" panose="020B0503020204020204" pitchFamily="34" charset="-122"/>
            </a:endParaRPr>
          </a:p>
        </p:txBody>
      </p:sp>
      <p:sp>
        <p:nvSpPr>
          <p:cNvPr id="24" name="矩形 23"/>
          <p:cNvSpPr/>
          <p:nvPr/>
        </p:nvSpPr>
        <p:spPr>
          <a:xfrm>
            <a:off x="3749040" y="1734276"/>
            <a:ext cx="7030579" cy="381254"/>
          </a:xfrm>
          <a:prstGeom prst="rect">
            <a:avLst/>
          </a:prstGeom>
        </p:spPr>
        <p:txBody>
          <a:bodyPr wrap="square" lIns="91436" tIns="45718" rIns="91436" bIns="45718">
            <a:spAutoFit/>
          </a:bodyPr>
          <a:lstStyle/>
          <a:p>
            <a:pPr>
              <a:lnSpc>
                <a:spcPct val="130000"/>
              </a:lnSpc>
            </a:pPr>
            <a:r>
              <a:rPr lang="zh-CN" altLang="en-US" sz="1600" b="1" dirty="0" smtClean="0">
                <a:solidFill>
                  <a:schemeClr val="bg2">
                    <a:lumMod val="50000"/>
                  </a:schemeClr>
                </a:solidFill>
                <a:latin typeface="微软雅黑" panose="020B0503020204020204" pitchFamily="34" charset="-122"/>
                <a:ea typeface="微软雅黑" panose="020B0503020204020204" pitchFamily="34" charset="-122"/>
              </a:rPr>
              <a:t>经办人角色：</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经办人对已经签订完成的合同进行自评或第三方评估。</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3" name="圆角矩形 22"/>
          <p:cNvSpPr/>
          <p:nvPr/>
        </p:nvSpPr>
        <p:spPr>
          <a:xfrm rot="10800000" flipV="1">
            <a:off x="2144862" y="1671489"/>
            <a:ext cx="1669491" cy="491115"/>
          </a:xfrm>
          <a:prstGeom prst="roundRect">
            <a:avLst>
              <a:gd name="adj" fmla="val 5039"/>
            </a:avLst>
          </a:prstGeom>
          <a:no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zh-CN" altLang="en-US" sz="2400" dirty="0" smtClean="0">
                <a:solidFill>
                  <a:schemeClr val="tx1">
                    <a:lumMod val="65000"/>
                    <a:lumOff val="35000"/>
                  </a:schemeClr>
                </a:solidFill>
              </a:rPr>
              <a:t>执行评估</a:t>
            </a:r>
            <a:endParaRPr lang="zh-CN" altLang="en-US" sz="2400" dirty="0">
              <a:solidFill>
                <a:schemeClr val="tx1">
                  <a:lumMod val="65000"/>
                  <a:lumOff val="35000"/>
                </a:schemeClr>
              </a:solidFill>
            </a:endParaRPr>
          </a:p>
        </p:txBody>
      </p:sp>
    </p:spTree>
    <p:extLst>
      <p:ext uri="{BB962C8B-B14F-4D97-AF65-F5344CB8AC3E}">
        <p14:creationId xmlns:p14="http://schemas.microsoft.com/office/powerpoint/2010/main" val="1081525342"/>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436881" y="2586446"/>
            <a:ext cx="7415871" cy="3647258"/>
          </a:xfrm>
          <a:prstGeom prst="rect">
            <a:avLst/>
          </a:prstGeom>
          <a:noFill/>
          <a:ln w="9525">
            <a:solidFill>
              <a:srgbClr val="2F5597"/>
            </a:solidFill>
            <a:miter lim="800000"/>
            <a:headEnd/>
            <a:tailEnd/>
          </a:ln>
          <a:effectLst/>
        </p:spPr>
      </p:pic>
      <p:sp>
        <p:nvSpPr>
          <p:cNvPr id="51" name="圆角矩形 50"/>
          <p:cNvSpPr/>
          <p:nvPr/>
        </p:nvSpPr>
        <p:spPr>
          <a:xfrm rot="10800000" flipV="1">
            <a:off x="472817" y="1671489"/>
            <a:ext cx="1669491" cy="491115"/>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zh-CN" altLang="en-US" sz="2400" dirty="0" smtClean="0"/>
              <a:t>合同管理</a:t>
            </a:r>
            <a:endParaRPr lang="zh-CN" altLang="en-US" sz="2400" dirty="0"/>
          </a:p>
        </p:txBody>
      </p:sp>
      <p:sp>
        <p:nvSpPr>
          <p:cNvPr id="75" name="矩形 74"/>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76" name="圆角矩形 75"/>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smtClean="0"/>
              <a:t>2</a:t>
            </a:r>
            <a:endParaRPr lang="zh-CN" altLang="en-US" sz="3600" dirty="0"/>
          </a:p>
        </p:txBody>
      </p:sp>
      <p:grpSp>
        <p:nvGrpSpPr>
          <p:cNvPr id="2" name="组 79"/>
          <p:cNvGrpSpPr/>
          <p:nvPr/>
        </p:nvGrpSpPr>
        <p:grpSpPr>
          <a:xfrm>
            <a:off x="11454106" y="252857"/>
            <a:ext cx="737892" cy="484288"/>
            <a:chOff x="11454105" y="252856"/>
            <a:chExt cx="737892" cy="484288"/>
          </a:xfrm>
        </p:grpSpPr>
        <p:grpSp>
          <p:nvGrpSpPr>
            <p:cNvPr id="3" name="组 81"/>
            <p:cNvGrpSpPr/>
            <p:nvPr/>
          </p:nvGrpSpPr>
          <p:grpSpPr>
            <a:xfrm>
              <a:off x="12039604" y="252856"/>
              <a:ext cx="152393" cy="484287"/>
              <a:chOff x="12039604" y="252856"/>
              <a:chExt cx="152393" cy="484287"/>
            </a:xfrm>
          </p:grpSpPr>
          <p:sp>
            <p:nvSpPr>
              <p:cNvPr id="86" name="圆角矩形 85"/>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圆角矩形 86"/>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圆角矩形 87"/>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圆角矩形 88"/>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圆角矩形 89"/>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99"/>
            <p:cNvGrpSpPr/>
            <p:nvPr/>
          </p:nvGrpSpPr>
          <p:grpSpPr>
            <a:xfrm>
              <a:off x="11454105" y="252857"/>
              <a:ext cx="491115" cy="484287"/>
              <a:chOff x="1528923" y="220268"/>
              <a:chExt cx="1284096" cy="1266241"/>
            </a:xfrm>
          </p:grpSpPr>
          <p:sp>
            <p:nvSpPr>
              <p:cNvPr id="84" name="圆角矩形 83"/>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Freeform 96"/>
              <p:cNvSpPr>
                <a:spLocks/>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AD1C21"/>
                  </a:solidFill>
                </a:endParaRPr>
              </a:p>
            </p:txBody>
          </p:sp>
        </p:grpSp>
      </p:grpSp>
      <p:sp>
        <p:nvSpPr>
          <p:cNvPr id="22" name="矩形 21"/>
          <p:cNvSpPr/>
          <p:nvPr/>
        </p:nvSpPr>
        <p:spPr>
          <a:xfrm>
            <a:off x="8143239" y="3551461"/>
            <a:ext cx="3681187" cy="701342"/>
          </a:xfrm>
          <a:prstGeom prst="rect">
            <a:avLst/>
          </a:prstGeom>
        </p:spPr>
        <p:txBody>
          <a:bodyPr wrap="square" lIns="91436" tIns="45718" rIns="91436" bIns="45718">
            <a:spAutoFit/>
          </a:bodyPr>
          <a:lstStyle/>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印花税数据：统一展示不同合同类型的印花税数据、支持编辑维护。</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p:txBody>
      </p:sp>
      <p:sp>
        <p:nvSpPr>
          <p:cNvPr id="20" name="文本框 76"/>
          <p:cNvSpPr txBox="1"/>
          <p:nvPr/>
        </p:nvSpPr>
        <p:spPr>
          <a:xfrm>
            <a:off x="647718" y="267581"/>
            <a:ext cx="1723541" cy="461661"/>
          </a:xfrm>
          <a:prstGeom prst="rect">
            <a:avLst/>
          </a:prstGeom>
          <a:noFill/>
        </p:spPr>
        <p:txBody>
          <a:bodyPr wrap="none" lIns="91436" tIns="45718" rIns="91436" bIns="45718" rtlCol="0">
            <a:spAutoFit/>
          </a:bodyPr>
          <a:lstStyle/>
          <a:p>
            <a:r>
              <a:rPr lang="zh-CN" altLang="en-US" sz="2400" spc="600" dirty="0" smtClean="0">
                <a:solidFill>
                  <a:schemeClr val="tx2"/>
                </a:solidFill>
                <a:latin typeface="微软雅黑" panose="020B0503020204020204" pitchFamily="34" charset="-122"/>
                <a:ea typeface="微软雅黑" panose="020B0503020204020204" pitchFamily="34" charset="-122"/>
              </a:rPr>
              <a:t>平台功能</a:t>
            </a:r>
            <a:endParaRPr lang="zh-CN" altLang="en-US" sz="2400" spc="600" dirty="0">
              <a:solidFill>
                <a:schemeClr val="tx2"/>
              </a:solidFill>
              <a:latin typeface="微软雅黑" panose="020B0503020204020204" pitchFamily="34" charset="-122"/>
              <a:ea typeface="微软雅黑" panose="020B0503020204020204" pitchFamily="34" charset="-122"/>
            </a:endParaRPr>
          </a:p>
        </p:txBody>
      </p:sp>
      <p:sp>
        <p:nvSpPr>
          <p:cNvPr id="24" name="矩形 23"/>
          <p:cNvSpPr/>
          <p:nvPr/>
        </p:nvSpPr>
        <p:spPr>
          <a:xfrm>
            <a:off x="4036423" y="1734276"/>
            <a:ext cx="6743196" cy="381254"/>
          </a:xfrm>
          <a:prstGeom prst="rect">
            <a:avLst/>
          </a:prstGeom>
        </p:spPr>
        <p:txBody>
          <a:bodyPr wrap="square" lIns="91436" tIns="45718" rIns="91436" bIns="45718">
            <a:spAutoFit/>
          </a:bodyPr>
          <a:lstStyle/>
          <a:p>
            <a:pPr>
              <a:lnSpc>
                <a:spcPct val="130000"/>
              </a:lnSpc>
            </a:pPr>
            <a:r>
              <a:rPr lang="zh-CN" altLang="en-US" sz="1600" b="1" dirty="0" smtClean="0">
                <a:solidFill>
                  <a:schemeClr val="bg2">
                    <a:lumMod val="50000"/>
                  </a:schemeClr>
                </a:solidFill>
                <a:latin typeface="微软雅黑" panose="020B0503020204020204" pitchFamily="34" charset="-122"/>
                <a:ea typeface="微软雅黑" panose="020B0503020204020204" pitchFamily="34" charset="-122"/>
              </a:rPr>
              <a:t>经办人角色：</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根据不同合同类型配置不同的印花税。</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3" name="圆角矩形 22"/>
          <p:cNvSpPr/>
          <p:nvPr/>
        </p:nvSpPr>
        <p:spPr>
          <a:xfrm rot="10800000" flipV="1">
            <a:off x="2144861" y="1671489"/>
            <a:ext cx="1917687" cy="491115"/>
          </a:xfrm>
          <a:prstGeom prst="roundRect">
            <a:avLst>
              <a:gd name="adj" fmla="val 5039"/>
            </a:avLst>
          </a:prstGeom>
          <a:no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zh-CN" altLang="en-US" sz="2400" dirty="0" smtClean="0">
                <a:solidFill>
                  <a:schemeClr val="tx1">
                    <a:lumMod val="65000"/>
                    <a:lumOff val="35000"/>
                  </a:schemeClr>
                </a:solidFill>
              </a:rPr>
              <a:t>印花税管理</a:t>
            </a:r>
            <a:endParaRPr lang="zh-CN" altLang="en-US" sz="2400" dirty="0">
              <a:solidFill>
                <a:schemeClr val="tx1">
                  <a:lumMod val="65000"/>
                  <a:lumOff val="35000"/>
                </a:schemeClr>
              </a:solidFill>
            </a:endParaRPr>
          </a:p>
        </p:txBody>
      </p:sp>
    </p:spTree>
    <p:extLst>
      <p:ext uri="{BB962C8B-B14F-4D97-AF65-F5344CB8AC3E}">
        <p14:creationId xmlns:p14="http://schemas.microsoft.com/office/powerpoint/2010/main" val="1081525342"/>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圆角矩形 50"/>
          <p:cNvSpPr/>
          <p:nvPr/>
        </p:nvSpPr>
        <p:spPr>
          <a:xfrm rot="10800000" flipV="1">
            <a:off x="472816" y="1671489"/>
            <a:ext cx="1891560" cy="491115"/>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zh-CN" altLang="en-US" sz="2400" dirty="0" smtClean="0"/>
              <a:t>内部报批件</a:t>
            </a:r>
            <a:endParaRPr lang="zh-CN" altLang="en-US" sz="2400" dirty="0"/>
          </a:p>
        </p:txBody>
      </p:sp>
      <p:sp>
        <p:nvSpPr>
          <p:cNvPr id="75" name="矩形 74"/>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76" name="圆角矩形 75"/>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smtClean="0"/>
              <a:t>2</a:t>
            </a:r>
            <a:endParaRPr lang="zh-CN" altLang="en-US" sz="3600" dirty="0"/>
          </a:p>
        </p:txBody>
      </p:sp>
      <p:grpSp>
        <p:nvGrpSpPr>
          <p:cNvPr id="2" name="组 79"/>
          <p:cNvGrpSpPr/>
          <p:nvPr/>
        </p:nvGrpSpPr>
        <p:grpSpPr>
          <a:xfrm>
            <a:off x="11454106" y="252857"/>
            <a:ext cx="737892" cy="484288"/>
            <a:chOff x="11454105" y="252856"/>
            <a:chExt cx="737892" cy="484288"/>
          </a:xfrm>
        </p:grpSpPr>
        <p:grpSp>
          <p:nvGrpSpPr>
            <p:cNvPr id="3" name="组 81"/>
            <p:cNvGrpSpPr/>
            <p:nvPr/>
          </p:nvGrpSpPr>
          <p:grpSpPr>
            <a:xfrm>
              <a:off x="12039604" y="252856"/>
              <a:ext cx="152393" cy="484287"/>
              <a:chOff x="12039604" y="252856"/>
              <a:chExt cx="152393" cy="484287"/>
            </a:xfrm>
          </p:grpSpPr>
          <p:sp>
            <p:nvSpPr>
              <p:cNvPr id="86" name="圆角矩形 85"/>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圆角矩形 86"/>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圆角矩形 87"/>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圆角矩形 88"/>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圆角矩形 89"/>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99"/>
            <p:cNvGrpSpPr/>
            <p:nvPr/>
          </p:nvGrpSpPr>
          <p:grpSpPr>
            <a:xfrm>
              <a:off x="11454105" y="252857"/>
              <a:ext cx="491115" cy="484287"/>
              <a:chOff x="1528923" y="220268"/>
              <a:chExt cx="1284096" cy="1266241"/>
            </a:xfrm>
          </p:grpSpPr>
          <p:sp>
            <p:nvSpPr>
              <p:cNvPr id="84" name="圆角矩形 83"/>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Freeform 96"/>
              <p:cNvSpPr>
                <a:spLocks/>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AD1C21"/>
                  </a:solidFill>
                </a:endParaRPr>
              </a:p>
            </p:txBody>
          </p:sp>
        </p:grpSp>
      </p:grpSp>
      <p:sp>
        <p:nvSpPr>
          <p:cNvPr id="20" name="文本框 76"/>
          <p:cNvSpPr txBox="1"/>
          <p:nvPr/>
        </p:nvSpPr>
        <p:spPr>
          <a:xfrm>
            <a:off x="647718" y="267581"/>
            <a:ext cx="1723541" cy="461661"/>
          </a:xfrm>
          <a:prstGeom prst="rect">
            <a:avLst/>
          </a:prstGeom>
          <a:noFill/>
        </p:spPr>
        <p:txBody>
          <a:bodyPr wrap="none" lIns="91436" tIns="45718" rIns="91436" bIns="45718" rtlCol="0">
            <a:spAutoFit/>
          </a:bodyPr>
          <a:lstStyle/>
          <a:p>
            <a:r>
              <a:rPr lang="zh-CN" altLang="en-US" sz="2400" spc="600" dirty="0" smtClean="0">
                <a:solidFill>
                  <a:schemeClr val="tx2"/>
                </a:solidFill>
                <a:latin typeface="微软雅黑" panose="020B0503020204020204" pitchFamily="34" charset="-122"/>
                <a:ea typeface="微软雅黑" panose="020B0503020204020204" pitchFamily="34" charset="-122"/>
              </a:rPr>
              <a:t>功能介绍</a:t>
            </a:r>
            <a:endParaRPr lang="zh-CN" altLang="en-US" sz="2400" spc="600" dirty="0">
              <a:solidFill>
                <a:schemeClr val="tx2"/>
              </a:solidFill>
              <a:latin typeface="微软雅黑" panose="020B0503020204020204" pitchFamily="34" charset="-122"/>
              <a:ea typeface="微软雅黑" panose="020B0503020204020204" pitchFamily="34" charset="-122"/>
            </a:endParaRPr>
          </a:p>
        </p:txBody>
      </p:sp>
      <p:sp>
        <p:nvSpPr>
          <p:cNvPr id="24" name="矩形 23"/>
          <p:cNvSpPr/>
          <p:nvPr/>
        </p:nvSpPr>
        <p:spPr>
          <a:xfrm>
            <a:off x="2775493" y="1734276"/>
            <a:ext cx="8239260" cy="412417"/>
          </a:xfrm>
          <a:prstGeom prst="rect">
            <a:avLst/>
          </a:prstGeom>
        </p:spPr>
        <p:txBody>
          <a:bodyPr wrap="square" lIns="91436" tIns="45718" rIns="91436" bIns="45718">
            <a:spAutoFit/>
          </a:bodyPr>
          <a:lstStyle/>
          <a:p>
            <a:pPr>
              <a:lnSpc>
                <a:spcPct val="130000"/>
              </a:lnSpc>
            </a:pPr>
            <a:r>
              <a:rPr lang="zh-CN" altLang="en-US" sz="1600" b="1" dirty="0">
                <a:solidFill>
                  <a:schemeClr val="bg2">
                    <a:lumMod val="50000"/>
                  </a:schemeClr>
                </a:solidFill>
                <a:latin typeface="微软雅黑" panose="020B0503020204020204" pitchFamily="34" charset="-122"/>
                <a:ea typeface="微软雅黑" panose="020B0503020204020204" pitchFamily="34" charset="-122"/>
              </a:rPr>
              <a:t>申</a:t>
            </a:r>
            <a:r>
              <a:rPr lang="zh-CN" altLang="en-US" sz="1600" b="1" dirty="0" smtClean="0">
                <a:solidFill>
                  <a:schemeClr val="bg2">
                    <a:lumMod val="50000"/>
                  </a:schemeClr>
                </a:solidFill>
                <a:latin typeface="微软雅黑" panose="020B0503020204020204" pitchFamily="34" charset="-122"/>
                <a:ea typeface="微软雅黑" panose="020B0503020204020204" pitchFamily="34" charset="-122"/>
              </a:rPr>
              <a:t>请人</a:t>
            </a:r>
            <a:r>
              <a:rPr lang="zh-CN" altLang="en-US" sz="1600" b="1" dirty="0" smtClean="0">
                <a:solidFill>
                  <a:schemeClr val="bg2">
                    <a:lumMod val="50000"/>
                  </a:schemeClr>
                </a:solidFill>
                <a:latin typeface="微软雅黑" panose="020B0503020204020204" pitchFamily="34" charset="-122"/>
                <a:ea typeface="微软雅黑" panose="020B0503020204020204" pitchFamily="34" charset="-122"/>
              </a:rPr>
              <a:t>角</a:t>
            </a:r>
            <a:r>
              <a:rPr lang="zh-CN" altLang="en-US" sz="1600" b="1" dirty="0" smtClean="0">
                <a:solidFill>
                  <a:schemeClr val="bg2">
                    <a:lumMod val="50000"/>
                  </a:schemeClr>
                </a:solidFill>
                <a:latin typeface="微软雅黑" panose="020B0503020204020204" pitchFamily="34" charset="-122"/>
                <a:ea typeface="微软雅黑" panose="020B0503020204020204" pitchFamily="34" charset="-122"/>
              </a:rPr>
              <a:t>色</a:t>
            </a:r>
            <a:r>
              <a:rPr lang="zh-CN" altLang="en-US" sz="1600" b="1" dirty="0" smtClean="0">
                <a:solidFill>
                  <a:schemeClr val="bg2">
                    <a:lumMod val="50000"/>
                  </a:schemeClr>
                </a:solidFill>
                <a:latin typeface="微软雅黑" panose="020B0503020204020204" pitchFamily="34" charset="-122"/>
                <a:ea typeface="微软雅黑" panose="020B0503020204020204" pitchFamily="34" charset="-122"/>
              </a:rPr>
              <a:t>：</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政</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府采购</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处内部进行采购，提交内部报批件，进行审批。</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8117113" y="2519496"/>
            <a:ext cx="3681187" cy="3613293"/>
          </a:xfrm>
          <a:prstGeom prst="rect">
            <a:avLst/>
          </a:prstGeom>
        </p:spPr>
        <p:txBody>
          <a:bodyPr wrap="square" lIns="91436" tIns="45718" rIns="91436" bIns="45718">
            <a:spAutoFit/>
          </a:bodyPr>
          <a:lstStyle/>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内部报批件汇总：统一展</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示内部</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报批件项目。支持条件筛选、全表检索。</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pP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内部报批件信息：经办人添加内部报批件相关信息。领导进行审批，审批通过或退回，填写审批意见。审批通过系统自动分配至下一个审批人，退回直接退回至经办人。</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流程跟踪：跟踪审批进展，查看审批意见。</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p:txBody>
      </p:sp>
      <p:pic>
        <p:nvPicPr>
          <p:cNvPr id="16385" name="Picture 1" descr="C:\Users\Administrator\Documents\Tencent Files\519263265\Image\C2C\S31IJ]($${7PU6XK5`TS1WQ.png"/>
          <p:cNvPicPr>
            <a:picLocks noChangeAspect="1" noChangeArrowheads="1"/>
          </p:cNvPicPr>
          <p:nvPr/>
        </p:nvPicPr>
        <p:blipFill>
          <a:blip r:embed="rId2"/>
          <a:srcRect/>
          <a:stretch>
            <a:fillRect/>
          </a:stretch>
        </p:blipFill>
        <p:spPr bwMode="auto">
          <a:xfrm>
            <a:off x="457203" y="2810074"/>
            <a:ext cx="7354386" cy="2963708"/>
          </a:xfrm>
          <a:prstGeom prst="rect">
            <a:avLst/>
          </a:prstGeom>
          <a:noFill/>
          <a:ln>
            <a:solidFill>
              <a:srgbClr val="2F5597"/>
            </a:solidFill>
          </a:ln>
        </p:spPr>
      </p:pic>
    </p:spTree>
    <p:extLst>
      <p:ext uri="{BB962C8B-B14F-4D97-AF65-F5344CB8AC3E}">
        <p14:creationId xmlns:p14="http://schemas.microsoft.com/office/powerpoint/2010/main" val="1081525342"/>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圆角矩形 50"/>
          <p:cNvSpPr/>
          <p:nvPr/>
        </p:nvSpPr>
        <p:spPr>
          <a:xfrm rot="10800000" flipV="1">
            <a:off x="472817" y="1671489"/>
            <a:ext cx="1669491" cy="491115"/>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zh-CN" altLang="en-US" sz="2400" dirty="0" smtClean="0"/>
              <a:t>自行招标</a:t>
            </a:r>
            <a:endParaRPr lang="zh-CN" altLang="en-US" sz="2400" dirty="0"/>
          </a:p>
        </p:txBody>
      </p:sp>
      <p:sp>
        <p:nvSpPr>
          <p:cNvPr id="75" name="矩形 74"/>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76" name="圆角矩形 75"/>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3</a:t>
            </a:r>
            <a:endParaRPr lang="zh-CN" altLang="en-US" sz="3600" dirty="0"/>
          </a:p>
        </p:txBody>
      </p:sp>
      <p:grpSp>
        <p:nvGrpSpPr>
          <p:cNvPr id="2" name="组 79"/>
          <p:cNvGrpSpPr/>
          <p:nvPr/>
        </p:nvGrpSpPr>
        <p:grpSpPr>
          <a:xfrm>
            <a:off x="11454106" y="252857"/>
            <a:ext cx="737892" cy="484288"/>
            <a:chOff x="11454105" y="252856"/>
            <a:chExt cx="737892" cy="484288"/>
          </a:xfrm>
        </p:grpSpPr>
        <p:grpSp>
          <p:nvGrpSpPr>
            <p:cNvPr id="3" name="组 81"/>
            <p:cNvGrpSpPr/>
            <p:nvPr/>
          </p:nvGrpSpPr>
          <p:grpSpPr>
            <a:xfrm>
              <a:off x="12039604" y="252856"/>
              <a:ext cx="152393" cy="484287"/>
              <a:chOff x="12039604" y="252856"/>
              <a:chExt cx="152393" cy="484287"/>
            </a:xfrm>
          </p:grpSpPr>
          <p:sp>
            <p:nvSpPr>
              <p:cNvPr id="86" name="圆角矩形 85"/>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圆角矩形 86"/>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圆角矩形 87"/>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圆角矩形 88"/>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圆角矩形 89"/>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99"/>
            <p:cNvGrpSpPr/>
            <p:nvPr/>
          </p:nvGrpSpPr>
          <p:grpSpPr>
            <a:xfrm>
              <a:off x="11454105" y="252857"/>
              <a:ext cx="491115" cy="484287"/>
              <a:chOff x="1528923" y="220268"/>
              <a:chExt cx="1284096" cy="1266241"/>
            </a:xfrm>
          </p:grpSpPr>
          <p:sp>
            <p:nvSpPr>
              <p:cNvPr id="84" name="圆角矩形 83"/>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Freeform 96"/>
              <p:cNvSpPr>
                <a:spLocks/>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AD1C21"/>
                  </a:solidFill>
                </a:endParaRPr>
              </a:p>
            </p:txBody>
          </p:sp>
        </p:grpSp>
      </p:grpSp>
      <p:sp>
        <p:nvSpPr>
          <p:cNvPr id="20" name="文本框 76"/>
          <p:cNvSpPr txBox="1"/>
          <p:nvPr/>
        </p:nvSpPr>
        <p:spPr>
          <a:xfrm>
            <a:off x="647718" y="267581"/>
            <a:ext cx="1723541" cy="461661"/>
          </a:xfrm>
          <a:prstGeom prst="rect">
            <a:avLst/>
          </a:prstGeom>
          <a:noFill/>
        </p:spPr>
        <p:txBody>
          <a:bodyPr wrap="none" lIns="91436" tIns="45718" rIns="91436" bIns="45718" rtlCol="0">
            <a:spAutoFit/>
          </a:bodyPr>
          <a:lstStyle/>
          <a:p>
            <a:r>
              <a:rPr lang="zh-CN" altLang="en-US" sz="2400" spc="600" dirty="0" smtClean="0">
                <a:solidFill>
                  <a:schemeClr val="tx2"/>
                </a:solidFill>
                <a:latin typeface="微软雅黑" panose="020B0503020204020204" pitchFamily="34" charset="-122"/>
                <a:ea typeface="微软雅黑" panose="020B0503020204020204" pitchFamily="34" charset="-122"/>
              </a:rPr>
              <a:t>平台功能</a:t>
            </a:r>
            <a:endParaRPr lang="zh-CN" altLang="en-US" sz="2400" spc="600" dirty="0">
              <a:solidFill>
                <a:schemeClr val="tx2"/>
              </a:solidFill>
              <a:latin typeface="微软雅黑" panose="020B0503020204020204" pitchFamily="34" charset="-122"/>
              <a:ea typeface="微软雅黑" panose="020B0503020204020204" pitchFamily="34" charset="-122"/>
            </a:endParaRPr>
          </a:p>
        </p:txBody>
      </p:sp>
      <p:sp>
        <p:nvSpPr>
          <p:cNvPr id="24" name="矩形 23"/>
          <p:cNvSpPr/>
          <p:nvPr/>
        </p:nvSpPr>
        <p:spPr>
          <a:xfrm>
            <a:off x="2540359" y="1708150"/>
            <a:ext cx="8239260" cy="412417"/>
          </a:xfrm>
          <a:prstGeom prst="rect">
            <a:avLst/>
          </a:prstGeom>
        </p:spPr>
        <p:txBody>
          <a:bodyPr wrap="square" lIns="91436" tIns="45718" rIns="91436" bIns="45718">
            <a:spAutoFit/>
          </a:bodyPr>
          <a:lstStyle/>
          <a:p>
            <a:pPr>
              <a:lnSpc>
                <a:spcPct val="130000"/>
              </a:lnSpc>
            </a:pPr>
            <a:r>
              <a:rPr lang="zh-CN" altLang="en-US" sz="1600" b="1" dirty="0" smtClean="0">
                <a:solidFill>
                  <a:schemeClr val="bg2">
                    <a:lumMod val="50000"/>
                  </a:schemeClr>
                </a:solidFill>
                <a:latin typeface="微软雅黑" panose="020B0503020204020204" pitchFamily="34" charset="-122"/>
                <a:ea typeface="微软雅黑" panose="020B0503020204020204" pitchFamily="34" charset="-122"/>
              </a:rPr>
              <a:t>执行人角色：</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针对小于</a:t>
            </a:r>
            <a:r>
              <a:rPr lang="en-US" altLang="zh-CN" sz="1600" dirty="0" smtClean="0">
                <a:solidFill>
                  <a:schemeClr val="bg2">
                    <a:lumMod val="50000"/>
                  </a:schemeClr>
                </a:solidFill>
                <a:latin typeface="微软雅黑" panose="020B0503020204020204" pitchFamily="34" charset="-122"/>
                <a:ea typeface="微软雅黑" panose="020B0503020204020204" pitchFamily="34" charset="-122"/>
              </a:rPr>
              <a:t>30</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万的政府采购项目进行自行招标。</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8117113" y="2519496"/>
            <a:ext cx="3681187" cy="3613293"/>
          </a:xfrm>
          <a:prstGeom prst="rect">
            <a:avLst/>
          </a:prstGeom>
        </p:spPr>
        <p:txBody>
          <a:bodyPr wrap="square" lIns="91436" tIns="45718" rIns="91436" bIns="45718">
            <a:spAutoFit/>
          </a:bodyPr>
          <a:lstStyle/>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自行招标汇总：统一展示自行招标项目。支持条件筛选、全表检索。</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pP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自行招标信息：经办人添加自行招标相关信息。领导进行审批，审批通过或退回，填写审批意见。审批通过系统自动分配至下一个审批人，退回直接退回至经办人。</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流程跟踪：跟踪审批进展，查看审批意见。</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a:stretch>
            <a:fillRect/>
          </a:stretch>
        </p:blipFill>
        <p:spPr>
          <a:xfrm>
            <a:off x="472816" y="2650123"/>
            <a:ext cx="7332359" cy="3106800"/>
          </a:xfrm>
          <a:prstGeom prst="rect">
            <a:avLst/>
          </a:prstGeom>
        </p:spPr>
      </p:pic>
    </p:spTree>
    <p:extLst>
      <p:ext uri="{BB962C8B-B14F-4D97-AF65-F5344CB8AC3E}">
        <p14:creationId xmlns:p14="http://schemas.microsoft.com/office/powerpoint/2010/main" val="108152534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3" name="直接连接符 82"/>
          <p:cNvCxnSpPr/>
          <p:nvPr/>
        </p:nvCxnSpPr>
        <p:spPr>
          <a:xfrm flipH="1">
            <a:off x="6763951" y="1365189"/>
            <a:ext cx="1" cy="5492811"/>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6038455" y="0"/>
            <a:ext cx="0" cy="5643645"/>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rot="5400000">
            <a:off x="-2741856" y="2736809"/>
            <a:ext cx="6818603" cy="1344991"/>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nvGrpSpPr>
          <p:cNvPr id="15" name="组 14"/>
          <p:cNvGrpSpPr/>
          <p:nvPr/>
        </p:nvGrpSpPr>
        <p:grpSpPr>
          <a:xfrm>
            <a:off x="-22301" y="6654791"/>
            <a:ext cx="1271471" cy="203211"/>
            <a:chOff x="-22302" y="6654791"/>
            <a:chExt cx="1271471" cy="203210"/>
          </a:xfrm>
        </p:grpSpPr>
        <p:sp>
          <p:nvSpPr>
            <p:cNvPr id="9" name="圆角矩形 8"/>
            <p:cNvSpPr/>
            <p:nvPr/>
          </p:nvSpPr>
          <p:spPr>
            <a:xfrm flipV="1">
              <a:off x="240276" y="6654791"/>
              <a:ext cx="224807" cy="203210"/>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flipV="1">
              <a:off x="-22302" y="6654791"/>
              <a:ext cx="224807" cy="203210"/>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flipV="1">
              <a:off x="755838" y="6654791"/>
              <a:ext cx="224807" cy="203210"/>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flipV="1">
              <a:off x="493260" y="6654791"/>
              <a:ext cx="224807" cy="203210"/>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flipV="1">
              <a:off x="1024362" y="6654791"/>
              <a:ext cx="224807" cy="203210"/>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200159" y="245328"/>
            <a:ext cx="1031043" cy="4519883"/>
          </a:xfrm>
          <a:prstGeom prst="rect">
            <a:avLst/>
          </a:prstGeom>
          <a:noFill/>
        </p:spPr>
        <p:txBody>
          <a:bodyPr vert="eaVert" wrap="square" lIns="91436" tIns="45718" rIns="91436" bIns="45718" rtlCol="0">
            <a:spAutoFit/>
          </a:bodyPr>
          <a:lstStyle/>
          <a:p>
            <a:r>
              <a:rPr lang="zh-CN" altLang="en-US" sz="5500" dirty="0" smtClean="0">
                <a:solidFill>
                  <a:schemeClr val="bg1"/>
                </a:solidFill>
                <a:latin typeface="Eras Light ITC" panose="020B0402030504020804" pitchFamily="34" charset="0"/>
              </a:rPr>
              <a:t>       目   录</a:t>
            </a:r>
            <a:endParaRPr lang="zh-CN" altLang="en-US" sz="5500" dirty="0">
              <a:solidFill>
                <a:schemeClr val="bg1"/>
              </a:solidFill>
              <a:latin typeface="Eras Light ITC" panose="020B0402030504020804" pitchFamily="34" charset="0"/>
            </a:endParaRPr>
          </a:p>
        </p:txBody>
      </p:sp>
      <p:sp>
        <p:nvSpPr>
          <p:cNvPr id="73" name="圆角矩形 72"/>
          <p:cNvSpPr/>
          <p:nvPr/>
        </p:nvSpPr>
        <p:spPr>
          <a:xfrm rot="10800000" flipV="1">
            <a:off x="5796313" y="2431645"/>
            <a:ext cx="484287" cy="491115"/>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1</a:t>
            </a:r>
            <a:endParaRPr lang="zh-CN" altLang="en-US" sz="3600" dirty="0"/>
          </a:p>
        </p:txBody>
      </p:sp>
      <p:sp>
        <p:nvSpPr>
          <p:cNvPr id="74" name="圆角矩形 73"/>
          <p:cNvSpPr/>
          <p:nvPr/>
        </p:nvSpPr>
        <p:spPr>
          <a:xfrm rot="10800000" flipV="1">
            <a:off x="6521811" y="3039213"/>
            <a:ext cx="484287" cy="491115"/>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smtClean="0"/>
              <a:t>3</a:t>
            </a:r>
            <a:endParaRPr lang="zh-CN" altLang="en-US" sz="3600" dirty="0"/>
          </a:p>
        </p:txBody>
      </p:sp>
      <p:sp>
        <p:nvSpPr>
          <p:cNvPr id="75" name="圆角矩形 74"/>
          <p:cNvSpPr/>
          <p:nvPr/>
        </p:nvSpPr>
        <p:spPr>
          <a:xfrm rot="10800000" flipV="1">
            <a:off x="5797243" y="3702581"/>
            <a:ext cx="484287" cy="491115"/>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2</a:t>
            </a:r>
            <a:endParaRPr lang="zh-CN" altLang="en-US" sz="3600" dirty="0"/>
          </a:p>
        </p:txBody>
      </p:sp>
      <p:sp>
        <p:nvSpPr>
          <p:cNvPr id="76" name="圆角矩形 75"/>
          <p:cNvSpPr/>
          <p:nvPr/>
        </p:nvSpPr>
        <p:spPr>
          <a:xfrm rot="10800000" flipV="1">
            <a:off x="6521811" y="4309213"/>
            <a:ext cx="484287" cy="491115"/>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smtClean="0"/>
              <a:t>4</a:t>
            </a:r>
            <a:endParaRPr lang="zh-CN" altLang="en-US" sz="3600" dirty="0"/>
          </a:p>
        </p:txBody>
      </p:sp>
      <p:sp>
        <p:nvSpPr>
          <p:cNvPr id="87" name="文本框 86"/>
          <p:cNvSpPr txBox="1"/>
          <p:nvPr/>
        </p:nvSpPr>
        <p:spPr>
          <a:xfrm>
            <a:off x="3244675" y="2290648"/>
            <a:ext cx="2031317" cy="646327"/>
          </a:xfrm>
          <a:prstGeom prst="rect">
            <a:avLst/>
          </a:prstGeom>
          <a:noFill/>
        </p:spPr>
        <p:txBody>
          <a:bodyPr wrap="none" lIns="91436" tIns="45718" rIns="91436" bIns="45718" rtlCol="0">
            <a:spAutoFit/>
          </a:bodyPr>
          <a:lstStyle/>
          <a:p>
            <a:r>
              <a:rPr lang="zh-CN" altLang="en-US" sz="3600" dirty="0" smtClean="0">
                <a:solidFill>
                  <a:schemeClr val="tx2"/>
                </a:solidFill>
                <a:latin typeface="微软雅黑" panose="020B0503020204020204" pitchFamily="34" charset="-122"/>
                <a:ea typeface="微软雅黑" panose="020B0503020204020204" pitchFamily="34" charset="-122"/>
              </a:rPr>
              <a:t>关于我们</a:t>
            </a:r>
            <a:endParaRPr lang="zh-CN" altLang="en-US" sz="3600" dirty="0">
              <a:solidFill>
                <a:schemeClr val="tx2"/>
              </a:solidFill>
              <a:latin typeface="微软雅黑" panose="020B0503020204020204" pitchFamily="34" charset="-122"/>
              <a:ea typeface="微软雅黑" panose="020B0503020204020204" pitchFamily="34" charset="-122"/>
            </a:endParaRPr>
          </a:p>
        </p:txBody>
      </p:sp>
      <p:sp>
        <p:nvSpPr>
          <p:cNvPr id="88" name="文本框 87"/>
          <p:cNvSpPr txBox="1"/>
          <p:nvPr/>
        </p:nvSpPr>
        <p:spPr>
          <a:xfrm>
            <a:off x="7676173" y="2923101"/>
            <a:ext cx="2031317" cy="646327"/>
          </a:xfrm>
          <a:prstGeom prst="rect">
            <a:avLst/>
          </a:prstGeom>
          <a:noFill/>
        </p:spPr>
        <p:txBody>
          <a:bodyPr wrap="none" lIns="91436" tIns="45718" rIns="91436" bIns="45718" rtlCol="0">
            <a:spAutoFit/>
          </a:bodyPr>
          <a:lstStyle/>
          <a:p>
            <a:r>
              <a:rPr lang="zh-CN" altLang="en-US" sz="3600" dirty="0" smtClean="0">
                <a:solidFill>
                  <a:schemeClr val="tx2"/>
                </a:solidFill>
                <a:latin typeface="微软雅黑" panose="020B0503020204020204" pitchFamily="34" charset="-122"/>
                <a:ea typeface="微软雅黑" panose="020B0503020204020204" pitchFamily="34" charset="-122"/>
              </a:rPr>
              <a:t>平台优势</a:t>
            </a:r>
            <a:endParaRPr lang="zh-CN" altLang="en-US" sz="3600" dirty="0">
              <a:solidFill>
                <a:schemeClr val="tx2"/>
              </a:solidFill>
              <a:latin typeface="微软雅黑" panose="020B0503020204020204" pitchFamily="34" charset="-122"/>
              <a:ea typeface="微软雅黑" panose="020B0503020204020204" pitchFamily="34" charset="-122"/>
            </a:endParaRPr>
          </a:p>
        </p:txBody>
      </p:sp>
      <p:sp>
        <p:nvSpPr>
          <p:cNvPr id="89" name="文本框 88"/>
          <p:cNvSpPr txBox="1"/>
          <p:nvPr/>
        </p:nvSpPr>
        <p:spPr>
          <a:xfrm>
            <a:off x="3248528" y="3565237"/>
            <a:ext cx="2031317" cy="646327"/>
          </a:xfrm>
          <a:prstGeom prst="rect">
            <a:avLst/>
          </a:prstGeom>
          <a:noFill/>
        </p:spPr>
        <p:txBody>
          <a:bodyPr wrap="none" lIns="91436" tIns="45718" rIns="91436" bIns="45718" rtlCol="0">
            <a:spAutoFit/>
          </a:bodyPr>
          <a:lstStyle/>
          <a:p>
            <a:r>
              <a:rPr lang="zh-CN" altLang="en-US" sz="3600" dirty="0" smtClean="0">
                <a:solidFill>
                  <a:schemeClr val="tx2"/>
                </a:solidFill>
                <a:latin typeface="微软雅黑" panose="020B0503020204020204" pitchFamily="34" charset="-122"/>
                <a:ea typeface="微软雅黑" panose="020B0503020204020204" pitchFamily="34" charset="-122"/>
              </a:rPr>
              <a:t>平台功能</a:t>
            </a:r>
            <a:endParaRPr lang="zh-CN" altLang="en-US" sz="3600" dirty="0">
              <a:solidFill>
                <a:schemeClr val="tx2"/>
              </a:solidFill>
              <a:latin typeface="微软雅黑" panose="020B0503020204020204" pitchFamily="34" charset="-122"/>
              <a:ea typeface="微软雅黑" panose="020B0503020204020204" pitchFamily="34" charset="-122"/>
            </a:endParaRPr>
          </a:p>
        </p:txBody>
      </p:sp>
      <p:sp>
        <p:nvSpPr>
          <p:cNvPr id="90" name="文本框 89"/>
          <p:cNvSpPr txBox="1"/>
          <p:nvPr/>
        </p:nvSpPr>
        <p:spPr>
          <a:xfrm>
            <a:off x="7676173" y="4193101"/>
            <a:ext cx="2031317" cy="646327"/>
          </a:xfrm>
          <a:prstGeom prst="rect">
            <a:avLst/>
          </a:prstGeom>
          <a:noFill/>
        </p:spPr>
        <p:txBody>
          <a:bodyPr wrap="none" lIns="91436" tIns="45718" rIns="91436" bIns="45718" rtlCol="0">
            <a:spAutoFit/>
          </a:bodyPr>
          <a:lstStyle/>
          <a:p>
            <a:r>
              <a:rPr lang="zh-CN" altLang="en-US" sz="3600" dirty="0" smtClean="0">
                <a:solidFill>
                  <a:schemeClr val="tx2"/>
                </a:solidFill>
                <a:latin typeface="微软雅黑" panose="020B0503020204020204" pitchFamily="34" charset="-122"/>
                <a:ea typeface="微软雅黑" panose="020B0503020204020204" pitchFamily="34" charset="-122"/>
              </a:rPr>
              <a:t>服务客户</a:t>
            </a:r>
            <a:endParaRPr lang="zh-CN" altLang="en-US" sz="3600" dirty="0">
              <a:solidFill>
                <a:schemeClr val="tx2"/>
              </a:solidFill>
              <a:latin typeface="微软雅黑" panose="020B0503020204020204" pitchFamily="34" charset="-122"/>
              <a:ea typeface="微软雅黑" panose="020B0503020204020204" pitchFamily="34" charset="-122"/>
            </a:endParaRPr>
          </a:p>
        </p:txBody>
      </p:sp>
      <p:grpSp>
        <p:nvGrpSpPr>
          <p:cNvPr id="2" name="组 1"/>
          <p:cNvGrpSpPr/>
          <p:nvPr/>
        </p:nvGrpSpPr>
        <p:grpSpPr>
          <a:xfrm>
            <a:off x="12039605" y="252857"/>
            <a:ext cx="152393" cy="484287"/>
            <a:chOff x="12039604" y="252856"/>
            <a:chExt cx="152393" cy="484287"/>
          </a:xfrm>
        </p:grpSpPr>
        <p:sp>
          <p:nvSpPr>
            <p:cNvPr id="96" name="圆角矩形 95"/>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圆角矩形 96"/>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圆角矩形 97"/>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圆角矩形 98"/>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圆角矩形 94"/>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675033865"/>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431756" y="2564015"/>
            <a:ext cx="7405958" cy="3632451"/>
          </a:xfrm>
          <a:prstGeom prst="rect">
            <a:avLst/>
          </a:prstGeom>
          <a:noFill/>
          <a:ln w="9525">
            <a:solidFill>
              <a:srgbClr val="2F5597"/>
            </a:solidFill>
            <a:miter lim="800000"/>
            <a:headEnd/>
            <a:tailEnd/>
          </a:ln>
          <a:effectLst/>
        </p:spPr>
      </p:pic>
      <p:sp>
        <p:nvSpPr>
          <p:cNvPr id="51" name="圆角矩形 50"/>
          <p:cNvSpPr/>
          <p:nvPr/>
        </p:nvSpPr>
        <p:spPr>
          <a:xfrm rot="10800000" flipV="1">
            <a:off x="472817" y="1671489"/>
            <a:ext cx="1669491" cy="491115"/>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zh-CN" altLang="en-US" sz="2400" dirty="0" smtClean="0"/>
              <a:t>统计管理</a:t>
            </a:r>
            <a:endParaRPr lang="zh-CN" altLang="en-US" sz="2400" dirty="0"/>
          </a:p>
        </p:txBody>
      </p:sp>
      <p:sp>
        <p:nvSpPr>
          <p:cNvPr id="75" name="矩形 74"/>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76" name="圆角矩形 75"/>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smtClean="0"/>
              <a:t>2</a:t>
            </a:r>
            <a:endParaRPr lang="zh-CN" altLang="en-US" sz="3600" dirty="0"/>
          </a:p>
        </p:txBody>
      </p:sp>
      <p:grpSp>
        <p:nvGrpSpPr>
          <p:cNvPr id="2" name="组 79"/>
          <p:cNvGrpSpPr/>
          <p:nvPr/>
        </p:nvGrpSpPr>
        <p:grpSpPr>
          <a:xfrm>
            <a:off x="11454106" y="252857"/>
            <a:ext cx="737892" cy="484288"/>
            <a:chOff x="11454105" y="252856"/>
            <a:chExt cx="737892" cy="484288"/>
          </a:xfrm>
        </p:grpSpPr>
        <p:grpSp>
          <p:nvGrpSpPr>
            <p:cNvPr id="3" name="组 81"/>
            <p:cNvGrpSpPr/>
            <p:nvPr/>
          </p:nvGrpSpPr>
          <p:grpSpPr>
            <a:xfrm>
              <a:off x="12039604" y="252856"/>
              <a:ext cx="152393" cy="484287"/>
              <a:chOff x="12039604" y="252856"/>
              <a:chExt cx="152393" cy="484287"/>
            </a:xfrm>
          </p:grpSpPr>
          <p:sp>
            <p:nvSpPr>
              <p:cNvPr id="86" name="圆角矩形 85"/>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圆角矩形 86"/>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圆角矩形 87"/>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圆角矩形 88"/>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圆角矩形 89"/>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99"/>
            <p:cNvGrpSpPr/>
            <p:nvPr/>
          </p:nvGrpSpPr>
          <p:grpSpPr>
            <a:xfrm>
              <a:off x="11454105" y="252857"/>
              <a:ext cx="491115" cy="484287"/>
              <a:chOff x="1528923" y="220268"/>
              <a:chExt cx="1284096" cy="1266241"/>
            </a:xfrm>
          </p:grpSpPr>
          <p:sp>
            <p:nvSpPr>
              <p:cNvPr id="84" name="圆角矩形 83"/>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Freeform 96"/>
              <p:cNvSpPr>
                <a:spLocks/>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AD1C21"/>
                  </a:solidFill>
                </a:endParaRPr>
              </a:p>
            </p:txBody>
          </p:sp>
        </p:grpSp>
      </p:grpSp>
      <p:sp>
        <p:nvSpPr>
          <p:cNvPr id="22" name="矩形 21"/>
          <p:cNvSpPr/>
          <p:nvPr/>
        </p:nvSpPr>
        <p:spPr>
          <a:xfrm>
            <a:off x="8117113" y="2519496"/>
            <a:ext cx="3681187" cy="2653030"/>
          </a:xfrm>
          <a:prstGeom prst="rect">
            <a:avLst/>
          </a:prstGeom>
        </p:spPr>
        <p:txBody>
          <a:bodyPr wrap="square" lIns="91436" tIns="45718" rIns="91436" bIns="45718">
            <a:spAutoFit/>
          </a:bodyPr>
          <a:lstStyle/>
          <a:p>
            <a:pPr>
              <a:lnSpc>
                <a:spcPct val="130000"/>
              </a:lnSpc>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支持不同数据按照不同维度进行统计分析；支持丰富的展现形式，包括图表、柱状图、曲线图、饼状图等；支持统计数据导出。</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pP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项目统计</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合同统计</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报批件统计</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p:txBody>
      </p:sp>
      <p:sp>
        <p:nvSpPr>
          <p:cNvPr id="20" name="文本框 76"/>
          <p:cNvSpPr txBox="1"/>
          <p:nvPr/>
        </p:nvSpPr>
        <p:spPr>
          <a:xfrm>
            <a:off x="647718" y="267581"/>
            <a:ext cx="1723541" cy="461661"/>
          </a:xfrm>
          <a:prstGeom prst="rect">
            <a:avLst/>
          </a:prstGeom>
          <a:noFill/>
        </p:spPr>
        <p:txBody>
          <a:bodyPr wrap="none" lIns="91436" tIns="45718" rIns="91436" bIns="45718" rtlCol="0">
            <a:spAutoFit/>
          </a:bodyPr>
          <a:lstStyle/>
          <a:p>
            <a:r>
              <a:rPr lang="zh-CN" altLang="en-US" sz="2400" spc="600" dirty="0" smtClean="0">
                <a:solidFill>
                  <a:schemeClr val="tx2"/>
                </a:solidFill>
                <a:latin typeface="微软雅黑" panose="020B0503020204020204" pitchFamily="34" charset="-122"/>
                <a:ea typeface="微软雅黑" panose="020B0503020204020204" pitchFamily="34" charset="-122"/>
              </a:rPr>
              <a:t>平台功能</a:t>
            </a:r>
            <a:endParaRPr lang="zh-CN" altLang="en-US" sz="2400" spc="600" dirty="0">
              <a:solidFill>
                <a:schemeClr val="tx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81525342"/>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圆角矩形 50"/>
          <p:cNvSpPr/>
          <p:nvPr/>
        </p:nvSpPr>
        <p:spPr>
          <a:xfrm rot="10800000" flipV="1">
            <a:off x="472815" y="1671489"/>
            <a:ext cx="2100567" cy="491115"/>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zh-CN" altLang="en-US" sz="2400" dirty="0" smtClean="0"/>
              <a:t>基础数据管理</a:t>
            </a:r>
            <a:endParaRPr lang="zh-CN" altLang="en-US" sz="2400" dirty="0"/>
          </a:p>
        </p:txBody>
      </p:sp>
      <p:sp>
        <p:nvSpPr>
          <p:cNvPr id="75" name="矩形 74"/>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76" name="圆角矩形 75"/>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smtClean="0"/>
              <a:t>2</a:t>
            </a:r>
            <a:endParaRPr lang="zh-CN" altLang="en-US" sz="3600" dirty="0"/>
          </a:p>
        </p:txBody>
      </p:sp>
      <p:grpSp>
        <p:nvGrpSpPr>
          <p:cNvPr id="2" name="组 79"/>
          <p:cNvGrpSpPr/>
          <p:nvPr/>
        </p:nvGrpSpPr>
        <p:grpSpPr>
          <a:xfrm>
            <a:off x="11454106" y="252857"/>
            <a:ext cx="737892" cy="484288"/>
            <a:chOff x="11454105" y="252856"/>
            <a:chExt cx="737892" cy="484288"/>
          </a:xfrm>
        </p:grpSpPr>
        <p:grpSp>
          <p:nvGrpSpPr>
            <p:cNvPr id="3" name="组 81"/>
            <p:cNvGrpSpPr/>
            <p:nvPr/>
          </p:nvGrpSpPr>
          <p:grpSpPr>
            <a:xfrm>
              <a:off x="12039604" y="252856"/>
              <a:ext cx="152393" cy="484287"/>
              <a:chOff x="12039604" y="252856"/>
              <a:chExt cx="152393" cy="484287"/>
            </a:xfrm>
          </p:grpSpPr>
          <p:sp>
            <p:nvSpPr>
              <p:cNvPr id="86" name="圆角矩形 85"/>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圆角矩形 86"/>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圆角矩形 87"/>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圆角矩形 88"/>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圆角矩形 89"/>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99"/>
            <p:cNvGrpSpPr/>
            <p:nvPr/>
          </p:nvGrpSpPr>
          <p:grpSpPr>
            <a:xfrm>
              <a:off x="11454105" y="252857"/>
              <a:ext cx="491115" cy="484287"/>
              <a:chOff x="1528923" y="220268"/>
              <a:chExt cx="1284096" cy="1266241"/>
            </a:xfrm>
          </p:grpSpPr>
          <p:sp>
            <p:nvSpPr>
              <p:cNvPr id="84" name="圆角矩形 83"/>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Freeform 96"/>
              <p:cNvSpPr>
                <a:spLocks/>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AD1C21"/>
                  </a:solidFill>
                </a:endParaRPr>
              </a:p>
            </p:txBody>
          </p:sp>
        </p:grpSp>
      </p:grpSp>
      <p:sp>
        <p:nvSpPr>
          <p:cNvPr id="22" name="矩形 21"/>
          <p:cNvSpPr/>
          <p:nvPr/>
        </p:nvSpPr>
        <p:spPr>
          <a:xfrm>
            <a:off x="8117113" y="2519496"/>
            <a:ext cx="3681187" cy="3293205"/>
          </a:xfrm>
          <a:prstGeom prst="rect">
            <a:avLst/>
          </a:prstGeom>
        </p:spPr>
        <p:txBody>
          <a:bodyPr wrap="square" lIns="91436" tIns="45718" rIns="91436" bIns="45718">
            <a:spAutoFit/>
          </a:bodyPr>
          <a:lstStyle/>
          <a:p>
            <a:pPr>
              <a:lnSpc>
                <a:spcPct val="130000"/>
              </a:lnSpc>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包括以下数据管理：</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供应商管理</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招标代理机构管理</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专家库管理</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项目信息管理</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设备报价清单</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数据字典</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角色配置</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流程配置</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流程监控信息</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p:txBody>
      </p:sp>
      <p:sp>
        <p:nvSpPr>
          <p:cNvPr id="20" name="文本框 76"/>
          <p:cNvSpPr txBox="1"/>
          <p:nvPr/>
        </p:nvSpPr>
        <p:spPr>
          <a:xfrm>
            <a:off x="647718" y="267581"/>
            <a:ext cx="1723541" cy="461661"/>
          </a:xfrm>
          <a:prstGeom prst="rect">
            <a:avLst/>
          </a:prstGeom>
          <a:noFill/>
        </p:spPr>
        <p:txBody>
          <a:bodyPr wrap="none" lIns="91436" tIns="45718" rIns="91436" bIns="45718" rtlCol="0">
            <a:spAutoFit/>
          </a:bodyPr>
          <a:lstStyle/>
          <a:p>
            <a:r>
              <a:rPr lang="zh-CN" altLang="en-US" sz="2400" spc="600" dirty="0" smtClean="0">
                <a:solidFill>
                  <a:schemeClr val="tx2"/>
                </a:solidFill>
                <a:latin typeface="微软雅黑" panose="020B0503020204020204" pitchFamily="34" charset="-122"/>
                <a:ea typeface="微软雅黑" panose="020B0503020204020204" pitchFamily="34" charset="-122"/>
              </a:rPr>
              <a:t>平台功能</a:t>
            </a:r>
            <a:endParaRPr lang="zh-CN" altLang="en-US" sz="2400" spc="600" dirty="0">
              <a:solidFill>
                <a:schemeClr val="tx2"/>
              </a:solidFill>
              <a:latin typeface="微软雅黑" panose="020B0503020204020204" pitchFamily="34" charset="-122"/>
              <a:ea typeface="微软雅黑" panose="020B0503020204020204" pitchFamily="34" charset="-122"/>
            </a:endParaRPr>
          </a:p>
        </p:txBody>
      </p:sp>
      <p:sp>
        <p:nvSpPr>
          <p:cNvPr id="24" name="矩形 23"/>
          <p:cNvSpPr/>
          <p:nvPr/>
        </p:nvSpPr>
        <p:spPr>
          <a:xfrm>
            <a:off x="3043646" y="1590583"/>
            <a:ext cx="7735973" cy="732504"/>
          </a:xfrm>
          <a:prstGeom prst="rect">
            <a:avLst/>
          </a:prstGeom>
        </p:spPr>
        <p:txBody>
          <a:bodyPr wrap="square" lIns="91436" tIns="45718" rIns="91436" bIns="45718">
            <a:spAutoFit/>
          </a:bodyPr>
          <a:lstStyle/>
          <a:p>
            <a:pPr>
              <a:lnSpc>
                <a:spcPct val="130000"/>
              </a:lnSpc>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提供平台相关的基础数据管理，包括添加、配置与维护。为政采业务的数据规范化提供支撑，同时实现业务流程的灵活可控。</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p:txBody>
      </p:sp>
      <p:pic>
        <p:nvPicPr>
          <p:cNvPr id="23" name="Picture 2"/>
          <p:cNvPicPr>
            <a:picLocks noChangeAspect="1" noChangeArrowheads="1"/>
          </p:cNvPicPr>
          <p:nvPr/>
        </p:nvPicPr>
        <p:blipFill>
          <a:blip r:embed="rId2"/>
          <a:srcRect/>
          <a:stretch>
            <a:fillRect/>
          </a:stretch>
        </p:blipFill>
        <p:spPr bwMode="auto">
          <a:xfrm>
            <a:off x="448719" y="2472402"/>
            <a:ext cx="7336744" cy="3717988"/>
          </a:xfrm>
          <a:prstGeom prst="rect">
            <a:avLst/>
          </a:prstGeom>
          <a:noFill/>
          <a:ln w="9525">
            <a:solidFill>
              <a:srgbClr val="2F5597"/>
            </a:solidFill>
            <a:miter lim="800000"/>
            <a:headEnd/>
            <a:tailEnd/>
          </a:ln>
          <a:effectLst/>
        </p:spPr>
      </p:pic>
    </p:spTree>
    <p:extLst>
      <p:ext uri="{BB962C8B-B14F-4D97-AF65-F5344CB8AC3E}">
        <p14:creationId xmlns:p14="http://schemas.microsoft.com/office/powerpoint/2010/main" val="1081525342"/>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441644" y="2565394"/>
            <a:ext cx="7435259" cy="3644133"/>
          </a:xfrm>
          <a:prstGeom prst="rect">
            <a:avLst/>
          </a:prstGeom>
          <a:noFill/>
          <a:ln w="9525">
            <a:solidFill>
              <a:srgbClr val="2F5597"/>
            </a:solidFill>
            <a:miter lim="800000"/>
            <a:headEnd/>
            <a:tailEnd/>
          </a:ln>
          <a:effectLst/>
        </p:spPr>
      </p:pic>
      <p:sp>
        <p:nvSpPr>
          <p:cNvPr id="51" name="圆角矩形 50"/>
          <p:cNvSpPr/>
          <p:nvPr/>
        </p:nvSpPr>
        <p:spPr>
          <a:xfrm rot="10800000" flipV="1">
            <a:off x="472817" y="1671489"/>
            <a:ext cx="1669491" cy="491115"/>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zh-CN" altLang="en-US" sz="2400" dirty="0" smtClean="0"/>
              <a:t>模板管理</a:t>
            </a:r>
            <a:endParaRPr lang="zh-CN" altLang="en-US" sz="2400" dirty="0"/>
          </a:p>
        </p:txBody>
      </p:sp>
      <p:sp>
        <p:nvSpPr>
          <p:cNvPr id="75" name="矩形 74"/>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76" name="圆角矩形 75"/>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smtClean="0"/>
              <a:t>2</a:t>
            </a:r>
            <a:endParaRPr lang="zh-CN" altLang="en-US" sz="3600" dirty="0"/>
          </a:p>
        </p:txBody>
      </p:sp>
      <p:grpSp>
        <p:nvGrpSpPr>
          <p:cNvPr id="2" name="组 79"/>
          <p:cNvGrpSpPr/>
          <p:nvPr/>
        </p:nvGrpSpPr>
        <p:grpSpPr>
          <a:xfrm>
            <a:off x="11454106" y="252857"/>
            <a:ext cx="737892" cy="484288"/>
            <a:chOff x="11454105" y="252856"/>
            <a:chExt cx="737892" cy="484288"/>
          </a:xfrm>
        </p:grpSpPr>
        <p:grpSp>
          <p:nvGrpSpPr>
            <p:cNvPr id="3" name="组 81"/>
            <p:cNvGrpSpPr/>
            <p:nvPr/>
          </p:nvGrpSpPr>
          <p:grpSpPr>
            <a:xfrm>
              <a:off x="12039604" y="252856"/>
              <a:ext cx="152393" cy="484287"/>
              <a:chOff x="12039604" y="252856"/>
              <a:chExt cx="152393" cy="484287"/>
            </a:xfrm>
          </p:grpSpPr>
          <p:sp>
            <p:nvSpPr>
              <p:cNvPr id="86" name="圆角矩形 85"/>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圆角矩形 86"/>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圆角矩形 87"/>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圆角矩形 88"/>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圆角矩形 89"/>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99"/>
            <p:cNvGrpSpPr/>
            <p:nvPr/>
          </p:nvGrpSpPr>
          <p:grpSpPr>
            <a:xfrm>
              <a:off x="11454105" y="252857"/>
              <a:ext cx="491115" cy="484287"/>
              <a:chOff x="1528923" y="220268"/>
              <a:chExt cx="1284096" cy="1266241"/>
            </a:xfrm>
          </p:grpSpPr>
          <p:sp>
            <p:nvSpPr>
              <p:cNvPr id="84" name="圆角矩形 83"/>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Freeform 96"/>
              <p:cNvSpPr>
                <a:spLocks/>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AD1C21"/>
                  </a:solidFill>
                </a:endParaRPr>
              </a:p>
            </p:txBody>
          </p:sp>
        </p:grpSp>
      </p:grpSp>
      <p:sp>
        <p:nvSpPr>
          <p:cNvPr id="22" name="矩形 21"/>
          <p:cNvSpPr/>
          <p:nvPr/>
        </p:nvSpPr>
        <p:spPr>
          <a:xfrm>
            <a:off x="8117113" y="2519496"/>
            <a:ext cx="3681187" cy="1692767"/>
          </a:xfrm>
          <a:prstGeom prst="rect">
            <a:avLst/>
          </a:prstGeom>
        </p:spPr>
        <p:txBody>
          <a:bodyPr wrap="square" lIns="91436" tIns="45718" rIns="91436" bIns="45718">
            <a:spAutoFit/>
          </a:bodyPr>
          <a:lstStyle/>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模板汇总：展示所有模板数据，支持全表检索。</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模板信息：添加、维护平台模板信息，支持上传附件。</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p:txBody>
      </p:sp>
      <p:sp>
        <p:nvSpPr>
          <p:cNvPr id="20" name="文本框 76"/>
          <p:cNvSpPr txBox="1"/>
          <p:nvPr/>
        </p:nvSpPr>
        <p:spPr>
          <a:xfrm>
            <a:off x="647718" y="267581"/>
            <a:ext cx="1723541" cy="461661"/>
          </a:xfrm>
          <a:prstGeom prst="rect">
            <a:avLst/>
          </a:prstGeom>
          <a:noFill/>
        </p:spPr>
        <p:txBody>
          <a:bodyPr wrap="none" lIns="91436" tIns="45718" rIns="91436" bIns="45718" rtlCol="0">
            <a:spAutoFit/>
          </a:bodyPr>
          <a:lstStyle/>
          <a:p>
            <a:r>
              <a:rPr lang="zh-CN" altLang="en-US" sz="2400" spc="600" dirty="0" smtClean="0">
                <a:solidFill>
                  <a:schemeClr val="tx2"/>
                </a:solidFill>
                <a:latin typeface="微软雅黑" panose="020B0503020204020204" pitchFamily="34" charset="-122"/>
                <a:ea typeface="微软雅黑" panose="020B0503020204020204" pitchFamily="34" charset="-122"/>
              </a:rPr>
              <a:t>平台功能</a:t>
            </a:r>
            <a:endParaRPr lang="zh-CN" altLang="en-US" sz="2400" spc="600" dirty="0">
              <a:solidFill>
                <a:schemeClr val="tx2"/>
              </a:solidFill>
              <a:latin typeface="微软雅黑" panose="020B0503020204020204" pitchFamily="34" charset="-122"/>
              <a:ea typeface="微软雅黑" panose="020B0503020204020204" pitchFamily="34" charset="-122"/>
            </a:endParaRPr>
          </a:p>
        </p:txBody>
      </p:sp>
      <p:sp>
        <p:nvSpPr>
          <p:cNvPr id="25" name="矩形 24"/>
          <p:cNvSpPr/>
          <p:nvPr/>
        </p:nvSpPr>
        <p:spPr>
          <a:xfrm>
            <a:off x="3043646" y="1708150"/>
            <a:ext cx="7735973" cy="381254"/>
          </a:xfrm>
          <a:prstGeom prst="rect">
            <a:avLst/>
          </a:prstGeom>
        </p:spPr>
        <p:txBody>
          <a:bodyPr wrap="square" lIns="91436" tIns="45718" rIns="91436" bIns="45718">
            <a:spAutoFit/>
          </a:bodyPr>
          <a:lstStyle/>
          <a:p>
            <a:pPr>
              <a:lnSpc>
                <a:spcPct val="130000"/>
              </a:lnSpc>
            </a:pP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模板配置。</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81525342"/>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3"/>
          <p:cNvGrpSpPr/>
          <p:nvPr/>
        </p:nvGrpSpPr>
        <p:grpSpPr>
          <a:xfrm>
            <a:off x="-21102" y="2847434"/>
            <a:ext cx="12213103" cy="1296345"/>
            <a:chOff x="-21102" y="2847433"/>
            <a:chExt cx="12213102" cy="1296345"/>
          </a:xfrm>
        </p:grpSpPr>
        <p:sp>
          <p:nvSpPr>
            <p:cNvPr id="51" name="矩形 50"/>
            <p:cNvSpPr/>
            <p:nvPr/>
          </p:nvSpPr>
          <p:spPr>
            <a:xfrm flipH="1">
              <a:off x="0" y="2872348"/>
              <a:ext cx="12192000" cy="1252063"/>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
          <p:nvSpPr>
            <p:cNvPr id="40" name="圆角矩形 39"/>
            <p:cNvSpPr/>
            <p:nvPr/>
          </p:nvSpPr>
          <p:spPr>
            <a:xfrm rot="10800000" flipV="1">
              <a:off x="464451" y="2847433"/>
              <a:ext cx="1273995" cy="1291039"/>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altLang="zh-CN" sz="6000" dirty="0" smtClean="0"/>
                <a:t>3</a:t>
              </a:r>
              <a:endParaRPr lang="zh-CN" altLang="en-US" sz="6000" dirty="0"/>
            </a:p>
          </p:txBody>
        </p:sp>
        <p:sp>
          <p:nvSpPr>
            <p:cNvPr id="42" name="文本框 41"/>
            <p:cNvSpPr txBox="1"/>
            <p:nvPr/>
          </p:nvSpPr>
          <p:spPr>
            <a:xfrm>
              <a:off x="9015674" y="3077396"/>
              <a:ext cx="2954651" cy="830995"/>
            </a:xfrm>
            <a:prstGeom prst="rect">
              <a:avLst/>
            </a:prstGeom>
            <a:noFill/>
          </p:spPr>
          <p:txBody>
            <a:bodyPr wrap="none" lIns="91438" tIns="45719" rIns="91438" bIns="45719" rtlCol="0">
              <a:spAutoFit/>
            </a:bodyPr>
            <a:lstStyle/>
            <a:p>
              <a:r>
                <a:rPr lang="zh-CN" altLang="en-US" sz="4800" spc="600" dirty="0" smtClean="0">
                  <a:solidFill>
                    <a:schemeClr val="bg1"/>
                  </a:solidFill>
                  <a:latin typeface="微软雅黑" panose="020B0503020204020204" pitchFamily="34" charset="-122"/>
                  <a:ea typeface="微软雅黑" panose="020B0503020204020204" pitchFamily="34" charset="-122"/>
                </a:rPr>
                <a:t>平台优势</a:t>
              </a:r>
              <a:endParaRPr lang="zh-CN" altLang="en-US" sz="4800" spc="600" dirty="0">
                <a:solidFill>
                  <a:schemeClr val="bg1"/>
                </a:solidFill>
                <a:latin typeface="微软雅黑" panose="020B0503020204020204" pitchFamily="34" charset="-122"/>
                <a:ea typeface="微软雅黑" panose="020B0503020204020204" pitchFamily="34" charset="-122"/>
              </a:endParaRPr>
            </a:p>
          </p:txBody>
        </p:sp>
        <p:grpSp>
          <p:nvGrpSpPr>
            <p:cNvPr id="3" name="组 2"/>
            <p:cNvGrpSpPr/>
            <p:nvPr/>
          </p:nvGrpSpPr>
          <p:grpSpPr>
            <a:xfrm>
              <a:off x="-21102" y="2858492"/>
              <a:ext cx="242777" cy="1285286"/>
              <a:chOff x="-21102" y="2858492"/>
              <a:chExt cx="242777" cy="1285286"/>
            </a:xfrm>
          </p:grpSpPr>
          <p:sp>
            <p:nvSpPr>
              <p:cNvPr id="46" name="圆角矩形 45"/>
              <p:cNvSpPr/>
              <p:nvPr/>
            </p:nvSpPr>
            <p:spPr>
              <a:xfrm rot="16200000" flipV="1">
                <a:off x="-13338" y="3643334"/>
                <a:ext cx="227250" cy="242777"/>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rot="16200000" flipV="1">
                <a:off x="-13338" y="3908764"/>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rot="16200000" flipV="1">
                <a:off x="-13338" y="3122170"/>
                <a:ext cx="227250" cy="242777"/>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圆角矩形 48"/>
              <p:cNvSpPr/>
              <p:nvPr/>
            </p:nvSpPr>
            <p:spPr>
              <a:xfrm rot="16200000" flipV="1">
                <a:off x="-13338" y="3387600"/>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44"/>
              <p:cNvSpPr/>
              <p:nvPr/>
            </p:nvSpPr>
            <p:spPr>
              <a:xfrm rot="16200000" flipV="1">
                <a:off x="-13338" y="2850728"/>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 name="组 27"/>
          <p:cNvGrpSpPr/>
          <p:nvPr/>
        </p:nvGrpSpPr>
        <p:grpSpPr>
          <a:xfrm>
            <a:off x="11454106" y="252857"/>
            <a:ext cx="737892" cy="484288"/>
            <a:chOff x="11454105" y="252856"/>
            <a:chExt cx="737892" cy="484288"/>
          </a:xfrm>
        </p:grpSpPr>
        <p:grpSp>
          <p:nvGrpSpPr>
            <p:cNvPr id="5" name="组 29"/>
            <p:cNvGrpSpPr/>
            <p:nvPr/>
          </p:nvGrpSpPr>
          <p:grpSpPr>
            <a:xfrm>
              <a:off x="12039604" y="252856"/>
              <a:ext cx="152393" cy="484287"/>
              <a:chOff x="12039604" y="252856"/>
              <a:chExt cx="152393" cy="484287"/>
            </a:xfrm>
          </p:grpSpPr>
          <p:sp>
            <p:nvSpPr>
              <p:cNvPr id="34" name="圆角矩形 33"/>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99"/>
            <p:cNvGrpSpPr/>
            <p:nvPr/>
          </p:nvGrpSpPr>
          <p:grpSpPr>
            <a:xfrm>
              <a:off x="11454105" y="252857"/>
              <a:ext cx="491115" cy="484287"/>
              <a:chOff x="1528923" y="220268"/>
              <a:chExt cx="1284096" cy="1266241"/>
            </a:xfrm>
          </p:grpSpPr>
          <p:sp>
            <p:nvSpPr>
              <p:cNvPr id="32" name="圆角矩形 31"/>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96"/>
              <p:cNvSpPr>
                <a:spLocks/>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AD1C21"/>
                  </a:solidFill>
                </a:endParaRPr>
              </a:p>
            </p:txBody>
          </p:sp>
        </p:grpSp>
      </p:grpSp>
    </p:spTree>
    <p:extLst>
      <p:ext uri="{BB962C8B-B14F-4D97-AF65-F5344CB8AC3E}">
        <p14:creationId xmlns:p14="http://schemas.microsoft.com/office/powerpoint/2010/main" val="942114762"/>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圆角矩形 28"/>
          <p:cNvSpPr/>
          <p:nvPr/>
        </p:nvSpPr>
        <p:spPr>
          <a:xfrm rot="10800000" flipV="1">
            <a:off x="3395960" y="2180807"/>
            <a:ext cx="272237" cy="276076"/>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30" name="文本框 29"/>
          <p:cNvSpPr txBox="1"/>
          <p:nvPr/>
        </p:nvSpPr>
        <p:spPr>
          <a:xfrm>
            <a:off x="2207958" y="2073531"/>
            <a:ext cx="915631" cy="434861"/>
          </a:xfrm>
          <a:prstGeom prst="rect">
            <a:avLst/>
          </a:prstGeom>
          <a:noFill/>
        </p:spPr>
        <p:txBody>
          <a:bodyPr wrap="none" lIns="91438" tIns="45719" rIns="91438" bIns="45719" rtlCol="0">
            <a:spAutoFit/>
          </a:bodyPr>
          <a:lstStyle/>
          <a:p>
            <a:pPr>
              <a:lnSpc>
                <a:spcPct val="130000"/>
              </a:lnSpc>
            </a:pPr>
            <a:r>
              <a:rPr lang="zh-CN" altLang="en-US" b="1" dirty="0" smtClean="0">
                <a:solidFill>
                  <a:schemeClr val="tx2"/>
                </a:solidFill>
                <a:latin typeface="微软雅黑" panose="020B0503020204020204" pitchFamily="34" charset="-122"/>
                <a:ea typeface="微软雅黑" panose="020B0503020204020204" pitchFamily="34" charset="-122"/>
                <a:cs typeface="Segoe UI Semilight" panose="020B0402040204020203" pitchFamily="34" charset="0"/>
              </a:rPr>
              <a:t>兼容性</a:t>
            </a:r>
            <a:endParaRPr lang="zh-CN" altLang="en-US" b="1" dirty="0">
              <a:solidFill>
                <a:schemeClr val="tx2"/>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cxnSp>
        <p:nvCxnSpPr>
          <p:cNvPr id="31" name="直接连接符 30"/>
          <p:cNvCxnSpPr/>
          <p:nvPr/>
        </p:nvCxnSpPr>
        <p:spPr>
          <a:xfrm>
            <a:off x="919593" y="2456884"/>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835717" y="2534770"/>
            <a:ext cx="2821883" cy="1212638"/>
          </a:xfrm>
          <a:prstGeom prst="rect">
            <a:avLst/>
          </a:prstGeom>
        </p:spPr>
        <p:txBody>
          <a:bodyPr wrap="square" lIns="91438" tIns="45719" rIns="91438" bIns="45719">
            <a:spAutoFit/>
          </a:bodyPr>
          <a:lstStyle/>
          <a:p>
            <a:pPr>
              <a:lnSpc>
                <a:spcPct val="130000"/>
              </a:lnSpc>
            </a:pPr>
            <a:r>
              <a:rPr lang="zh-CN" altLang="en-US" sz="1400" dirty="0" smtClean="0">
                <a:solidFill>
                  <a:schemeClr val="bg2">
                    <a:lumMod val="50000"/>
                  </a:schemeClr>
                </a:solidFill>
                <a:latin typeface="微软雅黑" panose="020B0503020204020204" pitchFamily="34" charset="-122"/>
                <a:ea typeface="微软雅黑" panose="020B0503020204020204" pitchFamily="34" charset="-122"/>
              </a:rPr>
              <a:t>支持</a:t>
            </a:r>
            <a:r>
              <a:rPr lang="en-US" altLang="zh-CN" sz="1400" dirty="0" smtClean="0">
                <a:solidFill>
                  <a:schemeClr val="bg2">
                    <a:lumMod val="50000"/>
                  </a:schemeClr>
                </a:solidFill>
                <a:latin typeface="微软雅黑" panose="020B0503020204020204" pitchFamily="34" charset="-122"/>
                <a:ea typeface="微软雅黑" panose="020B0503020204020204" pitchFamily="34" charset="-122"/>
              </a:rPr>
              <a:t>windows XP\vista\7\8</a:t>
            </a:r>
            <a:r>
              <a:rPr lang="zh-CN" altLang="en-US" sz="1400" dirty="0" smtClean="0">
                <a:solidFill>
                  <a:schemeClr val="bg2">
                    <a:lumMod val="50000"/>
                  </a:schemeClr>
                </a:solidFill>
                <a:latin typeface="微软雅黑" panose="020B0503020204020204" pitchFamily="34" charset="-122"/>
                <a:ea typeface="微软雅黑" panose="020B0503020204020204" pitchFamily="34" charset="-122"/>
              </a:rPr>
              <a:t>等主流操作系统 。</a:t>
            </a:r>
            <a:endParaRPr lang="en-US" altLang="zh-CN" sz="14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400" dirty="0" smtClean="0">
                <a:solidFill>
                  <a:schemeClr val="bg2">
                    <a:lumMod val="50000"/>
                  </a:schemeClr>
                </a:solidFill>
                <a:latin typeface="微软雅黑" panose="020B0503020204020204" pitchFamily="34" charset="-122"/>
                <a:ea typeface="微软雅黑" panose="020B0503020204020204" pitchFamily="34" charset="-122"/>
              </a:rPr>
              <a:t>支持持</a:t>
            </a:r>
            <a:r>
              <a:rPr lang="en-US" altLang="en-US" sz="1400" dirty="0" smtClean="0">
                <a:solidFill>
                  <a:schemeClr val="bg2">
                    <a:lumMod val="50000"/>
                  </a:schemeClr>
                </a:solidFill>
                <a:latin typeface="微软雅黑" panose="020B0503020204020204" pitchFamily="34" charset="-122"/>
                <a:ea typeface="微软雅黑" panose="020B0503020204020204" pitchFamily="34" charset="-122"/>
              </a:rPr>
              <a:t>IE8 \9\10\11</a:t>
            </a:r>
            <a:r>
              <a:rPr lang="zh-CN" altLang="en-US" sz="1400" dirty="0" smtClean="0">
                <a:solidFill>
                  <a:schemeClr val="bg2">
                    <a:lumMod val="50000"/>
                  </a:schemeClr>
                </a:solidFill>
                <a:latin typeface="微软雅黑" panose="020B0503020204020204" pitchFamily="34" charset="-122"/>
                <a:ea typeface="微软雅黑" panose="020B0503020204020204" pitchFamily="34" charset="-122"/>
              </a:rPr>
              <a:t>及</a:t>
            </a:r>
            <a:r>
              <a:rPr lang="en-US" altLang="en-US" sz="1400" dirty="0" smtClean="0">
                <a:solidFill>
                  <a:schemeClr val="bg2">
                    <a:lumMod val="50000"/>
                  </a:schemeClr>
                </a:solidFill>
                <a:latin typeface="微软雅黑" panose="020B0503020204020204" pitchFamily="34" charset="-122"/>
                <a:ea typeface="微软雅黑" panose="020B0503020204020204" pitchFamily="34" charset="-122"/>
              </a:rPr>
              <a:t>Chrome</a:t>
            </a:r>
            <a:r>
              <a:rPr lang="zh-CN" altLang="en-US" sz="1400" dirty="0" smtClean="0">
                <a:solidFill>
                  <a:schemeClr val="bg2">
                    <a:lumMod val="50000"/>
                  </a:schemeClr>
                </a:solidFill>
                <a:latin typeface="微软雅黑" panose="020B0503020204020204" pitchFamily="34" charset="-122"/>
                <a:ea typeface="微软雅黑" panose="020B0503020204020204" pitchFamily="34" charset="-122"/>
              </a:rPr>
              <a:t>、</a:t>
            </a:r>
            <a:r>
              <a:rPr lang="en-US" altLang="en-US" sz="1400" dirty="0" smtClean="0">
                <a:solidFill>
                  <a:schemeClr val="bg2">
                    <a:lumMod val="50000"/>
                  </a:schemeClr>
                </a:solidFill>
                <a:latin typeface="微软雅黑" panose="020B0503020204020204" pitchFamily="34" charset="-122"/>
                <a:ea typeface="微软雅黑" panose="020B0503020204020204" pitchFamily="34" charset="-122"/>
              </a:rPr>
              <a:t>Firefox</a:t>
            </a:r>
            <a:r>
              <a:rPr lang="zh-CN" altLang="en-US" sz="1400" dirty="0" smtClean="0">
                <a:solidFill>
                  <a:schemeClr val="bg2">
                    <a:lumMod val="50000"/>
                  </a:schemeClr>
                </a:solidFill>
                <a:latin typeface="微软雅黑" panose="020B0503020204020204" pitchFamily="34" charset="-122"/>
                <a:ea typeface="微软雅黑" panose="020B0503020204020204" pitchFamily="34" charset="-122"/>
              </a:rPr>
              <a:t>、</a:t>
            </a:r>
            <a:r>
              <a:rPr lang="en-US" altLang="en-US" sz="1400" dirty="0" smtClean="0">
                <a:solidFill>
                  <a:schemeClr val="bg2">
                    <a:lumMod val="50000"/>
                  </a:schemeClr>
                </a:solidFill>
                <a:latin typeface="微软雅黑" panose="020B0503020204020204" pitchFamily="34" charset="-122"/>
                <a:ea typeface="微软雅黑" panose="020B0503020204020204" pitchFamily="34" charset="-122"/>
              </a:rPr>
              <a:t>Safari</a:t>
            </a:r>
            <a:r>
              <a:rPr lang="zh-CN" altLang="en-US" sz="1400" dirty="0" smtClean="0">
                <a:solidFill>
                  <a:schemeClr val="bg2">
                    <a:lumMod val="50000"/>
                  </a:schemeClr>
                </a:solidFill>
                <a:latin typeface="微软雅黑" panose="020B0503020204020204" pitchFamily="34" charset="-122"/>
                <a:ea typeface="微软雅黑" panose="020B0503020204020204" pitchFamily="34" charset="-122"/>
              </a:rPr>
              <a:t>等主流浏览器</a:t>
            </a:r>
            <a:r>
              <a:rPr lang="en-US" altLang="en-US" sz="1400" dirty="0" smtClean="0">
                <a:solidFill>
                  <a:schemeClr val="bg2">
                    <a:lumMod val="50000"/>
                  </a:schemeClr>
                </a:solidFill>
                <a:latin typeface="微软雅黑" panose="020B0503020204020204" pitchFamily="34" charset="-122"/>
                <a:ea typeface="微软雅黑" panose="020B0503020204020204" pitchFamily="34" charset="-122"/>
              </a:rPr>
              <a:t> </a:t>
            </a:r>
            <a:r>
              <a:rPr lang="zh-CN" altLang="en-US" sz="1400" dirty="0" smtClean="0">
                <a:solidFill>
                  <a:schemeClr val="bg2">
                    <a:lumMod val="50000"/>
                  </a:schemeClr>
                </a:solidFill>
                <a:latin typeface="微软雅黑" panose="020B0503020204020204" pitchFamily="34" charset="-122"/>
                <a:ea typeface="微软雅黑" panose="020B0503020204020204" pitchFamily="34" charset="-122"/>
              </a:rPr>
              <a:t>。</a:t>
            </a:r>
          </a:p>
        </p:txBody>
      </p:sp>
      <p:sp>
        <p:nvSpPr>
          <p:cNvPr id="35" name="圆角矩形 34"/>
          <p:cNvSpPr/>
          <p:nvPr/>
        </p:nvSpPr>
        <p:spPr>
          <a:xfrm rot="10800000" flipV="1">
            <a:off x="8289986" y="2195434"/>
            <a:ext cx="272237" cy="276076"/>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36" name="文本框 35"/>
          <p:cNvSpPr txBox="1"/>
          <p:nvPr/>
        </p:nvSpPr>
        <p:spPr>
          <a:xfrm>
            <a:off x="8714351" y="2149825"/>
            <a:ext cx="1159288" cy="434861"/>
          </a:xfrm>
          <a:prstGeom prst="rect">
            <a:avLst/>
          </a:prstGeom>
          <a:noFill/>
        </p:spPr>
        <p:txBody>
          <a:bodyPr wrap="none" lIns="91438" tIns="45719" rIns="91438" bIns="45719" rtlCol="0">
            <a:spAutoFit/>
          </a:bodyPr>
          <a:lstStyle/>
          <a:p>
            <a:pPr>
              <a:lnSpc>
                <a:spcPct val="130000"/>
              </a:lnSpc>
            </a:pPr>
            <a:r>
              <a:rPr lang="zh-CN" altLang="en-US" b="1" dirty="0" smtClean="0">
                <a:solidFill>
                  <a:schemeClr val="tx2"/>
                </a:solidFill>
                <a:latin typeface="Segoe UI Semilight" panose="020B0402040204020203" pitchFamily="34" charset="0"/>
                <a:ea typeface="微软雅黑" panose="020B0503020204020204" pitchFamily="34" charset="-122"/>
                <a:cs typeface="Segoe UI Semilight" panose="020B0402040204020203" pitchFamily="34" charset="0"/>
              </a:rPr>
              <a:t>安全机制</a:t>
            </a:r>
            <a:endParaRPr lang="zh-CN" altLang="en-US" b="1" dirty="0">
              <a:solidFill>
                <a:schemeClr val="tx2"/>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cxnSp>
        <p:nvCxnSpPr>
          <p:cNvPr id="37" name="直接连接符 36"/>
          <p:cNvCxnSpPr/>
          <p:nvPr/>
        </p:nvCxnSpPr>
        <p:spPr>
          <a:xfrm>
            <a:off x="8802721" y="2518551"/>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8718845" y="2596438"/>
            <a:ext cx="2397219" cy="932561"/>
          </a:xfrm>
          <a:prstGeom prst="rect">
            <a:avLst/>
          </a:prstGeom>
        </p:spPr>
        <p:txBody>
          <a:bodyPr wrap="square" lIns="91438" tIns="45719" rIns="91438" bIns="45719">
            <a:spAutoFit/>
          </a:bodyPr>
          <a:lstStyle/>
          <a:p>
            <a:pPr>
              <a:lnSpc>
                <a:spcPct val="130000"/>
              </a:lnSpc>
            </a:pPr>
            <a:r>
              <a:rPr lang="zh-CN" altLang="en-US" sz="1400" dirty="0" smtClean="0">
                <a:solidFill>
                  <a:schemeClr val="bg2">
                    <a:lumMod val="50000"/>
                  </a:schemeClr>
                </a:solidFill>
                <a:latin typeface="微软雅黑" panose="020B0503020204020204" pitchFamily="34" charset="-122"/>
                <a:ea typeface="微软雅黑" panose="020B0503020204020204" pitchFamily="34" charset="-122"/>
              </a:rPr>
              <a:t>具有完善的安全机制，数据、文件的上报、传输、存储过程安全保密   。</a:t>
            </a:r>
            <a:endParaRPr lang="en-US" altLang="zh-CN" sz="14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0" name="圆角矩形 39"/>
          <p:cNvSpPr/>
          <p:nvPr/>
        </p:nvSpPr>
        <p:spPr>
          <a:xfrm rot="10800000" flipV="1">
            <a:off x="3389691" y="4245523"/>
            <a:ext cx="272237" cy="276076"/>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41" name="文本框 40"/>
          <p:cNvSpPr txBox="1"/>
          <p:nvPr/>
        </p:nvSpPr>
        <p:spPr>
          <a:xfrm>
            <a:off x="1914136" y="4150181"/>
            <a:ext cx="1159288" cy="434861"/>
          </a:xfrm>
          <a:prstGeom prst="rect">
            <a:avLst/>
          </a:prstGeom>
          <a:noFill/>
        </p:spPr>
        <p:txBody>
          <a:bodyPr wrap="none" lIns="91438" tIns="45719" rIns="91438" bIns="45719" rtlCol="0">
            <a:spAutoFit/>
          </a:bodyPr>
          <a:lstStyle/>
          <a:p>
            <a:pPr>
              <a:lnSpc>
                <a:spcPct val="130000"/>
              </a:lnSpc>
            </a:pPr>
            <a:r>
              <a:rPr lang="zh-CN" altLang="en-US" b="1" dirty="0" smtClean="0">
                <a:solidFill>
                  <a:schemeClr val="tx2"/>
                </a:solidFill>
                <a:latin typeface="Segoe UI Semilight" panose="020B0402040204020203" pitchFamily="34" charset="0"/>
                <a:ea typeface="微软雅黑" panose="020B0503020204020204" pitchFamily="34" charset="-122"/>
                <a:cs typeface="Segoe UI Semilight" panose="020B0402040204020203" pitchFamily="34" charset="0"/>
              </a:rPr>
              <a:t>可扩展性</a:t>
            </a:r>
            <a:endParaRPr lang="zh-CN" altLang="en-US" b="1" dirty="0">
              <a:solidFill>
                <a:schemeClr val="tx2"/>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cxnSp>
        <p:nvCxnSpPr>
          <p:cNvPr id="42" name="直接连接符 41"/>
          <p:cNvCxnSpPr/>
          <p:nvPr/>
        </p:nvCxnSpPr>
        <p:spPr>
          <a:xfrm>
            <a:off x="919595" y="4519515"/>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835717" y="4597402"/>
            <a:ext cx="2808820" cy="1492714"/>
          </a:xfrm>
          <a:prstGeom prst="rect">
            <a:avLst/>
          </a:prstGeom>
        </p:spPr>
        <p:txBody>
          <a:bodyPr wrap="square" lIns="91438" tIns="45719" rIns="91438" bIns="45719">
            <a:spAutoFit/>
          </a:bodyPr>
          <a:lstStyle/>
          <a:p>
            <a:pPr>
              <a:lnSpc>
                <a:spcPct val="130000"/>
              </a:lnSpc>
            </a:pPr>
            <a:r>
              <a:rPr lang="zh-CN" altLang="en-US" sz="1400" dirty="0" smtClean="0">
                <a:solidFill>
                  <a:schemeClr val="bg2">
                    <a:lumMod val="50000"/>
                  </a:schemeClr>
                </a:solidFill>
                <a:latin typeface="微软雅黑" panose="020B0503020204020204" pitchFamily="34" charset="-122"/>
                <a:ea typeface="微软雅黑" panose="020B0503020204020204" pitchFamily="34" charset="-122"/>
              </a:rPr>
              <a:t>支持通过单点登录方式实现与第三方系统的无缝集成 及数据同步。</a:t>
            </a:r>
            <a:endParaRPr lang="en-US" altLang="zh-CN" sz="14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400" dirty="0" smtClean="0">
                <a:solidFill>
                  <a:schemeClr val="bg2">
                    <a:lumMod val="50000"/>
                  </a:schemeClr>
                </a:solidFill>
                <a:latin typeface="微软雅黑" pitchFamily="34" charset="-122"/>
                <a:ea typeface="微软雅黑" pitchFamily="34" charset="-122"/>
              </a:rPr>
              <a:t>支持无缝融合对接企业信息化系统（如</a:t>
            </a:r>
            <a:r>
              <a:rPr lang="en-US" altLang="zh-CN" sz="1400" dirty="0" smtClean="0">
                <a:solidFill>
                  <a:schemeClr val="bg2">
                    <a:lumMod val="50000"/>
                  </a:schemeClr>
                </a:solidFill>
                <a:latin typeface="微软雅黑" pitchFamily="34" charset="-122"/>
                <a:ea typeface="微软雅黑" pitchFamily="34" charset="-122"/>
              </a:rPr>
              <a:t>OA</a:t>
            </a:r>
            <a:r>
              <a:rPr lang="zh-CN" altLang="en-US" sz="1400" dirty="0" smtClean="0">
                <a:solidFill>
                  <a:schemeClr val="bg2">
                    <a:lumMod val="50000"/>
                  </a:schemeClr>
                </a:solidFill>
                <a:latin typeface="微软雅黑" pitchFamily="34" charset="-122"/>
                <a:ea typeface="微软雅黑" pitchFamily="34" charset="-122"/>
              </a:rPr>
              <a:t>、</a:t>
            </a:r>
            <a:r>
              <a:rPr lang="en-US" altLang="zh-CN" sz="1400" dirty="0" smtClean="0">
                <a:solidFill>
                  <a:schemeClr val="bg2">
                    <a:lumMod val="50000"/>
                  </a:schemeClr>
                </a:solidFill>
                <a:latin typeface="微软雅黑" pitchFamily="34" charset="-122"/>
                <a:ea typeface="微软雅黑" pitchFamily="34" charset="-122"/>
              </a:rPr>
              <a:t>HR</a:t>
            </a:r>
            <a:r>
              <a:rPr lang="zh-CN" altLang="en-US" sz="1400" dirty="0" smtClean="0">
                <a:solidFill>
                  <a:schemeClr val="bg2">
                    <a:lumMod val="50000"/>
                  </a:schemeClr>
                </a:solidFill>
                <a:latin typeface="微软雅黑" pitchFamily="34" charset="-122"/>
                <a:ea typeface="微软雅黑" pitchFamily="34" charset="-122"/>
              </a:rPr>
              <a:t>、</a:t>
            </a:r>
            <a:r>
              <a:rPr lang="en-US" altLang="zh-CN" sz="1400" dirty="0" smtClean="0">
                <a:solidFill>
                  <a:schemeClr val="bg2">
                    <a:lumMod val="50000"/>
                  </a:schemeClr>
                </a:solidFill>
                <a:latin typeface="微软雅黑" pitchFamily="34" charset="-122"/>
                <a:ea typeface="微软雅黑" pitchFamily="34" charset="-122"/>
              </a:rPr>
              <a:t>CRM</a:t>
            </a:r>
            <a:r>
              <a:rPr lang="zh-CN" altLang="en-US" sz="1400" dirty="0" smtClean="0">
                <a:solidFill>
                  <a:schemeClr val="bg2">
                    <a:lumMod val="50000"/>
                  </a:schemeClr>
                </a:solidFill>
                <a:latin typeface="微软雅黑" pitchFamily="34" charset="-122"/>
                <a:ea typeface="微软雅黑" pitchFamily="34" charset="-122"/>
              </a:rPr>
              <a:t>、邮件系统等）。</a:t>
            </a:r>
            <a:endParaRPr lang="en-US" altLang="zh-CN" sz="14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5" name="圆角矩形 44"/>
          <p:cNvSpPr/>
          <p:nvPr/>
        </p:nvSpPr>
        <p:spPr>
          <a:xfrm rot="10800000" flipV="1">
            <a:off x="8289983" y="4280285"/>
            <a:ext cx="272237" cy="276076"/>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46" name="文本框 45"/>
          <p:cNvSpPr txBox="1"/>
          <p:nvPr/>
        </p:nvSpPr>
        <p:spPr>
          <a:xfrm>
            <a:off x="8714347" y="4233656"/>
            <a:ext cx="1646601" cy="434861"/>
          </a:xfrm>
          <a:prstGeom prst="rect">
            <a:avLst/>
          </a:prstGeom>
          <a:noFill/>
        </p:spPr>
        <p:txBody>
          <a:bodyPr wrap="none" lIns="91438" tIns="45719" rIns="91438" bIns="45719" rtlCol="0">
            <a:spAutoFit/>
          </a:bodyPr>
          <a:lstStyle/>
          <a:p>
            <a:pPr>
              <a:lnSpc>
                <a:spcPct val="130000"/>
              </a:lnSpc>
            </a:pPr>
            <a:r>
              <a:rPr lang="zh-CN" altLang="en-US" b="1" dirty="0" smtClean="0">
                <a:solidFill>
                  <a:schemeClr val="tx2"/>
                </a:solidFill>
                <a:latin typeface="微软雅黑" panose="020B0503020204020204" pitchFamily="34" charset="-122"/>
                <a:ea typeface="微软雅黑" panose="020B0503020204020204" pitchFamily="34" charset="-122"/>
                <a:cs typeface="Segoe UI Semilight" panose="020B0402040204020203" pitchFamily="34" charset="0"/>
              </a:rPr>
              <a:t>标准接口规范</a:t>
            </a:r>
            <a:endParaRPr lang="zh-CN" altLang="en-US" b="1" dirty="0">
              <a:solidFill>
                <a:schemeClr val="tx2"/>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cxnSp>
        <p:nvCxnSpPr>
          <p:cNvPr id="47" name="直接连接符 46"/>
          <p:cNvCxnSpPr/>
          <p:nvPr/>
        </p:nvCxnSpPr>
        <p:spPr>
          <a:xfrm>
            <a:off x="8802720" y="4602381"/>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8718843" y="4680270"/>
            <a:ext cx="2397220" cy="932561"/>
          </a:xfrm>
          <a:prstGeom prst="rect">
            <a:avLst/>
          </a:prstGeom>
        </p:spPr>
        <p:txBody>
          <a:bodyPr wrap="square" lIns="91438" tIns="45719" rIns="91438" bIns="45719">
            <a:spAutoFit/>
          </a:bodyPr>
          <a:lstStyle/>
          <a:p>
            <a:pPr>
              <a:lnSpc>
                <a:spcPct val="130000"/>
              </a:lnSpc>
            </a:pPr>
            <a:r>
              <a:rPr lang="zh-CN" altLang="en-US" sz="1400" dirty="0" smtClean="0">
                <a:solidFill>
                  <a:schemeClr val="bg2">
                    <a:lumMod val="50000"/>
                  </a:schemeClr>
                </a:solidFill>
                <a:latin typeface="微软雅黑" panose="020B0503020204020204" pitchFamily="34" charset="-122"/>
                <a:ea typeface="微软雅黑" panose="020B0503020204020204" pitchFamily="34" charset="-122"/>
              </a:rPr>
              <a:t>提供丰富的标准化接口，快速实现与其他业务系统对接和数据交互。</a:t>
            </a:r>
            <a:endParaRPr lang="en-US" altLang="zh-CN" sz="14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9" name="L 形 48"/>
          <p:cNvSpPr/>
          <p:nvPr/>
        </p:nvSpPr>
        <p:spPr>
          <a:xfrm rot="2686645">
            <a:off x="4605409" y="2412321"/>
            <a:ext cx="1430064" cy="1443667"/>
          </a:xfrm>
          <a:prstGeom prst="corner">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a:p>
        </p:txBody>
      </p:sp>
      <p:sp>
        <p:nvSpPr>
          <p:cNvPr id="50" name="L 形 49"/>
          <p:cNvSpPr/>
          <p:nvPr/>
        </p:nvSpPr>
        <p:spPr>
          <a:xfrm rot="8086645">
            <a:off x="5819106" y="2416548"/>
            <a:ext cx="1420689" cy="1392304"/>
          </a:xfrm>
          <a:prstGeom prst="corner">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a:p>
        </p:txBody>
      </p:sp>
      <p:sp>
        <p:nvSpPr>
          <p:cNvPr id="51" name="L 形 50"/>
          <p:cNvSpPr/>
          <p:nvPr/>
        </p:nvSpPr>
        <p:spPr>
          <a:xfrm rot="13486645">
            <a:off x="5830864" y="3610563"/>
            <a:ext cx="1428819" cy="1428819"/>
          </a:xfrm>
          <a:prstGeom prst="corner">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a:p>
        </p:txBody>
      </p:sp>
      <p:sp>
        <p:nvSpPr>
          <p:cNvPr id="52" name="L 形 51"/>
          <p:cNvSpPr/>
          <p:nvPr/>
        </p:nvSpPr>
        <p:spPr>
          <a:xfrm rot="18886645">
            <a:off x="4630661" y="3640515"/>
            <a:ext cx="1428819" cy="1428819"/>
          </a:xfrm>
          <a:prstGeom prst="corner">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a:p>
        </p:txBody>
      </p:sp>
      <p:sp>
        <p:nvSpPr>
          <p:cNvPr id="53" name="文本框 23"/>
          <p:cNvSpPr txBox="1"/>
          <p:nvPr/>
        </p:nvSpPr>
        <p:spPr>
          <a:xfrm>
            <a:off x="4632667" y="2471944"/>
            <a:ext cx="540648" cy="1099592"/>
          </a:xfrm>
          <a:prstGeom prst="rect">
            <a:avLst/>
          </a:prstGeom>
          <a:noFill/>
        </p:spPr>
        <p:txBody>
          <a:bodyPr wrap="square" lIns="91436" tIns="45718" rIns="91436" bIns="45718" rtlCol="0">
            <a:spAutoFit/>
          </a:bodyPr>
          <a:lstStyle/>
          <a:p>
            <a:pPr>
              <a:lnSpc>
                <a:spcPct val="130000"/>
              </a:lnSpc>
            </a:pPr>
            <a:r>
              <a:rPr lang="en-US" altLang="zh-CN" sz="5500" dirty="0" smtClean="0">
                <a:solidFill>
                  <a:schemeClr val="bg1"/>
                </a:solidFill>
                <a:latin typeface="Eras Light ITC" panose="020B0402030504020804" pitchFamily="34" charset="0"/>
              </a:rPr>
              <a:t>1</a:t>
            </a:r>
            <a:endParaRPr lang="zh-CN" altLang="en-US" sz="5500" dirty="0">
              <a:solidFill>
                <a:schemeClr val="bg1"/>
              </a:solidFill>
              <a:latin typeface="Eras Light ITC" panose="020B0402030504020804" pitchFamily="34" charset="0"/>
            </a:endParaRPr>
          </a:p>
        </p:txBody>
      </p:sp>
      <p:sp>
        <p:nvSpPr>
          <p:cNvPr id="54" name="文本框 24"/>
          <p:cNvSpPr txBox="1"/>
          <p:nvPr/>
        </p:nvSpPr>
        <p:spPr>
          <a:xfrm>
            <a:off x="6133493" y="1960488"/>
            <a:ext cx="540648" cy="1099592"/>
          </a:xfrm>
          <a:prstGeom prst="rect">
            <a:avLst/>
          </a:prstGeom>
          <a:noFill/>
        </p:spPr>
        <p:txBody>
          <a:bodyPr wrap="square" lIns="91436" tIns="45718" rIns="91436" bIns="45718" rtlCol="0">
            <a:spAutoFit/>
          </a:bodyPr>
          <a:lstStyle/>
          <a:p>
            <a:pPr>
              <a:lnSpc>
                <a:spcPct val="130000"/>
              </a:lnSpc>
            </a:pPr>
            <a:r>
              <a:rPr lang="en-US" altLang="zh-CN" sz="5500" dirty="0" smtClean="0">
                <a:solidFill>
                  <a:schemeClr val="bg1"/>
                </a:solidFill>
                <a:latin typeface="Eras Light ITC" panose="020B0402030504020804" pitchFamily="34" charset="0"/>
              </a:rPr>
              <a:t>3</a:t>
            </a:r>
            <a:endParaRPr lang="zh-CN" altLang="en-US" sz="5500" dirty="0">
              <a:solidFill>
                <a:schemeClr val="bg1"/>
              </a:solidFill>
              <a:latin typeface="Eras Light ITC" panose="020B0402030504020804" pitchFamily="34" charset="0"/>
            </a:endParaRPr>
          </a:p>
        </p:txBody>
      </p:sp>
      <p:sp>
        <p:nvSpPr>
          <p:cNvPr id="55" name="文本框 25"/>
          <p:cNvSpPr txBox="1"/>
          <p:nvPr/>
        </p:nvSpPr>
        <p:spPr>
          <a:xfrm>
            <a:off x="6683607" y="3692716"/>
            <a:ext cx="540648" cy="1099592"/>
          </a:xfrm>
          <a:prstGeom prst="rect">
            <a:avLst/>
          </a:prstGeom>
          <a:noFill/>
        </p:spPr>
        <p:txBody>
          <a:bodyPr wrap="square" lIns="91436" tIns="45718" rIns="91436" bIns="45718" rtlCol="0">
            <a:spAutoFit/>
          </a:bodyPr>
          <a:lstStyle/>
          <a:p>
            <a:pPr>
              <a:lnSpc>
                <a:spcPct val="130000"/>
              </a:lnSpc>
            </a:pPr>
            <a:r>
              <a:rPr lang="en-US" altLang="zh-CN" sz="5500" dirty="0" smtClean="0">
                <a:solidFill>
                  <a:schemeClr val="bg1"/>
                </a:solidFill>
                <a:latin typeface="Eras Light ITC" panose="020B0402030504020804" pitchFamily="34" charset="0"/>
              </a:rPr>
              <a:t>4</a:t>
            </a:r>
            <a:endParaRPr lang="zh-CN" altLang="en-US" sz="5500" dirty="0">
              <a:solidFill>
                <a:schemeClr val="bg1"/>
              </a:solidFill>
              <a:latin typeface="Eras Light ITC" panose="020B0402030504020804" pitchFamily="34" charset="0"/>
            </a:endParaRPr>
          </a:p>
        </p:txBody>
      </p:sp>
      <p:sp>
        <p:nvSpPr>
          <p:cNvPr id="56" name="文本框 26"/>
          <p:cNvSpPr txBox="1"/>
          <p:nvPr/>
        </p:nvSpPr>
        <p:spPr>
          <a:xfrm>
            <a:off x="5033407" y="4096144"/>
            <a:ext cx="540648" cy="1099592"/>
          </a:xfrm>
          <a:prstGeom prst="rect">
            <a:avLst/>
          </a:prstGeom>
          <a:noFill/>
        </p:spPr>
        <p:txBody>
          <a:bodyPr wrap="square" lIns="91436" tIns="45718" rIns="91436" bIns="45718" rtlCol="0">
            <a:spAutoFit/>
          </a:bodyPr>
          <a:lstStyle/>
          <a:p>
            <a:pPr>
              <a:lnSpc>
                <a:spcPct val="130000"/>
              </a:lnSpc>
            </a:pPr>
            <a:r>
              <a:rPr lang="en-US" altLang="zh-CN" sz="5500" dirty="0" smtClean="0">
                <a:solidFill>
                  <a:schemeClr val="bg1"/>
                </a:solidFill>
                <a:latin typeface="Eras Light ITC" panose="020B0402030504020804" pitchFamily="34" charset="0"/>
              </a:rPr>
              <a:t>2</a:t>
            </a:r>
            <a:endParaRPr lang="zh-CN" altLang="en-US" sz="5500" dirty="0">
              <a:solidFill>
                <a:schemeClr val="bg1"/>
              </a:solidFill>
              <a:latin typeface="Eras Light ITC" panose="020B0402030504020804" pitchFamily="34" charset="0"/>
            </a:endParaRPr>
          </a:p>
        </p:txBody>
      </p:sp>
      <p:sp>
        <p:nvSpPr>
          <p:cNvPr id="85" name="矩形 84"/>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86" name="圆角矩形 85"/>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smtClean="0"/>
              <a:t>3</a:t>
            </a:r>
            <a:endParaRPr lang="zh-CN" altLang="en-US" sz="3600" dirty="0"/>
          </a:p>
        </p:txBody>
      </p:sp>
      <p:sp>
        <p:nvSpPr>
          <p:cNvPr id="87" name="文本框 44"/>
          <p:cNvSpPr txBox="1"/>
          <p:nvPr/>
        </p:nvSpPr>
        <p:spPr>
          <a:xfrm>
            <a:off x="647718" y="267581"/>
            <a:ext cx="1723541" cy="461661"/>
          </a:xfrm>
          <a:prstGeom prst="rect">
            <a:avLst/>
          </a:prstGeom>
          <a:noFill/>
        </p:spPr>
        <p:txBody>
          <a:bodyPr wrap="none" lIns="91436" tIns="45718" rIns="91436" bIns="45718" rtlCol="0">
            <a:spAutoFit/>
          </a:bodyPr>
          <a:lstStyle/>
          <a:p>
            <a:r>
              <a:rPr lang="zh-CN" altLang="en-US" sz="2400" spc="600" dirty="0" smtClean="0">
                <a:solidFill>
                  <a:schemeClr val="tx2"/>
                </a:solidFill>
                <a:latin typeface="微软雅黑" panose="020B0503020204020204" pitchFamily="34" charset="-122"/>
                <a:ea typeface="微软雅黑" panose="020B0503020204020204" pitchFamily="34" charset="-122"/>
              </a:rPr>
              <a:t>技术保障</a:t>
            </a:r>
            <a:endParaRPr lang="zh-CN" altLang="en-US" sz="2400" spc="600" dirty="0">
              <a:solidFill>
                <a:schemeClr val="tx2"/>
              </a:solidFill>
              <a:latin typeface="微软雅黑" panose="020B0503020204020204" pitchFamily="34" charset="-122"/>
              <a:ea typeface="微软雅黑" panose="020B0503020204020204" pitchFamily="34" charset="-122"/>
            </a:endParaRPr>
          </a:p>
        </p:txBody>
      </p:sp>
      <p:grpSp>
        <p:nvGrpSpPr>
          <p:cNvPr id="2" name="组 49"/>
          <p:cNvGrpSpPr/>
          <p:nvPr/>
        </p:nvGrpSpPr>
        <p:grpSpPr>
          <a:xfrm>
            <a:off x="12039605" y="252857"/>
            <a:ext cx="152393" cy="484287"/>
            <a:chOff x="12039604" y="252856"/>
            <a:chExt cx="152393" cy="484287"/>
          </a:xfrm>
        </p:grpSpPr>
        <p:sp>
          <p:nvSpPr>
            <p:cNvPr id="90" name="圆角矩形 89"/>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圆角矩形 90"/>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圆角矩形 91"/>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圆角矩形 92"/>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圆角矩形 93"/>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5" name="圆角矩形 94"/>
          <p:cNvSpPr/>
          <p:nvPr/>
        </p:nvSpPr>
        <p:spPr>
          <a:xfrm rot="16200000" flipV="1">
            <a:off x="11457520" y="249444"/>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Freeform 96"/>
          <p:cNvSpPr>
            <a:spLocks/>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AD1C21"/>
              </a:solidFill>
            </a:endParaRPr>
          </a:p>
        </p:txBody>
      </p:sp>
    </p:spTree>
    <p:extLst>
      <p:ext uri="{BB962C8B-B14F-4D97-AF65-F5344CB8AC3E}">
        <p14:creationId xmlns:p14="http://schemas.microsoft.com/office/powerpoint/2010/main" val="913622974"/>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a:off x="2024744" y="2155093"/>
            <a:ext cx="10167260" cy="4255319"/>
          </a:xfrm>
          <a:prstGeom prst="roundRect">
            <a:avLst>
              <a:gd name="adj" fmla="val 0"/>
            </a:avLst>
          </a:prstGeom>
          <a:solidFill>
            <a:srgbClr val="4472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21" name="圆角矩形 20"/>
          <p:cNvSpPr/>
          <p:nvPr/>
        </p:nvSpPr>
        <p:spPr>
          <a:xfrm>
            <a:off x="2024743" y="1962775"/>
            <a:ext cx="10163093" cy="4255319"/>
          </a:xfrm>
          <a:prstGeom prst="roundRect">
            <a:avLst>
              <a:gd name="adj" fmla="val 0"/>
            </a:avLst>
          </a:prstGeom>
          <a:solidFill>
            <a:srgbClr val="4472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22" name="圆角矩形 21"/>
          <p:cNvSpPr/>
          <p:nvPr/>
        </p:nvSpPr>
        <p:spPr>
          <a:xfrm rot="10800000" flipV="1">
            <a:off x="1632431" y="2333907"/>
            <a:ext cx="762083" cy="699319"/>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1</a:t>
            </a:r>
            <a:endParaRPr lang="zh-CN" altLang="en-US" sz="3600" dirty="0"/>
          </a:p>
        </p:txBody>
      </p:sp>
      <p:sp>
        <p:nvSpPr>
          <p:cNvPr id="24" name="圆角矩形 23"/>
          <p:cNvSpPr/>
          <p:nvPr/>
        </p:nvSpPr>
        <p:spPr>
          <a:xfrm rot="10800000" flipV="1">
            <a:off x="1632431" y="3683941"/>
            <a:ext cx="762083" cy="699319"/>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2</a:t>
            </a:r>
            <a:endParaRPr lang="zh-CN" altLang="en-US" sz="3600" dirty="0"/>
          </a:p>
        </p:txBody>
      </p:sp>
      <p:sp>
        <p:nvSpPr>
          <p:cNvPr id="25" name="圆角矩形 24"/>
          <p:cNvSpPr/>
          <p:nvPr/>
        </p:nvSpPr>
        <p:spPr>
          <a:xfrm rot="10800000" flipV="1">
            <a:off x="1632431" y="5007848"/>
            <a:ext cx="762083" cy="699319"/>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3</a:t>
            </a:r>
            <a:endParaRPr lang="zh-CN" altLang="en-US" sz="3600" dirty="0"/>
          </a:p>
        </p:txBody>
      </p:sp>
      <p:sp>
        <p:nvSpPr>
          <p:cNvPr id="3" name="矩形 2"/>
          <p:cNvSpPr/>
          <p:nvPr/>
        </p:nvSpPr>
        <p:spPr>
          <a:xfrm>
            <a:off x="-13711" y="1962775"/>
            <a:ext cx="1359186" cy="4447636"/>
          </a:xfrm>
          <a:prstGeom prst="rect">
            <a:avLst/>
          </a:prstGeom>
          <a:solidFill>
            <a:srgbClr val="4472C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2" name="文本框 1"/>
          <p:cNvSpPr txBox="1"/>
          <p:nvPr/>
        </p:nvSpPr>
        <p:spPr>
          <a:xfrm>
            <a:off x="285368" y="2766204"/>
            <a:ext cx="923322" cy="2862318"/>
          </a:xfrm>
          <a:prstGeom prst="rect">
            <a:avLst/>
          </a:prstGeom>
          <a:noFill/>
        </p:spPr>
        <p:txBody>
          <a:bodyPr vert="eaVert" wrap="none" lIns="91436" tIns="45718" rIns="91436" bIns="45718" rtlCol="0">
            <a:spAutoFit/>
          </a:bodyPr>
          <a:lstStyle/>
          <a:p>
            <a:r>
              <a:rPr lang="zh-CN" altLang="en-US" sz="4800" spc="600" dirty="0" smtClean="0">
                <a:solidFill>
                  <a:schemeClr val="bg1"/>
                </a:solidFill>
                <a:latin typeface="微软雅黑" panose="020B0503020204020204" pitchFamily="34" charset="-122"/>
                <a:ea typeface="微软雅黑" panose="020B0503020204020204" pitchFamily="34" charset="-122"/>
              </a:rPr>
              <a:t>业务特点</a:t>
            </a:r>
            <a:endParaRPr lang="zh-CN" altLang="en-US" sz="4800" spc="600" dirty="0">
              <a:solidFill>
                <a:schemeClr val="bg1"/>
              </a:solidFill>
              <a:latin typeface="微软雅黑" panose="020B0503020204020204" pitchFamily="34" charset="-122"/>
              <a:ea typeface="微软雅黑" panose="020B0503020204020204" pitchFamily="34" charset="-122"/>
            </a:endParaRPr>
          </a:p>
        </p:txBody>
      </p:sp>
      <p:sp>
        <p:nvSpPr>
          <p:cNvPr id="42" name="矩形 41"/>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59" name="圆角矩形 58"/>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smtClean="0"/>
              <a:t>3</a:t>
            </a:r>
            <a:endParaRPr lang="zh-CN" altLang="en-US" sz="3600" dirty="0"/>
          </a:p>
        </p:txBody>
      </p:sp>
      <p:sp>
        <p:nvSpPr>
          <p:cNvPr id="60" name="文本框 44"/>
          <p:cNvSpPr txBox="1"/>
          <p:nvPr/>
        </p:nvSpPr>
        <p:spPr>
          <a:xfrm>
            <a:off x="647718" y="267581"/>
            <a:ext cx="1723541" cy="461661"/>
          </a:xfrm>
          <a:prstGeom prst="rect">
            <a:avLst/>
          </a:prstGeom>
          <a:noFill/>
        </p:spPr>
        <p:txBody>
          <a:bodyPr wrap="none" lIns="91436" tIns="45718" rIns="91436" bIns="45718" rtlCol="0">
            <a:spAutoFit/>
          </a:bodyPr>
          <a:lstStyle/>
          <a:p>
            <a:r>
              <a:rPr lang="zh-CN" altLang="en-US" sz="2400" spc="600" dirty="0" smtClean="0">
                <a:solidFill>
                  <a:schemeClr val="tx2"/>
                </a:solidFill>
                <a:latin typeface="微软雅黑" panose="020B0503020204020204" pitchFamily="34" charset="-122"/>
                <a:ea typeface="微软雅黑" panose="020B0503020204020204" pitchFamily="34" charset="-122"/>
              </a:rPr>
              <a:t>业务特点</a:t>
            </a:r>
            <a:endParaRPr lang="zh-CN" altLang="en-US" sz="2400" spc="600" dirty="0">
              <a:solidFill>
                <a:schemeClr val="tx2"/>
              </a:solidFill>
              <a:latin typeface="微软雅黑" panose="020B0503020204020204" pitchFamily="34" charset="-122"/>
              <a:ea typeface="微软雅黑" panose="020B0503020204020204" pitchFamily="34" charset="-122"/>
            </a:endParaRPr>
          </a:p>
        </p:txBody>
      </p:sp>
      <p:grpSp>
        <p:nvGrpSpPr>
          <p:cNvPr id="4" name="组 49"/>
          <p:cNvGrpSpPr/>
          <p:nvPr/>
        </p:nvGrpSpPr>
        <p:grpSpPr>
          <a:xfrm>
            <a:off x="12039605" y="252857"/>
            <a:ext cx="152393" cy="484287"/>
            <a:chOff x="12039604" y="252856"/>
            <a:chExt cx="152393" cy="484287"/>
          </a:xfrm>
        </p:grpSpPr>
        <p:sp>
          <p:nvSpPr>
            <p:cNvPr id="63" name="圆角矩形 62"/>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圆角矩形 63"/>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圆角矩形 64"/>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圆角矩形 65"/>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8" name="圆角矩形 67"/>
          <p:cNvSpPr/>
          <p:nvPr/>
        </p:nvSpPr>
        <p:spPr>
          <a:xfrm rot="16200000" flipV="1">
            <a:off x="11457520" y="249444"/>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Freeform 96"/>
          <p:cNvSpPr>
            <a:spLocks/>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AD1C21"/>
              </a:solidFill>
            </a:endParaRPr>
          </a:p>
        </p:txBody>
      </p:sp>
      <p:sp>
        <p:nvSpPr>
          <p:cNvPr id="70" name="矩形 69"/>
          <p:cNvSpPr/>
          <p:nvPr/>
        </p:nvSpPr>
        <p:spPr>
          <a:xfrm>
            <a:off x="2495937" y="2383059"/>
            <a:ext cx="4453503" cy="1092603"/>
          </a:xfrm>
          <a:prstGeom prst="rect">
            <a:avLst/>
          </a:prstGeom>
        </p:spPr>
        <p:txBody>
          <a:bodyPr wrap="square" lIns="91436" tIns="45718" rIns="91436" bIns="45718">
            <a:spAutoFit/>
          </a:bodyPr>
          <a:lstStyle/>
          <a:p>
            <a:pPr>
              <a:lnSpc>
                <a:spcPct val="130000"/>
              </a:lnSpc>
            </a:pPr>
            <a:r>
              <a:rPr lang="zh-CN" altLang="en-US" sz="1800" b="1" dirty="0" smtClean="0">
                <a:solidFill>
                  <a:schemeClr val="bg1"/>
                </a:solidFill>
                <a:latin typeface="微软雅黑" panose="020B0503020204020204" pitchFamily="34" charset="-122"/>
                <a:ea typeface="微软雅黑" panose="020B0503020204020204" pitchFamily="34" charset="-122"/>
              </a:rPr>
              <a:t>业务全流程支撑</a:t>
            </a:r>
          </a:p>
          <a:p>
            <a:pPr>
              <a:lnSpc>
                <a:spcPct val="130000"/>
              </a:lnSpc>
            </a:pPr>
            <a:r>
              <a:rPr lang="zh-CN" altLang="en-US" sz="1600" dirty="0" smtClean="0">
                <a:solidFill>
                  <a:schemeClr val="bg1"/>
                </a:solidFill>
                <a:latin typeface="微软雅黑" panose="020B0503020204020204" pitchFamily="34" charset="-122"/>
                <a:ea typeface="微软雅黑" panose="020B0503020204020204" pitchFamily="34" charset="-122"/>
              </a:rPr>
              <a:t>深化分析政府采购流程，针对业务进行全流程应用设计，旨在支撑政采业务的高效实施。</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71" name="矩形 70"/>
          <p:cNvSpPr/>
          <p:nvPr/>
        </p:nvSpPr>
        <p:spPr>
          <a:xfrm>
            <a:off x="2495040" y="3734613"/>
            <a:ext cx="4454399" cy="1092603"/>
          </a:xfrm>
          <a:prstGeom prst="rect">
            <a:avLst/>
          </a:prstGeom>
        </p:spPr>
        <p:txBody>
          <a:bodyPr wrap="square" lIns="91436" tIns="45718" rIns="91436" bIns="45718">
            <a:spAutoFit/>
          </a:bodyPr>
          <a:lstStyle/>
          <a:p>
            <a:pPr>
              <a:lnSpc>
                <a:spcPct val="130000"/>
              </a:lnSpc>
            </a:pPr>
            <a:r>
              <a:rPr lang="zh-CN" altLang="en-US" sz="1800" b="1" dirty="0" smtClean="0">
                <a:solidFill>
                  <a:schemeClr val="bg1"/>
                </a:solidFill>
                <a:latin typeface="微软雅黑" panose="020B0503020204020204" pitchFamily="34" charset="-122"/>
                <a:ea typeface="微软雅黑" panose="020B0503020204020204" pitchFamily="34" charset="-122"/>
              </a:rPr>
              <a:t>可视化办理与管控</a:t>
            </a:r>
          </a:p>
          <a:p>
            <a:pPr>
              <a:lnSpc>
                <a:spcPct val="130000"/>
              </a:lnSpc>
            </a:pPr>
            <a:r>
              <a:rPr lang="zh-CN" altLang="en-US" sz="1600" dirty="0" smtClean="0">
                <a:solidFill>
                  <a:schemeClr val="bg1"/>
                </a:solidFill>
                <a:latin typeface="微软雅黑" panose="020B0503020204020204" pitchFamily="34" charset="-122"/>
                <a:ea typeface="微软雅黑" panose="020B0503020204020204" pitchFamily="34" charset="-122"/>
              </a:rPr>
              <a:t>将政采事项执行流程可视化呈现，保证政采办理的每一个环节都能够准确记录、准确传达。</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72" name="矩形 71"/>
          <p:cNvSpPr/>
          <p:nvPr/>
        </p:nvSpPr>
        <p:spPr>
          <a:xfrm>
            <a:off x="2495040" y="5059219"/>
            <a:ext cx="4480526" cy="1092603"/>
          </a:xfrm>
          <a:prstGeom prst="rect">
            <a:avLst/>
          </a:prstGeom>
        </p:spPr>
        <p:txBody>
          <a:bodyPr wrap="square" lIns="91436" tIns="45718" rIns="91436" bIns="45718">
            <a:spAutoFit/>
          </a:bodyPr>
          <a:lstStyle/>
          <a:p>
            <a:pPr>
              <a:lnSpc>
                <a:spcPct val="130000"/>
              </a:lnSpc>
            </a:pPr>
            <a:r>
              <a:rPr lang="zh-CN" altLang="en-US" sz="1800" b="1" dirty="0" smtClean="0">
                <a:solidFill>
                  <a:schemeClr val="bg1"/>
                </a:solidFill>
                <a:latin typeface="微软雅黑" panose="020B0503020204020204" pitchFamily="34" charset="-122"/>
                <a:ea typeface="微软雅黑" panose="020B0503020204020204" pitchFamily="34" charset="-122"/>
              </a:rPr>
              <a:t>实时进度跟踪</a:t>
            </a:r>
          </a:p>
          <a:p>
            <a:pPr>
              <a:lnSpc>
                <a:spcPct val="130000"/>
              </a:lnSpc>
            </a:pPr>
            <a:r>
              <a:rPr lang="zh-CN" altLang="en-US" sz="1600" dirty="0" smtClean="0">
                <a:solidFill>
                  <a:schemeClr val="bg1"/>
                </a:solidFill>
                <a:latin typeface="微软雅黑" panose="020B0503020204020204" pitchFamily="34" charset="-122"/>
                <a:ea typeface="微软雅黑" panose="020B0503020204020204" pitchFamily="34" charset="-122"/>
              </a:rPr>
              <a:t>系统实施呈现政采业务审批进度，保证业务的实施跟进处理。</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74" name="圆角矩形 73"/>
          <p:cNvSpPr/>
          <p:nvPr/>
        </p:nvSpPr>
        <p:spPr>
          <a:xfrm rot="10800000" flipV="1">
            <a:off x="7118833" y="2360033"/>
            <a:ext cx="762083" cy="699319"/>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smtClean="0"/>
              <a:t>4</a:t>
            </a:r>
            <a:endParaRPr lang="zh-CN" altLang="en-US" sz="3600" dirty="0"/>
          </a:p>
        </p:txBody>
      </p:sp>
      <p:sp>
        <p:nvSpPr>
          <p:cNvPr id="75" name="圆角矩形 74"/>
          <p:cNvSpPr/>
          <p:nvPr/>
        </p:nvSpPr>
        <p:spPr>
          <a:xfrm rot="10800000" flipV="1">
            <a:off x="7118833" y="3710067"/>
            <a:ext cx="762083" cy="699319"/>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smtClean="0"/>
              <a:t>5</a:t>
            </a:r>
            <a:endParaRPr lang="zh-CN" altLang="en-US" sz="3600" dirty="0"/>
          </a:p>
        </p:txBody>
      </p:sp>
      <p:sp>
        <p:nvSpPr>
          <p:cNvPr id="76" name="圆角矩形 75"/>
          <p:cNvSpPr/>
          <p:nvPr/>
        </p:nvSpPr>
        <p:spPr>
          <a:xfrm rot="10800000" flipV="1">
            <a:off x="7118833" y="5033974"/>
            <a:ext cx="762083" cy="699319"/>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smtClean="0"/>
              <a:t>6</a:t>
            </a:r>
            <a:endParaRPr lang="zh-CN" altLang="en-US" sz="3600" dirty="0"/>
          </a:p>
        </p:txBody>
      </p:sp>
      <p:sp>
        <p:nvSpPr>
          <p:cNvPr id="77" name="矩形 76"/>
          <p:cNvSpPr/>
          <p:nvPr/>
        </p:nvSpPr>
        <p:spPr>
          <a:xfrm>
            <a:off x="7982339" y="2409185"/>
            <a:ext cx="4048551" cy="1092603"/>
          </a:xfrm>
          <a:prstGeom prst="rect">
            <a:avLst/>
          </a:prstGeom>
        </p:spPr>
        <p:txBody>
          <a:bodyPr wrap="square" lIns="91436" tIns="45718" rIns="91436" bIns="45718">
            <a:spAutoFit/>
          </a:bodyPr>
          <a:lstStyle/>
          <a:p>
            <a:pPr>
              <a:lnSpc>
                <a:spcPct val="130000"/>
              </a:lnSpc>
            </a:pPr>
            <a:r>
              <a:rPr lang="zh-CN" altLang="en-US" sz="1800" b="1" dirty="0" smtClean="0">
                <a:solidFill>
                  <a:schemeClr val="bg1"/>
                </a:solidFill>
                <a:latin typeface="微软雅黑" panose="020B0503020204020204" pitchFamily="34" charset="-122"/>
                <a:ea typeface="微软雅黑" panose="020B0503020204020204" pitchFamily="34" charset="-122"/>
              </a:rPr>
              <a:t>丰富的统计分析</a:t>
            </a:r>
          </a:p>
          <a:p>
            <a:pPr>
              <a:lnSpc>
                <a:spcPct val="130000"/>
              </a:lnSpc>
            </a:pPr>
            <a:r>
              <a:rPr lang="zh-CN" altLang="en-US" sz="1600" dirty="0" smtClean="0">
                <a:solidFill>
                  <a:schemeClr val="bg1"/>
                </a:solidFill>
                <a:latin typeface="微软雅黑" panose="020B0503020204020204" pitchFamily="34" charset="-122"/>
                <a:ea typeface="微软雅黑" panose="020B0503020204020204" pitchFamily="34" charset="-122"/>
              </a:rPr>
              <a:t>针对平台汇聚积累政采业务数据，按照不同维度进行统计分析，展示政采业务成果。</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78" name="矩形 77"/>
          <p:cNvSpPr/>
          <p:nvPr/>
        </p:nvSpPr>
        <p:spPr>
          <a:xfrm>
            <a:off x="7981442" y="3760739"/>
            <a:ext cx="4210557" cy="1092603"/>
          </a:xfrm>
          <a:prstGeom prst="rect">
            <a:avLst/>
          </a:prstGeom>
        </p:spPr>
        <p:txBody>
          <a:bodyPr wrap="square" lIns="91436" tIns="45718" rIns="91436" bIns="45718">
            <a:spAutoFit/>
          </a:bodyPr>
          <a:lstStyle/>
          <a:p>
            <a:pPr>
              <a:lnSpc>
                <a:spcPct val="130000"/>
              </a:lnSpc>
            </a:pPr>
            <a:r>
              <a:rPr lang="zh-CN" altLang="en-US" sz="1800" b="1" dirty="0" smtClean="0">
                <a:solidFill>
                  <a:schemeClr val="bg1"/>
                </a:solidFill>
                <a:latin typeface="微软雅黑" panose="020B0503020204020204" pitchFamily="34" charset="-122"/>
                <a:ea typeface="微软雅黑" panose="020B0503020204020204" pitchFamily="34" charset="-122"/>
              </a:rPr>
              <a:t>灵活的流程自定义配置</a:t>
            </a:r>
          </a:p>
          <a:p>
            <a:pPr>
              <a:lnSpc>
                <a:spcPct val="130000"/>
              </a:lnSpc>
            </a:pPr>
            <a:r>
              <a:rPr lang="zh-CN" altLang="en-US" sz="1600" dirty="0" smtClean="0">
                <a:solidFill>
                  <a:schemeClr val="bg1"/>
                </a:solidFill>
                <a:latin typeface="微软雅黑" panose="020B0503020204020204" pitchFamily="34" charset="-122"/>
                <a:ea typeface="微软雅黑" panose="020B0503020204020204" pitchFamily="34" charset="-122"/>
              </a:rPr>
              <a:t>支持自定义制定政采业务流程，配置各级流程对应角色，实现政采业务的标准流程配置。</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79" name="矩形 78"/>
          <p:cNvSpPr/>
          <p:nvPr/>
        </p:nvSpPr>
        <p:spPr>
          <a:xfrm>
            <a:off x="7981442" y="5085345"/>
            <a:ext cx="4210557" cy="1092603"/>
          </a:xfrm>
          <a:prstGeom prst="rect">
            <a:avLst/>
          </a:prstGeom>
        </p:spPr>
        <p:txBody>
          <a:bodyPr wrap="square" lIns="91436" tIns="45718" rIns="91436" bIns="45718">
            <a:spAutoFit/>
          </a:bodyPr>
          <a:lstStyle/>
          <a:p>
            <a:pPr>
              <a:lnSpc>
                <a:spcPct val="130000"/>
              </a:lnSpc>
            </a:pPr>
            <a:r>
              <a:rPr lang="zh-CN" altLang="en-US" sz="1800" b="1" dirty="0" smtClean="0">
                <a:solidFill>
                  <a:schemeClr val="bg1"/>
                </a:solidFill>
                <a:latin typeface="微软雅黑" panose="020B0503020204020204" pitchFamily="34" charset="-122"/>
                <a:ea typeface="微软雅黑" panose="020B0503020204020204" pitchFamily="34" charset="-122"/>
              </a:rPr>
              <a:t>标准化逐级审批控制</a:t>
            </a:r>
          </a:p>
          <a:p>
            <a:pPr>
              <a:lnSpc>
                <a:spcPct val="130000"/>
              </a:lnSpc>
            </a:pPr>
            <a:r>
              <a:rPr lang="zh-CN" altLang="en-US" sz="1600" dirty="0" smtClean="0">
                <a:solidFill>
                  <a:schemeClr val="bg1"/>
                </a:solidFill>
                <a:latin typeface="微软雅黑" panose="020B0503020204020204" pitchFamily="34" charset="-122"/>
                <a:ea typeface="微软雅黑" panose="020B0503020204020204" pitchFamily="34" charset="-122"/>
              </a:rPr>
              <a:t>按照定义的业务流程，实现政采业务的逐级审批，保证每一个业务环节及时响应处理。</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87408843"/>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3"/>
          <p:cNvGrpSpPr/>
          <p:nvPr/>
        </p:nvGrpSpPr>
        <p:grpSpPr>
          <a:xfrm>
            <a:off x="-21102" y="2847434"/>
            <a:ext cx="12213103" cy="1296345"/>
            <a:chOff x="-21102" y="2847433"/>
            <a:chExt cx="12213102" cy="1296345"/>
          </a:xfrm>
        </p:grpSpPr>
        <p:sp>
          <p:nvSpPr>
            <p:cNvPr id="51" name="矩形 50"/>
            <p:cNvSpPr/>
            <p:nvPr/>
          </p:nvSpPr>
          <p:spPr>
            <a:xfrm flipH="1">
              <a:off x="0" y="2872348"/>
              <a:ext cx="12192000" cy="1252063"/>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rot="10800000" flipV="1">
              <a:off x="464451" y="2847433"/>
              <a:ext cx="1273995" cy="1291039"/>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altLang="zh-CN" sz="6000" dirty="0" smtClean="0"/>
                <a:t>4</a:t>
              </a:r>
              <a:endParaRPr lang="zh-CN" altLang="en-US" sz="6000" dirty="0"/>
            </a:p>
          </p:txBody>
        </p:sp>
        <p:sp>
          <p:nvSpPr>
            <p:cNvPr id="42" name="文本框 41"/>
            <p:cNvSpPr txBox="1"/>
            <p:nvPr/>
          </p:nvSpPr>
          <p:spPr>
            <a:xfrm>
              <a:off x="9015674" y="3077396"/>
              <a:ext cx="2954651" cy="830995"/>
            </a:xfrm>
            <a:prstGeom prst="rect">
              <a:avLst/>
            </a:prstGeom>
            <a:noFill/>
          </p:spPr>
          <p:txBody>
            <a:bodyPr wrap="none" lIns="91438" tIns="45719" rIns="91438" bIns="45719" rtlCol="0">
              <a:spAutoFit/>
            </a:bodyPr>
            <a:lstStyle/>
            <a:p>
              <a:r>
                <a:rPr lang="zh-CN" altLang="en-US" sz="4800" spc="600" dirty="0" smtClean="0">
                  <a:solidFill>
                    <a:schemeClr val="bg1"/>
                  </a:solidFill>
                  <a:latin typeface="微软雅黑" panose="020B0503020204020204" pitchFamily="34" charset="-122"/>
                  <a:ea typeface="微软雅黑" panose="020B0503020204020204" pitchFamily="34" charset="-122"/>
                </a:rPr>
                <a:t>服务客户</a:t>
              </a:r>
              <a:endParaRPr lang="en-US" altLang="zh-CN" sz="4800" spc="600" dirty="0" smtClean="0">
                <a:solidFill>
                  <a:schemeClr val="bg1"/>
                </a:solidFill>
                <a:latin typeface="微软雅黑" panose="020B0503020204020204" pitchFamily="34" charset="-122"/>
                <a:ea typeface="微软雅黑" panose="020B0503020204020204" pitchFamily="34" charset="-122"/>
              </a:endParaRPr>
            </a:p>
          </p:txBody>
        </p:sp>
        <p:grpSp>
          <p:nvGrpSpPr>
            <p:cNvPr id="3" name="组 2"/>
            <p:cNvGrpSpPr/>
            <p:nvPr/>
          </p:nvGrpSpPr>
          <p:grpSpPr>
            <a:xfrm>
              <a:off x="-21102" y="2858492"/>
              <a:ext cx="242777" cy="1285286"/>
              <a:chOff x="-21102" y="2858492"/>
              <a:chExt cx="242777" cy="1285286"/>
            </a:xfrm>
          </p:grpSpPr>
          <p:sp>
            <p:nvSpPr>
              <p:cNvPr id="46" name="圆角矩形 45"/>
              <p:cNvSpPr/>
              <p:nvPr/>
            </p:nvSpPr>
            <p:spPr>
              <a:xfrm rot="16200000" flipV="1">
                <a:off x="-13338" y="3643334"/>
                <a:ext cx="227250" cy="242777"/>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rot="16200000" flipV="1">
                <a:off x="-13338" y="3908764"/>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rot="16200000" flipV="1">
                <a:off x="-13338" y="3122170"/>
                <a:ext cx="227250" cy="242777"/>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圆角矩形 48"/>
              <p:cNvSpPr/>
              <p:nvPr/>
            </p:nvSpPr>
            <p:spPr>
              <a:xfrm rot="16200000" flipV="1">
                <a:off x="-13338" y="3387600"/>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44"/>
              <p:cNvSpPr/>
              <p:nvPr/>
            </p:nvSpPr>
            <p:spPr>
              <a:xfrm rot="16200000" flipV="1">
                <a:off x="-13338" y="2850728"/>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 name="组 27"/>
          <p:cNvGrpSpPr/>
          <p:nvPr/>
        </p:nvGrpSpPr>
        <p:grpSpPr>
          <a:xfrm>
            <a:off x="11454106" y="252857"/>
            <a:ext cx="737892" cy="484288"/>
            <a:chOff x="11454105" y="252856"/>
            <a:chExt cx="737892" cy="484288"/>
          </a:xfrm>
        </p:grpSpPr>
        <p:grpSp>
          <p:nvGrpSpPr>
            <p:cNvPr id="5" name="组 29"/>
            <p:cNvGrpSpPr/>
            <p:nvPr/>
          </p:nvGrpSpPr>
          <p:grpSpPr>
            <a:xfrm>
              <a:off x="12039604" y="252856"/>
              <a:ext cx="152393" cy="484287"/>
              <a:chOff x="12039604" y="252856"/>
              <a:chExt cx="152393" cy="484287"/>
            </a:xfrm>
          </p:grpSpPr>
          <p:sp>
            <p:nvSpPr>
              <p:cNvPr id="34" name="圆角矩形 33"/>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99"/>
            <p:cNvGrpSpPr/>
            <p:nvPr/>
          </p:nvGrpSpPr>
          <p:grpSpPr>
            <a:xfrm>
              <a:off x="11454105" y="252857"/>
              <a:ext cx="491115" cy="484287"/>
              <a:chOff x="1528923" y="220268"/>
              <a:chExt cx="1284096" cy="1266241"/>
            </a:xfrm>
          </p:grpSpPr>
          <p:sp>
            <p:nvSpPr>
              <p:cNvPr id="32" name="圆角矩形 31"/>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96"/>
              <p:cNvSpPr>
                <a:spLocks/>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AD1C21"/>
                  </a:solidFill>
                </a:endParaRPr>
              </a:p>
            </p:txBody>
          </p:sp>
        </p:grpSp>
      </p:grpSp>
    </p:spTree>
    <p:extLst>
      <p:ext uri="{BB962C8B-B14F-4D97-AF65-F5344CB8AC3E}">
        <p14:creationId xmlns:p14="http://schemas.microsoft.com/office/powerpoint/2010/main" val="3460849235"/>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76" name="圆角矩形 75"/>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3</a:t>
            </a:r>
            <a:endParaRPr lang="zh-CN" altLang="en-US" sz="3600" dirty="0"/>
          </a:p>
        </p:txBody>
      </p:sp>
      <p:sp>
        <p:nvSpPr>
          <p:cNvPr id="77" name="文本框 76"/>
          <p:cNvSpPr txBox="1"/>
          <p:nvPr/>
        </p:nvSpPr>
        <p:spPr>
          <a:xfrm>
            <a:off x="647718" y="267581"/>
            <a:ext cx="1723541" cy="461661"/>
          </a:xfrm>
          <a:prstGeom prst="rect">
            <a:avLst/>
          </a:prstGeom>
          <a:noFill/>
        </p:spPr>
        <p:txBody>
          <a:bodyPr wrap="none" lIns="91436" tIns="45718" rIns="91436" bIns="45718" rtlCol="0">
            <a:spAutoFit/>
          </a:bodyPr>
          <a:lstStyle/>
          <a:p>
            <a:r>
              <a:rPr lang="zh-CN" altLang="en-US" sz="2400" spc="600" dirty="0" smtClean="0">
                <a:solidFill>
                  <a:schemeClr val="tx2"/>
                </a:solidFill>
                <a:latin typeface="微软雅黑" panose="020B0503020204020204" pitchFamily="34" charset="-122"/>
                <a:ea typeface="微软雅黑" panose="020B0503020204020204" pitchFamily="34" charset="-122"/>
              </a:rPr>
              <a:t>服务客户</a:t>
            </a:r>
            <a:endParaRPr lang="zh-CN" altLang="en-US" sz="2400" spc="600" dirty="0">
              <a:solidFill>
                <a:schemeClr val="tx2"/>
              </a:solidFill>
              <a:latin typeface="微软雅黑" panose="020B0503020204020204" pitchFamily="34" charset="-122"/>
              <a:ea typeface="微软雅黑" panose="020B0503020204020204" pitchFamily="34" charset="-122"/>
            </a:endParaRPr>
          </a:p>
        </p:txBody>
      </p:sp>
      <p:grpSp>
        <p:nvGrpSpPr>
          <p:cNvPr id="2" name="组 79"/>
          <p:cNvGrpSpPr/>
          <p:nvPr/>
        </p:nvGrpSpPr>
        <p:grpSpPr>
          <a:xfrm>
            <a:off x="11454106" y="252857"/>
            <a:ext cx="737892" cy="484288"/>
            <a:chOff x="11454105" y="252856"/>
            <a:chExt cx="737892" cy="484288"/>
          </a:xfrm>
        </p:grpSpPr>
        <p:grpSp>
          <p:nvGrpSpPr>
            <p:cNvPr id="3" name="组 81"/>
            <p:cNvGrpSpPr/>
            <p:nvPr/>
          </p:nvGrpSpPr>
          <p:grpSpPr>
            <a:xfrm>
              <a:off x="12039604" y="252856"/>
              <a:ext cx="152393" cy="484287"/>
              <a:chOff x="12039604" y="252856"/>
              <a:chExt cx="152393" cy="484287"/>
            </a:xfrm>
          </p:grpSpPr>
          <p:sp>
            <p:nvSpPr>
              <p:cNvPr id="86" name="圆角矩形 85"/>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圆角矩形 86"/>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圆角矩形 87"/>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圆角矩形 88"/>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圆角矩形 89"/>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99"/>
            <p:cNvGrpSpPr/>
            <p:nvPr/>
          </p:nvGrpSpPr>
          <p:grpSpPr>
            <a:xfrm>
              <a:off x="11454105" y="252857"/>
              <a:ext cx="491115" cy="484287"/>
              <a:chOff x="1528923" y="220268"/>
              <a:chExt cx="1284096" cy="1266241"/>
            </a:xfrm>
          </p:grpSpPr>
          <p:sp>
            <p:nvSpPr>
              <p:cNvPr id="84" name="圆角矩形 83"/>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Freeform 96"/>
              <p:cNvSpPr>
                <a:spLocks/>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AD1C21"/>
                  </a:solidFill>
                </a:endParaRPr>
              </a:p>
            </p:txBody>
          </p:sp>
        </p:grpSp>
      </p:grpSp>
      <p:pic>
        <p:nvPicPr>
          <p:cNvPr id="26" name="图片 25" descr="12111515ul0r.png"/>
          <p:cNvPicPr>
            <a:picLocks noChangeAspect="1"/>
          </p:cNvPicPr>
          <p:nvPr/>
        </p:nvPicPr>
        <p:blipFill>
          <a:blip r:embed="rId2"/>
          <a:stretch>
            <a:fillRect/>
          </a:stretch>
        </p:blipFill>
        <p:spPr>
          <a:xfrm>
            <a:off x="6401401" y="1868931"/>
            <a:ext cx="2112098" cy="4846163"/>
          </a:xfrm>
          <a:prstGeom prst="rect">
            <a:avLst/>
          </a:prstGeom>
        </p:spPr>
      </p:pic>
      <p:pic>
        <p:nvPicPr>
          <p:cNvPr id="27" name="图片 26" descr="12111549cemh.png"/>
          <p:cNvPicPr>
            <a:picLocks noChangeAspect="1"/>
          </p:cNvPicPr>
          <p:nvPr/>
        </p:nvPicPr>
        <p:blipFill>
          <a:blip r:embed="rId3"/>
          <a:stretch>
            <a:fillRect/>
          </a:stretch>
        </p:blipFill>
        <p:spPr>
          <a:xfrm>
            <a:off x="1066998" y="1868929"/>
            <a:ext cx="2099915" cy="4860917"/>
          </a:xfrm>
          <a:prstGeom prst="rect">
            <a:avLst/>
          </a:prstGeom>
        </p:spPr>
      </p:pic>
      <p:pic>
        <p:nvPicPr>
          <p:cNvPr id="28" name="图片 27" descr="12111634v3u4.png"/>
          <p:cNvPicPr>
            <a:picLocks noChangeAspect="1"/>
          </p:cNvPicPr>
          <p:nvPr/>
        </p:nvPicPr>
        <p:blipFill>
          <a:blip r:embed="rId4"/>
          <a:stretch>
            <a:fillRect/>
          </a:stretch>
        </p:blipFill>
        <p:spPr>
          <a:xfrm>
            <a:off x="3781642" y="1900682"/>
            <a:ext cx="2101030" cy="4826133"/>
          </a:xfrm>
          <a:prstGeom prst="rect">
            <a:avLst/>
          </a:prstGeom>
        </p:spPr>
      </p:pic>
      <p:pic>
        <p:nvPicPr>
          <p:cNvPr id="29" name="图片 28" descr="121116213axw.png"/>
          <p:cNvPicPr>
            <a:picLocks noChangeAspect="1"/>
          </p:cNvPicPr>
          <p:nvPr/>
        </p:nvPicPr>
        <p:blipFill>
          <a:blip r:embed="rId5"/>
          <a:stretch>
            <a:fillRect/>
          </a:stretch>
        </p:blipFill>
        <p:spPr>
          <a:xfrm>
            <a:off x="9068053" y="1868929"/>
            <a:ext cx="2098562" cy="4857784"/>
          </a:xfrm>
          <a:prstGeom prst="rect">
            <a:avLst/>
          </a:prstGeom>
        </p:spPr>
      </p:pic>
      <p:sp>
        <p:nvSpPr>
          <p:cNvPr id="32" name="圆角矩形 31"/>
          <p:cNvSpPr/>
          <p:nvPr/>
        </p:nvSpPr>
        <p:spPr>
          <a:xfrm rot="10800000" flipV="1">
            <a:off x="887701" y="1339091"/>
            <a:ext cx="272237" cy="276076"/>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33" name="文本框 35"/>
          <p:cNvSpPr txBox="1"/>
          <p:nvPr/>
        </p:nvSpPr>
        <p:spPr>
          <a:xfrm>
            <a:off x="1341093" y="1177370"/>
            <a:ext cx="4029191" cy="524950"/>
          </a:xfrm>
          <a:prstGeom prst="rect">
            <a:avLst/>
          </a:prstGeom>
          <a:noFill/>
        </p:spPr>
        <p:txBody>
          <a:bodyPr wrap="square" lIns="91438" tIns="45719" rIns="91438" bIns="45719" rtlCol="0">
            <a:spAutoFit/>
          </a:bodyPr>
          <a:lstStyle/>
          <a:p>
            <a:pPr>
              <a:lnSpc>
                <a:spcPct val="130000"/>
              </a:lnSpc>
            </a:pPr>
            <a:r>
              <a:rPr lang="zh-CN" altLang="en-US" sz="2400" dirty="0" smtClean="0">
                <a:solidFill>
                  <a:schemeClr val="tx2"/>
                </a:solidFill>
                <a:latin typeface="Segoe UI Semilight" panose="020B0402040204020203" pitchFamily="34" charset="0"/>
                <a:ea typeface="微软雅黑" panose="020B0503020204020204" pitchFamily="34" charset="-122"/>
                <a:cs typeface="Segoe UI Semilight" panose="020B0402040204020203" pitchFamily="34" charset="0"/>
              </a:rPr>
              <a:t>政府</a:t>
            </a:r>
            <a:r>
              <a:rPr lang="en-US" altLang="zh-CN" sz="2400" dirty="0" smtClean="0">
                <a:solidFill>
                  <a:schemeClr val="tx2"/>
                </a:solidFill>
                <a:latin typeface="Segoe UI Semilight" panose="020B0402040204020203" pitchFamily="34" charset="0"/>
                <a:ea typeface="微软雅黑" panose="020B0503020204020204" pitchFamily="34" charset="-122"/>
                <a:cs typeface="Segoe UI Semilight" panose="020B0402040204020203" pitchFamily="34" charset="0"/>
              </a:rPr>
              <a:t>+</a:t>
            </a:r>
            <a:r>
              <a:rPr lang="zh-CN" altLang="en-US" sz="2400" dirty="0" smtClean="0">
                <a:solidFill>
                  <a:schemeClr val="tx2"/>
                </a:solidFill>
                <a:latin typeface="Segoe UI Semilight" panose="020B0402040204020203" pitchFamily="34" charset="0"/>
                <a:ea typeface="微软雅黑" panose="020B0503020204020204" pitchFamily="34" charset="-122"/>
                <a:cs typeface="Segoe UI Semilight" panose="020B0402040204020203" pitchFamily="34" charset="0"/>
              </a:rPr>
              <a:t>税务</a:t>
            </a:r>
            <a:r>
              <a:rPr lang="en-US" altLang="zh-CN" sz="2400" dirty="0" smtClean="0">
                <a:solidFill>
                  <a:schemeClr val="tx2"/>
                </a:solidFill>
                <a:latin typeface="Segoe UI Semilight" panose="020B0402040204020203" pitchFamily="34" charset="0"/>
                <a:ea typeface="微软雅黑" panose="020B0503020204020204" pitchFamily="34" charset="-122"/>
                <a:cs typeface="Segoe UI Semilight" panose="020B0402040204020203" pitchFamily="34" charset="0"/>
              </a:rPr>
              <a:t>+</a:t>
            </a:r>
            <a:r>
              <a:rPr lang="zh-CN" altLang="en-US" sz="2400" dirty="0" smtClean="0">
                <a:solidFill>
                  <a:schemeClr val="tx2"/>
                </a:solidFill>
                <a:latin typeface="Segoe UI Semilight" panose="020B0402040204020203" pitchFamily="34" charset="0"/>
                <a:ea typeface="微软雅黑" panose="020B0503020204020204" pitchFamily="34" charset="-122"/>
                <a:cs typeface="Segoe UI Semilight" panose="020B0402040204020203" pitchFamily="34" charset="0"/>
              </a:rPr>
              <a:t>银行</a:t>
            </a:r>
            <a:r>
              <a:rPr lang="en-US" altLang="zh-CN" sz="2400" dirty="0" smtClean="0">
                <a:solidFill>
                  <a:schemeClr val="tx2"/>
                </a:solidFill>
                <a:latin typeface="Segoe UI Semilight" panose="020B0402040204020203" pitchFamily="34" charset="0"/>
                <a:ea typeface="微软雅黑" panose="020B0503020204020204" pitchFamily="34" charset="-122"/>
                <a:cs typeface="Segoe UI Semilight" panose="020B0402040204020203" pitchFamily="34" charset="0"/>
              </a:rPr>
              <a:t>+</a:t>
            </a:r>
            <a:r>
              <a:rPr lang="zh-CN" altLang="en-US" sz="2400" dirty="0" smtClean="0">
                <a:solidFill>
                  <a:schemeClr val="tx2"/>
                </a:solidFill>
                <a:latin typeface="Segoe UI Semilight" panose="020B0402040204020203" pitchFamily="34" charset="0"/>
                <a:ea typeface="微软雅黑" panose="020B0503020204020204" pitchFamily="34" charset="-122"/>
                <a:cs typeface="Segoe UI Semilight" panose="020B0402040204020203" pitchFamily="34" charset="0"/>
              </a:rPr>
              <a:t>企业</a:t>
            </a:r>
            <a:endParaRPr lang="zh-CN" altLang="en-US" sz="2400" dirty="0">
              <a:solidFill>
                <a:schemeClr val="tx2"/>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cxnSp>
        <p:nvCxnSpPr>
          <p:cNvPr id="34" name="直接连接符 33"/>
          <p:cNvCxnSpPr/>
          <p:nvPr/>
        </p:nvCxnSpPr>
        <p:spPr>
          <a:xfrm flipV="1">
            <a:off x="1400436" y="1654629"/>
            <a:ext cx="3694078" cy="7580"/>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525342"/>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45"/>
          <p:cNvSpPr txBox="1"/>
          <p:nvPr/>
        </p:nvSpPr>
        <p:spPr>
          <a:xfrm>
            <a:off x="3711620" y="2246378"/>
            <a:ext cx="4698718" cy="1446548"/>
          </a:xfrm>
          <a:prstGeom prst="rect">
            <a:avLst/>
          </a:prstGeom>
          <a:noFill/>
        </p:spPr>
        <p:txBody>
          <a:bodyPr wrap="none" lIns="91438" tIns="45719" rIns="91438" bIns="45719" rtlCol="0">
            <a:spAutoFit/>
          </a:bodyPr>
          <a:lstStyle/>
          <a:p>
            <a:r>
              <a:rPr lang="zh-CN" altLang="en-US" sz="8800" dirty="0" smtClean="0">
                <a:ln w="0"/>
                <a:solidFill>
                  <a:schemeClr val="tx2"/>
                </a:solidFill>
                <a:latin typeface="微软雅黑" panose="020B0503020204020204" pitchFamily="34" charset="-122"/>
                <a:ea typeface="微软雅黑" panose="020B0503020204020204" pitchFamily="34" charset="-122"/>
              </a:rPr>
              <a:t>感谢聆听</a:t>
            </a:r>
            <a:endParaRPr lang="zh-CN" altLang="en-US" sz="8800" dirty="0">
              <a:ln w="0"/>
              <a:solidFill>
                <a:schemeClr val="tx2"/>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4432311" y="4091354"/>
            <a:ext cx="3281996" cy="411599"/>
            <a:chOff x="8599230" y="5767512"/>
            <a:chExt cx="3281996" cy="414968"/>
          </a:xfrm>
        </p:grpSpPr>
        <p:sp>
          <p:nvSpPr>
            <p:cNvPr id="51" name="文本框 50"/>
            <p:cNvSpPr txBox="1"/>
            <p:nvPr/>
          </p:nvSpPr>
          <p:spPr>
            <a:xfrm>
              <a:off x="8599230" y="5779095"/>
              <a:ext cx="954107" cy="403385"/>
            </a:xfrm>
            <a:prstGeom prst="rect">
              <a:avLst/>
            </a:prstGeom>
            <a:noFill/>
          </p:spPr>
          <p:txBody>
            <a:bodyPr wrap="none" rtlCol="0">
              <a:spAutoFit/>
            </a:bodyPr>
            <a:lstStyle/>
            <a:p>
              <a:pPr algn="r"/>
              <a:r>
                <a:rPr lang="zh-CN" altLang="en-US" sz="2000" dirty="0" smtClean="0">
                  <a:solidFill>
                    <a:schemeClr val="tx2"/>
                  </a:solidFill>
                  <a:latin typeface="微软雅黑" panose="020B0503020204020204" pitchFamily="34" charset="-122"/>
                  <a:ea typeface="微软雅黑" panose="020B0503020204020204" pitchFamily="34" charset="-122"/>
                </a:rPr>
                <a:t>产品部</a:t>
              </a:r>
              <a:endParaRPr lang="en-US" altLang="zh-CN" sz="2000" dirty="0">
                <a:solidFill>
                  <a:schemeClr val="tx2"/>
                </a:solidFill>
                <a:latin typeface="微软雅黑" panose="020B0503020204020204" pitchFamily="34" charset="-122"/>
                <a:ea typeface="微软雅黑" panose="020B0503020204020204" pitchFamily="34" charset="-122"/>
              </a:endParaRPr>
            </a:p>
          </p:txBody>
        </p:sp>
        <p:sp>
          <p:nvSpPr>
            <p:cNvPr id="52" name="矩形 51"/>
            <p:cNvSpPr/>
            <p:nvPr/>
          </p:nvSpPr>
          <p:spPr>
            <a:xfrm>
              <a:off x="10430188" y="5767512"/>
              <a:ext cx="1451038" cy="403385"/>
            </a:xfrm>
            <a:prstGeom prst="rect">
              <a:avLst/>
            </a:prstGeom>
          </p:spPr>
          <p:txBody>
            <a:bodyPr wrap="none">
              <a:spAutoFit/>
            </a:bodyPr>
            <a:lstStyle/>
            <a:p>
              <a:pPr algn="r"/>
              <a:r>
                <a:rPr lang="en-US" altLang="zh-CN" sz="2000" dirty="0" smtClean="0">
                  <a:solidFill>
                    <a:schemeClr val="tx2"/>
                  </a:solidFill>
                  <a:latin typeface="微软雅黑" panose="020B0503020204020204" pitchFamily="34" charset="-122"/>
                  <a:ea typeface="微软雅黑" panose="020B0503020204020204" pitchFamily="34" charset="-122"/>
                </a:rPr>
                <a:t>2017</a:t>
              </a:r>
              <a:r>
                <a:rPr lang="zh-CN" altLang="en-US" sz="2000" dirty="0" smtClean="0">
                  <a:solidFill>
                    <a:schemeClr val="tx2"/>
                  </a:solidFill>
                  <a:latin typeface="微软雅黑" panose="020B0503020204020204" pitchFamily="34" charset="-122"/>
                  <a:ea typeface="微软雅黑" panose="020B0503020204020204" pitchFamily="34" charset="-122"/>
                </a:rPr>
                <a:t>年</a:t>
              </a:r>
              <a:r>
                <a:rPr lang="en-US" altLang="zh-CN" sz="2000" dirty="0" smtClean="0">
                  <a:solidFill>
                    <a:schemeClr val="tx2"/>
                  </a:solidFill>
                  <a:latin typeface="微软雅黑" panose="020B0503020204020204" pitchFamily="34" charset="-122"/>
                  <a:ea typeface="微软雅黑" panose="020B0503020204020204" pitchFamily="34" charset="-122"/>
                </a:rPr>
                <a:t>5</a:t>
              </a:r>
              <a:r>
                <a:rPr lang="zh-CN" altLang="en-US" sz="2000" dirty="0" smtClean="0">
                  <a:solidFill>
                    <a:schemeClr val="tx2"/>
                  </a:solidFill>
                  <a:latin typeface="微软雅黑" panose="020B0503020204020204" pitchFamily="34" charset="-122"/>
                  <a:ea typeface="微软雅黑" panose="020B0503020204020204" pitchFamily="34" charset="-122"/>
                </a:rPr>
                <a:t>月</a:t>
              </a:r>
              <a:endParaRPr lang="en-US" altLang="zh-CN" sz="2000" dirty="0">
                <a:solidFill>
                  <a:schemeClr val="tx2"/>
                </a:solidFill>
                <a:latin typeface="微软雅黑" panose="020B0503020204020204" pitchFamily="34" charset="-122"/>
                <a:ea typeface="微软雅黑" panose="020B0503020204020204" pitchFamily="34" charset="-122"/>
              </a:endParaRPr>
            </a:p>
          </p:txBody>
        </p:sp>
      </p:grpSp>
      <p:sp>
        <p:nvSpPr>
          <p:cNvPr id="53" name="文本框 52"/>
          <p:cNvSpPr txBox="1"/>
          <p:nvPr/>
        </p:nvSpPr>
        <p:spPr>
          <a:xfrm>
            <a:off x="2981612" y="4515841"/>
            <a:ext cx="6158739" cy="338550"/>
          </a:xfrm>
          <a:prstGeom prst="rect">
            <a:avLst/>
          </a:prstGeom>
          <a:noFill/>
        </p:spPr>
        <p:txBody>
          <a:bodyPr wrap="square" lIns="91436" tIns="45718" rIns="91436" bIns="45718" rtlCol="0">
            <a:spAutoFit/>
          </a:bodyPr>
          <a:lstStyle/>
          <a:p>
            <a:pPr algn="ctr"/>
            <a:r>
              <a:rPr lang="zh-CN" altLang="en-US" sz="1600" b="1" spc="600" dirty="0" smtClean="0">
                <a:solidFill>
                  <a:schemeClr val="bg1">
                    <a:lumMod val="50000"/>
                    <a:alpha val="78000"/>
                  </a:schemeClr>
                </a:solidFill>
                <a:latin typeface="Calibri" panose="020F0502020204030204" pitchFamily="34" charset="0"/>
                <a:cs typeface="Segoe UI Semilight" panose="020B0402040204020203" pitchFamily="34" charset="0"/>
              </a:rPr>
              <a:t>华夏易联科技开发有限公司</a:t>
            </a:r>
          </a:p>
        </p:txBody>
      </p:sp>
      <p:cxnSp>
        <p:nvCxnSpPr>
          <p:cNvPr id="54" name="直接连接符 53"/>
          <p:cNvCxnSpPr/>
          <p:nvPr/>
        </p:nvCxnSpPr>
        <p:spPr>
          <a:xfrm flipV="1">
            <a:off x="4230668" y="3853601"/>
            <a:ext cx="3660629" cy="4320"/>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grpSp>
        <p:nvGrpSpPr>
          <p:cNvPr id="44" name="组 43"/>
          <p:cNvGrpSpPr/>
          <p:nvPr/>
        </p:nvGrpSpPr>
        <p:grpSpPr>
          <a:xfrm>
            <a:off x="11454106" y="252857"/>
            <a:ext cx="737892" cy="484288"/>
            <a:chOff x="11454105" y="252856"/>
            <a:chExt cx="737892" cy="484288"/>
          </a:xfrm>
        </p:grpSpPr>
        <p:grpSp>
          <p:nvGrpSpPr>
            <p:cNvPr id="63" name="组 62"/>
            <p:cNvGrpSpPr/>
            <p:nvPr/>
          </p:nvGrpSpPr>
          <p:grpSpPr>
            <a:xfrm>
              <a:off x="12039604" y="252856"/>
              <a:ext cx="152393" cy="484287"/>
              <a:chOff x="12039604" y="252856"/>
              <a:chExt cx="152393" cy="484287"/>
            </a:xfrm>
          </p:grpSpPr>
          <p:sp>
            <p:nvSpPr>
              <p:cNvPr id="67" name="圆角矩形 66"/>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圆角矩形 67"/>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圆角矩形 68"/>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圆角矩形 69"/>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70"/>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4" name="组合 99"/>
            <p:cNvGrpSpPr/>
            <p:nvPr/>
          </p:nvGrpSpPr>
          <p:grpSpPr>
            <a:xfrm>
              <a:off x="11454105" y="252857"/>
              <a:ext cx="491115" cy="484287"/>
              <a:chOff x="1528923" y="220268"/>
              <a:chExt cx="1284096" cy="1266241"/>
            </a:xfrm>
          </p:grpSpPr>
          <p:sp>
            <p:nvSpPr>
              <p:cNvPr id="65" name="圆角矩形 64"/>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Freeform 96"/>
              <p:cNvSpPr>
                <a:spLocks/>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AD1C21"/>
                  </a:solidFill>
                </a:endParaRPr>
              </a:p>
            </p:txBody>
          </p:sp>
        </p:grpSp>
      </p:grpSp>
      <p:sp>
        <p:nvSpPr>
          <p:cNvPr id="72" name="矩形 71"/>
          <p:cNvSpPr/>
          <p:nvPr/>
        </p:nvSpPr>
        <p:spPr>
          <a:xfrm>
            <a:off x="-8551" y="5623749"/>
            <a:ext cx="12192000" cy="1234251"/>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grpSp>
        <p:nvGrpSpPr>
          <p:cNvPr id="73" name="组合 60"/>
          <p:cNvGrpSpPr/>
          <p:nvPr/>
        </p:nvGrpSpPr>
        <p:grpSpPr>
          <a:xfrm rot="16200000">
            <a:off x="11436485" y="6057840"/>
            <a:ext cx="1271471" cy="363349"/>
            <a:chOff x="6507038" y="462977"/>
            <a:chExt cx="2430800" cy="471379"/>
          </a:xfrm>
        </p:grpSpPr>
        <p:grpSp>
          <p:nvGrpSpPr>
            <p:cNvPr id="74" name="组合 61"/>
            <p:cNvGrpSpPr/>
            <p:nvPr/>
          </p:nvGrpSpPr>
          <p:grpSpPr>
            <a:xfrm flipV="1">
              <a:off x="6507038" y="462977"/>
              <a:ext cx="1917435" cy="471379"/>
              <a:chOff x="810775" y="1533962"/>
              <a:chExt cx="7782374" cy="1913206"/>
            </a:xfrm>
          </p:grpSpPr>
          <p:sp>
            <p:nvSpPr>
              <p:cNvPr id="76" name="圆角矩形 75"/>
              <p:cNvSpPr/>
              <p:nvPr/>
            </p:nvSpPr>
            <p:spPr>
              <a:xfrm>
                <a:off x="2848247" y="1533962"/>
                <a:ext cx="1744394" cy="1913206"/>
              </a:xfrm>
              <a:prstGeom prst="roundRect">
                <a:avLst>
                  <a:gd name="adj" fmla="val 5039"/>
                </a:avLst>
              </a:prstGeom>
              <a:solidFill>
                <a:schemeClr val="accent5">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圆角矩形 76"/>
              <p:cNvSpPr/>
              <p:nvPr/>
            </p:nvSpPr>
            <p:spPr>
              <a:xfrm>
                <a:off x="810775" y="1533962"/>
                <a:ext cx="1744394" cy="1913206"/>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圆角矩形 77"/>
              <p:cNvSpPr/>
              <p:nvPr/>
            </p:nvSpPr>
            <p:spPr>
              <a:xfrm>
                <a:off x="6848755" y="1533962"/>
                <a:ext cx="1744394" cy="1913206"/>
              </a:xfrm>
              <a:prstGeom prst="roundRect">
                <a:avLst>
                  <a:gd name="adj" fmla="val 5039"/>
                </a:avLst>
              </a:prstGeom>
              <a:solidFill>
                <a:schemeClr val="accent5">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圆角矩形 78"/>
              <p:cNvSpPr/>
              <p:nvPr/>
            </p:nvSpPr>
            <p:spPr>
              <a:xfrm>
                <a:off x="4811283" y="1533962"/>
                <a:ext cx="1744394" cy="1913206"/>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5" name="圆角矩形 74"/>
            <p:cNvSpPr/>
            <p:nvPr/>
          </p:nvSpPr>
          <p:spPr>
            <a:xfrm flipV="1">
              <a:off x="8508051" y="462977"/>
              <a:ext cx="429787" cy="471379"/>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0" name="文本框 79"/>
          <p:cNvSpPr txBox="1"/>
          <p:nvPr/>
        </p:nvSpPr>
        <p:spPr>
          <a:xfrm>
            <a:off x="403710" y="5713686"/>
            <a:ext cx="6218119" cy="1015661"/>
          </a:xfrm>
          <a:prstGeom prst="rect">
            <a:avLst/>
          </a:prstGeom>
          <a:noFill/>
        </p:spPr>
        <p:txBody>
          <a:bodyPr wrap="square" lIns="91436" tIns="45718" rIns="91436" bIns="45718" rtlCol="0">
            <a:spAutoFit/>
          </a:bodyPr>
          <a:lstStyle/>
          <a:p>
            <a:r>
              <a:rPr lang="en-US" altLang="zh-CN" sz="6000" dirty="0" smtClean="0">
                <a:solidFill>
                  <a:schemeClr val="bg1"/>
                </a:solidFill>
                <a:latin typeface="微软雅黑" panose="020B0503020204020204" pitchFamily="34" charset="-122"/>
                <a:ea typeface="微软雅黑" panose="020B0503020204020204" pitchFamily="34" charset="-122"/>
              </a:rPr>
              <a:t>THANKS</a:t>
            </a:r>
            <a:endParaRPr lang="zh-CN" altLang="en-US" sz="6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sp>
        <p:nvSpPr>
          <p:cNvPr id="81" name="圆角矩形 80"/>
          <p:cNvSpPr/>
          <p:nvPr/>
        </p:nvSpPr>
        <p:spPr>
          <a:xfrm rot="16200000" flipV="1">
            <a:off x="10447003" y="5586366"/>
            <a:ext cx="1282079" cy="130015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82" name="Freeform 96"/>
          <p:cNvSpPr>
            <a:spLocks/>
          </p:cNvSpPr>
          <p:nvPr/>
        </p:nvSpPr>
        <p:spPr bwMode="auto">
          <a:xfrm>
            <a:off x="10716633" y="5878142"/>
            <a:ext cx="742823" cy="716604"/>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a:extLst/>
        </p:spPr>
        <p:txBody>
          <a:bodyPr vert="horz" wrap="square" lIns="91436" tIns="45718" rIns="91436" bIns="45718" numCol="1" anchor="t" anchorCtr="0" compatLnSpc="1">
            <a:prstTxWarp prst="textNoShape">
              <a:avLst/>
            </a:prstTxWarp>
          </a:bodyPr>
          <a:lstStyle/>
          <a:p>
            <a:endParaRPr lang="zh-CN" altLang="en-US">
              <a:solidFill>
                <a:srgbClr val="AD1C21"/>
              </a:solidFill>
            </a:endParaRPr>
          </a:p>
        </p:txBody>
      </p:sp>
      <p:sp>
        <p:nvSpPr>
          <p:cNvPr id="83" name="圆角矩形 82"/>
          <p:cNvSpPr/>
          <p:nvPr/>
        </p:nvSpPr>
        <p:spPr>
          <a:xfrm rot="10800000" flipV="1">
            <a:off x="5770332" y="4141473"/>
            <a:ext cx="38707" cy="369281"/>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bg1"/>
              </a:solidFill>
            </a:endParaRPr>
          </a:p>
        </p:txBody>
      </p:sp>
    </p:spTree>
    <p:extLst>
      <p:ext uri="{BB962C8B-B14F-4D97-AF65-F5344CB8AC3E}">
        <p14:creationId xmlns:p14="http://schemas.microsoft.com/office/powerpoint/2010/main" val="3665094559"/>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 3"/>
          <p:cNvGrpSpPr/>
          <p:nvPr/>
        </p:nvGrpSpPr>
        <p:grpSpPr>
          <a:xfrm>
            <a:off x="-21102" y="2847434"/>
            <a:ext cx="12213103" cy="1296345"/>
            <a:chOff x="-21102" y="2847433"/>
            <a:chExt cx="12213102" cy="1296345"/>
          </a:xfrm>
        </p:grpSpPr>
        <p:sp>
          <p:nvSpPr>
            <p:cNvPr id="51" name="矩形 50"/>
            <p:cNvSpPr/>
            <p:nvPr/>
          </p:nvSpPr>
          <p:spPr>
            <a:xfrm flipH="1">
              <a:off x="0" y="2872348"/>
              <a:ext cx="12192000" cy="1252063"/>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 name="圆角矩形 39"/>
            <p:cNvSpPr/>
            <p:nvPr/>
          </p:nvSpPr>
          <p:spPr>
            <a:xfrm rot="10800000" flipV="1">
              <a:off x="464451" y="2847433"/>
              <a:ext cx="1273995" cy="1291039"/>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altLang="zh-CN" sz="6000" dirty="0"/>
                <a:t>1</a:t>
              </a:r>
              <a:endParaRPr lang="zh-CN" altLang="en-US" sz="6000" dirty="0"/>
            </a:p>
          </p:txBody>
        </p:sp>
        <p:sp>
          <p:nvSpPr>
            <p:cNvPr id="42" name="文本框 41"/>
            <p:cNvSpPr txBox="1"/>
            <p:nvPr/>
          </p:nvSpPr>
          <p:spPr>
            <a:xfrm>
              <a:off x="9015674" y="3077396"/>
              <a:ext cx="2954651" cy="830995"/>
            </a:xfrm>
            <a:prstGeom prst="rect">
              <a:avLst/>
            </a:prstGeom>
            <a:noFill/>
          </p:spPr>
          <p:txBody>
            <a:bodyPr wrap="none" lIns="91438" tIns="45719" rIns="91438" bIns="45719" rtlCol="0">
              <a:spAutoFit/>
            </a:bodyPr>
            <a:lstStyle/>
            <a:p>
              <a:r>
                <a:rPr lang="zh-CN" altLang="en-US" sz="4800" spc="600" dirty="0" smtClean="0">
                  <a:solidFill>
                    <a:schemeClr val="bg1"/>
                  </a:solidFill>
                  <a:latin typeface="微软雅黑" panose="020B0503020204020204" pitchFamily="34" charset="-122"/>
                  <a:ea typeface="微软雅黑" panose="020B0503020204020204" pitchFamily="34" charset="-122"/>
                </a:rPr>
                <a:t>关于我们</a:t>
              </a:r>
              <a:endParaRPr lang="zh-CN" altLang="en-US" sz="4800" spc="600" dirty="0">
                <a:solidFill>
                  <a:schemeClr val="bg1"/>
                </a:solidFill>
                <a:latin typeface="微软雅黑" panose="020B0503020204020204" pitchFamily="34" charset="-122"/>
                <a:ea typeface="微软雅黑" panose="020B0503020204020204" pitchFamily="34" charset="-122"/>
              </a:endParaRPr>
            </a:p>
          </p:txBody>
        </p:sp>
        <p:grpSp>
          <p:nvGrpSpPr>
            <p:cNvPr id="3" name="组 2"/>
            <p:cNvGrpSpPr/>
            <p:nvPr/>
          </p:nvGrpSpPr>
          <p:grpSpPr>
            <a:xfrm>
              <a:off x="-21102" y="2858492"/>
              <a:ext cx="242777" cy="1285286"/>
              <a:chOff x="-21102" y="2858492"/>
              <a:chExt cx="242777" cy="1285286"/>
            </a:xfrm>
          </p:grpSpPr>
          <p:sp>
            <p:nvSpPr>
              <p:cNvPr id="46" name="圆角矩形 45"/>
              <p:cNvSpPr/>
              <p:nvPr/>
            </p:nvSpPr>
            <p:spPr>
              <a:xfrm rot="16200000" flipV="1">
                <a:off x="-13338" y="3643334"/>
                <a:ext cx="227250" cy="242777"/>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rot="16200000" flipV="1">
                <a:off x="-13338" y="3908764"/>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rot="16200000" flipV="1">
                <a:off x="-13338" y="3122170"/>
                <a:ext cx="227250" cy="242777"/>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圆角矩形 48"/>
              <p:cNvSpPr/>
              <p:nvPr/>
            </p:nvSpPr>
            <p:spPr>
              <a:xfrm rot="16200000" flipV="1">
                <a:off x="-13338" y="3387600"/>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44"/>
              <p:cNvSpPr/>
              <p:nvPr/>
            </p:nvSpPr>
            <p:spPr>
              <a:xfrm rot="16200000" flipV="1">
                <a:off x="-13338" y="2850728"/>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2283683619"/>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圆角矩形 55"/>
          <p:cNvSpPr/>
          <p:nvPr/>
        </p:nvSpPr>
        <p:spPr>
          <a:xfrm>
            <a:off x="2" y="2065436"/>
            <a:ext cx="12197665" cy="4170219"/>
          </a:xfrm>
          <a:prstGeom prst="roundRect">
            <a:avLst>
              <a:gd name="adj" fmla="val 0"/>
            </a:avLst>
          </a:prstGeom>
          <a:solidFill>
            <a:srgbClr val="4472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8" name="圆角矩形 47"/>
          <p:cNvSpPr/>
          <p:nvPr/>
        </p:nvSpPr>
        <p:spPr>
          <a:xfrm>
            <a:off x="-5665" y="1876965"/>
            <a:ext cx="12197665" cy="4170219"/>
          </a:xfrm>
          <a:prstGeom prst="roundRect">
            <a:avLst>
              <a:gd name="adj" fmla="val 0"/>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1" name="矩形 40"/>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1</a:t>
            </a:r>
            <a:endParaRPr lang="zh-CN" altLang="en-US" sz="3600" dirty="0"/>
          </a:p>
        </p:txBody>
      </p:sp>
      <p:sp>
        <p:nvSpPr>
          <p:cNvPr id="45" name="文本框 44"/>
          <p:cNvSpPr txBox="1"/>
          <p:nvPr/>
        </p:nvSpPr>
        <p:spPr>
          <a:xfrm>
            <a:off x="647718" y="267581"/>
            <a:ext cx="1723541" cy="461661"/>
          </a:xfrm>
          <a:prstGeom prst="rect">
            <a:avLst/>
          </a:prstGeom>
          <a:noFill/>
        </p:spPr>
        <p:txBody>
          <a:bodyPr wrap="none" lIns="91436" tIns="45718" rIns="91436" bIns="45718" rtlCol="0">
            <a:spAutoFit/>
          </a:bodyPr>
          <a:lstStyle/>
          <a:p>
            <a:r>
              <a:rPr lang="zh-CN" altLang="en-US" sz="2400" spc="600" dirty="0" smtClean="0">
                <a:solidFill>
                  <a:schemeClr val="tx2"/>
                </a:solidFill>
                <a:latin typeface="微软雅黑" panose="020B0503020204020204" pitchFamily="34" charset="-122"/>
                <a:ea typeface="微软雅黑" panose="020B0503020204020204" pitchFamily="34" charset="-122"/>
              </a:rPr>
              <a:t>关于我们</a:t>
            </a:r>
            <a:endParaRPr lang="zh-CN" altLang="en-US" sz="2400" spc="600" dirty="0">
              <a:solidFill>
                <a:schemeClr val="tx2"/>
              </a:solidFill>
              <a:latin typeface="微软雅黑" panose="020B0503020204020204" pitchFamily="34" charset="-122"/>
              <a:ea typeface="微软雅黑" panose="020B0503020204020204" pitchFamily="34" charset="-122"/>
            </a:endParaRPr>
          </a:p>
        </p:txBody>
      </p:sp>
      <p:sp>
        <p:nvSpPr>
          <p:cNvPr id="47" name="矩形 46"/>
          <p:cNvSpPr/>
          <p:nvPr/>
        </p:nvSpPr>
        <p:spPr>
          <a:xfrm>
            <a:off x="1580269" y="2173347"/>
            <a:ext cx="8842553" cy="584771"/>
          </a:xfrm>
          <a:prstGeom prst="rect">
            <a:avLst/>
          </a:prstGeom>
        </p:spPr>
        <p:txBody>
          <a:bodyPr wrap="square" lIns="91436" tIns="45718" rIns="91436" bIns="45718">
            <a:spAutoFit/>
          </a:bodyPr>
          <a:lstStyle/>
          <a:p>
            <a:pPr algn="ctr"/>
            <a:r>
              <a:rPr lang="zh-CN" altLang="en-US" sz="3200" spc="600" dirty="0" smtClean="0">
                <a:solidFill>
                  <a:schemeClr val="bg1"/>
                </a:solidFill>
                <a:latin typeface="微软雅黑" panose="020B0503020204020204" pitchFamily="34" charset="-122"/>
                <a:ea typeface="微软雅黑" panose="020B0503020204020204" pitchFamily="34" charset="-122"/>
              </a:rPr>
              <a:t>华夏易联</a:t>
            </a:r>
            <a:endParaRPr lang="en-US" altLang="zh-CN" sz="3200" spc="600" dirty="0">
              <a:solidFill>
                <a:schemeClr val="bg1"/>
              </a:solidFill>
              <a:latin typeface="微软雅黑" panose="020B0503020204020204" pitchFamily="34" charset="-122"/>
              <a:ea typeface="微软雅黑" panose="020B0503020204020204" pitchFamily="34" charset="-122"/>
            </a:endParaRPr>
          </a:p>
        </p:txBody>
      </p:sp>
      <p:grpSp>
        <p:nvGrpSpPr>
          <p:cNvPr id="50" name="组 49"/>
          <p:cNvGrpSpPr/>
          <p:nvPr/>
        </p:nvGrpSpPr>
        <p:grpSpPr>
          <a:xfrm>
            <a:off x="12039605" y="252857"/>
            <a:ext cx="152393" cy="484287"/>
            <a:chOff x="12039604" y="252856"/>
            <a:chExt cx="152393" cy="484287"/>
          </a:xfrm>
        </p:grpSpPr>
        <p:sp>
          <p:nvSpPr>
            <p:cNvPr id="54" name="圆角矩形 53"/>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圆角矩形 54"/>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70"/>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圆角矩形 71"/>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圆角矩形 72"/>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712263" y="2921707"/>
            <a:ext cx="10767476" cy="2999281"/>
          </a:xfrm>
          <a:prstGeom prst="rect">
            <a:avLst/>
          </a:prstGeom>
        </p:spPr>
        <p:txBody>
          <a:bodyPr wrap="square" lIns="91438" tIns="45719" rIns="91438" bIns="45719">
            <a:spAutoFit/>
          </a:bodyPr>
          <a:lstStyle/>
          <a:p>
            <a:pPr>
              <a:lnSpc>
                <a:spcPct val="130000"/>
              </a:lnSpc>
            </a:pPr>
            <a:r>
              <a:rPr lang="zh-CN" altLang="en-US" dirty="0" smtClean="0">
                <a:solidFill>
                  <a:schemeClr val="bg1"/>
                </a:solidFill>
                <a:latin typeface="微软雅黑" panose="020B0503020204020204" pitchFamily="34" charset="-122"/>
                <a:ea typeface="微软雅黑" panose="020B0503020204020204" pitchFamily="34" charset="-122"/>
              </a:rPr>
              <a:t>北京华夏易联科技开发有限公司（华夏易联） 是</a:t>
            </a:r>
            <a:r>
              <a:rPr lang="en-US" altLang="zh-CN" dirty="0" smtClean="0">
                <a:solidFill>
                  <a:schemeClr val="bg1"/>
                </a:solidFill>
                <a:latin typeface="微软雅黑" panose="020B0503020204020204" pitchFamily="34" charset="-122"/>
                <a:ea typeface="微软雅黑" panose="020B0503020204020204" pitchFamily="34" charset="-122"/>
              </a:rPr>
              <a:t>2000</a:t>
            </a:r>
            <a:r>
              <a:rPr lang="zh-CN" altLang="en-US" dirty="0" smtClean="0">
                <a:solidFill>
                  <a:schemeClr val="bg1"/>
                </a:solidFill>
                <a:latin typeface="微软雅黑" panose="020B0503020204020204" pitchFamily="34" charset="-122"/>
                <a:ea typeface="微软雅黑" panose="020B0503020204020204" pitchFamily="34" charset="-122"/>
              </a:rPr>
              <a:t>年注册于中关村科技园区的高新技术企业、技术先进型服务企业及北京市软件企业，拥有自主软件进出口权。多年来，公司致力于打造企事业信息化综合服务平台，产品涵盖通讯软件领域、</a:t>
            </a:r>
            <a:r>
              <a:rPr lang="en-US" altLang="zh-CN" dirty="0" smtClean="0">
                <a:solidFill>
                  <a:schemeClr val="bg1"/>
                </a:solidFill>
                <a:latin typeface="微软雅黑" panose="020B0503020204020204" pitchFamily="34" charset="-122"/>
                <a:ea typeface="微软雅黑" panose="020B0503020204020204" pitchFamily="34" charset="-122"/>
              </a:rPr>
              <a:t>OA</a:t>
            </a:r>
            <a:r>
              <a:rPr lang="zh-CN" altLang="en-US" dirty="0" smtClean="0">
                <a:solidFill>
                  <a:schemeClr val="bg1"/>
                </a:solidFill>
                <a:latin typeface="微软雅黑" panose="020B0503020204020204" pitchFamily="34" charset="-122"/>
                <a:ea typeface="微软雅黑" panose="020B0503020204020204" pitchFamily="34" charset="-122"/>
              </a:rPr>
              <a:t>领域、政府采购、个人空间等业务系统，为企业的内部沟通交流、协同办公等需求提供完整解决方案。</a:t>
            </a:r>
            <a:endParaRPr lang="zh-CN" altLang="en-US"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dirty="0" smtClean="0">
                <a:solidFill>
                  <a:schemeClr val="bg1"/>
                </a:solidFill>
                <a:latin typeface="微软雅黑" panose="020B0503020204020204" pitchFamily="34" charset="-122"/>
                <a:ea typeface="微软雅黑" panose="020B0503020204020204" pitchFamily="34" charset="-122"/>
              </a:rPr>
              <a:t>华夏易联一直秉承“求真、务实、积累、创新”的经营理念，踏踏实实做好每一个项目，为客户提供持续稳定的优质软件产品和服务，在长期的服务中实现企业的社会价值。</a:t>
            </a:r>
            <a:endParaRPr lang="zh-CN" altLang="en-US" dirty="0">
              <a:solidFill>
                <a:schemeClr val="bg1"/>
              </a:solidFill>
              <a:latin typeface="微软雅黑" panose="020B0503020204020204" pitchFamily="34" charset="-122"/>
              <a:ea typeface="微软雅黑" panose="020B0503020204020204" pitchFamily="34" charset="-122"/>
            </a:endParaRPr>
          </a:p>
          <a:p>
            <a:pPr algn="ct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22" name="圆角矩形 21"/>
          <p:cNvSpPr/>
          <p:nvPr/>
        </p:nvSpPr>
        <p:spPr>
          <a:xfrm rot="16200000" flipV="1">
            <a:off x="11457520" y="249444"/>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96"/>
          <p:cNvSpPr>
            <a:spLocks/>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AD1C21"/>
              </a:solidFill>
            </a:endParaRPr>
          </a:p>
        </p:txBody>
      </p:sp>
    </p:spTree>
    <p:extLst>
      <p:ext uri="{BB962C8B-B14F-4D97-AF65-F5344CB8AC3E}">
        <p14:creationId xmlns:p14="http://schemas.microsoft.com/office/powerpoint/2010/main" val="1412323854"/>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19"/>
          <p:cNvSpPr/>
          <p:nvPr/>
        </p:nvSpPr>
        <p:spPr>
          <a:xfrm>
            <a:off x="4862681" y="2884521"/>
            <a:ext cx="2259019" cy="2236715"/>
          </a:xfrm>
          <a:prstGeom prst="ellipse">
            <a:avLst/>
          </a:prstGeom>
          <a:solidFill>
            <a:srgbClr val="4472C4">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4000" dirty="0">
              <a:latin typeface="微软雅黑" panose="020B0503020204020204" pitchFamily="34" charset="-122"/>
              <a:ea typeface="微软雅黑" panose="020B0503020204020204" pitchFamily="34" charset="-122"/>
            </a:endParaRPr>
          </a:p>
        </p:txBody>
      </p:sp>
      <p:grpSp>
        <p:nvGrpSpPr>
          <p:cNvPr id="19" name="组合 18"/>
          <p:cNvGrpSpPr/>
          <p:nvPr/>
        </p:nvGrpSpPr>
        <p:grpSpPr>
          <a:xfrm>
            <a:off x="5042785" y="2594954"/>
            <a:ext cx="2418483" cy="2515367"/>
            <a:chOff x="4721608" y="1835707"/>
            <a:chExt cx="1879634" cy="1954931"/>
          </a:xfrm>
          <a:solidFill>
            <a:srgbClr val="4472C4">
              <a:alpha val="39000"/>
            </a:srgbClr>
          </a:solidFill>
        </p:grpSpPr>
        <p:sp>
          <p:nvSpPr>
            <p:cNvPr id="20" name="圆角矩形 19"/>
            <p:cNvSpPr/>
            <p:nvPr/>
          </p:nvSpPr>
          <p:spPr>
            <a:xfrm>
              <a:off x="4721608" y="1835707"/>
              <a:ext cx="1755699" cy="1738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4000" dirty="0">
                <a:latin typeface="微软雅黑" panose="020B0503020204020204" pitchFamily="34" charset="-122"/>
                <a:ea typeface="微软雅黑" panose="020B0503020204020204" pitchFamily="34" charset="-122"/>
              </a:endParaRPr>
            </a:p>
          </p:txBody>
        </p:sp>
        <p:sp>
          <p:nvSpPr>
            <p:cNvPr id="21" name="圆角矩形 20"/>
            <p:cNvSpPr/>
            <p:nvPr/>
          </p:nvSpPr>
          <p:spPr>
            <a:xfrm>
              <a:off x="4845543" y="2052274"/>
              <a:ext cx="1755699" cy="1738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4000" dirty="0">
                <a:latin typeface="微软雅黑" panose="020B0503020204020204" pitchFamily="34" charset="-122"/>
                <a:ea typeface="微软雅黑" panose="020B0503020204020204" pitchFamily="34" charset="-122"/>
              </a:endParaRPr>
            </a:p>
          </p:txBody>
        </p:sp>
      </p:grpSp>
      <p:sp>
        <p:nvSpPr>
          <p:cNvPr id="2" name="矩形 1"/>
          <p:cNvSpPr/>
          <p:nvPr/>
        </p:nvSpPr>
        <p:spPr>
          <a:xfrm>
            <a:off x="5398016" y="3023611"/>
            <a:ext cx="1527435" cy="1692769"/>
          </a:xfrm>
          <a:prstGeom prst="rect">
            <a:avLst/>
          </a:prstGeom>
        </p:spPr>
        <p:txBody>
          <a:bodyPr wrap="square" lIns="91438" tIns="45719" rIns="91438" bIns="45719">
            <a:spAutoFit/>
          </a:bodyPr>
          <a:lstStyle/>
          <a:p>
            <a:pPr algn="ctr">
              <a:lnSpc>
                <a:spcPct val="130000"/>
              </a:lnSpc>
            </a:pPr>
            <a:r>
              <a:rPr lang="zh-CN" altLang="en-US" sz="4000" dirty="0" smtClean="0">
                <a:solidFill>
                  <a:schemeClr val="bg1"/>
                </a:solidFill>
                <a:latin typeface="微软雅黑" panose="020B0503020204020204" pitchFamily="34" charset="-122"/>
                <a:ea typeface="微软雅黑" panose="020B0503020204020204" pitchFamily="34" charset="-122"/>
              </a:rPr>
              <a:t>发展</a:t>
            </a:r>
            <a:endParaRPr lang="en-US" altLang="zh-CN" sz="4000" dirty="0">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sz="4000" dirty="0" smtClean="0">
                <a:solidFill>
                  <a:schemeClr val="bg1"/>
                </a:solidFill>
                <a:latin typeface="微软雅黑" panose="020B0503020204020204" pitchFamily="34" charset="-122"/>
                <a:ea typeface="微软雅黑" panose="020B0503020204020204" pitchFamily="34" charset="-122"/>
              </a:rPr>
              <a:t>历程</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24" name="圆角矩形 23"/>
          <p:cNvSpPr/>
          <p:nvPr/>
        </p:nvSpPr>
        <p:spPr>
          <a:xfrm rot="10800000" flipV="1">
            <a:off x="784904" y="1905739"/>
            <a:ext cx="272237"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1209269" y="1874037"/>
            <a:ext cx="1231423" cy="472435"/>
          </a:xfrm>
          <a:prstGeom prst="rect">
            <a:avLst/>
          </a:prstGeom>
          <a:noFill/>
        </p:spPr>
        <p:txBody>
          <a:bodyPr wrap="none" lIns="91438" tIns="45719" rIns="91438" bIns="45719" rtlCol="0">
            <a:spAutoFit/>
          </a:bodyPr>
          <a:lstStyle/>
          <a:p>
            <a:pPr>
              <a:lnSpc>
                <a:spcPct val="130000"/>
              </a:lnSpc>
            </a:pPr>
            <a:r>
              <a:rPr lang="zh-CN" altLang="en-US" dirty="0" smtClean="0">
                <a:solidFill>
                  <a:schemeClr val="tx2"/>
                </a:solidFill>
                <a:latin typeface="微软雅黑" panose="020B0503020204020204" pitchFamily="34" charset="-122"/>
                <a:ea typeface="微软雅黑" panose="020B0503020204020204" pitchFamily="34" charset="-122"/>
              </a:rPr>
              <a:t>客户积累</a:t>
            </a:r>
            <a:r>
              <a:rPr lang="en-US" altLang="zh-CN" dirty="0" smtClean="0">
                <a:solidFill>
                  <a:schemeClr val="tx2"/>
                </a:solidFill>
                <a:latin typeface="微软雅黑" panose="020B0503020204020204" pitchFamily="34" charset="-122"/>
                <a:ea typeface="微软雅黑" panose="020B0503020204020204" pitchFamily="34" charset="-122"/>
              </a:rPr>
              <a:t> </a:t>
            </a:r>
            <a:endParaRPr lang="zh-CN" altLang="en-US" dirty="0">
              <a:solidFill>
                <a:schemeClr val="tx2"/>
              </a:solidFill>
              <a:latin typeface="微软雅黑" panose="020B0503020204020204" pitchFamily="34" charset="-122"/>
              <a:ea typeface="微软雅黑" panose="020B0503020204020204" pitchFamily="34" charset="-122"/>
            </a:endParaRPr>
          </a:p>
        </p:txBody>
      </p:sp>
      <p:cxnSp>
        <p:nvCxnSpPr>
          <p:cNvPr id="26" name="直接连接符 25"/>
          <p:cNvCxnSpPr/>
          <p:nvPr/>
        </p:nvCxnSpPr>
        <p:spPr>
          <a:xfrm>
            <a:off x="1297640" y="2242764"/>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213763" y="2320651"/>
            <a:ext cx="3532695" cy="1263421"/>
          </a:xfrm>
          <a:prstGeom prst="rect">
            <a:avLst/>
          </a:prstGeom>
        </p:spPr>
        <p:txBody>
          <a:bodyPr wrap="square" lIns="91438" tIns="45719" rIns="91438" bIns="45719">
            <a:spAutoFit/>
          </a:bodyPr>
          <a:lstStyle/>
          <a:p>
            <a:pPr>
              <a:lnSpc>
                <a:spcPct val="130000"/>
              </a:lnSpc>
            </a:pPr>
            <a:r>
              <a:rPr lang="zh-CN" altLang="en-US" sz="1500" dirty="0" smtClean="0">
                <a:solidFill>
                  <a:schemeClr val="bg2">
                    <a:lumMod val="50000"/>
                  </a:schemeClr>
                </a:solidFill>
                <a:latin typeface="微软雅黑" panose="020B0503020204020204" pitchFamily="34" charset="-122"/>
                <a:ea typeface="微软雅黑" panose="020B0503020204020204" pitchFamily="34" charset="-122"/>
              </a:rPr>
              <a:t>我们的产品用户超过</a:t>
            </a:r>
            <a:r>
              <a:rPr lang="en-US" altLang="zh-CN" sz="1500" dirty="0" smtClean="0">
                <a:solidFill>
                  <a:schemeClr val="bg2">
                    <a:lumMod val="50000"/>
                  </a:schemeClr>
                </a:solidFill>
                <a:latin typeface="微软雅黑" panose="020B0503020204020204" pitchFamily="34" charset="-122"/>
                <a:ea typeface="微软雅黑" panose="020B0503020204020204" pitchFamily="34" charset="-122"/>
              </a:rPr>
              <a:t>5000</a:t>
            </a:r>
            <a:r>
              <a:rPr lang="zh-CN" altLang="en-US" sz="1500" dirty="0" smtClean="0">
                <a:solidFill>
                  <a:schemeClr val="bg2">
                    <a:lumMod val="50000"/>
                  </a:schemeClr>
                </a:solidFill>
                <a:latin typeface="微软雅黑" panose="020B0503020204020204" pitchFamily="34" charset="-122"/>
                <a:ea typeface="微软雅黑" panose="020B0503020204020204" pitchFamily="34" charset="-122"/>
              </a:rPr>
              <a:t>万的人， 典型客户广泛分布于大型集团企业、政府机构、银行税务系统、公检法系统及教育系统等。</a:t>
            </a:r>
            <a:endParaRPr lang="en-US" altLang="zh-CN" sz="15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9" name="圆角矩形 28"/>
          <p:cNvSpPr/>
          <p:nvPr/>
        </p:nvSpPr>
        <p:spPr>
          <a:xfrm rot="10800000" flipV="1">
            <a:off x="784902" y="4044607"/>
            <a:ext cx="272237"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微软雅黑" panose="020B0503020204020204" pitchFamily="34" charset="-122"/>
              <a:ea typeface="微软雅黑" panose="020B0503020204020204" pitchFamily="34" charset="-122"/>
            </a:endParaRPr>
          </a:p>
        </p:txBody>
      </p:sp>
      <p:sp>
        <p:nvSpPr>
          <p:cNvPr id="30" name="文本框 29"/>
          <p:cNvSpPr txBox="1"/>
          <p:nvPr/>
        </p:nvSpPr>
        <p:spPr>
          <a:xfrm>
            <a:off x="1209266" y="4012905"/>
            <a:ext cx="1231423" cy="472435"/>
          </a:xfrm>
          <a:prstGeom prst="rect">
            <a:avLst/>
          </a:prstGeom>
          <a:noFill/>
        </p:spPr>
        <p:txBody>
          <a:bodyPr wrap="none" lIns="91438" tIns="45719" rIns="91438" bIns="45719" rtlCol="0">
            <a:spAutoFit/>
          </a:bodyPr>
          <a:lstStyle/>
          <a:p>
            <a:pPr>
              <a:lnSpc>
                <a:spcPct val="130000"/>
              </a:lnSpc>
            </a:pPr>
            <a:r>
              <a:rPr lang="zh-CN" altLang="en-US" dirty="0" smtClean="0">
                <a:solidFill>
                  <a:schemeClr val="tx2"/>
                </a:solidFill>
                <a:latin typeface="微软雅黑" panose="020B0503020204020204" pitchFamily="34" charset="-122"/>
                <a:ea typeface="微软雅黑" panose="020B0503020204020204" pitchFamily="34" charset="-122"/>
              </a:rPr>
              <a:t>技术积累</a:t>
            </a:r>
            <a:r>
              <a:rPr lang="en-US" altLang="zh-CN" dirty="0" smtClean="0">
                <a:solidFill>
                  <a:schemeClr val="tx2"/>
                </a:solidFill>
                <a:latin typeface="微软雅黑" panose="020B0503020204020204" pitchFamily="34" charset="-122"/>
                <a:ea typeface="微软雅黑" panose="020B0503020204020204" pitchFamily="34" charset="-122"/>
              </a:rPr>
              <a:t> </a:t>
            </a:r>
            <a:endParaRPr lang="zh-CN" altLang="en-US" dirty="0">
              <a:solidFill>
                <a:schemeClr val="tx2"/>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1297637" y="4381631"/>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1213760" y="4459517"/>
            <a:ext cx="3532696" cy="1263421"/>
          </a:xfrm>
          <a:prstGeom prst="rect">
            <a:avLst/>
          </a:prstGeom>
        </p:spPr>
        <p:txBody>
          <a:bodyPr wrap="square" lIns="91438" tIns="45719" rIns="91438" bIns="45719">
            <a:spAutoFit/>
          </a:bodyPr>
          <a:lstStyle/>
          <a:p>
            <a:pPr>
              <a:lnSpc>
                <a:spcPct val="130000"/>
              </a:lnSpc>
            </a:pPr>
            <a:r>
              <a:rPr lang="zh-CN" altLang="en-US" sz="1500" dirty="0" smtClean="0">
                <a:solidFill>
                  <a:schemeClr val="bg2">
                    <a:lumMod val="50000"/>
                  </a:schemeClr>
                </a:solidFill>
                <a:latin typeface="微软雅黑" panose="020B0503020204020204" pitchFamily="34" charset="-122"/>
                <a:ea typeface="微软雅黑" panose="020B0503020204020204" pitchFamily="34" charset="-122"/>
              </a:rPr>
              <a:t>拥有专业团队研发，移动通讯、软件协同、语音、视频、加密、存储、工作流、</a:t>
            </a:r>
            <a:r>
              <a:rPr lang="en-US" altLang="zh-CN" sz="1500" dirty="0" smtClean="0">
                <a:solidFill>
                  <a:schemeClr val="bg2">
                    <a:lumMod val="50000"/>
                  </a:schemeClr>
                </a:solidFill>
                <a:latin typeface="微软雅黑" panose="020B0503020204020204" pitchFamily="34" charset="-122"/>
                <a:ea typeface="微软雅黑" panose="020B0503020204020204" pitchFamily="34" charset="-122"/>
              </a:rPr>
              <a:t>H5</a:t>
            </a:r>
            <a:r>
              <a:rPr lang="zh-CN" altLang="en-US" sz="1500" dirty="0" smtClean="0">
                <a:solidFill>
                  <a:schemeClr val="bg2">
                    <a:lumMod val="50000"/>
                  </a:schemeClr>
                </a:solidFill>
                <a:latin typeface="微软雅黑" panose="020B0503020204020204" pitchFamily="34" charset="-122"/>
                <a:ea typeface="微软雅黑" panose="020B0503020204020204" pitchFamily="34" charset="-122"/>
              </a:rPr>
              <a:t>应用等相关技术， 实现信息在网络之间的无障碍传输。</a:t>
            </a:r>
            <a:endParaRPr lang="en-US" altLang="zh-CN" sz="15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4" name="圆角矩形 33"/>
          <p:cNvSpPr/>
          <p:nvPr/>
        </p:nvSpPr>
        <p:spPr>
          <a:xfrm rot="10800000" flipV="1">
            <a:off x="11083920" y="1920667"/>
            <a:ext cx="272237" cy="276076"/>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微软雅黑" panose="020B0503020204020204" pitchFamily="34" charset="-122"/>
              <a:ea typeface="微软雅黑" panose="020B0503020204020204" pitchFamily="34" charset="-122"/>
            </a:endParaRPr>
          </a:p>
        </p:txBody>
      </p:sp>
      <p:sp>
        <p:nvSpPr>
          <p:cNvPr id="35" name="文本框 34"/>
          <p:cNvSpPr txBox="1"/>
          <p:nvPr/>
        </p:nvSpPr>
        <p:spPr>
          <a:xfrm>
            <a:off x="9679933" y="1874037"/>
            <a:ext cx="1231423" cy="435438"/>
          </a:xfrm>
          <a:prstGeom prst="rect">
            <a:avLst/>
          </a:prstGeom>
          <a:noFill/>
        </p:spPr>
        <p:txBody>
          <a:bodyPr wrap="none" lIns="91438" tIns="45719" rIns="91438" bIns="45719" rtlCol="0">
            <a:spAutoFit/>
          </a:bodyPr>
          <a:lstStyle/>
          <a:p>
            <a:pPr>
              <a:lnSpc>
                <a:spcPct val="130000"/>
              </a:lnSpc>
            </a:pPr>
            <a:r>
              <a:rPr lang="zh-CN" altLang="en-US" dirty="0" smtClean="0">
                <a:solidFill>
                  <a:schemeClr val="tx2"/>
                </a:solidFill>
                <a:latin typeface="微软雅黑" panose="020B0503020204020204" pitchFamily="34" charset="-122"/>
                <a:ea typeface="微软雅黑" panose="020B0503020204020204" pitchFamily="34" charset="-122"/>
              </a:rPr>
              <a:t>经验积累</a:t>
            </a:r>
            <a:r>
              <a:rPr lang="en-US" altLang="zh-CN" dirty="0" smtClean="0">
                <a:solidFill>
                  <a:schemeClr val="tx2"/>
                </a:solidFill>
                <a:latin typeface="微软雅黑" panose="020B0503020204020204" pitchFamily="34" charset="-122"/>
                <a:ea typeface="微软雅黑" panose="020B0503020204020204" pitchFamily="34" charset="-122"/>
              </a:rPr>
              <a:t> </a:t>
            </a:r>
            <a:endParaRPr lang="zh-CN" altLang="en-US" dirty="0">
              <a:solidFill>
                <a:schemeClr val="tx2"/>
              </a:solidFill>
              <a:latin typeface="微软雅黑" panose="020B0503020204020204" pitchFamily="34" charset="-122"/>
              <a:ea typeface="微软雅黑" panose="020B0503020204020204" pitchFamily="34" charset="-122"/>
            </a:endParaRPr>
          </a:p>
        </p:txBody>
      </p:sp>
      <p:cxnSp>
        <p:nvCxnSpPr>
          <p:cNvPr id="36" name="直接连接符 35"/>
          <p:cNvCxnSpPr/>
          <p:nvPr/>
        </p:nvCxnSpPr>
        <p:spPr>
          <a:xfrm>
            <a:off x="8627391" y="2242764"/>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7577498" y="2320651"/>
            <a:ext cx="3532695" cy="1263421"/>
          </a:xfrm>
          <a:prstGeom prst="rect">
            <a:avLst/>
          </a:prstGeom>
        </p:spPr>
        <p:txBody>
          <a:bodyPr wrap="square" lIns="91438" tIns="45719" rIns="91438" bIns="45719">
            <a:spAutoFit/>
          </a:bodyPr>
          <a:lstStyle/>
          <a:p>
            <a:pPr>
              <a:lnSpc>
                <a:spcPct val="130000"/>
              </a:lnSpc>
            </a:pPr>
            <a:r>
              <a:rPr lang="zh-CN" altLang="en-US" sz="1500" dirty="0" smtClean="0">
                <a:solidFill>
                  <a:schemeClr val="bg2">
                    <a:lumMod val="50000"/>
                  </a:schemeClr>
                </a:solidFill>
                <a:latin typeface="微软雅黑" panose="020B0503020204020204" pitchFamily="34" charset="-122"/>
                <a:ea typeface="微软雅黑" panose="020B0503020204020204" pitchFamily="34" charset="-122"/>
              </a:rPr>
              <a:t>经过近</a:t>
            </a:r>
            <a:r>
              <a:rPr lang="en-US" altLang="zh-CN" sz="1500" dirty="0" smtClean="0">
                <a:solidFill>
                  <a:schemeClr val="bg2">
                    <a:lumMod val="50000"/>
                  </a:schemeClr>
                </a:solidFill>
                <a:latin typeface="微软雅黑" panose="020B0503020204020204" pitchFamily="34" charset="-122"/>
                <a:ea typeface="微软雅黑" panose="020B0503020204020204" pitchFamily="34" charset="-122"/>
              </a:rPr>
              <a:t>10</a:t>
            </a:r>
            <a:r>
              <a:rPr lang="zh-CN" altLang="en-US" sz="1500" dirty="0" smtClean="0">
                <a:solidFill>
                  <a:schemeClr val="bg2">
                    <a:lumMod val="50000"/>
                  </a:schemeClr>
                </a:solidFill>
                <a:latin typeface="微软雅黑" panose="020B0503020204020204" pitchFamily="34" charset="-122"/>
                <a:ea typeface="微软雅黑" panose="020B0503020204020204" pitchFamily="34" charset="-122"/>
              </a:rPr>
              <a:t>年对即时通讯领域的专注和理解，在大并发数据稳 定运行、系统集成、紧急情况处理、定制服务等方面积累了非常丰富的经验。</a:t>
            </a:r>
            <a:endParaRPr lang="en-US" altLang="zh-CN" sz="15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9" name="圆角矩形 38"/>
          <p:cNvSpPr/>
          <p:nvPr/>
        </p:nvSpPr>
        <p:spPr>
          <a:xfrm rot="10800000" flipV="1">
            <a:off x="11083919" y="4059534"/>
            <a:ext cx="272237" cy="276076"/>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微软雅黑" panose="020B0503020204020204" pitchFamily="34" charset="-122"/>
              <a:ea typeface="微软雅黑" panose="020B0503020204020204" pitchFamily="34" charset="-122"/>
            </a:endParaRPr>
          </a:p>
        </p:txBody>
      </p:sp>
      <p:sp>
        <p:nvSpPr>
          <p:cNvPr id="40" name="文本框 39"/>
          <p:cNvSpPr txBox="1"/>
          <p:nvPr/>
        </p:nvSpPr>
        <p:spPr>
          <a:xfrm>
            <a:off x="9676303" y="4012905"/>
            <a:ext cx="1231423" cy="435438"/>
          </a:xfrm>
          <a:prstGeom prst="rect">
            <a:avLst/>
          </a:prstGeom>
          <a:noFill/>
        </p:spPr>
        <p:txBody>
          <a:bodyPr wrap="none" lIns="91438" tIns="45719" rIns="91438" bIns="45719" rtlCol="0">
            <a:spAutoFit/>
          </a:bodyPr>
          <a:lstStyle/>
          <a:p>
            <a:pPr>
              <a:lnSpc>
                <a:spcPct val="130000"/>
              </a:lnSpc>
            </a:pPr>
            <a:r>
              <a:rPr lang="zh-CN" altLang="en-US" dirty="0" smtClean="0">
                <a:solidFill>
                  <a:schemeClr val="tx2"/>
                </a:solidFill>
                <a:latin typeface="微软雅黑" panose="020B0503020204020204" pitchFamily="34" charset="-122"/>
                <a:ea typeface="微软雅黑" panose="020B0503020204020204" pitchFamily="34" charset="-122"/>
              </a:rPr>
              <a:t>服务理念</a:t>
            </a:r>
            <a:r>
              <a:rPr lang="en-US" altLang="zh-CN" dirty="0" smtClean="0">
                <a:solidFill>
                  <a:schemeClr val="tx2"/>
                </a:solidFill>
                <a:latin typeface="微软雅黑" panose="020B0503020204020204" pitchFamily="34" charset="-122"/>
                <a:ea typeface="微软雅黑" panose="020B0503020204020204" pitchFamily="34" charset="-122"/>
              </a:rPr>
              <a:t> </a:t>
            </a:r>
            <a:endParaRPr lang="zh-CN" altLang="en-US" dirty="0">
              <a:solidFill>
                <a:schemeClr val="tx2"/>
              </a:solidFill>
              <a:latin typeface="微软雅黑" panose="020B0503020204020204" pitchFamily="34" charset="-122"/>
              <a:ea typeface="微软雅黑" panose="020B0503020204020204" pitchFamily="34" charset="-122"/>
            </a:endParaRPr>
          </a:p>
        </p:txBody>
      </p:sp>
      <p:cxnSp>
        <p:nvCxnSpPr>
          <p:cNvPr id="41" name="直接连接符 40"/>
          <p:cNvCxnSpPr/>
          <p:nvPr/>
        </p:nvCxnSpPr>
        <p:spPr>
          <a:xfrm>
            <a:off x="8627391" y="4381631"/>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7577498" y="4459517"/>
            <a:ext cx="3532695" cy="1263421"/>
          </a:xfrm>
          <a:prstGeom prst="rect">
            <a:avLst/>
          </a:prstGeom>
        </p:spPr>
        <p:txBody>
          <a:bodyPr wrap="square" lIns="91438" tIns="45719" rIns="91438" bIns="45719">
            <a:spAutoFit/>
          </a:bodyPr>
          <a:lstStyle/>
          <a:p>
            <a:pPr>
              <a:lnSpc>
                <a:spcPct val="130000"/>
              </a:lnSpc>
            </a:pPr>
            <a:r>
              <a:rPr lang="zh-CN" altLang="en-US" sz="1500" dirty="0" smtClean="0">
                <a:solidFill>
                  <a:schemeClr val="bg2">
                    <a:lumMod val="50000"/>
                  </a:schemeClr>
                </a:solidFill>
                <a:latin typeface="微软雅黑" panose="020B0503020204020204" pitchFamily="34" charset="-122"/>
                <a:ea typeface="微软雅黑" panose="020B0503020204020204" pitchFamily="34" charset="-122"/>
              </a:rPr>
              <a:t>务实诚信的企业文化，一直践行“踏踏实实做好每一个项 目”的承诺，严守交付时间和交付质量，以长期服务的方式为客户创造价值。</a:t>
            </a:r>
            <a:endParaRPr lang="en-US" altLang="zh-CN" sz="15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56" name="矩形 55"/>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57" name="圆角矩形 56"/>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1</a:t>
            </a:r>
            <a:endParaRPr lang="zh-CN" altLang="en-US" sz="3600" dirty="0"/>
          </a:p>
        </p:txBody>
      </p:sp>
      <p:sp>
        <p:nvSpPr>
          <p:cNvPr id="58" name="文本框 57"/>
          <p:cNvSpPr txBox="1"/>
          <p:nvPr/>
        </p:nvSpPr>
        <p:spPr>
          <a:xfrm>
            <a:off x="647718" y="267581"/>
            <a:ext cx="1723541" cy="461661"/>
          </a:xfrm>
          <a:prstGeom prst="rect">
            <a:avLst/>
          </a:prstGeom>
          <a:noFill/>
        </p:spPr>
        <p:txBody>
          <a:bodyPr wrap="none" lIns="91436" tIns="45718" rIns="91436" bIns="45718" rtlCol="0">
            <a:spAutoFit/>
          </a:bodyPr>
          <a:lstStyle/>
          <a:p>
            <a:r>
              <a:rPr lang="zh-CN" altLang="en-US" sz="2400" spc="600" dirty="0" smtClean="0">
                <a:solidFill>
                  <a:schemeClr val="tx2"/>
                </a:solidFill>
                <a:latin typeface="微软雅黑" panose="020B0503020204020204" pitchFamily="34" charset="-122"/>
                <a:ea typeface="微软雅黑" panose="020B0503020204020204" pitchFamily="34" charset="-122"/>
              </a:rPr>
              <a:t>发展历程</a:t>
            </a:r>
            <a:endParaRPr lang="zh-CN" altLang="en-US" sz="2400" spc="600" dirty="0">
              <a:solidFill>
                <a:schemeClr val="tx2"/>
              </a:solidFill>
              <a:latin typeface="微软雅黑" panose="020B0503020204020204" pitchFamily="34" charset="-122"/>
              <a:ea typeface="微软雅黑" panose="020B0503020204020204" pitchFamily="34" charset="-122"/>
            </a:endParaRPr>
          </a:p>
        </p:txBody>
      </p:sp>
      <p:grpSp>
        <p:nvGrpSpPr>
          <p:cNvPr id="61" name="组 60"/>
          <p:cNvGrpSpPr/>
          <p:nvPr/>
        </p:nvGrpSpPr>
        <p:grpSpPr>
          <a:xfrm>
            <a:off x="11454106" y="252857"/>
            <a:ext cx="737892" cy="484288"/>
            <a:chOff x="11454105" y="252856"/>
            <a:chExt cx="737892" cy="484288"/>
          </a:xfrm>
        </p:grpSpPr>
        <p:grpSp>
          <p:nvGrpSpPr>
            <p:cNvPr id="63" name="组 62"/>
            <p:cNvGrpSpPr/>
            <p:nvPr/>
          </p:nvGrpSpPr>
          <p:grpSpPr>
            <a:xfrm>
              <a:off x="12039604" y="252856"/>
              <a:ext cx="152393" cy="484287"/>
              <a:chOff x="12039604" y="252856"/>
              <a:chExt cx="152393" cy="484287"/>
            </a:xfrm>
          </p:grpSpPr>
          <p:sp>
            <p:nvSpPr>
              <p:cNvPr id="67" name="圆角矩形 66"/>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圆角矩形 67"/>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圆角矩形 68"/>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圆角矩形 69"/>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70"/>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4" name="组合 99"/>
            <p:cNvGrpSpPr/>
            <p:nvPr/>
          </p:nvGrpSpPr>
          <p:grpSpPr>
            <a:xfrm>
              <a:off x="11454105" y="252857"/>
              <a:ext cx="491115" cy="484287"/>
              <a:chOff x="1528923" y="220268"/>
              <a:chExt cx="1284096" cy="1266241"/>
            </a:xfrm>
          </p:grpSpPr>
          <p:sp>
            <p:nvSpPr>
              <p:cNvPr id="65" name="圆角矩形 64"/>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Freeform 96"/>
              <p:cNvSpPr>
                <a:spLocks/>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AD1C21"/>
                  </a:solidFill>
                </a:endParaRPr>
              </a:p>
            </p:txBody>
          </p:sp>
        </p:grpSp>
      </p:grpSp>
    </p:spTree>
    <p:extLst>
      <p:ext uri="{BB962C8B-B14F-4D97-AF65-F5344CB8AC3E}">
        <p14:creationId xmlns:p14="http://schemas.microsoft.com/office/powerpoint/2010/main" val="207867607"/>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57" name="圆角矩形 56"/>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1</a:t>
            </a:r>
            <a:endParaRPr lang="zh-CN" altLang="en-US" sz="3600" dirty="0"/>
          </a:p>
        </p:txBody>
      </p:sp>
      <p:sp>
        <p:nvSpPr>
          <p:cNvPr id="58" name="文本框 57"/>
          <p:cNvSpPr txBox="1"/>
          <p:nvPr/>
        </p:nvSpPr>
        <p:spPr>
          <a:xfrm>
            <a:off x="647718" y="267581"/>
            <a:ext cx="1723541" cy="461661"/>
          </a:xfrm>
          <a:prstGeom prst="rect">
            <a:avLst/>
          </a:prstGeom>
          <a:noFill/>
        </p:spPr>
        <p:txBody>
          <a:bodyPr wrap="none" lIns="91436" tIns="45718" rIns="91436" bIns="45718" rtlCol="0">
            <a:spAutoFit/>
          </a:bodyPr>
          <a:lstStyle/>
          <a:p>
            <a:r>
              <a:rPr lang="zh-CN" altLang="en-US" sz="2400" spc="600" dirty="0" smtClean="0">
                <a:solidFill>
                  <a:schemeClr val="tx2"/>
                </a:solidFill>
                <a:latin typeface="微软雅黑" panose="020B0503020204020204" pitchFamily="34" charset="-122"/>
                <a:ea typeface="微软雅黑" panose="020B0503020204020204" pitchFamily="34" charset="-122"/>
              </a:rPr>
              <a:t>获得荣誉</a:t>
            </a:r>
            <a:endParaRPr lang="zh-CN" altLang="en-US" sz="2400" spc="600" dirty="0">
              <a:solidFill>
                <a:schemeClr val="tx2"/>
              </a:solidFill>
              <a:latin typeface="微软雅黑" panose="020B0503020204020204" pitchFamily="34" charset="-122"/>
              <a:ea typeface="微软雅黑" panose="020B0503020204020204" pitchFamily="34" charset="-122"/>
            </a:endParaRPr>
          </a:p>
        </p:txBody>
      </p:sp>
      <p:grpSp>
        <p:nvGrpSpPr>
          <p:cNvPr id="4" name="组 60"/>
          <p:cNvGrpSpPr/>
          <p:nvPr/>
        </p:nvGrpSpPr>
        <p:grpSpPr>
          <a:xfrm>
            <a:off x="11454106" y="252857"/>
            <a:ext cx="737892" cy="484288"/>
            <a:chOff x="11454105" y="252856"/>
            <a:chExt cx="737892" cy="484288"/>
          </a:xfrm>
        </p:grpSpPr>
        <p:grpSp>
          <p:nvGrpSpPr>
            <p:cNvPr id="5" name="组 62"/>
            <p:cNvGrpSpPr/>
            <p:nvPr/>
          </p:nvGrpSpPr>
          <p:grpSpPr>
            <a:xfrm>
              <a:off x="12039604" y="252856"/>
              <a:ext cx="152393" cy="484287"/>
              <a:chOff x="12039604" y="252856"/>
              <a:chExt cx="152393" cy="484287"/>
            </a:xfrm>
          </p:grpSpPr>
          <p:sp>
            <p:nvSpPr>
              <p:cNvPr id="67" name="圆角矩形 66"/>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圆角矩形 67"/>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圆角矩形 68"/>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圆角矩形 69"/>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70"/>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99"/>
            <p:cNvGrpSpPr/>
            <p:nvPr/>
          </p:nvGrpSpPr>
          <p:grpSpPr>
            <a:xfrm>
              <a:off x="11454105" y="252857"/>
              <a:ext cx="491115" cy="484287"/>
              <a:chOff x="1528923" y="220268"/>
              <a:chExt cx="1284096" cy="1266241"/>
            </a:xfrm>
          </p:grpSpPr>
          <p:sp>
            <p:nvSpPr>
              <p:cNvPr id="65" name="圆角矩形 64"/>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Freeform 96"/>
              <p:cNvSpPr>
                <a:spLocks/>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AD1C21"/>
                  </a:solidFill>
                </a:endParaRPr>
              </a:p>
            </p:txBody>
          </p:sp>
        </p:grpSp>
      </p:grpSp>
      <p:pic>
        <p:nvPicPr>
          <p:cNvPr id="46" name="Picture 2"/>
          <p:cNvPicPr>
            <a:picLocks noChangeAspect="1" noChangeArrowheads="1"/>
          </p:cNvPicPr>
          <p:nvPr/>
        </p:nvPicPr>
        <p:blipFill>
          <a:blip r:embed="rId2"/>
          <a:srcRect/>
          <a:stretch>
            <a:fillRect/>
          </a:stretch>
        </p:blipFill>
        <p:spPr bwMode="auto">
          <a:xfrm>
            <a:off x="642896" y="2783744"/>
            <a:ext cx="2071702" cy="1508624"/>
          </a:xfrm>
          <a:prstGeom prst="rect">
            <a:avLst/>
          </a:prstGeom>
          <a:noFill/>
          <a:ln w="9525">
            <a:noFill/>
            <a:miter lim="800000"/>
            <a:headEnd/>
            <a:tailEnd/>
          </a:ln>
          <a:effectLst/>
        </p:spPr>
      </p:pic>
      <p:pic>
        <p:nvPicPr>
          <p:cNvPr id="47" name="Picture 3"/>
          <p:cNvPicPr>
            <a:picLocks noChangeAspect="1" noChangeArrowheads="1"/>
          </p:cNvPicPr>
          <p:nvPr/>
        </p:nvPicPr>
        <p:blipFill>
          <a:blip r:embed="rId3"/>
          <a:srcRect/>
          <a:stretch>
            <a:fillRect/>
          </a:stretch>
        </p:blipFill>
        <p:spPr bwMode="auto">
          <a:xfrm>
            <a:off x="2913267" y="2783744"/>
            <a:ext cx="2071702" cy="1484890"/>
          </a:xfrm>
          <a:prstGeom prst="rect">
            <a:avLst/>
          </a:prstGeom>
          <a:noFill/>
          <a:ln w="9525">
            <a:noFill/>
            <a:miter lim="800000"/>
            <a:headEnd/>
            <a:tailEnd/>
          </a:ln>
          <a:effectLst/>
        </p:spPr>
      </p:pic>
      <p:pic>
        <p:nvPicPr>
          <p:cNvPr id="48" name="Picture 4"/>
          <p:cNvPicPr>
            <a:picLocks noChangeAspect="1" noChangeArrowheads="1"/>
          </p:cNvPicPr>
          <p:nvPr/>
        </p:nvPicPr>
        <p:blipFill>
          <a:blip r:embed="rId4"/>
          <a:srcRect/>
          <a:stretch>
            <a:fillRect/>
          </a:stretch>
        </p:blipFill>
        <p:spPr bwMode="auto">
          <a:xfrm>
            <a:off x="5140096" y="2783743"/>
            <a:ext cx="2131862" cy="1500190"/>
          </a:xfrm>
          <a:prstGeom prst="rect">
            <a:avLst/>
          </a:prstGeom>
          <a:noFill/>
          <a:ln w="9525">
            <a:noFill/>
            <a:miter lim="800000"/>
            <a:headEnd/>
            <a:tailEnd/>
          </a:ln>
          <a:effectLst/>
        </p:spPr>
      </p:pic>
      <p:pic>
        <p:nvPicPr>
          <p:cNvPr id="49" name="Picture 5"/>
          <p:cNvPicPr>
            <a:picLocks noChangeAspect="1" noChangeArrowheads="1"/>
          </p:cNvPicPr>
          <p:nvPr/>
        </p:nvPicPr>
        <p:blipFill>
          <a:blip r:embed="rId5"/>
          <a:srcRect/>
          <a:stretch>
            <a:fillRect/>
          </a:stretch>
        </p:blipFill>
        <p:spPr bwMode="auto">
          <a:xfrm>
            <a:off x="7423847" y="2783744"/>
            <a:ext cx="2195688" cy="1519239"/>
          </a:xfrm>
          <a:prstGeom prst="rect">
            <a:avLst/>
          </a:prstGeom>
          <a:noFill/>
          <a:ln w="9525">
            <a:noFill/>
            <a:miter lim="800000"/>
            <a:headEnd/>
            <a:tailEnd/>
          </a:ln>
          <a:effectLst/>
        </p:spPr>
      </p:pic>
      <p:pic>
        <p:nvPicPr>
          <p:cNvPr id="50" name="Picture 6"/>
          <p:cNvPicPr>
            <a:picLocks noChangeAspect="1" noChangeArrowheads="1"/>
          </p:cNvPicPr>
          <p:nvPr/>
        </p:nvPicPr>
        <p:blipFill>
          <a:blip r:embed="rId6"/>
          <a:srcRect/>
          <a:stretch>
            <a:fillRect/>
          </a:stretch>
        </p:blipFill>
        <p:spPr bwMode="auto">
          <a:xfrm>
            <a:off x="9763392" y="2497991"/>
            <a:ext cx="1800225" cy="2124076"/>
          </a:xfrm>
          <a:prstGeom prst="rect">
            <a:avLst/>
          </a:prstGeom>
          <a:noFill/>
          <a:ln w="9525">
            <a:noFill/>
            <a:miter lim="800000"/>
            <a:headEnd/>
            <a:tailEnd/>
          </a:ln>
          <a:effectLst/>
        </p:spPr>
      </p:pic>
      <p:sp>
        <p:nvSpPr>
          <p:cNvPr id="51" name="圆角矩形 50"/>
          <p:cNvSpPr/>
          <p:nvPr/>
        </p:nvSpPr>
        <p:spPr>
          <a:xfrm>
            <a:off x="635330" y="5266441"/>
            <a:ext cx="10947070" cy="869027"/>
          </a:xfrm>
          <a:prstGeom prst="roundRect">
            <a:avLst>
              <a:gd name="adj" fmla="val 3819"/>
            </a:avLst>
          </a:prstGeom>
          <a:solidFill>
            <a:srgbClr val="4472C4">
              <a:alpha val="63000"/>
            </a:srgbClr>
          </a:solidFill>
        </p:spPr>
        <p:txBody>
          <a:bodyPr wrap="square" lIns="91436" tIns="45718" rIns="91436" bIns="45718">
            <a:spAutoFit/>
          </a:bodyPr>
          <a:lstStyle/>
          <a:p>
            <a:pPr>
              <a:lnSpc>
                <a:spcPct val="130000"/>
              </a:lnSpc>
            </a:pPr>
            <a:r>
              <a:rPr lang="zh-CN" altLang="en-US" dirty="0" smtClean="0">
                <a:solidFill>
                  <a:schemeClr val="bg1"/>
                </a:solidFill>
                <a:latin typeface="微软雅黑" panose="020B0503020204020204" pitchFamily="34" charset="-122"/>
                <a:ea typeface="微软雅黑" panose="020B0503020204020204" pitchFamily="34" charset="-122"/>
              </a:rPr>
              <a:t>拥有专业团队研发，移动通讯、软件协同、语音、视频、加密、存储、工作流、</a:t>
            </a:r>
            <a:r>
              <a:rPr lang="en-US" altLang="zh-CN" dirty="0" smtClean="0">
                <a:solidFill>
                  <a:schemeClr val="bg1"/>
                </a:solidFill>
                <a:latin typeface="微软雅黑" panose="020B0503020204020204" pitchFamily="34" charset="-122"/>
                <a:ea typeface="微软雅黑" panose="020B0503020204020204" pitchFamily="34" charset="-122"/>
              </a:rPr>
              <a:t>H5</a:t>
            </a:r>
            <a:r>
              <a:rPr lang="zh-CN" altLang="en-US" dirty="0" smtClean="0">
                <a:solidFill>
                  <a:schemeClr val="bg1"/>
                </a:solidFill>
                <a:latin typeface="微软雅黑" panose="020B0503020204020204" pitchFamily="34" charset="-122"/>
                <a:ea typeface="微软雅黑" panose="020B0503020204020204" pitchFamily="34" charset="-122"/>
              </a:rPr>
              <a:t>应用等相关技术， 实现各种信息在各个网络之间的无障碍传输，完成随时随地的信息送达。</a:t>
            </a:r>
          </a:p>
        </p:txBody>
      </p:sp>
      <p:sp>
        <p:nvSpPr>
          <p:cNvPr id="53" name="文本框 374"/>
          <p:cNvSpPr txBox="1"/>
          <p:nvPr/>
        </p:nvSpPr>
        <p:spPr>
          <a:xfrm>
            <a:off x="554805" y="1562555"/>
            <a:ext cx="4493530" cy="525653"/>
          </a:xfrm>
          <a:prstGeom prst="rect">
            <a:avLst/>
          </a:prstGeom>
          <a:noFill/>
        </p:spPr>
        <p:txBody>
          <a:bodyPr wrap="none" lIns="91436" tIns="45718" rIns="91436" bIns="45718" rtlCol="0">
            <a:spAutoFit/>
          </a:bodyPr>
          <a:lstStyle/>
          <a:p>
            <a:pPr>
              <a:lnSpc>
                <a:spcPct val="130000"/>
              </a:lnSpc>
            </a:pPr>
            <a:r>
              <a:rPr lang="zh-CN" altLang="en-US" sz="2400" dirty="0" smtClean="0">
                <a:solidFill>
                  <a:schemeClr val="tx2"/>
                </a:solidFill>
                <a:latin typeface="微软雅黑" panose="020B0503020204020204" pitchFamily="34" charset="-122"/>
                <a:ea typeface="微软雅黑" panose="020B0503020204020204" pitchFamily="34" charset="-122"/>
              </a:rPr>
              <a:t>获得多项软件认证证书及著作权</a:t>
            </a:r>
          </a:p>
        </p:txBody>
      </p:sp>
      <p:cxnSp>
        <p:nvCxnSpPr>
          <p:cNvPr id="54" name="直接连接符 53"/>
          <p:cNvCxnSpPr/>
          <p:nvPr/>
        </p:nvCxnSpPr>
        <p:spPr>
          <a:xfrm>
            <a:off x="620874" y="2111364"/>
            <a:ext cx="2905225" cy="1611"/>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6760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 3"/>
          <p:cNvGrpSpPr/>
          <p:nvPr/>
        </p:nvGrpSpPr>
        <p:grpSpPr>
          <a:xfrm>
            <a:off x="-21102" y="2847434"/>
            <a:ext cx="12213103" cy="1296345"/>
            <a:chOff x="-21102" y="2847433"/>
            <a:chExt cx="12213102" cy="1296345"/>
          </a:xfrm>
        </p:grpSpPr>
        <p:sp>
          <p:nvSpPr>
            <p:cNvPr id="51" name="矩形 50"/>
            <p:cNvSpPr/>
            <p:nvPr/>
          </p:nvSpPr>
          <p:spPr>
            <a:xfrm flipH="1">
              <a:off x="0" y="2872348"/>
              <a:ext cx="12192000" cy="1252063"/>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rot="10800000" flipV="1">
              <a:off x="464451" y="2847433"/>
              <a:ext cx="1273995" cy="1291039"/>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altLang="zh-CN" sz="6000" dirty="0" smtClean="0"/>
                <a:t>2</a:t>
              </a:r>
              <a:endParaRPr lang="zh-CN" altLang="en-US" sz="6000" dirty="0"/>
            </a:p>
          </p:txBody>
        </p:sp>
        <p:sp>
          <p:nvSpPr>
            <p:cNvPr id="42" name="文本框 41"/>
            <p:cNvSpPr txBox="1"/>
            <p:nvPr/>
          </p:nvSpPr>
          <p:spPr>
            <a:xfrm>
              <a:off x="9015674" y="3077396"/>
              <a:ext cx="2954651" cy="830995"/>
            </a:xfrm>
            <a:prstGeom prst="rect">
              <a:avLst/>
            </a:prstGeom>
            <a:noFill/>
          </p:spPr>
          <p:txBody>
            <a:bodyPr wrap="none" lIns="91438" tIns="45719" rIns="91438" bIns="45719" rtlCol="0">
              <a:spAutoFit/>
            </a:bodyPr>
            <a:lstStyle/>
            <a:p>
              <a:r>
                <a:rPr lang="zh-CN" altLang="en-US" sz="4800" spc="600" dirty="0" smtClean="0">
                  <a:solidFill>
                    <a:schemeClr val="bg1"/>
                  </a:solidFill>
                  <a:latin typeface="微软雅黑" panose="020B0503020204020204" pitchFamily="34" charset="-122"/>
                  <a:ea typeface="微软雅黑" panose="020B0503020204020204" pitchFamily="34" charset="-122"/>
                </a:rPr>
                <a:t>平台功能</a:t>
              </a:r>
              <a:endParaRPr lang="zh-CN" altLang="en-US" sz="4800" spc="600" dirty="0">
                <a:solidFill>
                  <a:schemeClr val="bg1"/>
                </a:solidFill>
                <a:latin typeface="微软雅黑" panose="020B0503020204020204" pitchFamily="34" charset="-122"/>
                <a:ea typeface="微软雅黑" panose="020B0503020204020204" pitchFamily="34" charset="-122"/>
              </a:endParaRPr>
            </a:p>
          </p:txBody>
        </p:sp>
        <p:grpSp>
          <p:nvGrpSpPr>
            <p:cNvPr id="3" name="组 2"/>
            <p:cNvGrpSpPr/>
            <p:nvPr/>
          </p:nvGrpSpPr>
          <p:grpSpPr>
            <a:xfrm>
              <a:off x="-21102" y="2858492"/>
              <a:ext cx="242777" cy="1285286"/>
              <a:chOff x="-21102" y="2858492"/>
              <a:chExt cx="242777" cy="1285286"/>
            </a:xfrm>
          </p:grpSpPr>
          <p:sp>
            <p:nvSpPr>
              <p:cNvPr id="46" name="圆角矩形 45"/>
              <p:cNvSpPr/>
              <p:nvPr/>
            </p:nvSpPr>
            <p:spPr>
              <a:xfrm rot="16200000" flipV="1">
                <a:off x="-13338" y="3643334"/>
                <a:ext cx="227250" cy="242777"/>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rot="16200000" flipV="1">
                <a:off x="-13338" y="3908764"/>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rot="16200000" flipV="1">
                <a:off x="-13338" y="3122170"/>
                <a:ext cx="227250" cy="242777"/>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圆角矩形 48"/>
              <p:cNvSpPr/>
              <p:nvPr/>
            </p:nvSpPr>
            <p:spPr>
              <a:xfrm rot="16200000" flipV="1">
                <a:off x="-13338" y="3387600"/>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44"/>
              <p:cNvSpPr/>
              <p:nvPr/>
            </p:nvSpPr>
            <p:spPr>
              <a:xfrm rot="16200000" flipV="1">
                <a:off x="-13338" y="2850728"/>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8" name="组 27"/>
          <p:cNvGrpSpPr/>
          <p:nvPr/>
        </p:nvGrpSpPr>
        <p:grpSpPr>
          <a:xfrm>
            <a:off x="11454106" y="252857"/>
            <a:ext cx="737892" cy="484288"/>
            <a:chOff x="11454105" y="252856"/>
            <a:chExt cx="737892" cy="484288"/>
          </a:xfrm>
        </p:grpSpPr>
        <p:grpSp>
          <p:nvGrpSpPr>
            <p:cNvPr id="30" name="组 29"/>
            <p:cNvGrpSpPr/>
            <p:nvPr/>
          </p:nvGrpSpPr>
          <p:grpSpPr>
            <a:xfrm>
              <a:off x="12039604" y="252856"/>
              <a:ext cx="152393" cy="484287"/>
              <a:chOff x="12039604" y="252856"/>
              <a:chExt cx="152393" cy="484287"/>
            </a:xfrm>
          </p:grpSpPr>
          <p:sp>
            <p:nvSpPr>
              <p:cNvPr id="34" name="圆角矩形 33"/>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99"/>
            <p:cNvGrpSpPr/>
            <p:nvPr/>
          </p:nvGrpSpPr>
          <p:grpSpPr>
            <a:xfrm>
              <a:off x="11454105" y="252857"/>
              <a:ext cx="491115" cy="484287"/>
              <a:chOff x="1528923" y="220268"/>
              <a:chExt cx="1284096" cy="1266241"/>
            </a:xfrm>
          </p:grpSpPr>
          <p:sp>
            <p:nvSpPr>
              <p:cNvPr id="32" name="圆角矩形 31"/>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96"/>
              <p:cNvSpPr>
                <a:spLocks/>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AD1C21"/>
                  </a:solidFill>
                </a:endParaRPr>
              </a:p>
            </p:txBody>
          </p:sp>
        </p:grpSp>
      </p:grpSp>
    </p:spTree>
    <p:extLst>
      <p:ext uri="{BB962C8B-B14F-4D97-AF65-F5344CB8AC3E}">
        <p14:creationId xmlns:p14="http://schemas.microsoft.com/office/powerpoint/2010/main" val="3460849235"/>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矩形 109"/>
          <p:cNvSpPr/>
          <p:nvPr/>
        </p:nvSpPr>
        <p:spPr>
          <a:xfrm>
            <a:off x="117567" y="3931920"/>
            <a:ext cx="7315200" cy="1933303"/>
          </a:xfrm>
          <a:prstGeom prst="rect">
            <a:avLst/>
          </a:prstGeom>
          <a:noFill/>
          <a:ln w="28575">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24" name="圆角矩形 23"/>
          <p:cNvSpPr/>
          <p:nvPr/>
        </p:nvSpPr>
        <p:spPr>
          <a:xfrm>
            <a:off x="0" y="1844435"/>
            <a:ext cx="12192000" cy="4255319"/>
          </a:xfrm>
          <a:prstGeom prst="roundRect">
            <a:avLst>
              <a:gd name="adj" fmla="val 0"/>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23" name="圆角矩形 22"/>
          <p:cNvSpPr/>
          <p:nvPr/>
        </p:nvSpPr>
        <p:spPr>
          <a:xfrm>
            <a:off x="-9144" y="1642759"/>
            <a:ext cx="12192000" cy="4255319"/>
          </a:xfrm>
          <a:prstGeom prst="roundRect">
            <a:avLst>
              <a:gd name="adj" fmla="val 0"/>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grpSp>
        <p:nvGrpSpPr>
          <p:cNvPr id="19" name="组合 18"/>
          <p:cNvGrpSpPr/>
          <p:nvPr/>
        </p:nvGrpSpPr>
        <p:grpSpPr>
          <a:xfrm>
            <a:off x="10071463" y="862148"/>
            <a:ext cx="2120537" cy="2037805"/>
            <a:chOff x="1300233" y="1995959"/>
            <a:chExt cx="3306471" cy="3273825"/>
          </a:xfrm>
        </p:grpSpPr>
        <p:sp>
          <p:nvSpPr>
            <p:cNvPr id="20" name="圆角矩形 20"/>
            <p:cNvSpPr/>
            <p:nvPr/>
          </p:nvSpPr>
          <p:spPr>
            <a:xfrm>
              <a:off x="1300233" y="1995959"/>
              <a:ext cx="3306471" cy="3273825"/>
            </a:xfrm>
            <a:prstGeom prst="ellipse">
              <a:avLst/>
            </a:prstGeom>
            <a:solidFill>
              <a:schemeClr val="bg1"/>
            </a:solidFill>
            <a:ln w="15875">
              <a:solidFill>
                <a:srgbClr val="20386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21" name="圆角矩形 20"/>
            <p:cNvSpPr/>
            <p:nvPr/>
          </p:nvSpPr>
          <p:spPr>
            <a:xfrm>
              <a:off x="1432848" y="2127265"/>
              <a:ext cx="3041242" cy="3011214"/>
            </a:xfrm>
            <a:prstGeom prst="ellipse">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p>
          </p:txBody>
        </p:sp>
        <p:sp>
          <p:nvSpPr>
            <p:cNvPr id="22" name="文本框 21"/>
            <p:cNvSpPr txBox="1"/>
            <p:nvPr/>
          </p:nvSpPr>
          <p:spPr>
            <a:xfrm>
              <a:off x="2011835" y="3190700"/>
              <a:ext cx="1883269" cy="1038360"/>
            </a:xfrm>
            <a:prstGeom prst="rect">
              <a:avLst/>
            </a:prstGeom>
            <a:noFill/>
          </p:spPr>
          <p:txBody>
            <a:bodyPr wrap="square" rtlCol="0">
              <a:spAutoFit/>
            </a:bodyPr>
            <a:lstStyle/>
            <a:p>
              <a:pPr algn="ctr"/>
              <a:r>
                <a:rPr lang="zh-CN" altLang="en-US" sz="3600" dirty="0" smtClean="0">
                  <a:solidFill>
                    <a:schemeClr val="bg1"/>
                  </a:solidFill>
                  <a:latin typeface="微软雅黑" panose="020B0503020204020204" pitchFamily="34" charset="-122"/>
                  <a:ea typeface="微软雅黑" panose="020B0503020204020204" pitchFamily="34" charset="-122"/>
                </a:rPr>
                <a:t>概述</a:t>
              </a:r>
              <a:endParaRPr lang="en-US" altLang="zh-CN" sz="3600" dirty="0">
                <a:solidFill>
                  <a:schemeClr val="bg1"/>
                </a:solidFill>
                <a:latin typeface="微软雅黑" panose="020B0503020204020204" pitchFamily="34" charset="-122"/>
                <a:ea typeface="微软雅黑" panose="020B0503020204020204" pitchFamily="34" charset="-122"/>
              </a:endParaRPr>
            </a:p>
          </p:txBody>
        </p:sp>
      </p:grpSp>
      <p:sp>
        <p:nvSpPr>
          <p:cNvPr id="25" name="矩形 24"/>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26" name="圆角矩形 25"/>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smtClean="0"/>
              <a:t>2</a:t>
            </a:r>
            <a:endParaRPr lang="zh-CN" altLang="en-US" sz="3600" dirty="0"/>
          </a:p>
        </p:txBody>
      </p:sp>
      <p:grpSp>
        <p:nvGrpSpPr>
          <p:cNvPr id="27" name="组 79"/>
          <p:cNvGrpSpPr/>
          <p:nvPr/>
        </p:nvGrpSpPr>
        <p:grpSpPr>
          <a:xfrm>
            <a:off x="11454106" y="252857"/>
            <a:ext cx="737892" cy="484288"/>
            <a:chOff x="11454105" y="252856"/>
            <a:chExt cx="737892" cy="484288"/>
          </a:xfrm>
        </p:grpSpPr>
        <p:grpSp>
          <p:nvGrpSpPr>
            <p:cNvPr id="28" name="组 81"/>
            <p:cNvGrpSpPr/>
            <p:nvPr/>
          </p:nvGrpSpPr>
          <p:grpSpPr>
            <a:xfrm>
              <a:off x="12039604" y="252856"/>
              <a:ext cx="152393" cy="484287"/>
              <a:chOff x="12039604" y="252856"/>
              <a:chExt cx="152393" cy="484287"/>
            </a:xfrm>
          </p:grpSpPr>
          <p:sp>
            <p:nvSpPr>
              <p:cNvPr id="32" name="圆角矩形 31"/>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33"/>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99"/>
            <p:cNvGrpSpPr/>
            <p:nvPr/>
          </p:nvGrpSpPr>
          <p:grpSpPr>
            <a:xfrm>
              <a:off x="11454105" y="252857"/>
              <a:ext cx="491115" cy="484287"/>
              <a:chOff x="1528923" y="220268"/>
              <a:chExt cx="1284096" cy="1266241"/>
            </a:xfrm>
          </p:grpSpPr>
          <p:sp>
            <p:nvSpPr>
              <p:cNvPr id="30" name="圆角矩形 29"/>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96"/>
              <p:cNvSpPr>
                <a:spLocks/>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AD1C21"/>
                  </a:solidFill>
                </a:endParaRPr>
              </a:p>
            </p:txBody>
          </p:sp>
        </p:grpSp>
      </p:grpSp>
      <p:sp>
        <p:nvSpPr>
          <p:cNvPr id="37" name="文本框 76"/>
          <p:cNvSpPr txBox="1"/>
          <p:nvPr/>
        </p:nvSpPr>
        <p:spPr>
          <a:xfrm>
            <a:off x="647718" y="267581"/>
            <a:ext cx="1723541" cy="461661"/>
          </a:xfrm>
          <a:prstGeom prst="rect">
            <a:avLst/>
          </a:prstGeom>
          <a:noFill/>
        </p:spPr>
        <p:txBody>
          <a:bodyPr wrap="none" lIns="91436" tIns="45718" rIns="91436" bIns="45718" rtlCol="0">
            <a:spAutoFit/>
          </a:bodyPr>
          <a:lstStyle/>
          <a:p>
            <a:r>
              <a:rPr lang="zh-CN" altLang="en-US" sz="2400" spc="600" dirty="0" smtClean="0">
                <a:solidFill>
                  <a:schemeClr val="tx2"/>
                </a:solidFill>
                <a:latin typeface="微软雅黑" panose="020B0503020204020204" pitchFamily="34" charset="-122"/>
                <a:ea typeface="微软雅黑" panose="020B0503020204020204" pitchFamily="34" charset="-122"/>
              </a:rPr>
              <a:t>功能介绍</a:t>
            </a:r>
            <a:endParaRPr lang="zh-CN" altLang="en-US" sz="2400" spc="600" dirty="0">
              <a:solidFill>
                <a:schemeClr val="tx2"/>
              </a:solidFill>
              <a:latin typeface="微软雅黑" panose="020B0503020204020204" pitchFamily="34" charset="-122"/>
              <a:ea typeface="微软雅黑" panose="020B0503020204020204" pitchFamily="34" charset="-122"/>
            </a:endParaRPr>
          </a:p>
        </p:txBody>
      </p:sp>
      <p:sp>
        <p:nvSpPr>
          <p:cNvPr id="39" name="矩形 38"/>
          <p:cNvSpPr/>
          <p:nvPr/>
        </p:nvSpPr>
        <p:spPr>
          <a:xfrm>
            <a:off x="300446" y="1985554"/>
            <a:ext cx="444137" cy="1776549"/>
          </a:xfrm>
          <a:prstGeom prst="rect">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600" dirty="0" smtClean="0"/>
              <a:t>核心业务</a:t>
            </a:r>
          </a:p>
        </p:txBody>
      </p:sp>
      <p:sp>
        <p:nvSpPr>
          <p:cNvPr id="42" name="矩形 41"/>
          <p:cNvSpPr/>
          <p:nvPr/>
        </p:nvSpPr>
        <p:spPr>
          <a:xfrm>
            <a:off x="313509" y="4088675"/>
            <a:ext cx="444137" cy="1619795"/>
          </a:xfrm>
          <a:prstGeom prst="rect">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600" dirty="0" smtClean="0"/>
              <a:t>辅助业务</a:t>
            </a:r>
          </a:p>
        </p:txBody>
      </p:sp>
      <p:sp>
        <p:nvSpPr>
          <p:cNvPr id="43" name="矩形 42"/>
          <p:cNvSpPr/>
          <p:nvPr/>
        </p:nvSpPr>
        <p:spPr>
          <a:xfrm>
            <a:off x="979716" y="2011680"/>
            <a:ext cx="1214846" cy="431075"/>
          </a:xfrm>
          <a:prstGeom prst="rect">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我的申请</a:t>
            </a:r>
          </a:p>
        </p:txBody>
      </p:sp>
      <p:sp>
        <p:nvSpPr>
          <p:cNvPr id="44" name="矩形 43"/>
          <p:cNvSpPr/>
          <p:nvPr/>
        </p:nvSpPr>
        <p:spPr>
          <a:xfrm>
            <a:off x="2338254" y="2011680"/>
            <a:ext cx="1214846" cy="431075"/>
          </a:xfrm>
          <a:prstGeom prst="rect">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招标评审</a:t>
            </a:r>
          </a:p>
        </p:txBody>
      </p:sp>
      <p:sp>
        <p:nvSpPr>
          <p:cNvPr id="45" name="矩形 44"/>
          <p:cNvSpPr/>
          <p:nvPr/>
        </p:nvSpPr>
        <p:spPr>
          <a:xfrm>
            <a:off x="992778" y="2560320"/>
            <a:ext cx="1214846" cy="431075"/>
          </a:xfrm>
          <a:prstGeom prst="rect">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申请审批</a:t>
            </a:r>
          </a:p>
        </p:txBody>
      </p:sp>
      <p:sp>
        <p:nvSpPr>
          <p:cNvPr id="46" name="矩形 45"/>
          <p:cNvSpPr/>
          <p:nvPr/>
        </p:nvSpPr>
        <p:spPr>
          <a:xfrm>
            <a:off x="992778" y="3122023"/>
            <a:ext cx="1214846" cy="431075"/>
          </a:xfrm>
          <a:prstGeom prst="rect">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招标准备</a:t>
            </a:r>
          </a:p>
        </p:txBody>
      </p:sp>
      <p:sp>
        <p:nvSpPr>
          <p:cNvPr id="47" name="矩形 46"/>
          <p:cNvSpPr/>
          <p:nvPr/>
        </p:nvSpPr>
        <p:spPr>
          <a:xfrm>
            <a:off x="2338253" y="2560320"/>
            <a:ext cx="1214846" cy="431075"/>
          </a:xfrm>
          <a:prstGeom prst="rect">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招标公示</a:t>
            </a:r>
          </a:p>
        </p:txBody>
      </p:sp>
      <p:sp>
        <p:nvSpPr>
          <p:cNvPr id="48" name="矩形 47"/>
          <p:cNvSpPr/>
          <p:nvPr/>
        </p:nvSpPr>
        <p:spPr>
          <a:xfrm>
            <a:off x="2351316" y="3135086"/>
            <a:ext cx="1214846" cy="431075"/>
          </a:xfrm>
          <a:prstGeom prst="rect">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内部报批件</a:t>
            </a:r>
          </a:p>
        </p:txBody>
      </p:sp>
      <p:sp>
        <p:nvSpPr>
          <p:cNvPr id="49" name="矩形 48"/>
          <p:cNvSpPr/>
          <p:nvPr/>
        </p:nvSpPr>
        <p:spPr>
          <a:xfrm>
            <a:off x="3683728" y="1998617"/>
            <a:ext cx="1214846" cy="431075"/>
          </a:xfrm>
          <a:prstGeom prst="rect">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自行招标</a:t>
            </a:r>
          </a:p>
        </p:txBody>
      </p:sp>
      <p:sp>
        <p:nvSpPr>
          <p:cNvPr id="50" name="矩形 49"/>
          <p:cNvSpPr/>
          <p:nvPr/>
        </p:nvSpPr>
        <p:spPr>
          <a:xfrm>
            <a:off x="3683727" y="2547257"/>
            <a:ext cx="1214846" cy="431075"/>
          </a:xfrm>
          <a:prstGeom prst="rect">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合同管理</a:t>
            </a:r>
          </a:p>
        </p:txBody>
      </p:sp>
      <p:sp>
        <p:nvSpPr>
          <p:cNvPr id="52" name="矩形 51"/>
          <p:cNvSpPr/>
          <p:nvPr/>
        </p:nvSpPr>
        <p:spPr>
          <a:xfrm>
            <a:off x="5773787" y="1972492"/>
            <a:ext cx="1554480" cy="431075"/>
          </a:xfrm>
          <a:prstGeom prst="rect">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合同基本信息</a:t>
            </a:r>
          </a:p>
        </p:txBody>
      </p:sp>
      <p:sp>
        <p:nvSpPr>
          <p:cNvPr id="53" name="矩形 52"/>
          <p:cNvSpPr/>
          <p:nvPr/>
        </p:nvSpPr>
        <p:spPr>
          <a:xfrm>
            <a:off x="5773785" y="2521132"/>
            <a:ext cx="1567543" cy="431075"/>
          </a:xfrm>
          <a:prstGeom prst="rect">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合同执行评估</a:t>
            </a:r>
          </a:p>
        </p:txBody>
      </p:sp>
      <p:sp>
        <p:nvSpPr>
          <p:cNvPr id="56" name="矩形 55"/>
          <p:cNvSpPr/>
          <p:nvPr/>
        </p:nvSpPr>
        <p:spPr>
          <a:xfrm>
            <a:off x="5786849" y="3095898"/>
            <a:ext cx="1554480" cy="431075"/>
          </a:xfrm>
          <a:prstGeom prst="rect">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印花税管理</a:t>
            </a:r>
          </a:p>
        </p:txBody>
      </p:sp>
      <p:cxnSp>
        <p:nvCxnSpPr>
          <p:cNvPr id="61" name="直接箭头连接符 60"/>
          <p:cNvCxnSpPr>
            <a:stCxn id="50" idx="3"/>
            <a:endCxn id="53" idx="1"/>
          </p:cNvCxnSpPr>
          <p:nvPr/>
        </p:nvCxnSpPr>
        <p:spPr>
          <a:xfrm flipV="1">
            <a:off x="4898573" y="2736670"/>
            <a:ext cx="875212" cy="26125"/>
          </a:xfrm>
          <a:prstGeom prst="straightConnector1">
            <a:avLst/>
          </a:prstGeom>
          <a:ln w="28575">
            <a:solidFill>
              <a:srgbClr val="2F5597"/>
            </a:solidFill>
            <a:tailEnd type="arrow"/>
          </a:ln>
        </p:spPr>
        <p:style>
          <a:lnRef idx="3">
            <a:schemeClr val="accent5"/>
          </a:lnRef>
          <a:fillRef idx="0">
            <a:schemeClr val="accent5"/>
          </a:fillRef>
          <a:effectRef idx="2">
            <a:schemeClr val="accent5"/>
          </a:effectRef>
          <a:fontRef idx="minor">
            <a:schemeClr val="tx1"/>
          </a:fontRef>
        </p:style>
      </p:cxnSp>
      <p:cxnSp>
        <p:nvCxnSpPr>
          <p:cNvPr id="63" name="直接箭头连接符 62"/>
          <p:cNvCxnSpPr>
            <a:stCxn id="50" idx="3"/>
            <a:endCxn id="52" idx="1"/>
          </p:cNvCxnSpPr>
          <p:nvPr/>
        </p:nvCxnSpPr>
        <p:spPr>
          <a:xfrm flipV="1">
            <a:off x="4898573" y="2188030"/>
            <a:ext cx="875214" cy="574765"/>
          </a:xfrm>
          <a:prstGeom prst="straightConnector1">
            <a:avLst/>
          </a:prstGeom>
          <a:ln w="28575">
            <a:solidFill>
              <a:srgbClr val="2F5597"/>
            </a:solidFill>
            <a:tailEnd type="arrow"/>
          </a:ln>
        </p:spPr>
        <p:style>
          <a:lnRef idx="3">
            <a:schemeClr val="accent5"/>
          </a:lnRef>
          <a:fillRef idx="0">
            <a:schemeClr val="accent5"/>
          </a:fillRef>
          <a:effectRef idx="2">
            <a:schemeClr val="accent5"/>
          </a:effectRef>
          <a:fontRef idx="minor">
            <a:schemeClr val="tx1"/>
          </a:fontRef>
        </p:style>
      </p:cxnSp>
      <p:cxnSp>
        <p:nvCxnSpPr>
          <p:cNvPr id="65" name="直接箭头连接符 64"/>
          <p:cNvCxnSpPr>
            <a:stCxn id="50" idx="3"/>
            <a:endCxn id="56" idx="1"/>
          </p:cNvCxnSpPr>
          <p:nvPr/>
        </p:nvCxnSpPr>
        <p:spPr>
          <a:xfrm>
            <a:off x="4898573" y="2762795"/>
            <a:ext cx="888276" cy="548641"/>
          </a:xfrm>
          <a:prstGeom prst="straightConnector1">
            <a:avLst/>
          </a:prstGeom>
          <a:ln w="28575">
            <a:solidFill>
              <a:srgbClr val="2F5597"/>
            </a:solidFill>
            <a:tailEnd type="arrow"/>
          </a:ln>
        </p:spPr>
        <p:style>
          <a:lnRef idx="3">
            <a:schemeClr val="accent5"/>
          </a:lnRef>
          <a:fillRef idx="0">
            <a:schemeClr val="accent5"/>
          </a:fillRef>
          <a:effectRef idx="2">
            <a:schemeClr val="accent5"/>
          </a:effectRef>
          <a:fontRef idx="minor">
            <a:schemeClr val="tx1"/>
          </a:fontRef>
        </p:style>
      </p:cxnSp>
      <p:sp>
        <p:nvSpPr>
          <p:cNvPr id="67" name="矩形 66"/>
          <p:cNvSpPr/>
          <p:nvPr/>
        </p:nvSpPr>
        <p:spPr>
          <a:xfrm>
            <a:off x="1733008" y="4045131"/>
            <a:ext cx="1441268" cy="431075"/>
          </a:xfrm>
          <a:prstGeom prst="rect">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600" dirty="0" smtClean="0"/>
              <a:t>统计管理</a:t>
            </a:r>
          </a:p>
        </p:txBody>
      </p:sp>
      <p:sp>
        <p:nvSpPr>
          <p:cNvPr id="70" name="矩形 69"/>
          <p:cNvSpPr/>
          <p:nvPr/>
        </p:nvSpPr>
        <p:spPr>
          <a:xfrm>
            <a:off x="953590" y="5016139"/>
            <a:ext cx="940526" cy="666205"/>
          </a:xfrm>
          <a:prstGeom prst="rect">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600" dirty="0" smtClean="0"/>
              <a:t>合同基</a:t>
            </a:r>
            <a:endParaRPr lang="en-US" altLang="zh-CN" sz="1600" dirty="0" smtClean="0"/>
          </a:p>
          <a:p>
            <a:pPr algn="ctr">
              <a:lnSpc>
                <a:spcPct val="130000"/>
              </a:lnSpc>
            </a:pPr>
            <a:r>
              <a:rPr lang="zh-CN" altLang="en-US" sz="1600" dirty="0" smtClean="0"/>
              <a:t>本信息</a:t>
            </a:r>
          </a:p>
        </p:txBody>
      </p:sp>
      <p:sp>
        <p:nvSpPr>
          <p:cNvPr id="71" name="矩形 70"/>
          <p:cNvSpPr/>
          <p:nvPr/>
        </p:nvSpPr>
        <p:spPr>
          <a:xfrm>
            <a:off x="3043646" y="5003075"/>
            <a:ext cx="927463" cy="692332"/>
          </a:xfrm>
          <a:prstGeom prst="rect">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600" dirty="0" smtClean="0"/>
              <a:t>合同执</a:t>
            </a:r>
            <a:endParaRPr lang="en-US" altLang="zh-CN" sz="1600" dirty="0" smtClean="0"/>
          </a:p>
          <a:p>
            <a:pPr algn="ctr">
              <a:lnSpc>
                <a:spcPct val="130000"/>
              </a:lnSpc>
            </a:pPr>
            <a:r>
              <a:rPr lang="zh-CN" altLang="en-US" sz="1600" dirty="0" smtClean="0"/>
              <a:t>行评估</a:t>
            </a:r>
          </a:p>
        </p:txBody>
      </p:sp>
      <p:sp>
        <p:nvSpPr>
          <p:cNvPr id="72" name="矩形 71"/>
          <p:cNvSpPr/>
          <p:nvPr/>
        </p:nvSpPr>
        <p:spPr>
          <a:xfrm>
            <a:off x="1998618" y="5016139"/>
            <a:ext cx="927463" cy="666205"/>
          </a:xfrm>
          <a:prstGeom prst="rect">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600" dirty="0" smtClean="0"/>
              <a:t>印花税</a:t>
            </a:r>
            <a:endParaRPr lang="en-US" altLang="zh-CN" sz="1600" dirty="0" smtClean="0"/>
          </a:p>
          <a:p>
            <a:pPr algn="ctr">
              <a:lnSpc>
                <a:spcPct val="130000"/>
              </a:lnSpc>
            </a:pPr>
            <a:r>
              <a:rPr lang="zh-CN" altLang="en-US" sz="1600" dirty="0" smtClean="0"/>
              <a:t>管理</a:t>
            </a:r>
          </a:p>
        </p:txBody>
      </p:sp>
      <p:cxnSp>
        <p:nvCxnSpPr>
          <p:cNvPr id="77" name="直接箭头连接符 76"/>
          <p:cNvCxnSpPr>
            <a:stCxn id="67" idx="2"/>
            <a:endCxn id="70" idx="0"/>
          </p:cNvCxnSpPr>
          <p:nvPr/>
        </p:nvCxnSpPr>
        <p:spPr>
          <a:xfrm rot="5400000">
            <a:off x="1668782" y="4231278"/>
            <a:ext cx="539933" cy="1029789"/>
          </a:xfrm>
          <a:prstGeom prst="straightConnector1">
            <a:avLst/>
          </a:prstGeom>
          <a:ln w="28575">
            <a:solidFill>
              <a:srgbClr val="2F5597"/>
            </a:solidFill>
            <a:tailEnd type="arrow"/>
          </a:ln>
        </p:spPr>
        <p:style>
          <a:lnRef idx="3">
            <a:schemeClr val="accent5"/>
          </a:lnRef>
          <a:fillRef idx="0">
            <a:schemeClr val="accent5"/>
          </a:fillRef>
          <a:effectRef idx="2">
            <a:schemeClr val="accent5"/>
          </a:effectRef>
          <a:fontRef idx="minor">
            <a:schemeClr val="tx1"/>
          </a:fontRef>
        </p:style>
      </p:cxnSp>
      <p:cxnSp>
        <p:nvCxnSpPr>
          <p:cNvPr id="80" name="直接箭头连接符 79"/>
          <p:cNvCxnSpPr>
            <a:stCxn id="67" idx="2"/>
            <a:endCxn id="72" idx="0"/>
          </p:cNvCxnSpPr>
          <p:nvPr/>
        </p:nvCxnSpPr>
        <p:spPr>
          <a:xfrm rot="16200000" flipH="1">
            <a:off x="2188030" y="4741818"/>
            <a:ext cx="539933" cy="8708"/>
          </a:xfrm>
          <a:prstGeom prst="straightConnector1">
            <a:avLst/>
          </a:prstGeom>
          <a:ln w="28575">
            <a:solidFill>
              <a:srgbClr val="2F5597"/>
            </a:solidFill>
            <a:tailEnd type="arrow"/>
          </a:ln>
        </p:spPr>
        <p:style>
          <a:lnRef idx="3">
            <a:schemeClr val="accent5"/>
          </a:lnRef>
          <a:fillRef idx="0">
            <a:schemeClr val="accent5"/>
          </a:fillRef>
          <a:effectRef idx="2">
            <a:schemeClr val="accent5"/>
          </a:effectRef>
          <a:fontRef idx="minor">
            <a:schemeClr val="tx1"/>
          </a:fontRef>
        </p:style>
      </p:cxnSp>
      <p:cxnSp>
        <p:nvCxnSpPr>
          <p:cNvPr id="84" name="直接箭头连接符 83"/>
          <p:cNvCxnSpPr>
            <a:stCxn id="67" idx="2"/>
            <a:endCxn id="71" idx="0"/>
          </p:cNvCxnSpPr>
          <p:nvPr/>
        </p:nvCxnSpPr>
        <p:spPr>
          <a:xfrm rot="16200000" flipH="1">
            <a:off x="2717076" y="4212772"/>
            <a:ext cx="526869" cy="1053736"/>
          </a:xfrm>
          <a:prstGeom prst="straightConnector1">
            <a:avLst/>
          </a:prstGeom>
          <a:ln w="28575">
            <a:solidFill>
              <a:srgbClr val="2F5597"/>
            </a:solidFill>
            <a:tailEnd type="arrow"/>
          </a:ln>
        </p:spPr>
        <p:style>
          <a:lnRef idx="3">
            <a:schemeClr val="accent5"/>
          </a:lnRef>
          <a:fillRef idx="0">
            <a:schemeClr val="accent5"/>
          </a:fillRef>
          <a:effectRef idx="2">
            <a:schemeClr val="accent5"/>
          </a:effectRef>
          <a:fontRef idx="minor">
            <a:schemeClr val="tx1"/>
          </a:fontRef>
        </p:style>
      </p:cxnSp>
      <p:sp>
        <p:nvSpPr>
          <p:cNvPr id="91" name="矩形 90"/>
          <p:cNvSpPr/>
          <p:nvPr/>
        </p:nvSpPr>
        <p:spPr>
          <a:xfrm>
            <a:off x="4241078" y="4045131"/>
            <a:ext cx="1441268" cy="431075"/>
          </a:xfrm>
          <a:prstGeom prst="rect">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600" dirty="0" smtClean="0"/>
              <a:t>基础数据管理</a:t>
            </a:r>
          </a:p>
        </p:txBody>
      </p:sp>
      <p:sp>
        <p:nvSpPr>
          <p:cNvPr id="92" name="矩形 91"/>
          <p:cNvSpPr/>
          <p:nvPr/>
        </p:nvSpPr>
        <p:spPr>
          <a:xfrm>
            <a:off x="5900060" y="4045131"/>
            <a:ext cx="1441268" cy="431075"/>
          </a:xfrm>
          <a:prstGeom prst="rect">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600" dirty="0" smtClean="0"/>
              <a:t>模板管理</a:t>
            </a:r>
          </a:p>
        </p:txBody>
      </p:sp>
      <p:sp>
        <p:nvSpPr>
          <p:cNvPr id="93" name="矩形 92"/>
          <p:cNvSpPr/>
          <p:nvPr/>
        </p:nvSpPr>
        <p:spPr>
          <a:xfrm>
            <a:off x="4097384" y="5003076"/>
            <a:ext cx="866501" cy="705394"/>
          </a:xfrm>
          <a:prstGeom prst="rect">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600" dirty="0"/>
              <a:t>专</a:t>
            </a:r>
            <a:r>
              <a:rPr lang="zh-CN" altLang="en-US" sz="1600" dirty="0" smtClean="0"/>
              <a:t>家管理</a:t>
            </a:r>
            <a:endParaRPr lang="zh-CN" altLang="en-US" sz="1600" dirty="0" smtClean="0"/>
          </a:p>
        </p:txBody>
      </p:sp>
      <p:cxnSp>
        <p:nvCxnSpPr>
          <p:cNvPr id="95" name="直接箭头连接符 94"/>
          <p:cNvCxnSpPr>
            <a:stCxn id="91" idx="2"/>
            <a:endCxn id="93" idx="0"/>
          </p:cNvCxnSpPr>
          <p:nvPr/>
        </p:nvCxnSpPr>
        <p:spPr>
          <a:xfrm rot="5400000">
            <a:off x="4482739" y="4524103"/>
            <a:ext cx="526870" cy="431077"/>
          </a:xfrm>
          <a:prstGeom prst="straightConnector1">
            <a:avLst/>
          </a:prstGeom>
          <a:ln w="28575">
            <a:solidFill>
              <a:srgbClr val="2F5597"/>
            </a:solidFill>
            <a:tailEnd type="arrow"/>
          </a:ln>
        </p:spPr>
        <p:style>
          <a:lnRef idx="3">
            <a:schemeClr val="accent5"/>
          </a:lnRef>
          <a:fillRef idx="0">
            <a:schemeClr val="accent5"/>
          </a:fillRef>
          <a:effectRef idx="2">
            <a:schemeClr val="accent5"/>
          </a:effectRef>
          <a:fontRef idx="minor">
            <a:schemeClr val="tx1"/>
          </a:fontRef>
        </p:style>
      </p:cxnSp>
      <p:sp>
        <p:nvSpPr>
          <p:cNvPr id="103" name="矩形 102"/>
          <p:cNvSpPr/>
          <p:nvPr/>
        </p:nvSpPr>
        <p:spPr>
          <a:xfrm>
            <a:off x="5064035" y="5016139"/>
            <a:ext cx="866501" cy="705394"/>
          </a:xfrm>
          <a:prstGeom prst="rect">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600" dirty="0" smtClean="0"/>
              <a:t>招标代</a:t>
            </a:r>
            <a:r>
              <a:rPr lang="zh-CN" altLang="en-US" sz="1600" dirty="0" smtClean="0"/>
              <a:t>理机构</a:t>
            </a:r>
          </a:p>
        </p:txBody>
      </p:sp>
      <p:cxnSp>
        <p:nvCxnSpPr>
          <p:cNvPr id="104" name="直接箭头连接符 103"/>
          <p:cNvCxnSpPr>
            <a:stCxn id="91" idx="2"/>
            <a:endCxn id="103" idx="0"/>
          </p:cNvCxnSpPr>
          <p:nvPr/>
        </p:nvCxnSpPr>
        <p:spPr>
          <a:xfrm rot="16200000" flipH="1">
            <a:off x="4959533" y="4478385"/>
            <a:ext cx="539933" cy="535574"/>
          </a:xfrm>
          <a:prstGeom prst="straightConnector1">
            <a:avLst/>
          </a:prstGeom>
          <a:ln w="28575">
            <a:solidFill>
              <a:srgbClr val="2F5597"/>
            </a:solidFill>
            <a:tailEnd type="arrow"/>
          </a:ln>
        </p:spPr>
        <p:style>
          <a:lnRef idx="3">
            <a:schemeClr val="accent5"/>
          </a:lnRef>
          <a:fillRef idx="0">
            <a:schemeClr val="accent5"/>
          </a:fillRef>
          <a:effectRef idx="2">
            <a:schemeClr val="accent5"/>
          </a:effectRef>
          <a:fontRef idx="minor">
            <a:schemeClr val="tx1"/>
          </a:fontRef>
        </p:style>
      </p:cxnSp>
      <p:sp>
        <p:nvSpPr>
          <p:cNvPr id="109" name="矩形 108"/>
          <p:cNvSpPr/>
          <p:nvPr/>
        </p:nvSpPr>
        <p:spPr>
          <a:xfrm>
            <a:off x="117567" y="1907177"/>
            <a:ext cx="7315200" cy="1933303"/>
          </a:xfrm>
          <a:prstGeom prst="rect">
            <a:avLst/>
          </a:prstGeom>
          <a:noFill/>
          <a:ln w="28575">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111" name="矩形 110"/>
          <p:cNvSpPr/>
          <p:nvPr/>
        </p:nvSpPr>
        <p:spPr>
          <a:xfrm>
            <a:off x="7485018" y="2963656"/>
            <a:ext cx="4706982" cy="2973118"/>
          </a:xfrm>
          <a:prstGeom prst="rect">
            <a:avLst/>
          </a:prstGeom>
        </p:spPr>
        <p:txBody>
          <a:bodyPr wrap="square" lIns="91436" tIns="45718" rIns="91436" bIns="45718">
            <a:spAutoFit/>
          </a:bodyPr>
          <a:lstStyle/>
          <a:p>
            <a:pPr>
              <a:lnSpc>
                <a:spcPct val="130000"/>
              </a:lnSpc>
            </a:pPr>
            <a:r>
              <a:rPr lang="zh-CN" altLang="en-US" sz="1600" dirty="0" smtClean="0">
                <a:solidFill>
                  <a:schemeClr val="bg1"/>
                </a:solidFill>
                <a:latin typeface="微软雅黑" panose="020B0503020204020204" pitchFamily="34" charset="-122"/>
                <a:ea typeface="微软雅黑" panose="020B0503020204020204" pitchFamily="34" charset="-122"/>
              </a:rPr>
              <a:t>平台针对于政府采购管理与执行部门而开发的政采专用综合业务管理信息系统，适用于任何一级政府机关和事业单位政府采购的业务流程管理。</a:t>
            </a:r>
          </a:p>
          <a:p>
            <a:pPr>
              <a:lnSpc>
                <a:spcPct val="130000"/>
              </a:lnSpc>
            </a:pPr>
            <a:r>
              <a:rPr lang="zh-CN" altLang="en-US" sz="1600" dirty="0" smtClean="0">
                <a:solidFill>
                  <a:schemeClr val="bg1"/>
                </a:solidFill>
                <a:latin typeface="微软雅黑" panose="020B0503020204020204" pitchFamily="34" charset="-122"/>
                <a:ea typeface="微软雅黑" panose="020B0503020204020204" pitchFamily="34" charset="-122"/>
              </a:rPr>
              <a:t>平台在深入分析政府采购业务流程的基础上进行设计开发，完成政采业务从申请采购、审批、招标准备、招标评审、招标公示、合同管理等全流程支撑，以及自行招标等业务执行，实现政府采购事务自动化处理，提升政采工作效率，实现政采全过程监督，保证政采工作的有效执行</a:t>
            </a:r>
            <a:r>
              <a:rPr lang="zh-CN" altLang="en-US" sz="1600" dirty="0" smtClean="0">
                <a:solidFill>
                  <a:schemeClr val="bg1"/>
                </a:solidFill>
                <a:latin typeface="微软雅黑" panose="020B0503020204020204" pitchFamily="34" charset="-122"/>
                <a:ea typeface="微软雅黑" panose="020B0503020204020204" pitchFamily="34" charset="-122"/>
              </a:rPr>
              <a:t>。</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0244693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圆角矩形 50"/>
          <p:cNvSpPr/>
          <p:nvPr/>
        </p:nvSpPr>
        <p:spPr>
          <a:xfrm rot="10800000" flipV="1">
            <a:off x="472817" y="1671489"/>
            <a:ext cx="1669491" cy="491115"/>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zh-CN" altLang="en-US" sz="2400" dirty="0" smtClean="0"/>
              <a:t>我的申请</a:t>
            </a:r>
            <a:endParaRPr lang="zh-CN" altLang="en-US" sz="2400" dirty="0"/>
          </a:p>
        </p:txBody>
      </p:sp>
      <p:sp>
        <p:nvSpPr>
          <p:cNvPr id="60" name="矩形 59"/>
          <p:cNvSpPr/>
          <p:nvPr/>
        </p:nvSpPr>
        <p:spPr>
          <a:xfrm>
            <a:off x="2607863" y="1577520"/>
            <a:ext cx="8239260" cy="732504"/>
          </a:xfrm>
          <a:prstGeom prst="rect">
            <a:avLst/>
          </a:prstGeom>
        </p:spPr>
        <p:txBody>
          <a:bodyPr wrap="square" lIns="91436" tIns="45718" rIns="91436" bIns="45718">
            <a:spAutoFit/>
          </a:bodyPr>
          <a:lstStyle/>
          <a:p>
            <a:pPr>
              <a:lnSpc>
                <a:spcPct val="130000"/>
              </a:lnSpc>
            </a:pPr>
            <a:r>
              <a:rPr lang="zh-CN" altLang="en-US" sz="1600" b="1" dirty="0" smtClean="0">
                <a:solidFill>
                  <a:schemeClr val="bg2">
                    <a:lumMod val="50000"/>
                  </a:schemeClr>
                </a:solidFill>
                <a:latin typeface="微软雅黑" panose="020B0503020204020204" pitchFamily="34" charset="-122"/>
                <a:ea typeface="微软雅黑" panose="020B0503020204020204" pitchFamily="34" charset="-122"/>
              </a:rPr>
              <a:t>采购申请人角色</a:t>
            </a:r>
            <a:r>
              <a:rPr lang="zh-CN" altLang="en-US" sz="1600" b="1" dirty="0" smtClean="0">
                <a:solidFill>
                  <a:schemeClr val="bg2">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采购</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申</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请人提交申请给领导审批，汇总呈现申请人的申请数据，同时支持申请人对申请数据的编辑、撤回、查询状态、跟踪审</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批进程等</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操作。</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75" name="矩形 74"/>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76" name="圆角矩形 75"/>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smtClean="0"/>
              <a:t>2</a:t>
            </a:r>
            <a:endParaRPr lang="zh-CN" altLang="en-US" sz="3600" dirty="0"/>
          </a:p>
        </p:txBody>
      </p:sp>
      <p:grpSp>
        <p:nvGrpSpPr>
          <p:cNvPr id="2" name="组 79"/>
          <p:cNvGrpSpPr/>
          <p:nvPr/>
        </p:nvGrpSpPr>
        <p:grpSpPr>
          <a:xfrm>
            <a:off x="11454106" y="252857"/>
            <a:ext cx="737892" cy="484288"/>
            <a:chOff x="11454105" y="252856"/>
            <a:chExt cx="737892" cy="484288"/>
          </a:xfrm>
        </p:grpSpPr>
        <p:grpSp>
          <p:nvGrpSpPr>
            <p:cNvPr id="3" name="组 81"/>
            <p:cNvGrpSpPr/>
            <p:nvPr/>
          </p:nvGrpSpPr>
          <p:grpSpPr>
            <a:xfrm>
              <a:off x="12039604" y="252856"/>
              <a:ext cx="152393" cy="484287"/>
              <a:chOff x="12039604" y="252856"/>
              <a:chExt cx="152393" cy="484287"/>
            </a:xfrm>
          </p:grpSpPr>
          <p:sp>
            <p:nvSpPr>
              <p:cNvPr id="86" name="圆角矩形 85"/>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圆角矩形 86"/>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圆角矩形 87"/>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圆角矩形 88"/>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圆角矩形 89"/>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99"/>
            <p:cNvGrpSpPr/>
            <p:nvPr/>
          </p:nvGrpSpPr>
          <p:grpSpPr>
            <a:xfrm>
              <a:off x="11454105" y="252857"/>
              <a:ext cx="491115" cy="484287"/>
              <a:chOff x="1528923" y="220268"/>
              <a:chExt cx="1284096" cy="1266241"/>
            </a:xfrm>
          </p:grpSpPr>
          <p:sp>
            <p:nvSpPr>
              <p:cNvPr id="84" name="圆角矩形 83"/>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Freeform 96"/>
              <p:cNvSpPr>
                <a:spLocks/>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AD1C21"/>
                  </a:solidFill>
                </a:endParaRPr>
              </a:p>
            </p:txBody>
          </p:sp>
        </p:grpSp>
      </p:grpSp>
      <p:sp>
        <p:nvSpPr>
          <p:cNvPr id="22" name="矩形 21"/>
          <p:cNvSpPr/>
          <p:nvPr/>
        </p:nvSpPr>
        <p:spPr>
          <a:xfrm>
            <a:off x="8117113" y="2519496"/>
            <a:ext cx="3681187" cy="2973118"/>
          </a:xfrm>
          <a:prstGeom prst="rect">
            <a:avLst/>
          </a:prstGeom>
        </p:spPr>
        <p:txBody>
          <a:bodyPr wrap="square" lIns="91436" tIns="45718" rIns="91436" bIns="45718">
            <a:spAutoFit/>
          </a:bodyPr>
          <a:lstStyle/>
          <a:p>
            <a:pPr>
              <a:lnSpc>
                <a:spcPct val="130000"/>
              </a:lnSpc>
              <a:buFont typeface="Wingdings" pitchFamily="2" charset="2"/>
              <a:buChar char="n"/>
            </a:pPr>
            <a:r>
              <a:rPr lang="zh-CN" altLang="en-US" sz="1600" b="1" dirty="0" smtClean="0">
                <a:solidFill>
                  <a:schemeClr val="bg2">
                    <a:lumMod val="50000"/>
                  </a:schemeClr>
                </a:solidFill>
                <a:latin typeface="微软雅黑" panose="020B0503020204020204" pitchFamily="34" charset="-122"/>
                <a:ea typeface="微软雅黑" panose="020B0503020204020204" pitchFamily="34" charset="-122"/>
              </a:rPr>
              <a:t>申请汇总：</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显示当前登录用户提出的所有申请，展示项目信息及审批状态。支持条件筛选、全表检索， 支持申请信息撤回。</a:t>
            </a: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endParaRPr lang="en-US" altLang="zh-CN" sz="1600" dirty="0" smtClean="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buFont typeface="Wingdings" pitchFamily="2" charset="2"/>
              <a:buChar char="n"/>
            </a:pPr>
            <a:r>
              <a:rPr lang="zh-CN" altLang="en-US" sz="1600" b="1" dirty="0" smtClean="0">
                <a:solidFill>
                  <a:schemeClr val="bg2">
                    <a:lumMod val="50000"/>
                  </a:schemeClr>
                </a:solidFill>
                <a:latin typeface="微软雅黑" panose="020B0503020204020204" pitchFamily="34" charset="-122"/>
                <a:ea typeface="微软雅黑" panose="020B0503020204020204" pitchFamily="34" charset="-122"/>
              </a:rPr>
              <a:t>申请信息：</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申请者提交</a:t>
            </a:r>
            <a:r>
              <a:rPr lang="en-US" altLang="zh-CN" sz="1600" dirty="0" smtClean="0">
                <a:solidFill>
                  <a:schemeClr val="bg2">
                    <a:lumMod val="50000"/>
                  </a:schemeClr>
                </a:solidFill>
                <a:latin typeface="微软雅黑" panose="020B0503020204020204" pitchFamily="34" charset="-122"/>
                <a:ea typeface="微软雅黑" panose="020B0503020204020204" pitchFamily="34" charset="-122"/>
              </a:rPr>
              <a:t>/</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编辑申请，添加总项目信息、上传预算批文文件、采购说明文件、子项目信息和输入报批件信息等。</a:t>
            </a:r>
          </a:p>
        </p:txBody>
      </p:sp>
      <p:sp>
        <p:nvSpPr>
          <p:cNvPr id="20" name="文本框 76"/>
          <p:cNvSpPr txBox="1"/>
          <p:nvPr/>
        </p:nvSpPr>
        <p:spPr>
          <a:xfrm>
            <a:off x="647718" y="267581"/>
            <a:ext cx="1723541" cy="461661"/>
          </a:xfrm>
          <a:prstGeom prst="rect">
            <a:avLst/>
          </a:prstGeom>
          <a:noFill/>
        </p:spPr>
        <p:txBody>
          <a:bodyPr wrap="none" lIns="91436" tIns="45718" rIns="91436" bIns="45718" rtlCol="0">
            <a:spAutoFit/>
          </a:bodyPr>
          <a:lstStyle/>
          <a:p>
            <a:r>
              <a:rPr lang="zh-CN" altLang="en-US" sz="2400" spc="600" dirty="0" smtClean="0">
                <a:solidFill>
                  <a:schemeClr val="tx2"/>
                </a:solidFill>
                <a:latin typeface="微软雅黑" panose="020B0503020204020204" pitchFamily="34" charset="-122"/>
                <a:ea typeface="微软雅黑" panose="020B0503020204020204" pitchFamily="34" charset="-122"/>
              </a:rPr>
              <a:t>平台功能</a:t>
            </a:r>
            <a:endParaRPr lang="zh-CN" altLang="en-US" sz="2400" spc="600" dirty="0">
              <a:solidFill>
                <a:schemeClr val="tx2"/>
              </a:solidFill>
              <a:latin typeface="微软雅黑" panose="020B0503020204020204" pitchFamily="34" charset="-122"/>
              <a:ea typeface="微软雅黑" panose="020B0503020204020204" pitchFamily="34" charset="-122"/>
            </a:endParaRPr>
          </a:p>
        </p:txBody>
      </p:sp>
      <p:pic>
        <p:nvPicPr>
          <p:cNvPr id="29" name="Picture 2" descr="C:\Users\Administrator\Documents\Tencent Files\519263265\Image\C2C\V8VR{M~0WQY_[LS89S}T5LM.jpg"/>
          <p:cNvPicPr>
            <a:picLocks noChangeAspect="1" noChangeArrowheads="1"/>
          </p:cNvPicPr>
          <p:nvPr/>
        </p:nvPicPr>
        <p:blipFill>
          <a:blip r:embed="rId2"/>
          <a:srcRect/>
          <a:stretch>
            <a:fillRect/>
          </a:stretch>
        </p:blipFill>
        <p:spPr bwMode="auto">
          <a:xfrm>
            <a:off x="457200" y="2704008"/>
            <a:ext cx="7421749" cy="3205026"/>
          </a:xfrm>
          <a:prstGeom prst="rect">
            <a:avLst/>
          </a:prstGeom>
          <a:noFill/>
          <a:ln>
            <a:solidFill>
              <a:srgbClr val="2F5597"/>
            </a:solidFill>
          </a:ln>
        </p:spPr>
      </p:pic>
    </p:spTree>
    <p:extLst>
      <p:ext uri="{BB962C8B-B14F-4D97-AF65-F5344CB8AC3E}">
        <p14:creationId xmlns:p14="http://schemas.microsoft.com/office/powerpoint/2010/main" val="1081525342"/>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奥斯汀">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1876</TotalTime>
  <Words>2991</Words>
  <Application>Microsoft Office PowerPoint</Application>
  <PresentationFormat>宽屏</PresentationFormat>
  <Paragraphs>233</Paragraphs>
  <Slides>28</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28</vt:i4>
      </vt:variant>
    </vt:vector>
  </HeadingPairs>
  <TitlesOfParts>
    <vt:vector size="37" baseType="lpstr">
      <vt:lpstr>Eras Light ITC</vt:lpstr>
      <vt:lpstr>宋体</vt:lpstr>
      <vt:lpstr>微软雅黑</vt:lpstr>
      <vt:lpstr>Arial</vt:lpstr>
      <vt:lpstr>Calibri</vt:lpstr>
      <vt:lpstr>Century Gothic</vt:lpstr>
      <vt:lpstr>Segoe UI Semilight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Office PLUS</dc:creator>
  <cp:keywords/>
  <dc:description/>
  <cp:lastModifiedBy>WXJ</cp:lastModifiedBy>
  <cp:revision>322</cp:revision>
  <dcterms:created xsi:type="dcterms:W3CDTF">2015-04-07T16:28:23Z</dcterms:created>
  <dcterms:modified xsi:type="dcterms:W3CDTF">2017-05-12T16:00:19Z</dcterms:modified>
  <cp:category/>
</cp:coreProperties>
</file>