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comments/comment2.xml" ContentType="application/vnd.openxmlformats-officedocument.presentationml.comment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comments/comment3.xml" ContentType="application/vnd.openxmlformats-officedocument.presentationml.comment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comments/comment1.xml" ContentType="application/vnd.openxmlformats-officedocument.presentationml.comment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9" r:id="rId4"/>
    <p:sldId id="260" r:id="rId5"/>
    <p:sldId id="284" r:id="rId6"/>
    <p:sldId id="285" r:id="rId7"/>
    <p:sldId id="327" r:id="rId8"/>
    <p:sldId id="264" r:id="rId9"/>
    <p:sldId id="286" r:id="rId10"/>
    <p:sldId id="325" r:id="rId11"/>
    <p:sldId id="326"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23" r:id="rId43"/>
    <p:sldId id="324" r:id="rId44"/>
    <p:sldId id="320" r:id="rId45"/>
    <p:sldId id="265" r:id="rId46"/>
    <p:sldId id="261" r:id="rId47"/>
    <p:sldId id="266" r:id="rId48"/>
    <p:sldId id="319" r:id="rId49"/>
    <p:sldId id="270" r:id="rId50"/>
    <p:sldId id="322" r:id="rId51"/>
    <p:sldId id="321" r:id="rId52"/>
    <p:sldId id="275" r:id="rId53"/>
    <p:sldId id="280" r:id="rId54"/>
    <p:sldId id="277" r:id="rId55"/>
    <p:sldId id="282" r:id="rId56"/>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开始" id="{D0E6B166-B634-4C9F-AB9F-6B5F07B7CF1D}">
          <p14:sldIdLst>
            <p14:sldId id="256"/>
            <p14:sldId id="257"/>
          </p14:sldIdLst>
        </p14:section>
        <p14:section name="图文展示页" id="{BABBB1F7-B0C2-4424-8B14-5DECA66234D5}">
          <p14:sldIdLst>
            <p14:sldId id="259"/>
            <p14:sldId id="284"/>
            <p14:sldId id="260"/>
            <p14:sldId id="268"/>
            <p14:sldId id="261"/>
            <p14:sldId id="269"/>
            <p14:sldId id="267"/>
          </p14:sldIdLst>
        </p14:section>
        <p14:section name="图表分析页" id="{C62B8563-F5DA-485B-A21B-DAC7D93BD36A}">
          <p14:sldIdLst>
            <p14:sldId id="264"/>
            <p14:sldId id="265"/>
            <p14:sldId id="266"/>
            <p14:sldId id="270"/>
            <p14:sldId id="271"/>
            <p14:sldId id="273"/>
          </p14:sldIdLst>
        </p14:section>
        <p14:section name="乱七八糟节" id="{69B77EA9-5D77-4EA7-A282-322071606ACF}">
          <p14:sldIdLst>
            <p14:sldId id="275"/>
            <p14:sldId id="283"/>
            <p14:sldId id="272"/>
            <p14:sldId id="280"/>
            <p14:sldId id="281"/>
            <p14:sldId id="277"/>
          </p14:sldIdLst>
        </p14:section>
        <p14:section name="结束" id="{D95F33E2-F528-440C-ACA3-1E8040F9E0BE}">
          <p14:sldIdLst>
            <p14:sldId id="282"/>
          </p14:sldIdLst>
        </p14:section>
      </p14:sectionLst>
    </p:ext>
    <p:ext uri="{EFAFB233-063F-42B5-8137-9DF3F51BA10A}">
      <p15:sldGuideLst xmlns="" xmlns:p15="http://schemas.microsoft.com/office/powerpoint/2012/main">
        <p15:guide id="1" orient="horz" pos="2124" userDrawn="1">
          <p15:clr>
            <a:srgbClr val="A4A3A4"/>
          </p15:clr>
        </p15:guide>
        <p15:guide id="2" pos="3749" userDrawn="1">
          <p15:clr>
            <a:srgbClr val="A4A3A4"/>
          </p15:clr>
        </p15:guide>
        <p15:guide id="3" orient="horz" pos="2931" userDrawn="1">
          <p15:clr>
            <a:srgbClr val="A4A3A4"/>
          </p15:clr>
        </p15:guide>
        <p15:guide id="4" orient="horz" pos="3657" userDrawn="1">
          <p15:clr>
            <a:srgbClr val="A4A3A4"/>
          </p15:clr>
        </p15:guide>
        <p15:guide id="5" orient="horz" pos="21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安" initials="安" lastIdx="1" clrIdx="0">
    <p:extLst>
      <p:ext uri="{19B8F6BF-5375-455C-9EA6-DF929625EA0E}">
        <p15:presenceInfo xmlns="" xmlns:p15="http://schemas.microsoft.com/office/powerpoint/2012/main" userId="安" providerId="None"/>
      </p:ext>
    </p:extLst>
  </p:cmAuthor>
  <p:cmAuthor id="2" name="edianzu" initials="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32F2F"/>
    <a:srgbClr val="FFFFFF"/>
    <a:srgbClr val="212122"/>
    <a:srgbClr val="F44336"/>
    <a:srgbClr val="7272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397" autoAdjust="0"/>
    <p:restoredTop sz="94660"/>
  </p:normalViewPr>
  <p:slideViewPr>
    <p:cSldViewPr snapToGrid="0">
      <p:cViewPr varScale="1">
        <p:scale>
          <a:sx n="64" d="100"/>
          <a:sy n="64" d="100"/>
        </p:scale>
        <p:origin x="-802" y="-62"/>
      </p:cViewPr>
      <p:guideLst>
        <p:guide orient="horz" pos="2124"/>
        <p:guide orient="horz" pos="2931"/>
        <p:guide orient="horz" pos="3657"/>
        <p:guide orient="horz" pos="2118"/>
        <p:guide pos="374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view3D>
      <c:rotX val="30"/>
      <c:perspective val="30"/>
    </c:view3D>
    <c:plotArea>
      <c:layout/>
      <c:pie3DChart>
        <c:varyColors val="1"/>
        <c:ser>
          <c:idx val="0"/>
          <c:order val="0"/>
          <c:tx>
            <c:strRef>
              <c:f>Sheet1!$B$1</c:f>
              <c:strCache>
                <c:ptCount val="1"/>
                <c:pt idx="0">
                  <c:v>销售额</c:v>
                </c:pt>
              </c:strCache>
            </c:strRef>
          </c:tx>
          <c:explosion val="25"/>
          <c:cat>
            <c:strRef>
              <c:f>Sheet1!$A$2:$A$6</c:f>
              <c:strCache>
                <c:ptCount val="4"/>
                <c:pt idx="0">
                  <c:v>第一季度</c:v>
                </c:pt>
                <c:pt idx="1">
                  <c:v>第二季度</c:v>
                </c:pt>
                <c:pt idx="2">
                  <c:v>第三季度</c:v>
                </c:pt>
                <c:pt idx="3">
                  <c:v>第四季度</c:v>
                </c:pt>
              </c:strCache>
            </c:strRef>
          </c:cat>
          <c:val>
            <c:numRef>
              <c:f>Sheet1!$B$2:$B$6</c:f>
              <c:numCache>
                <c:formatCode>General</c:formatCode>
                <c:ptCount val="5"/>
                <c:pt idx="0">
                  <c:v>0.6</c:v>
                </c:pt>
                <c:pt idx="1">
                  <c:v>0.06</c:v>
                </c:pt>
                <c:pt idx="2">
                  <c:v>0.05</c:v>
                </c:pt>
                <c:pt idx="3">
                  <c:v>0.06</c:v>
                </c:pt>
                <c:pt idx="4">
                  <c:v>0.17</c:v>
                </c:pt>
              </c:numCache>
            </c:numRef>
          </c:val>
        </c:ser>
      </c:pie3DChart>
    </c:plotArea>
    <c:plotVisOnly val="1"/>
  </c:chart>
  <c:txPr>
    <a:bodyPr/>
    <a:lstStyle/>
    <a:p>
      <a:pPr>
        <a:defRPr sz="1800"/>
      </a:pPr>
      <a:endParaRPr lang="zh-CN"/>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2" dt="2017-05-17T10:19:11.468" idx="1">
    <p:pos x="7314" y="3006"/>
    <p:text>是否有此功能</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7-05-17T10:18:51.591" idx="2">
    <p:pos x="7141" y="2249"/>
    <p:text>是否有此功能</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7-05-17T10:18:31.462" idx="3">
    <p:pos x="4939" y="1709"/>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F7324-435C-4EE3-9D29-525551AABF1F}" type="datetimeFigureOut">
              <a:rPr lang="zh-CN" altLang="en-US" smtClean="0"/>
              <a:pPr/>
              <a:t>2017/5/17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47F15-06AC-427D-8F93-57EC068D85FC}" type="slidenum">
              <a:rPr lang="zh-CN" altLang="en-US" smtClean="0"/>
              <a:pPr/>
              <a:t>‹#›</a:t>
            </a:fld>
            <a:endParaRPr lang="zh-CN" altLang="en-US"/>
          </a:p>
        </p:txBody>
      </p:sp>
    </p:spTree>
    <p:extLst>
      <p:ext uri="{BB962C8B-B14F-4D97-AF65-F5344CB8AC3E}">
        <p14:creationId xmlns="" xmlns:p14="http://schemas.microsoft.com/office/powerpoint/2010/main" val="174651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57177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367967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293745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151593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33694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361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240843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225746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296753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331254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268BC37-D34C-4FCF-902B-FEAC352F4D1C}" type="datetimeFigureOut">
              <a:rPr lang="zh-CN" altLang="en-US" smtClean="0"/>
              <a:pPr/>
              <a:t>2017/5/17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1070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8BC37-D34C-4FCF-902B-FEAC352F4D1C}" type="datetimeFigureOut">
              <a:rPr lang="zh-CN" altLang="en-US" smtClean="0"/>
              <a:pPr/>
              <a:t>2017/5/17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BB4D-CECE-4FAC-9F34-F47AC60546A2}" type="slidenum">
              <a:rPr lang="zh-CN" altLang="en-US" smtClean="0"/>
              <a:pPr/>
              <a:t>‹#›</a:t>
            </a:fld>
            <a:endParaRPr lang="zh-CN" altLang="en-US"/>
          </a:p>
        </p:txBody>
      </p:sp>
    </p:spTree>
    <p:extLst>
      <p:ext uri="{BB962C8B-B14F-4D97-AF65-F5344CB8AC3E}">
        <p14:creationId xmlns="" xmlns:p14="http://schemas.microsoft.com/office/powerpoint/2010/main" val="3734230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Layout" Target="../slideLayouts/slideLayout1.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jpeg"/><Relationship Id="rId3" Type="http://schemas.openxmlformats.org/officeDocument/2006/relationships/tags" Target="../tags/tag26.xml"/><Relationship Id="rId7" Type="http://schemas.openxmlformats.org/officeDocument/2006/relationships/image" Target="../media/image37.emf"/><Relationship Id="rId12" Type="http://schemas.openxmlformats.org/officeDocument/2006/relationships/image" Target="../media/image4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2.png"/><Relationship Id="rId11" Type="http://schemas.openxmlformats.org/officeDocument/2006/relationships/image" Target="../media/image41.png"/><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slideLayout" Target="../slideLayouts/slideLayout2.xml"/><Relationship Id="rId9" Type="http://schemas.openxmlformats.org/officeDocument/2006/relationships/image" Target="../media/image39.emf"/><Relationship Id="rId1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_任意多边形 31"/>
          <p:cNvSpPr/>
          <p:nvPr>
            <p:custDataLst>
              <p:tags r:id="rId1"/>
            </p:custDataLst>
          </p:nvPr>
        </p:nvSpPr>
        <p:spPr>
          <a:xfrm>
            <a:off x="0" y="2209800"/>
            <a:ext cx="12192000" cy="2438400"/>
          </a:xfrm>
          <a:custGeom>
            <a:avLst/>
            <a:gdLst>
              <a:gd name="connsiteX0" fmla="*/ 1828800 w 12192000"/>
              <a:gd name="connsiteY0" fmla="*/ 0 h 2438400"/>
              <a:gd name="connsiteX1" fmla="*/ 12192000 w 12192000"/>
              <a:gd name="connsiteY1" fmla="*/ 0 h 2438400"/>
              <a:gd name="connsiteX2" fmla="*/ 12192000 w 12192000"/>
              <a:gd name="connsiteY2" fmla="*/ 2438400 h 2438400"/>
              <a:gd name="connsiteX3" fmla="*/ 0 w 12192000"/>
              <a:gd name="connsiteY3" fmla="*/ 2438400 h 2438400"/>
              <a:gd name="connsiteX4" fmla="*/ 0 w 12192000"/>
              <a:gd name="connsiteY4" fmla="*/ 1828800 h 2438400"/>
              <a:gd name="connsiteX5" fmla="*/ 609600 w 12192000"/>
              <a:gd name="connsiteY5" fmla="*/ 1828800 h 2438400"/>
              <a:gd name="connsiteX6" fmla="*/ 609600 w 12192000"/>
              <a:gd name="connsiteY6" fmla="*/ 1219200 h 2438400"/>
              <a:gd name="connsiteX7" fmla="*/ 1219200 w 12192000"/>
              <a:gd name="connsiteY7" fmla="*/ 1219200 h 2438400"/>
              <a:gd name="connsiteX8" fmla="*/ 1219200 w 12192000"/>
              <a:gd name="connsiteY8" fmla="*/ 609600 h 2438400"/>
              <a:gd name="connsiteX9" fmla="*/ 1828800 w 12192000"/>
              <a:gd name="connsiteY9" fmla="*/ 609600 h 2438400"/>
              <a:gd name="connsiteX10" fmla="*/ 1828800 w 12192000"/>
              <a:gd name="connsiteY10"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438400">
                <a:moveTo>
                  <a:pt x="1828800" y="0"/>
                </a:moveTo>
                <a:lnTo>
                  <a:pt x="12192000" y="0"/>
                </a:lnTo>
                <a:lnTo>
                  <a:pt x="12192000" y="2438400"/>
                </a:lnTo>
                <a:lnTo>
                  <a:pt x="0" y="2438400"/>
                </a:lnTo>
                <a:lnTo>
                  <a:pt x="0" y="1828800"/>
                </a:lnTo>
                <a:lnTo>
                  <a:pt x="609600" y="1828800"/>
                </a:lnTo>
                <a:lnTo>
                  <a:pt x="609600" y="1219200"/>
                </a:lnTo>
                <a:lnTo>
                  <a:pt x="1219200" y="1219200"/>
                </a:lnTo>
                <a:lnTo>
                  <a:pt x="1219200" y="609600"/>
                </a:lnTo>
                <a:lnTo>
                  <a:pt x="1828800" y="609600"/>
                </a:lnTo>
                <a:lnTo>
                  <a:pt x="1828800" y="0"/>
                </a:lnTo>
                <a:close/>
              </a:path>
            </a:pathLst>
          </a:cu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7"/>
          <p:cNvSpPr/>
          <p:nvPr>
            <p:custDataLst>
              <p:tags r:id="rId2"/>
            </p:custDataLst>
          </p:nvPr>
        </p:nvSpPr>
        <p:spPr>
          <a:xfrm>
            <a:off x="2438400" y="28194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矩形 8"/>
          <p:cNvSpPr/>
          <p:nvPr>
            <p:custDataLst>
              <p:tags r:id="rId3"/>
            </p:custDataLst>
          </p:nvPr>
        </p:nvSpPr>
        <p:spPr>
          <a:xfrm>
            <a:off x="2438400" y="22098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矩形 13"/>
          <p:cNvSpPr/>
          <p:nvPr>
            <p:custDataLst>
              <p:tags r:id="rId4"/>
            </p:custDataLst>
          </p:nvPr>
        </p:nvSpPr>
        <p:spPr>
          <a:xfrm>
            <a:off x="3048000" y="22098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矩形 14"/>
          <p:cNvSpPr/>
          <p:nvPr>
            <p:custDataLst>
              <p:tags r:id="rId5"/>
            </p:custDataLst>
          </p:nvPr>
        </p:nvSpPr>
        <p:spPr>
          <a:xfrm>
            <a:off x="1219200" y="40386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_矩形 15"/>
          <p:cNvSpPr/>
          <p:nvPr>
            <p:custDataLst>
              <p:tags r:id="rId6"/>
            </p:custDataLst>
          </p:nvPr>
        </p:nvSpPr>
        <p:spPr>
          <a:xfrm>
            <a:off x="1219200" y="34290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矩形 16"/>
          <p:cNvSpPr/>
          <p:nvPr>
            <p:custDataLst>
              <p:tags r:id="rId7"/>
            </p:custDataLst>
          </p:nvPr>
        </p:nvSpPr>
        <p:spPr>
          <a:xfrm>
            <a:off x="1219200" y="28194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矩形 19"/>
          <p:cNvSpPr/>
          <p:nvPr>
            <p:custDataLst>
              <p:tags r:id="rId8"/>
            </p:custDataLst>
          </p:nvPr>
        </p:nvSpPr>
        <p:spPr>
          <a:xfrm>
            <a:off x="1828800" y="34290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矩形 20"/>
          <p:cNvSpPr/>
          <p:nvPr>
            <p:custDataLst>
              <p:tags r:id="rId9"/>
            </p:custDataLst>
          </p:nvPr>
        </p:nvSpPr>
        <p:spPr>
          <a:xfrm>
            <a:off x="1828800" y="28194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矩形 21"/>
          <p:cNvSpPr/>
          <p:nvPr>
            <p:custDataLst>
              <p:tags r:id="rId10"/>
            </p:custDataLst>
          </p:nvPr>
        </p:nvSpPr>
        <p:spPr>
          <a:xfrm>
            <a:off x="1828800" y="22098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矩形 22"/>
          <p:cNvSpPr/>
          <p:nvPr>
            <p:custDataLst>
              <p:tags r:id="rId11"/>
            </p:custDataLst>
          </p:nvPr>
        </p:nvSpPr>
        <p:spPr>
          <a:xfrm>
            <a:off x="0" y="40386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任意多边形 30"/>
          <p:cNvSpPr/>
          <p:nvPr>
            <p:custDataLst>
              <p:tags r:id="rId12"/>
            </p:custDataLst>
          </p:nvPr>
        </p:nvSpPr>
        <p:spPr>
          <a:xfrm>
            <a:off x="0" y="2819400"/>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0" y="0"/>
                </a:moveTo>
                <a:lnTo>
                  <a:pt x="609600" y="0"/>
                </a:lnTo>
                <a:lnTo>
                  <a:pt x="609600" y="609600"/>
                </a:lnTo>
                <a:lnTo>
                  <a:pt x="0" y="6096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矩形 24"/>
          <p:cNvSpPr/>
          <p:nvPr>
            <p:custDataLst>
              <p:tags r:id="rId13"/>
            </p:custDataLst>
          </p:nvPr>
        </p:nvSpPr>
        <p:spPr>
          <a:xfrm>
            <a:off x="0" y="2819400"/>
            <a:ext cx="609600" cy="609600"/>
          </a:xfrm>
          <a:prstGeom prst="rect">
            <a:avLst/>
          </a:prstGeom>
          <a:gradFill>
            <a:gsLst>
              <a:gs pos="100000">
                <a:srgbClr val="D32F2F"/>
              </a:gs>
              <a:gs pos="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_矩形 26"/>
          <p:cNvSpPr/>
          <p:nvPr>
            <p:custDataLst>
              <p:tags r:id="rId14"/>
            </p:custDataLst>
          </p:nvPr>
        </p:nvSpPr>
        <p:spPr>
          <a:xfrm>
            <a:off x="609600" y="40386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_矩形 27"/>
          <p:cNvSpPr/>
          <p:nvPr>
            <p:custDataLst>
              <p:tags r:id="rId15"/>
            </p:custDataLst>
          </p:nvPr>
        </p:nvSpPr>
        <p:spPr>
          <a:xfrm>
            <a:off x="609600" y="34290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_矩形 34"/>
          <p:cNvSpPr/>
          <p:nvPr>
            <p:custDataLst>
              <p:tags r:id="rId16"/>
            </p:custDataLst>
          </p:nvPr>
        </p:nvSpPr>
        <p:spPr>
          <a:xfrm>
            <a:off x="2438400" y="1600200"/>
            <a:ext cx="609600" cy="609600"/>
          </a:xfrm>
          <a:prstGeom prst="rect">
            <a:avLst/>
          </a:prstGeom>
          <a:solidFill>
            <a:srgbClr val="D32F2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PA_文本框 35"/>
          <p:cNvSpPr txBox="1"/>
          <p:nvPr>
            <p:custDataLst>
              <p:tags r:id="rId17"/>
            </p:custDataLst>
          </p:nvPr>
        </p:nvSpPr>
        <p:spPr>
          <a:xfrm>
            <a:off x="6096000" y="2819400"/>
            <a:ext cx="5704764" cy="923330"/>
          </a:xfrm>
          <a:prstGeom prst="rect">
            <a:avLst/>
          </a:prstGeom>
          <a:noFill/>
        </p:spPr>
        <p:txBody>
          <a:bodyPr wrap="square" rtlCol="0">
            <a:spAutoFit/>
          </a:bodyPr>
          <a:lstStyle/>
          <a:p>
            <a:pPr algn="r"/>
            <a:r>
              <a:rPr lang="zh-CN" altLang="en-US" sz="5400" b="1" dirty="0" smtClean="0">
                <a:solidFill>
                  <a:srgbClr val="FFFFFF"/>
                </a:solidFill>
                <a:latin typeface="微软雅黑" panose="020B0503020204020204" pitchFamily="34" charset="-122"/>
                <a:ea typeface="微软雅黑" panose="020B0503020204020204" pitchFamily="34" charset="-122"/>
              </a:rPr>
              <a:t>值班排班管理系统</a:t>
            </a:r>
            <a:endParaRPr lang="en-US" altLang="zh-CN" sz="5400" b="1" dirty="0">
              <a:solidFill>
                <a:srgbClr val="FFFFFF"/>
              </a:solidFill>
              <a:latin typeface="微软雅黑" panose="020B0503020204020204" pitchFamily="34" charset="-122"/>
              <a:ea typeface="微软雅黑" panose="020B0503020204020204" pitchFamily="34" charset="-122"/>
            </a:endParaRPr>
          </a:p>
        </p:txBody>
      </p:sp>
      <p:sp>
        <p:nvSpPr>
          <p:cNvPr id="38" name="PA_圆角矩形 37"/>
          <p:cNvSpPr/>
          <p:nvPr>
            <p:custDataLst>
              <p:tags r:id="rId18"/>
            </p:custDataLst>
          </p:nvPr>
        </p:nvSpPr>
        <p:spPr>
          <a:xfrm>
            <a:off x="10669113" y="488937"/>
            <a:ext cx="1046328" cy="436728"/>
          </a:xfrm>
          <a:prstGeom prst="roundRect">
            <a:avLst>
              <a:gd name="adj" fmla="val 50000"/>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_文本框 38"/>
          <p:cNvSpPr txBox="1"/>
          <p:nvPr>
            <p:custDataLst>
              <p:tags r:id="rId19"/>
            </p:custDataLst>
          </p:nvPr>
        </p:nvSpPr>
        <p:spPr>
          <a:xfrm>
            <a:off x="10583790" y="568802"/>
            <a:ext cx="1216974" cy="276999"/>
          </a:xfrm>
          <a:prstGeom prst="rect">
            <a:avLst/>
          </a:prstGeom>
          <a:noFill/>
        </p:spPr>
        <p:txBody>
          <a:bodyPr wrap="square" rtlCol="0">
            <a:spAutoFit/>
          </a:bodyPr>
          <a:lstStyle/>
          <a:p>
            <a:pPr algn="ctr"/>
            <a:r>
              <a:rPr lang="en-US" altLang="zh-CN" sz="1200" dirty="0" smtClean="0">
                <a:solidFill>
                  <a:schemeClr val="bg1"/>
                </a:solidFill>
                <a:latin typeface="Adobe 黑体 Std R" panose="020B0400000000000000" pitchFamily="34" charset="-122"/>
                <a:ea typeface="Adobe 黑体 Std R" panose="020B0400000000000000" pitchFamily="34" charset="-122"/>
              </a:rPr>
              <a:t>E-link</a:t>
            </a:r>
            <a:endParaRPr lang="zh-CN" altLang="en-US" sz="1200" dirty="0">
              <a:solidFill>
                <a:schemeClr val="bg1"/>
              </a:solidFill>
              <a:latin typeface="Adobe 黑体 Std R" panose="020B0400000000000000" pitchFamily="34" charset="-122"/>
              <a:ea typeface="Adobe 黑体 Std R" panose="020B0400000000000000" pitchFamily="34" charset="-122"/>
            </a:endParaRPr>
          </a:p>
        </p:txBody>
      </p:sp>
      <p:cxnSp>
        <p:nvCxnSpPr>
          <p:cNvPr id="41" name="PA_直接连接符 40"/>
          <p:cNvCxnSpPr/>
          <p:nvPr>
            <p:custDataLst>
              <p:tags r:id="rId20"/>
            </p:custDataLst>
          </p:nvPr>
        </p:nvCxnSpPr>
        <p:spPr>
          <a:xfrm>
            <a:off x="6633030" y="2819400"/>
            <a:ext cx="50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PA_文本框 41"/>
          <p:cNvSpPr txBox="1"/>
          <p:nvPr>
            <p:custDataLst>
              <p:tags r:id="rId21"/>
            </p:custDataLst>
          </p:nvPr>
        </p:nvSpPr>
        <p:spPr>
          <a:xfrm>
            <a:off x="9635723" y="4210696"/>
            <a:ext cx="2165041" cy="338554"/>
          </a:xfrm>
          <a:prstGeom prst="rect">
            <a:avLst/>
          </a:prstGeom>
          <a:noFill/>
        </p:spPr>
        <p:txBody>
          <a:bodyPr wrap="square" rtlCol="0">
            <a:spAutoFit/>
          </a:bodyPr>
          <a:lstStyle/>
          <a:p>
            <a:pPr algn="r"/>
            <a:r>
              <a:rPr lang="zh-CN" altLang="en-US" sz="1600" dirty="0" smtClean="0">
                <a:solidFill>
                  <a:schemeClr val="bg1">
                    <a:lumMod val="75000"/>
                  </a:schemeClr>
                </a:solidFill>
                <a:latin typeface="微软雅黑" panose="020B0503020204020204" pitchFamily="34" charset="-122"/>
                <a:ea typeface="微软雅黑" panose="020B0503020204020204" pitchFamily="34" charset="-122"/>
              </a:rPr>
              <a:t>产品部</a:t>
            </a:r>
            <a:endParaRPr lang="zh-CN" altLang="en-US" sz="16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4" name="PA_文本框 43"/>
          <p:cNvSpPr txBox="1"/>
          <p:nvPr>
            <p:custDataLst>
              <p:tags r:id="rId22"/>
            </p:custDataLst>
          </p:nvPr>
        </p:nvSpPr>
        <p:spPr>
          <a:xfrm>
            <a:off x="4862936" y="5932335"/>
            <a:ext cx="6937828" cy="307777"/>
          </a:xfrm>
          <a:prstGeom prst="rect">
            <a:avLst/>
          </a:prstGeom>
          <a:noFill/>
        </p:spPr>
        <p:txBody>
          <a:bodyPr wrap="square" rtlCol="0">
            <a:spAutoFit/>
          </a:bodyPr>
          <a:lstStyle/>
          <a:p>
            <a:pPr algn="r"/>
            <a:r>
              <a:rPr lang="zh-CN" altLang="en-US" sz="1400" dirty="0" smtClean="0">
                <a:solidFill>
                  <a:schemeClr val="tx1">
                    <a:lumMod val="50000"/>
                    <a:lumOff val="50000"/>
                  </a:schemeClr>
                </a:solidFill>
              </a:rPr>
              <a:t>北京华夏易联科技开发有限公司</a:t>
            </a:r>
            <a:endParaRPr lang="en-US" altLang="zh-CN" sz="1400" dirty="0">
              <a:solidFill>
                <a:schemeClr val="tx1">
                  <a:lumMod val="50000"/>
                  <a:lumOff val="50000"/>
                </a:schemeClr>
              </a:solidFill>
            </a:endParaRPr>
          </a:p>
        </p:txBody>
      </p:sp>
      <p:sp>
        <p:nvSpPr>
          <p:cNvPr id="2" name="日期占位符 1"/>
          <p:cNvSpPr>
            <a:spLocks noGrp="1"/>
          </p:cNvSpPr>
          <p:nvPr>
            <p:ph type="dt" sz="half" idx="10"/>
          </p:nvPr>
        </p:nvSpPr>
        <p:spPr>
          <a:xfrm>
            <a:off x="9027198" y="3829554"/>
            <a:ext cx="2743200" cy="365125"/>
          </a:xfrm>
        </p:spPr>
        <p:txBody>
          <a:bodyPr/>
          <a:lstStyle/>
          <a:p>
            <a:pPr algn="r"/>
            <a:r>
              <a:rPr lang="en-US" altLang="zh-CN" sz="1800" dirty="0" smtClean="0"/>
              <a:t>2017</a:t>
            </a:r>
            <a:r>
              <a:rPr lang="zh-CN" altLang="en-US" sz="1800" dirty="0" smtClean="0"/>
              <a:t>年</a:t>
            </a:r>
            <a:r>
              <a:rPr lang="en-US" altLang="zh-CN" sz="1800" dirty="0" smtClean="0"/>
              <a:t>5</a:t>
            </a:r>
            <a:r>
              <a:rPr lang="zh-CN" altLang="en-US" sz="1800" dirty="0" smtClean="0"/>
              <a:t>月</a:t>
            </a:r>
            <a:endParaRPr lang="zh-CN" altLang="en-US" sz="1800" dirty="0"/>
          </a:p>
        </p:txBody>
      </p:sp>
    </p:spTree>
    <p:extLst>
      <p:ext uri="{BB962C8B-B14F-4D97-AF65-F5344CB8AC3E}">
        <p14:creationId xmlns="" xmlns:p14="http://schemas.microsoft.com/office/powerpoint/2010/main" val="173515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总体设计</a:t>
            </a:r>
            <a:endParaRPr lang="zh-CN" altLang="en-US" sz="3600" b="1" dirty="0">
              <a:latin typeface="微软雅黑" panose="020B0503020204020204" pitchFamily="34" charset="-122"/>
              <a:ea typeface="微软雅黑" panose="020B0503020204020204" pitchFamily="34" charset="-122"/>
            </a:endParaRPr>
          </a:p>
        </p:txBody>
      </p:sp>
      <p:sp>
        <p:nvSpPr>
          <p:cNvPr id="4" name="矩形 3"/>
          <p:cNvSpPr/>
          <p:nvPr/>
        </p:nvSpPr>
        <p:spPr>
          <a:xfrm>
            <a:off x="914400" y="5227093"/>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04364" y="4135272"/>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684292" y="1951630"/>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094328" y="3043451"/>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14400" y="5268037"/>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504364" y="4150098"/>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094326" y="3058277"/>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684291" y="1966456"/>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475329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a:spLocks/>
          </p:cNvSpPr>
          <p:nvPr/>
        </p:nvSpPr>
        <p:spPr bwMode="auto">
          <a:xfrm>
            <a:off x="6291616" y="1296538"/>
            <a:ext cx="70526" cy="669918"/>
          </a:xfrm>
          <a:custGeom>
            <a:avLst/>
            <a:gdLst>
              <a:gd name="T0" fmla="*/ 288 w 288"/>
              <a:gd name="T1" fmla="*/ 2051 h 2237"/>
              <a:gd name="T2" fmla="*/ 144 w 288"/>
              <a:gd name="T3" fmla="*/ 2237 h 2237"/>
              <a:gd name="T4" fmla="*/ 0 w 288"/>
              <a:gd name="T5" fmla="*/ 2051 h 2237"/>
              <a:gd name="T6" fmla="*/ 0 w 288"/>
              <a:gd name="T7" fmla="*/ 186 h 2237"/>
              <a:gd name="T8" fmla="*/ 144 w 288"/>
              <a:gd name="T9" fmla="*/ 0 h 2237"/>
              <a:gd name="T10" fmla="*/ 288 w 288"/>
              <a:gd name="T11" fmla="*/ 186 h 2237"/>
              <a:gd name="T12" fmla="*/ 288 w 288"/>
              <a:gd name="T13" fmla="*/ 2051 h 2237"/>
            </a:gdLst>
            <a:ahLst/>
            <a:cxnLst>
              <a:cxn ang="0">
                <a:pos x="T0" y="T1"/>
              </a:cxn>
              <a:cxn ang="0">
                <a:pos x="T2" y="T3"/>
              </a:cxn>
              <a:cxn ang="0">
                <a:pos x="T4" y="T5"/>
              </a:cxn>
              <a:cxn ang="0">
                <a:pos x="T6" y="T7"/>
              </a:cxn>
              <a:cxn ang="0">
                <a:pos x="T8" y="T9"/>
              </a:cxn>
              <a:cxn ang="0">
                <a:pos x="T10" y="T11"/>
              </a:cxn>
              <a:cxn ang="0">
                <a:pos x="T12" y="T13"/>
              </a:cxn>
            </a:cxnLst>
            <a:rect l="0" t="0" r="r" b="b"/>
            <a:pathLst>
              <a:path w="288" h="2237">
                <a:moveTo>
                  <a:pt x="288" y="2051"/>
                </a:moveTo>
                <a:cubicBezTo>
                  <a:pt x="288" y="2153"/>
                  <a:pt x="223" y="2237"/>
                  <a:pt x="144" y="2237"/>
                </a:cubicBezTo>
                <a:cubicBezTo>
                  <a:pt x="65" y="2237"/>
                  <a:pt x="0" y="2153"/>
                  <a:pt x="0" y="2051"/>
                </a:cubicBezTo>
                <a:cubicBezTo>
                  <a:pt x="0" y="186"/>
                  <a:pt x="0" y="186"/>
                  <a:pt x="0" y="186"/>
                </a:cubicBezTo>
                <a:cubicBezTo>
                  <a:pt x="0" y="84"/>
                  <a:pt x="65" y="0"/>
                  <a:pt x="144" y="0"/>
                </a:cubicBezTo>
                <a:cubicBezTo>
                  <a:pt x="223" y="0"/>
                  <a:pt x="288" y="84"/>
                  <a:pt x="288" y="186"/>
                </a:cubicBezTo>
                <a:cubicBezTo>
                  <a:pt x="288" y="2051"/>
                  <a:pt x="288" y="2051"/>
                  <a:pt x="288" y="2051"/>
                </a:cubicBezTo>
                <a:close/>
              </a:path>
            </a:pathLst>
          </a:custGeom>
          <a:solidFill>
            <a:srgbClr val="F443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6"/>
          <p:cNvSpPr>
            <a:spLocks/>
          </p:cNvSpPr>
          <p:nvPr/>
        </p:nvSpPr>
        <p:spPr bwMode="auto">
          <a:xfrm>
            <a:off x="6381926" y="1306404"/>
            <a:ext cx="409668" cy="341066"/>
          </a:xfrm>
          <a:custGeom>
            <a:avLst/>
            <a:gdLst>
              <a:gd name="T0" fmla="*/ 1546 w 1673"/>
              <a:gd name="T1" fmla="*/ 948 h 1139"/>
              <a:gd name="T2" fmla="*/ 860 w 1673"/>
              <a:gd name="T3" fmla="*/ 1120 h 1139"/>
              <a:gd name="T4" fmla="*/ 655 w 1673"/>
              <a:gd name="T5" fmla="*/ 951 h 1139"/>
              <a:gd name="T6" fmla="*/ 103 w 1673"/>
              <a:gd name="T7" fmla="*/ 1048 h 1139"/>
              <a:gd name="T8" fmla="*/ 0 w 1673"/>
              <a:gd name="T9" fmla="*/ 951 h 1139"/>
              <a:gd name="T10" fmla="*/ 0 w 1673"/>
              <a:gd name="T11" fmla="*/ 301 h 1139"/>
              <a:gd name="T12" fmla="*/ 129 w 1673"/>
              <a:gd name="T13" fmla="*/ 100 h 1139"/>
              <a:gd name="T14" fmla="*/ 656 w 1673"/>
              <a:gd name="T15" fmla="*/ 0 h 1139"/>
              <a:gd name="T16" fmla="*/ 860 w 1673"/>
              <a:gd name="T17" fmla="*/ 164 h 1139"/>
              <a:gd name="T18" fmla="*/ 1486 w 1673"/>
              <a:gd name="T19" fmla="*/ 29 h 1139"/>
              <a:gd name="T20" fmla="*/ 1673 w 1673"/>
              <a:gd name="T21" fmla="*/ 200 h 1139"/>
              <a:gd name="T22" fmla="*/ 1673 w 1673"/>
              <a:gd name="T23" fmla="*/ 770 h 1139"/>
              <a:gd name="T24" fmla="*/ 1546 w 1673"/>
              <a:gd name="T25" fmla="*/ 9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3" h="1139">
                <a:moveTo>
                  <a:pt x="1546" y="948"/>
                </a:moveTo>
                <a:cubicBezTo>
                  <a:pt x="1424" y="971"/>
                  <a:pt x="944" y="1139"/>
                  <a:pt x="860" y="1120"/>
                </a:cubicBezTo>
                <a:cubicBezTo>
                  <a:pt x="776" y="1100"/>
                  <a:pt x="876" y="951"/>
                  <a:pt x="655" y="951"/>
                </a:cubicBezTo>
                <a:cubicBezTo>
                  <a:pt x="370" y="951"/>
                  <a:pt x="103" y="1048"/>
                  <a:pt x="103" y="1048"/>
                </a:cubicBezTo>
                <a:cubicBezTo>
                  <a:pt x="103" y="1048"/>
                  <a:pt x="0" y="1105"/>
                  <a:pt x="0" y="951"/>
                </a:cubicBezTo>
                <a:cubicBezTo>
                  <a:pt x="0" y="798"/>
                  <a:pt x="0" y="446"/>
                  <a:pt x="0" y="301"/>
                </a:cubicBezTo>
                <a:cubicBezTo>
                  <a:pt x="0" y="157"/>
                  <a:pt x="129" y="100"/>
                  <a:pt x="129" y="100"/>
                </a:cubicBezTo>
                <a:cubicBezTo>
                  <a:pt x="129" y="100"/>
                  <a:pt x="324" y="0"/>
                  <a:pt x="656" y="0"/>
                </a:cubicBezTo>
                <a:cubicBezTo>
                  <a:pt x="868" y="1"/>
                  <a:pt x="761" y="140"/>
                  <a:pt x="860" y="164"/>
                </a:cubicBezTo>
                <a:cubicBezTo>
                  <a:pt x="959" y="187"/>
                  <a:pt x="1486" y="29"/>
                  <a:pt x="1486" y="29"/>
                </a:cubicBezTo>
                <a:cubicBezTo>
                  <a:pt x="1642" y="0"/>
                  <a:pt x="1673" y="25"/>
                  <a:pt x="1673" y="200"/>
                </a:cubicBezTo>
                <a:cubicBezTo>
                  <a:pt x="1673" y="200"/>
                  <a:pt x="1673" y="704"/>
                  <a:pt x="1673" y="770"/>
                </a:cubicBezTo>
                <a:cubicBezTo>
                  <a:pt x="1673" y="835"/>
                  <a:pt x="1667" y="925"/>
                  <a:pt x="1546" y="948"/>
                </a:cubicBezTo>
                <a:close/>
              </a:path>
            </a:pathLst>
          </a:custGeom>
          <a:solidFill>
            <a:srgbClr val="F443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96036" y="458823"/>
            <a:ext cx="298886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图表分析页</a:t>
            </a:r>
          </a:p>
        </p:txBody>
      </p:sp>
      <p:cxnSp>
        <p:nvCxnSpPr>
          <p:cNvPr id="19" name="直接连接符 18"/>
          <p:cNvCxnSpPr>
            <a:stCxn id="4" idx="0"/>
            <a:endCxn id="13" idx="0"/>
          </p:cNvCxnSpPr>
          <p:nvPr/>
        </p:nvCxnSpPr>
        <p:spPr>
          <a:xfrm rot="5400000" flipH="1" flipV="1">
            <a:off x="1770798" y="3886201"/>
            <a:ext cx="1091821" cy="1589964"/>
          </a:xfrm>
          <a:prstGeom prst="curvedConnector3">
            <a:avLst>
              <a:gd name="adj1" fmla="val 135937"/>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18"/>
          <p:cNvCxnSpPr/>
          <p:nvPr/>
        </p:nvCxnSpPr>
        <p:spPr>
          <a:xfrm rot="5400000" flipH="1" flipV="1">
            <a:off x="3360761" y="2794379"/>
            <a:ext cx="1091821" cy="1589964"/>
          </a:xfrm>
          <a:prstGeom prst="curvedConnector3">
            <a:avLst>
              <a:gd name="adj1" fmla="val 135937"/>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18"/>
          <p:cNvCxnSpPr/>
          <p:nvPr/>
        </p:nvCxnSpPr>
        <p:spPr>
          <a:xfrm rot="5400000" flipH="1" flipV="1">
            <a:off x="4950725" y="1757148"/>
            <a:ext cx="1091821" cy="1589964"/>
          </a:xfrm>
          <a:prstGeom prst="curvedConnector3">
            <a:avLst>
              <a:gd name="adj1" fmla="val 135937"/>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150125" y="4735775"/>
            <a:ext cx="1371600" cy="914400"/>
          </a:xfrm>
          <a:prstGeom prst="arc">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3"/>
          <p:cNvSpPr/>
          <p:nvPr/>
        </p:nvSpPr>
        <p:spPr>
          <a:xfrm>
            <a:off x="914400" y="5227093"/>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04364" y="4135272"/>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684292" y="1951630"/>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094328" y="3043451"/>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14400" y="5268037"/>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504364" y="4150098"/>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094326" y="3058277"/>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684291" y="1966456"/>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66929" y="3043450"/>
            <a:ext cx="372583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小白觉得这里是标题</a:t>
            </a:r>
          </a:p>
        </p:txBody>
      </p:sp>
      <p:sp>
        <p:nvSpPr>
          <p:cNvPr id="31" name="文本框 30"/>
          <p:cNvSpPr txBox="1"/>
          <p:nvPr/>
        </p:nvSpPr>
        <p:spPr>
          <a:xfrm>
            <a:off x="5916302" y="3780429"/>
            <a:ext cx="5227092" cy="1892826"/>
          </a:xfrm>
          <a:prstGeom prst="rect">
            <a:avLst/>
          </a:prstGeom>
          <a:noFill/>
        </p:spPr>
        <p:txBody>
          <a:bodyPr wrap="square" rtlCol="0">
            <a:spAutoFit/>
          </a:bodyPr>
          <a:lstStyle/>
          <a:p>
            <a:pPr algn="ctr">
              <a:lnSpc>
                <a:spcPct val="13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Lorem Ipsum Dolor Sit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Amet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Consectetuer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Adipiscing</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Elit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Maecenas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Porttitor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Congue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Massa.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Fusce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Posuere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Magna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Sed</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Pulvinar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Ultricies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Purus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Lectus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Malesuada</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Libero, Sit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Amet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Commodo</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Magna Eros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Quis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Urna</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2475329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2600691" y="1554958"/>
            <a:ext cx="8910215" cy="701342"/>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展示当前值班秘书的交班信息，值班领导的替班信息，工作备忘和待办事项等信息，支持对数据的增加、查看、修改、删除操作。</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2"/>
          <a:srcRect/>
          <a:stretch>
            <a:fillRect/>
          </a:stretch>
        </p:blipFill>
        <p:spPr bwMode="auto">
          <a:xfrm>
            <a:off x="468086" y="2510972"/>
            <a:ext cx="7291124" cy="3650349"/>
          </a:xfrm>
          <a:prstGeom prst="rect">
            <a:avLst/>
          </a:prstGeom>
          <a:noFill/>
          <a:ln w="9525">
            <a:noFill/>
            <a:miter lim="800000"/>
            <a:headEnd/>
            <a:tailEnd/>
          </a:ln>
          <a:effectLst/>
        </p:spPr>
      </p:pic>
      <p:sp>
        <p:nvSpPr>
          <p:cNvPr id="22" name="矩形 21"/>
          <p:cNvSpPr/>
          <p:nvPr/>
        </p:nvSpPr>
        <p:spPr>
          <a:xfrm>
            <a:off x="8117113" y="2519496"/>
            <a:ext cx="3681187" cy="3613293"/>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值班信息：展示当天值班信息。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领导替班：选择替班的领导、添加替班时长和替班的时段进行领导的替班的操作。</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交班：当前值班秘书对重要事项、领导安排、会议室使用情况、自定义备忘、待报名的采访活动报名的数据、待反馈和待处理的报批件、送审稿和电话记录的数据的转交给下一个值班秘书的操作。</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511300" y="2540000"/>
            <a:ext cx="6184900" cy="1066800"/>
          </a:xfrm>
          <a:prstGeom prst="rect">
            <a:avLst/>
          </a:prstGeom>
          <a:noFill/>
          <a:ln w="2857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
        <p:nvSpPr>
          <p:cNvPr id="31" name="圆角矩形 3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工作台</a:t>
            </a: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68086" y="2510972"/>
            <a:ext cx="7291124" cy="3650349"/>
          </a:xfrm>
          <a:prstGeom prst="rect">
            <a:avLst/>
          </a:prstGeom>
          <a:noFill/>
          <a:ln w="9525">
            <a:noFill/>
            <a:miter lim="800000"/>
            <a:headEnd/>
            <a:tailEnd/>
          </a:ln>
          <a:effectLst/>
        </p:spPr>
      </p:pic>
      <p:sp>
        <p:nvSpPr>
          <p:cNvPr id="22" name="矩形 21"/>
          <p:cNvSpPr/>
          <p:nvPr/>
        </p:nvSpPr>
        <p:spPr>
          <a:xfrm>
            <a:off x="8117113" y="2519496"/>
            <a:ext cx="3681187" cy="329320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工作备忘：当前值班秘书对重要事项、领导安排、会议室使用情况的记录、查询、检索、修改和排序等操作，支持自定义备忘事项等操作，如果当时忘记保存，富文本编辑器有自动保存的功能，以备下次可以再次查看和操作。</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待办事项：待报名活动、待反馈事项、待处理事项提醒，支持查询、检索、修改等操作，支持一键打印。</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524000" y="3505200"/>
            <a:ext cx="6184900" cy="2667000"/>
          </a:xfrm>
          <a:prstGeom prst="rect">
            <a:avLst/>
          </a:prstGeom>
          <a:noFill/>
          <a:ln w="2857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5" name="形状 24"/>
          <p:cNvCxnSpPr>
            <a:stCxn id="23" idx="3"/>
            <a:endCxn id="22" idx="1"/>
          </p:cNvCxnSpPr>
          <p:nvPr/>
        </p:nvCxnSpPr>
        <p:spPr>
          <a:xfrm flipV="1">
            <a:off x="7708900" y="4166099"/>
            <a:ext cx="408213" cy="672601"/>
          </a:xfrm>
          <a:prstGeom prst="bentConnector3">
            <a:avLst>
              <a:gd name="adj1" fmla="val 50000"/>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
        <p:nvSpPr>
          <p:cNvPr id="60" name="矩形 59"/>
          <p:cNvSpPr/>
          <p:nvPr/>
        </p:nvSpPr>
        <p:spPr>
          <a:xfrm>
            <a:off x="2612601" y="1305575"/>
            <a:ext cx="8728334" cy="732504"/>
          </a:xfrm>
          <a:prstGeom prst="rect">
            <a:avLst/>
          </a:prstGeom>
        </p:spPr>
        <p:txBody>
          <a:bodyPr wrap="square" lIns="91436" tIns="45718" rIns="91436" bIns="45718">
            <a:spAutoFit/>
          </a:bodyPr>
          <a:lstStyle/>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展示当前值班秘书的交班信息，值班领导的替班信息，工作备忘和待办事项等信息，支持对数据的增加、查看、修改、删除操作。</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3" name="圆角矩形 32"/>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工作台</a:t>
            </a: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473206" y="2572302"/>
            <a:ext cx="7305458" cy="3587569"/>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值班日志</a:t>
            </a:r>
          </a:p>
        </p:txBody>
      </p:sp>
      <p:sp>
        <p:nvSpPr>
          <p:cNvPr id="60" name="矩形 59"/>
          <p:cNvSpPr/>
          <p:nvPr/>
        </p:nvSpPr>
        <p:spPr>
          <a:xfrm>
            <a:off x="2605415" y="1590583"/>
            <a:ext cx="7640804" cy="732504"/>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展示当前值班秘书的交班信息，值班领导的替班信息，工作备忘和待办事项等信息，支持对数据的增加、查看、修改、删除操作。</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117113" y="2519496"/>
            <a:ext cx="3681187" cy="201285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按班次汇总形成的值班日志，提供条件查询、提供全文检索。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系统提供将选择的值班日志导出形成</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word</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文档。</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95083" y="2617940"/>
            <a:ext cx="7395912" cy="354106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报批件</a:t>
            </a:r>
            <a:endParaRPr lang="zh-CN" altLang="en-US" dirty="0"/>
          </a:p>
        </p:txBody>
      </p:sp>
      <p:sp>
        <p:nvSpPr>
          <p:cNvPr id="22" name="矩形 21"/>
          <p:cNvSpPr/>
          <p:nvPr/>
        </p:nvSpPr>
        <p:spPr>
          <a:xfrm>
            <a:off x="8117113" y="2519496"/>
            <a:ext cx="3681187" cy="393338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报批件列表按状态分类，每种状态提供多种条件组合的查询功能，以时间的倒序来排序，紧急程度为加急和特急时标红显示。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待处理报批件，刚登记未转交或流转过程中未转交的报批件。</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流转中报批件，报批件还在领导批示或部门办理中，但是还没有办结的文件均在流转中。</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已办结报批件是经过领导批示已下发，并标记为已办结的报批件。</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590583"/>
            <a:ext cx="7640804" cy="381254"/>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报批件实现报批件的登记、退回、报批、投箱、下发、跟踪、办结等过程。</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报批件</a:t>
            </a:r>
            <a:endParaRPr lang="zh-CN" altLang="en-US" dirty="0"/>
          </a:p>
        </p:txBody>
      </p:sp>
      <p:sp>
        <p:nvSpPr>
          <p:cNvPr id="22" name="矩形 21"/>
          <p:cNvSpPr/>
          <p:nvPr/>
        </p:nvSpPr>
        <p:spPr>
          <a:xfrm>
            <a:off x="8117113" y="2519496"/>
            <a:ext cx="3681187" cy="23329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每次点击转交确定后，系统自动记录流转日志，通过流转日志，值班人可以清晰的知道该文件的流转过程及目前所处的状态。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包括文本记录流程和图形展示。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2"/>
          <a:srcRect/>
          <a:stretch>
            <a:fillRect/>
          </a:stretch>
        </p:blipFill>
        <p:spPr bwMode="auto">
          <a:xfrm>
            <a:off x="452396" y="2618548"/>
            <a:ext cx="7415882" cy="1502515"/>
          </a:xfrm>
          <a:prstGeom prst="rect">
            <a:avLst/>
          </a:prstGeom>
          <a:noFill/>
          <a:ln w="9525">
            <a:solidFill>
              <a:srgbClr val="2F5597"/>
            </a:solid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455048" y="4183695"/>
            <a:ext cx="7398772" cy="2182256"/>
          </a:xfrm>
          <a:prstGeom prst="rect">
            <a:avLst/>
          </a:prstGeom>
          <a:noFill/>
          <a:ln w="9525">
            <a:solidFill>
              <a:srgbClr val="2F5597"/>
            </a:solidFill>
            <a:miter lim="800000"/>
            <a:headEnd/>
            <a:tailEnd/>
          </a:ln>
          <a:effectLst/>
        </p:spPr>
      </p:pic>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480252" y="2517733"/>
            <a:ext cx="7395514" cy="366084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报批件</a:t>
            </a:r>
            <a:endParaRPr lang="zh-CN" altLang="en-US" dirty="0"/>
          </a:p>
        </p:txBody>
      </p:sp>
      <p:sp>
        <p:nvSpPr>
          <p:cNvPr id="22" name="矩形 21"/>
          <p:cNvSpPr/>
          <p:nvPr/>
        </p:nvSpPr>
        <p:spPr>
          <a:xfrm>
            <a:off x="8117113" y="2519496"/>
            <a:ext cx="3681187" cy="329320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值班室收到纸质报批件，上面没有二维码，点击新增，新建一个报批件。</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填写标题后，点击生成二维码，打印二维码后贴在纸质文件上，系统自动记录该文件二维码信息。该文件在流转过程中，再次回到值班室时，值班人员可以通过扫描二维码快速的查找定位改文件，系统自动打开稿签，进行后续处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登记完成的报批件，值班人员可以进行保存、转交、退回、打印。</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81667" y="2543082"/>
            <a:ext cx="7359626" cy="363549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报批件</a:t>
            </a:r>
            <a:endParaRPr lang="zh-CN" altLang="en-US" dirty="0"/>
          </a:p>
        </p:txBody>
      </p:sp>
      <p:sp>
        <p:nvSpPr>
          <p:cNvPr id="22" name="矩形 21"/>
          <p:cNvSpPr/>
          <p:nvPr/>
        </p:nvSpPr>
        <p:spPr>
          <a:xfrm>
            <a:off x="8117113" y="2519496"/>
            <a:ext cx="3681187" cy="4253468"/>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保存：值班人在报批件登记过程中可以随时保存登记的报批件，保存后的报批件文档状态自动置为待报批。</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转交：值班人根据给报批件的内容或领导批示内容判断、选择下一步转交领导或部门，并标注文档状态，支持添加备注说明。</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退回：收到不合格报批件或不适合报批的报批件，可以直接退回来件单位。系统记录退回报批件信息，报批件状态置为办结。</a:t>
            </a: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打印：登记完成的报批件，可以按格式要求打印送批稿签。</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81667" y="2543082"/>
            <a:ext cx="7359626" cy="363549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报批件</a:t>
            </a:r>
            <a:endParaRPr lang="zh-CN" altLang="en-US" dirty="0"/>
          </a:p>
        </p:txBody>
      </p:sp>
      <p:sp>
        <p:nvSpPr>
          <p:cNvPr id="22" name="矩形 21"/>
          <p:cNvSpPr/>
          <p:nvPr/>
        </p:nvSpPr>
        <p:spPr>
          <a:xfrm>
            <a:off x="8117113" y="2519496"/>
            <a:ext cx="3681187" cy="393338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二维码记录：来件有二维码时，扫描二维码，系统中已有此文件，自动调出文件稿签，进行后续处理，系统中未有此文件，系统记录二维码信息。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来件无二维码时，值班秘书将信息录入系统，系统生成二维码并贴在纸质来件上，进行后续的流转处理。纸质文件流转过程中，通过二维码来查找文件进行维护。来件下发办结来件前，扫描纸质报批件形成电子附件，办结后由专人录入领导批示内容，最后与电话记录一起汇总形成每日报批快报。</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712179" y="2071140"/>
            <a:ext cx="654570" cy="646331"/>
          </a:xfrm>
          <a:prstGeom prst="rect">
            <a:avLst/>
          </a:prstGeom>
          <a:noFill/>
        </p:spPr>
        <p:txBody>
          <a:bodyPr vert="horz" wrap="square" rtlCol="0">
            <a:spAutoFit/>
          </a:bodyPr>
          <a:lstStyle/>
          <a:p>
            <a:pPr algn="ctr"/>
            <a:r>
              <a:rPr lang="zh-CN" altLang="en-US" sz="3600" b="1" dirty="0">
                <a:solidFill>
                  <a:srgbClr val="D32F2F"/>
                </a:solidFill>
                <a:latin typeface="微软雅黑" panose="020B0503020204020204" pitchFamily="34" charset="-122"/>
                <a:ea typeface="微软雅黑" panose="020B0503020204020204" pitchFamily="34" charset="-122"/>
              </a:rPr>
              <a:t>目</a:t>
            </a:r>
          </a:p>
        </p:txBody>
      </p:sp>
      <p:cxnSp>
        <p:nvCxnSpPr>
          <p:cNvPr id="56" name="直接连接符 55"/>
          <p:cNvCxnSpPr/>
          <p:nvPr/>
        </p:nvCxnSpPr>
        <p:spPr>
          <a:xfrm flipV="1">
            <a:off x="2460823" y="2726706"/>
            <a:ext cx="566540" cy="575324"/>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460823" y="2726706"/>
            <a:ext cx="566540" cy="575324"/>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460823" y="3014368"/>
            <a:ext cx="566540" cy="0"/>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744093" y="2726706"/>
            <a:ext cx="0" cy="575324"/>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52756" y="2902966"/>
            <a:ext cx="2307101" cy="413825"/>
          </a:xfrm>
          <a:prstGeom prst="rect">
            <a:avLst/>
          </a:prstGeom>
          <a:noFill/>
          <a:ln w="38100">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609600" cy="609600"/>
          </a:xfrm>
          <a:prstGeom prst="rect">
            <a:avLst/>
          </a:prstGeom>
          <a:solidFill>
            <a:srgbClr val="D32F2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19200" y="0"/>
            <a:ext cx="609600" cy="609600"/>
          </a:xfrm>
          <a:prstGeom prst="rect">
            <a:avLst/>
          </a:prstGeom>
          <a:solidFill>
            <a:srgbClr val="D32F2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09600" y="609600"/>
            <a:ext cx="609600" cy="609600"/>
          </a:xfrm>
          <a:prstGeom prst="rect">
            <a:avLst/>
          </a:prstGeom>
          <a:solidFill>
            <a:srgbClr val="F44336">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19200" y="609600"/>
            <a:ext cx="609600" cy="609600"/>
          </a:xfrm>
          <a:prstGeom prst="rect">
            <a:avLst/>
          </a:prstGeom>
          <a:solidFill>
            <a:srgbClr val="72727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28800" y="609600"/>
            <a:ext cx="609600" cy="609600"/>
          </a:xfrm>
          <a:prstGeom prst="rect">
            <a:avLst/>
          </a:prstGeom>
          <a:solidFill>
            <a:srgbClr val="F4433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219200"/>
            <a:ext cx="609600" cy="609600"/>
          </a:xfrm>
          <a:prstGeom prst="rect">
            <a:avLst/>
          </a:prstGeom>
          <a:solidFill>
            <a:srgbClr val="212122">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9600" y="1219200"/>
            <a:ext cx="609600" cy="609600"/>
          </a:xfrm>
          <a:prstGeom prst="rect">
            <a:avLst/>
          </a:prstGeom>
          <a:solidFill>
            <a:srgbClr val="D32F2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219200" y="1219200"/>
            <a:ext cx="609600" cy="609600"/>
          </a:xfrm>
          <a:prstGeom prst="rect">
            <a:avLst/>
          </a:prstGeom>
          <a:solidFill>
            <a:srgbClr val="72727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1828800"/>
            <a:ext cx="609600" cy="609600"/>
          </a:xfrm>
          <a:prstGeom prst="rect">
            <a:avLst/>
          </a:prstGeom>
          <a:solidFill>
            <a:srgbClr val="F4433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8400" y="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735048" y="2755792"/>
            <a:ext cx="3244871" cy="461665"/>
          </a:xfrm>
          <a:prstGeom prst="rect">
            <a:avLst/>
          </a:prstGeom>
          <a:solidFill>
            <a:schemeClr val="bg1"/>
          </a:solidFill>
        </p:spPr>
        <p:txBody>
          <a:bodyPr wrap="square" rtlCol="0">
            <a:spAutoFit/>
          </a:bodyPr>
          <a:lstStyle/>
          <a:p>
            <a:r>
              <a:rPr lang="en-US" altLang="zh-CN" sz="2400" spc="600" dirty="0" smtClean="0">
                <a:latin typeface="微软雅黑" panose="020B0503020204020204" pitchFamily="34" charset="-122"/>
                <a:ea typeface="微软雅黑" panose="020B0503020204020204" pitchFamily="34" charset="-122"/>
              </a:rPr>
              <a:t>1  </a:t>
            </a:r>
            <a:r>
              <a:rPr lang="zh-CN" altLang="en-US" sz="2400" spc="600" dirty="0" smtClean="0">
                <a:latin typeface="微软雅黑" panose="020B0503020204020204" pitchFamily="34" charset="-122"/>
                <a:ea typeface="微软雅黑" panose="020B0503020204020204" pitchFamily="34" charset="-122"/>
              </a:rPr>
              <a:t>关于我们</a:t>
            </a:r>
            <a:endParaRPr lang="zh-CN" altLang="en-US" sz="2400" spc="600" dirty="0">
              <a:latin typeface="微软雅黑" panose="020B0503020204020204" pitchFamily="34" charset="-122"/>
              <a:ea typeface="微软雅黑" panose="020B0503020204020204" pitchFamily="34" charset="-122"/>
            </a:endParaRPr>
          </a:p>
        </p:txBody>
      </p:sp>
      <p:sp>
        <p:nvSpPr>
          <p:cNvPr id="32" name="矩形 31"/>
          <p:cNvSpPr/>
          <p:nvPr/>
        </p:nvSpPr>
        <p:spPr>
          <a:xfrm>
            <a:off x="6032694" y="3858948"/>
            <a:ext cx="2307101" cy="413825"/>
          </a:xfrm>
          <a:prstGeom prst="rect">
            <a:avLst/>
          </a:prstGeom>
          <a:noFill/>
          <a:ln w="38100">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414986" y="3711774"/>
            <a:ext cx="3244871" cy="461665"/>
          </a:xfrm>
          <a:prstGeom prst="rect">
            <a:avLst/>
          </a:prstGeom>
          <a:solidFill>
            <a:schemeClr val="bg1"/>
          </a:solidFill>
        </p:spPr>
        <p:txBody>
          <a:bodyPr wrap="square" rtlCol="0">
            <a:spAutoFit/>
          </a:bodyPr>
          <a:lstStyle/>
          <a:p>
            <a:r>
              <a:rPr lang="en-US" altLang="zh-CN" sz="2400" spc="600" dirty="0" smtClean="0">
                <a:latin typeface="微软雅黑" panose="020B0503020204020204" pitchFamily="34" charset="-122"/>
                <a:ea typeface="微软雅黑" panose="020B0503020204020204" pitchFamily="34" charset="-122"/>
              </a:rPr>
              <a:t>2  </a:t>
            </a:r>
            <a:r>
              <a:rPr lang="zh-CN" altLang="en-US" sz="2400" spc="600" dirty="0" smtClean="0">
                <a:latin typeface="微软雅黑" panose="020B0503020204020204" pitchFamily="34" charset="-122"/>
                <a:ea typeface="微软雅黑" panose="020B0503020204020204" pitchFamily="34" charset="-122"/>
              </a:rPr>
              <a:t>平台功能</a:t>
            </a:r>
            <a:endParaRPr lang="zh-CN" altLang="en-US" sz="2400" spc="600" dirty="0">
              <a:latin typeface="微软雅黑" panose="020B0503020204020204" pitchFamily="34" charset="-122"/>
              <a:ea typeface="微软雅黑" panose="020B0503020204020204" pitchFamily="34" charset="-122"/>
            </a:endParaRPr>
          </a:p>
        </p:txBody>
      </p:sp>
      <p:sp>
        <p:nvSpPr>
          <p:cNvPr id="35" name="矩形 34"/>
          <p:cNvSpPr/>
          <p:nvPr/>
        </p:nvSpPr>
        <p:spPr>
          <a:xfrm>
            <a:off x="6712632" y="4814930"/>
            <a:ext cx="2307101" cy="413825"/>
          </a:xfrm>
          <a:prstGeom prst="rect">
            <a:avLst/>
          </a:prstGeom>
          <a:noFill/>
          <a:ln w="38100">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094924" y="4667756"/>
            <a:ext cx="3244871" cy="461665"/>
          </a:xfrm>
          <a:prstGeom prst="rect">
            <a:avLst/>
          </a:prstGeom>
          <a:solidFill>
            <a:schemeClr val="bg1"/>
          </a:solidFill>
        </p:spPr>
        <p:txBody>
          <a:bodyPr wrap="square" rtlCol="0">
            <a:spAutoFit/>
          </a:bodyPr>
          <a:lstStyle/>
          <a:p>
            <a:r>
              <a:rPr lang="en-US" altLang="zh-CN" sz="2400" spc="600" dirty="0" smtClean="0">
                <a:latin typeface="微软雅黑" panose="020B0503020204020204" pitchFamily="34" charset="-122"/>
                <a:ea typeface="微软雅黑" panose="020B0503020204020204" pitchFamily="34" charset="-122"/>
              </a:rPr>
              <a:t>3  </a:t>
            </a:r>
            <a:r>
              <a:rPr lang="zh-CN" altLang="en-US" sz="2400" spc="600" dirty="0" smtClean="0">
                <a:latin typeface="微软雅黑" panose="020B0503020204020204" pitchFamily="34" charset="-122"/>
                <a:ea typeface="微软雅黑" panose="020B0503020204020204" pitchFamily="34" charset="-122"/>
              </a:rPr>
              <a:t>平台优势</a:t>
            </a:r>
            <a:endParaRPr lang="zh-CN" altLang="en-US" sz="2400" spc="600" dirty="0">
              <a:latin typeface="微软雅黑" panose="020B0503020204020204" pitchFamily="34" charset="-122"/>
              <a:ea typeface="微软雅黑" panose="020B0503020204020204" pitchFamily="34" charset="-122"/>
            </a:endParaRPr>
          </a:p>
        </p:txBody>
      </p:sp>
      <p:sp>
        <p:nvSpPr>
          <p:cNvPr id="53" name="矩形 52"/>
          <p:cNvSpPr/>
          <p:nvPr/>
        </p:nvSpPr>
        <p:spPr>
          <a:xfrm>
            <a:off x="2463204" y="2722470"/>
            <a:ext cx="566540" cy="575324"/>
          </a:xfrm>
          <a:prstGeom prst="rect">
            <a:avLst/>
          </a:prstGeom>
          <a:noFill/>
          <a:ln w="952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784778" y="2144968"/>
            <a:ext cx="509372" cy="517270"/>
          </a:xfrm>
          <a:prstGeom prst="rect">
            <a:avLst/>
          </a:prstGeom>
          <a:noFill/>
          <a:ln w="952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86790" y="2144968"/>
            <a:ext cx="511614" cy="519546"/>
            <a:chOff x="2759327" y="2117079"/>
            <a:chExt cx="566540" cy="575324"/>
          </a:xfrm>
        </p:grpSpPr>
        <p:cxnSp>
          <p:nvCxnSpPr>
            <p:cNvPr id="48" name="直接连接符 47"/>
            <p:cNvCxnSpPr/>
            <p:nvPr/>
          </p:nvCxnSpPr>
          <p:spPr>
            <a:xfrm flipV="1">
              <a:off x="2759327" y="2117079"/>
              <a:ext cx="566540" cy="575324"/>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759327" y="2117079"/>
              <a:ext cx="566540" cy="575324"/>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759327" y="2404741"/>
              <a:ext cx="566540" cy="0"/>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042597" y="2117079"/>
              <a:ext cx="0" cy="575324"/>
            </a:xfrm>
            <a:prstGeom prst="line">
              <a:avLst/>
            </a:prstGeom>
            <a:ln w="3175">
              <a:solidFill>
                <a:srgbClr val="D32F2F"/>
              </a:solidFill>
              <a:prstDash val="dashDot"/>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421497" y="2685988"/>
            <a:ext cx="654570" cy="646331"/>
          </a:xfrm>
          <a:prstGeom prst="rect">
            <a:avLst/>
          </a:prstGeom>
          <a:noFill/>
        </p:spPr>
        <p:txBody>
          <a:bodyPr vert="horz" wrap="square" rtlCol="0">
            <a:spAutoFit/>
          </a:bodyPr>
          <a:lstStyle/>
          <a:p>
            <a:pPr algn="ctr"/>
            <a:r>
              <a:rPr lang="zh-CN" altLang="en-US" sz="3600" b="1" dirty="0">
                <a:solidFill>
                  <a:srgbClr val="D32F2F"/>
                </a:solidFill>
                <a:latin typeface="微软雅黑" panose="020B0503020204020204" pitchFamily="34" charset="-122"/>
                <a:ea typeface="微软雅黑" panose="020B0503020204020204" pitchFamily="34" charset="-122"/>
              </a:rPr>
              <a:t>录</a:t>
            </a:r>
          </a:p>
        </p:txBody>
      </p:sp>
      <p:sp>
        <p:nvSpPr>
          <p:cNvPr id="40" name="矩形 39"/>
          <p:cNvSpPr/>
          <p:nvPr/>
        </p:nvSpPr>
        <p:spPr>
          <a:xfrm>
            <a:off x="7437027" y="5669953"/>
            <a:ext cx="2307101" cy="413825"/>
          </a:xfrm>
          <a:prstGeom prst="rect">
            <a:avLst/>
          </a:prstGeom>
          <a:noFill/>
          <a:ln w="38100">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35"/>
          <p:cNvSpPr txBox="1"/>
          <p:nvPr/>
        </p:nvSpPr>
        <p:spPr>
          <a:xfrm>
            <a:off x="5819319" y="5522779"/>
            <a:ext cx="3244871" cy="461665"/>
          </a:xfrm>
          <a:prstGeom prst="rect">
            <a:avLst/>
          </a:prstGeom>
          <a:solidFill>
            <a:schemeClr val="bg1"/>
          </a:solidFill>
        </p:spPr>
        <p:txBody>
          <a:bodyPr wrap="square" rtlCol="0">
            <a:spAutoFit/>
          </a:bodyPr>
          <a:lstStyle/>
          <a:p>
            <a:r>
              <a:rPr lang="en-US" altLang="zh-CN" sz="2400" spc="600" dirty="0" smtClean="0">
                <a:latin typeface="微软雅黑" panose="020B0503020204020204" pitchFamily="34" charset="-122"/>
                <a:ea typeface="微软雅黑" panose="020B0503020204020204" pitchFamily="34" charset="-122"/>
              </a:rPr>
              <a:t>4  </a:t>
            </a:r>
            <a:r>
              <a:rPr lang="zh-CN" altLang="en-US" sz="2400" spc="600" dirty="0" smtClean="0">
                <a:latin typeface="微软雅黑" panose="020B0503020204020204" pitchFamily="34" charset="-122"/>
                <a:ea typeface="微软雅黑" panose="020B0503020204020204" pitchFamily="34" charset="-122"/>
              </a:rPr>
              <a:t>服务客户</a:t>
            </a:r>
            <a:endParaRPr lang="zh-CN" altLang="en-US" sz="2400" spc="6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595459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srcRect/>
          <a:stretch>
            <a:fillRect/>
          </a:stretch>
        </p:blipFill>
        <p:spPr bwMode="auto">
          <a:xfrm>
            <a:off x="498258" y="2606575"/>
            <a:ext cx="7267879" cy="3559471"/>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送审稿</a:t>
            </a:r>
            <a:endParaRPr lang="zh-CN" altLang="en-US" dirty="0"/>
          </a:p>
        </p:txBody>
      </p:sp>
      <p:sp>
        <p:nvSpPr>
          <p:cNvPr id="22" name="矩形 21"/>
          <p:cNvSpPr/>
          <p:nvPr/>
        </p:nvSpPr>
        <p:spPr>
          <a:xfrm>
            <a:off x="8117113" y="2519496"/>
            <a:ext cx="3681187" cy="4253468"/>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送审稿列表按状态分类，每种状态提供多种条件组合的查询功能，以时间的倒序来排序，紧急程度为加急和特急时标红显示。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待处理送审稿，是刚登记未转交或流转过程中未转交的送审稿。</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流转中送审稿，送审稿还在领导批示或部门办理中，但是还没有办结的文件均在流转中。</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已办结送审稿是经过领导批示已下发，并标记为已办结的送审稿。</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支持流转记录和图形展示。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740895"/>
            <a:ext cx="7640804" cy="381254"/>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送审稿实现来稿的登记、送审、下发、跟踪、办结。</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436519" y="4183693"/>
            <a:ext cx="7464031" cy="2198318"/>
          </a:xfrm>
          <a:prstGeom prst="rect">
            <a:avLst/>
          </a:prstGeom>
          <a:noFill/>
          <a:ln w="9525">
            <a:solidFill>
              <a:srgbClr val="2F5597"/>
            </a:solid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452222" y="2598260"/>
            <a:ext cx="7414123" cy="1493445"/>
          </a:xfrm>
          <a:prstGeom prst="rect">
            <a:avLst/>
          </a:prstGeom>
          <a:noFill/>
          <a:ln w="9525">
            <a:solidFill>
              <a:srgbClr val="2F5597"/>
            </a:solidFill>
            <a:miter lim="800000"/>
            <a:headEnd/>
            <a:tailEnd/>
          </a:ln>
          <a:effectLst/>
        </p:spPr>
      </p:pic>
      <p:sp>
        <p:nvSpPr>
          <p:cNvPr id="22" name="矩形 21"/>
          <p:cNvSpPr/>
          <p:nvPr/>
        </p:nvSpPr>
        <p:spPr>
          <a:xfrm>
            <a:off x="8117113" y="2519496"/>
            <a:ext cx="3681187" cy="23329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每次点击转交确定后，系统自动记录流转日志，通过流转日志，值班人可以清晰的知道该文件的流转过程及目前所处的状态。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包括文本记录流程和图形展示。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送审稿</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9070" y="2505367"/>
            <a:ext cx="7432327" cy="3694909"/>
          </a:xfrm>
          <a:prstGeom prst="rect">
            <a:avLst/>
          </a:prstGeom>
          <a:noFill/>
          <a:ln w="9525">
            <a:solidFill>
              <a:srgbClr val="2F5597"/>
            </a:solidFill>
            <a:miter lim="800000"/>
            <a:headEnd/>
            <a:tailEnd/>
          </a:ln>
          <a:effectLst/>
        </p:spPr>
      </p:pic>
      <p:sp>
        <p:nvSpPr>
          <p:cNvPr id="22" name="矩形 21"/>
          <p:cNvSpPr/>
          <p:nvPr/>
        </p:nvSpPr>
        <p:spPr>
          <a:xfrm>
            <a:off x="8117113" y="2231398"/>
            <a:ext cx="3681187" cy="4893643"/>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新增：社内来稿由社内送稿部门登记稿件基本信息，登记完成文档状态置为登记状态，登记完后打印稿签进行内部审批，内部审批完成后送值班室，同时将登记的电子稿件发送值班室。</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值班室收到文件，文件进入待送审状态，值班室打开电子文件生成二维码，贴在纸质送审稿件上，系统自动记录该文件的二维码信息。该文件在流转过程中，再次回到值班室时，值班人员可以通过扫描二维码快速的查找定位改文件，系统自动打开稿签，进行后续处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送审稿的后续处理过程中，值班人员可以进行保存、转交、退回、打印。</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送审稿</a:t>
            </a:r>
            <a:endParaRPr lang="zh-CN" altLang="en-US" dirty="0"/>
          </a:p>
        </p:txBody>
      </p:sp>
      <p:sp>
        <p:nvSpPr>
          <p:cNvPr id="18" name="矩形 17"/>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81667" y="2543082"/>
            <a:ext cx="7359626" cy="3635490"/>
          </a:xfrm>
          <a:prstGeom prst="rect">
            <a:avLst/>
          </a:prstGeom>
          <a:noFill/>
          <a:ln w="9525">
            <a:solidFill>
              <a:srgbClr val="2F5597"/>
            </a:solidFill>
            <a:miter lim="800000"/>
            <a:headEnd/>
            <a:tailEnd/>
          </a:ln>
          <a:effectLst/>
        </p:spPr>
      </p:pic>
      <p:sp>
        <p:nvSpPr>
          <p:cNvPr id="22" name="矩形 21"/>
          <p:cNvSpPr/>
          <p:nvPr/>
        </p:nvSpPr>
        <p:spPr>
          <a:xfrm>
            <a:off x="8117113" y="2519496"/>
            <a:ext cx="3681187" cy="4313484"/>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保存：值班人在送审稿登记过程中可以随时保存登记的送审稿，保存后的送审稿文档状态自动置为待送审。</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转交：值班人根据给送审稿的内容或领导批示内容判断、选择下一步转交领导或部门，并标注文档状态，支持添加备注说明。</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退回：收到不合格送审稿或不适合报批的送审稿，可以直接退回来件单位。系统记录退回报批件信息，报批件状态置为办结。</a:t>
            </a: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打印：登记完成的送审稿，可以按格式要求打印送审稿稿签。</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送审稿</a:t>
            </a:r>
            <a:endParaRPr lang="zh-CN" altLang="en-US" dirty="0"/>
          </a:p>
        </p:txBody>
      </p:sp>
      <p:sp>
        <p:nvSpPr>
          <p:cNvPr id="18" name="矩形 17"/>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82558" y="2567836"/>
            <a:ext cx="7403583" cy="3623262"/>
          </a:xfrm>
          <a:prstGeom prst="rect">
            <a:avLst/>
          </a:prstGeom>
          <a:noFill/>
          <a:ln w="9525">
            <a:solidFill>
              <a:srgbClr val="2F5597"/>
            </a:solidFill>
            <a:miter lim="800000"/>
            <a:headEnd/>
            <a:tailEnd/>
          </a:ln>
          <a:effectLst/>
        </p:spPr>
      </p:pic>
      <p:sp>
        <p:nvSpPr>
          <p:cNvPr id="22" name="矩形 21"/>
          <p:cNvSpPr/>
          <p:nvPr/>
        </p:nvSpPr>
        <p:spPr>
          <a:xfrm>
            <a:off x="8117113" y="2456866"/>
            <a:ext cx="3681187" cy="4253468"/>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二维码记录：送审稿来源分为内部和外部，内部来稿由内部送稿部门登记稿件基本信息，打印后进行内部审批，内部审批完成后送值班室，同时将登记的电子稿件发送值班室。值班室收到各部门的稿件后，由系统生成二维码贴在纸质来稿上，进行后续的流转处理。外部来稿，由值班室直接登记，生成二维码贴在纸质来稿上，进行后续的流转处理。纸质文件流转过程中，通过二维码来查找文件进行维护。下发办结来稿前，扫描纸质稿件形成电子附件。实现按状态分类，各种条件进行查询的功能。</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送审稿</a:t>
            </a:r>
            <a:endParaRPr lang="zh-CN" altLang="en-US" dirty="0"/>
          </a:p>
        </p:txBody>
      </p:sp>
      <p:sp>
        <p:nvSpPr>
          <p:cNvPr id="23" name="矩形 22"/>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73208" y="2628285"/>
            <a:ext cx="7280403" cy="3554872"/>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电话记录</a:t>
            </a:r>
            <a:endParaRPr lang="zh-CN" altLang="en-US" dirty="0"/>
          </a:p>
        </p:txBody>
      </p:sp>
      <p:sp>
        <p:nvSpPr>
          <p:cNvPr id="22" name="矩形 21"/>
          <p:cNvSpPr/>
          <p:nvPr/>
        </p:nvSpPr>
        <p:spPr>
          <a:xfrm>
            <a:off x="8117113" y="2519496"/>
            <a:ext cx="3681187" cy="329320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电话记录列表按状态分类，每种状态提供多种条件组合的查询功能，以时间的倒序来排序。</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待处理状态的电话记录，是刚登记未转交或流转过程中未转交的电话记录。</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流转中的电话记录，电话记录还在领导批示或部门办理中，但是还没有办结的文件均在流转中。</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已办结电话记录是经过领导批示已下发，并标记为已办结的电话记录。</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740895"/>
            <a:ext cx="7640804" cy="381254"/>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电话记录实现值班来电的记录，打印，报批，下发、跟踪、办结等过程。</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436519" y="4183693"/>
            <a:ext cx="7464031" cy="2198318"/>
          </a:xfrm>
          <a:prstGeom prst="rect">
            <a:avLst/>
          </a:prstGeom>
          <a:noFill/>
          <a:ln w="9525">
            <a:solidFill>
              <a:srgbClr val="2F5597"/>
            </a:solid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452222" y="2598260"/>
            <a:ext cx="7414123" cy="1493445"/>
          </a:xfrm>
          <a:prstGeom prst="rect">
            <a:avLst/>
          </a:prstGeom>
          <a:noFill/>
          <a:ln w="9525">
            <a:solidFill>
              <a:srgbClr val="2F5597"/>
            </a:solidFill>
            <a:miter lim="800000"/>
            <a:headEnd/>
            <a:tailEnd/>
          </a:ln>
          <a:effectLst/>
        </p:spPr>
      </p:pic>
      <p:sp>
        <p:nvSpPr>
          <p:cNvPr id="22" name="矩形 21"/>
          <p:cNvSpPr/>
          <p:nvPr/>
        </p:nvSpPr>
        <p:spPr>
          <a:xfrm>
            <a:off x="8117113" y="2519496"/>
            <a:ext cx="3681187" cy="23329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每次点击转交确定后，系统自动记录流转日志，通过流转日志，值班人可以清晰的知道该文件的流转过程及目前所处的状态。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包括文本记录流程和图形展示。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电话记录</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2916" y="2583689"/>
            <a:ext cx="7438481" cy="3640224"/>
          </a:xfrm>
          <a:prstGeom prst="rect">
            <a:avLst/>
          </a:prstGeom>
          <a:noFill/>
          <a:ln w="9525">
            <a:solidFill>
              <a:srgbClr val="2F5597"/>
            </a:solidFill>
            <a:miter lim="800000"/>
            <a:headEnd/>
            <a:tailEnd/>
          </a:ln>
          <a:effectLst/>
        </p:spPr>
      </p:pic>
      <p:sp>
        <p:nvSpPr>
          <p:cNvPr id="22" name="矩形 21"/>
          <p:cNvSpPr/>
          <p:nvPr/>
        </p:nvSpPr>
        <p:spPr>
          <a:xfrm>
            <a:off x="8117113" y="2231398"/>
            <a:ext cx="3681187" cy="4693589"/>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新增：值班室接到电话，根据电话内容点击列表新增按钮，新建一个电话记录，系统自动记录电话记录标题 </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XXXX</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年</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XX</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月</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XX</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时</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XX</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分的电话记录命名。 </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填写标题后，点击生成二维码（如下图所示），打印二维码后贴在纸质文件上，系统自动记录该文件的二维码信息。该文件在流转过程中，再次回到值班室时，值班人员可以通过扫描二维码快速的查找定位改文件，系统自动打开稿签，进行后续处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登记完成的电话记录，值班人员可以进行保存、转交、打印。</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电话记录</a:t>
            </a:r>
            <a:endParaRPr lang="zh-CN" altLang="en-US" dirty="0"/>
          </a:p>
        </p:txBody>
      </p:sp>
      <p:sp>
        <p:nvSpPr>
          <p:cNvPr id="18" name="矩形 17"/>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499673" y="2555309"/>
            <a:ext cx="7357550" cy="3601379"/>
          </a:xfrm>
          <a:prstGeom prst="rect">
            <a:avLst/>
          </a:prstGeom>
          <a:noFill/>
          <a:ln w="9525">
            <a:solidFill>
              <a:srgbClr val="2F5597"/>
            </a:solidFill>
            <a:miter lim="800000"/>
            <a:headEnd/>
            <a:tailEnd/>
          </a:ln>
          <a:effectLst/>
        </p:spPr>
      </p:pic>
      <p:sp>
        <p:nvSpPr>
          <p:cNvPr id="22" name="矩形 21"/>
          <p:cNvSpPr/>
          <p:nvPr/>
        </p:nvSpPr>
        <p:spPr>
          <a:xfrm>
            <a:off x="8117113" y="2519496"/>
            <a:ext cx="3681187" cy="393338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保存：值班人在电话记录登记过程中可以随时保存登记的电话记录，保存后的电话记录文档状态自动置为待报批。</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转交：值班人是根据给电话记录的内容或领导批示内容判断电话记录下一步去向，可选择下一步转交领导或部门，并标注文档状态，支持添加备注说明。</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退回：收到不合格电话记录或不适合报批的电话记录，可以直接退回。</a:t>
            </a: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打印：登记完成的电话记录，可以按格式要求打印电话记录稿签。打印的稿签用于送领导批示流转。。</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电话记录</a:t>
            </a:r>
            <a:endParaRPr lang="zh-CN" altLang="en-US" dirty="0"/>
          </a:p>
        </p:txBody>
      </p:sp>
      <p:sp>
        <p:nvSpPr>
          <p:cNvPr id="23" name="矩形 22"/>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82558" y="2567836"/>
            <a:ext cx="7403583" cy="3623262"/>
          </a:xfrm>
          <a:prstGeom prst="rect">
            <a:avLst/>
          </a:prstGeom>
          <a:noFill/>
          <a:ln w="9525">
            <a:solidFill>
              <a:srgbClr val="2F5597"/>
            </a:solidFill>
            <a:miter lim="800000"/>
            <a:headEnd/>
            <a:tailEnd/>
          </a:ln>
          <a:effectLst/>
        </p:spPr>
      </p:pic>
      <p:sp>
        <p:nvSpPr>
          <p:cNvPr id="22" name="矩形 21"/>
          <p:cNvSpPr/>
          <p:nvPr/>
        </p:nvSpPr>
        <p:spPr>
          <a:xfrm>
            <a:off x="8117113" y="2456866"/>
            <a:ext cx="3681187" cy="2973118"/>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二维码记录：登记完成生成二维码，贴在纸质电话记录单上，进行后续的流转处理。纸质文件流转过程中，通过二维码来查找文件进行维护。下发办结来件前，扫描纸质电话记录单形成电子附件，办结后由专人录入领导批示，最后与报批件一起汇总形成每日报批快报。实现按状态分类，各种条件进行查询的功能。 。</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电话记录</a:t>
            </a:r>
            <a:endParaRPr lang="zh-CN" altLang="en-US" dirty="0"/>
          </a:p>
        </p:txBody>
      </p:sp>
      <p:sp>
        <p:nvSpPr>
          <p:cNvPr id="23" name="矩形 22"/>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2414649" y="2471057"/>
            <a:ext cx="7362702" cy="2525486"/>
          </a:xfrm>
          <a:prstGeom prst="roundRect">
            <a:avLst>
              <a:gd name="adj" fmla="val 40230"/>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46412" y="0"/>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3206" y="0"/>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3206" y="573206"/>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73206"/>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14641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0800000">
            <a:off x="11618794" y="6284794"/>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0800000">
            <a:off x="10472382" y="6284794"/>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10800000">
            <a:off x="11045588" y="6284794"/>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a:off x="11045588" y="5711588"/>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0800000">
            <a:off x="11618794" y="5711588"/>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10800000">
            <a:off x="11618794" y="513838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895476" y="3271916"/>
            <a:ext cx="4401049" cy="646331"/>
          </a:xfrm>
          <a:prstGeom prst="rect">
            <a:avLst/>
          </a:prstGeom>
          <a:noFill/>
        </p:spPr>
        <p:txBody>
          <a:bodyPr wrap="square" rtlCol="0">
            <a:spAutoFit/>
          </a:bodyPr>
          <a:lstStyle/>
          <a:p>
            <a:pPr algn="ctr"/>
            <a:r>
              <a:rPr lang="en-US" altLang="zh-CN" sz="3600" b="1" spc="800" dirty="0" smtClean="0">
                <a:latin typeface="微软雅黑" panose="020B0503020204020204" pitchFamily="34" charset="-122"/>
                <a:ea typeface="微软雅黑" panose="020B0503020204020204" pitchFamily="34" charset="-122"/>
              </a:rPr>
              <a:t>1  </a:t>
            </a:r>
            <a:r>
              <a:rPr lang="zh-CN" altLang="en-US" sz="3600" b="1" spc="800" dirty="0" smtClean="0">
                <a:latin typeface="微软雅黑" panose="020B0503020204020204" pitchFamily="34" charset="-122"/>
                <a:ea typeface="微软雅黑" panose="020B0503020204020204" pitchFamily="34" charset="-122"/>
              </a:rPr>
              <a:t>关于我们</a:t>
            </a:r>
            <a:endParaRPr lang="zh-CN" altLang="en-US" sz="3600" b="1" spc="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56184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srcRect/>
          <a:stretch>
            <a:fillRect/>
          </a:stretch>
        </p:blipFill>
        <p:spPr bwMode="auto">
          <a:xfrm>
            <a:off x="498258" y="2606575"/>
            <a:ext cx="7267879" cy="3559471"/>
          </a:xfrm>
          <a:prstGeom prst="rect">
            <a:avLst/>
          </a:prstGeom>
          <a:noFill/>
          <a:ln w="9525">
            <a:solidFill>
              <a:srgbClr val="2F5597"/>
            </a:solidFill>
            <a:miter lim="800000"/>
            <a:headEnd/>
            <a:tailEnd/>
          </a:ln>
          <a:effectLst/>
        </p:spPr>
      </p:pic>
      <p:sp>
        <p:nvSpPr>
          <p:cNvPr id="51" name="圆角矩形 50"/>
          <p:cNvSpPr/>
          <p:nvPr/>
        </p:nvSpPr>
        <p:spPr>
          <a:xfrm rot="10800000" flipV="1">
            <a:off x="472818" y="1671489"/>
            <a:ext cx="2383115"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采访活动报名</a:t>
            </a:r>
            <a:endParaRPr lang="zh-CN" altLang="en-US" dirty="0"/>
          </a:p>
        </p:txBody>
      </p:sp>
      <p:sp>
        <p:nvSpPr>
          <p:cNvPr id="22" name="矩形 21"/>
          <p:cNvSpPr/>
          <p:nvPr/>
        </p:nvSpPr>
        <p:spPr>
          <a:xfrm>
            <a:off x="8117113" y="2519496"/>
            <a:ext cx="3681187" cy="265303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采访活动报名列表按状态分类，每种状态提供多种条件组合的查询功能，以时间的倒序来排序，紧急程度为加急和特急时标红显示。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已办结采访活动报名是采访活动报名表信息登记完毕，并标记为已报名的采访活动报名表信息。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331923" y="1565531"/>
            <a:ext cx="8141918" cy="701342"/>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采访活动报名实现报名表的登记、办结，报名信息未全部填写完毕时，报名表状态设置为待报名，全部填写完毕，点击办结，报名表状态设置为已报名。</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srcRect/>
          <a:stretch>
            <a:fillRect/>
          </a:stretch>
        </p:blipFill>
        <p:spPr bwMode="auto">
          <a:xfrm>
            <a:off x="449568" y="2555310"/>
            <a:ext cx="7508566" cy="3679717"/>
          </a:xfrm>
          <a:prstGeom prst="rect">
            <a:avLst/>
          </a:prstGeom>
          <a:noFill/>
          <a:ln w="9525">
            <a:solidFill>
              <a:srgbClr val="2F5597"/>
            </a:solidFill>
            <a:miter lim="800000"/>
            <a:headEnd/>
            <a:tailEnd/>
          </a:ln>
          <a:effectLst/>
        </p:spPr>
      </p:pic>
      <p:sp>
        <p:nvSpPr>
          <p:cNvPr id="22" name="矩形 21"/>
          <p:cNvSpPr/>
          <p:nvPr/>
        </p:nvSpPr>
        <p:spPr>
          <a:xfrm>
            <a:off x="8117113" y="2231398"/>
            <a:ext cx="3681187" cy="2973118"/>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新增：根据相关报批件或电话记录领导的批示情况，起草采访活动报名表。</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报名表中记者名单通过选择和手动添加。选择方式，记者来源于记者维护中的记者信息。手动添加，由用户手动输入或选择信息。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登记完成采访活动报名，值班人可以进行保存、打印。</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圆角矩形 23"/>
          <p:cNvSpPr/>
          <p:nvPr/>
        </p:nvSpPr>
        <p:spPr>
          <a:xfrm rot="10800000" flipV="1">
            <a:off x="472818" y="1671489"/>
            <a:ext cx="2383115"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采访活动报名</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460680" y="2580361"/>
            <a:ext cx="7442087" cy="3654665"/>
          </a:xfrm>
          <a:prstGeom prst="rect">
            <a:avLst/>
          </a:prstGeom>
          <a:noFill/>
          <a:ln w="9525">
            <a:solidFill>
              <a:srgbClr val="2F5597"/>
            </a:solidFill>
            <a:miter lim="800000"/>
            <a:headEnd/>
            <a:tailEnd/>
          </a:ln>
          <a:effectLst/>
        </p:spPr>
      </p:pic>
      <p:sp>
        <p:nvSpPr>
          <p:cNvPr id="22" name="矩形 21"/>
          <p:cNvSpPr/>
          <p:nvPr/>
        </p:nvSpPr>
        <p:spPr>
          <a:xfrm>
            <a:off x="8117113" y="2519496"/>
            <a:ext cx="3681187" cy="201285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保存：值班人在采访活动报名登记过程中可以随时保存登记的采访活动报名，保存后的采访活动报名文档状态自动置为待报名。</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打印：登记完成的采访活动报名，可以按格式要求打印采访活动报名稿签。</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472818" y="1671489"/>
            <a:ext cx="2383115"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采访活动报名</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70030" y="2636072"/>
            <a:ext cx="7321159" cy="3572139"/>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快报管理</a:t>
            </a:r>
            <a:endParaRPr lang="zh-CN" altLang="en-US" dirty="0"/>
          </a:p>
        </p:txBody>
      </p:sp>
      <p:sp>
        <p:nvSpPr>
          <p:cNvPr id="22" name="矩形 21"/>
          <p:cNvSpPr/>
          <p:nvPr/>
        </p:nvSpPr>
        <p:spPr>
          <a:xfrm>
            <a:off x="8117113" y="2519496"/>
            <a:ext cx="3681187" cy="198169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通过生成快报功能，系统自动汇总当日办结的报批件和电话记录，快报管理员可以选择需要生成快报的文件，按用户选择的顺序汇总成当日报批快报，快报管理员根据汇总内容进行排版汇编，完善快报内容，上传快报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565531"/>
            <a:ext cx="7640804" cy="701342"/>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快报管理是对生成的每日报批快报进行管理，包括生成快报的查询、查看、快报的汇总生成。</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452744" y="2597880"/>
            <a:ext cx="7501283" cy="3668374"/>
          </a:xfrm>
          <a:prstGeom prst="rect">
            <a:avLst/>
          </a:prstGeom>
          <a:noFill/>
          <a:ln w="9525">
            <a:solidFill>
              <a:srgbClr val="2F5597"/>
            </a:solidFill>
            <a:miter lim="800000"/>
            <a:headEnd/>
            <a:tailEnd/>
          </a:ln>
          <a:effectLst/>
        </p:spPr>
      </p:pic>
      <p:sp>
        <p:nvSpPr>
          <p:cNvPr id="22" name="矩形 21"/>
          <p:cNvSpPr/>
          <p:nvPr/>
        </p:nvSpPr>
        <p:spPr>
          <a:xfrm>
            <a:off x="8117113" y="2582126"/>
            <a:ext cx="3681187" cy="1021429"/>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生成快报：可同时选取一条或多条记录，通过生成快报按钮，系统自动汇总当日办结的报批件和电话记录。</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快报管理</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65269" y="2617940"/>
            <a:ext cx="7378808" cy="3613911"/>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统计分析</a:t>
            </a:r>
            <a:endParaRPr lang="zh-CN" altLang="en-US" dirty="0"/>
          </a:p>
        </p:txBody>
      </p:sp>
      <p:sp>
        <p:nvSpPr>
          <p:cNvPr id="22" name="矩形 21"/>
          <p:cNvSpPr/>
          <p:nvPr/>
        </p:nvSpPr>
        <p:spPr>
          <a:xfrm>
            <a:off x="8117113" y="2519496"/>
            <a:ext cx="3681187" cy="1372679"/>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按不同维度统计，统计内容包括领导批示文件数量、报批件数量、总文件数量等。各类统计提供统计表格，生成饼图、生成柱状图。</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477795" y="2693096"/>
            <a:ext cx="7357808" cy="359821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排班管理</a:t>
            </a:r>
            <a:endParaRPr lang="zh-CN" altLang="en-US" dirty="0"/>
          </a:p>
        </p:txBody>
      </p:sp>
      <p:sp>
        <p:nvSpPr>
          <p:cNvPr id="22" name="矩形 21"/>
          <p:cNvSpPr/>
          <p:nvPr/>
        </p:nvSpPr>
        <p:spPr>
          <a:xfrm>
            <a:off x="8129639" y="3584209"/>
            <a:ext cx="3681187" cy="7013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排班列表按类别分类，每种类别提供条件组合的查询功能。</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565531"/>
            <a:ext cx="7640804" cy="700701"/>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排班管理主要实现值班领导和值班秘书的排班，用户可以按周，按月排班。并可以在排班表中提前维护领导替班信息。</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27692" y="2592888"/>
            <a:ext cx="7523293" cy="3700180"/>
          </a:xfrm>
          <a:prstGeom prst="rect">
            <a:avLst/>
          </a:prstGeom>
          <a:noFill/>
          <a:ln w="9525">
            <a:solidFill>
              <a:srgbClr val="2F5597"/>
            </a:solidFill>
            <a:miter lim="800000"/>
            <a:headEnd/>
            <a:tailEnd/>
          </a:ln>
          <a:effectLst/>
        </p:spPr>
      </p:pic>
      <p:sp>
        <p:nvSpPr>
          <p:cNvPr id="22" name="矩形 21"/>
          <p:cNvSpPr/>
          <p:nvPr/>
        </p:nvSpPr>
        <p:spPr>
          <a:xfrm>
            <a:off x="8117113" y="2582126"/>
            <a:ext cx="3681187" cy="329320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新增功能，可以选到年份、月份等信息，按日进行排班，秘书</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领导排班界面。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支持设置当日值班，连续值班，替班。</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提供导入功能，排班人员可以将</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excel</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表格里面排好值班信息导入系统，完成对应时间段的排班。</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排班管理</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65269" y="2712829"/>
            <a:ext cx="7376024" cy="359083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记者管理</a:t>
            </a:r>
            <a:endParaRPr lang="zh-CN" altLang="en-US" dirty="0"/>
          </a:p>
        </p:txBody>
      </p:sp>
      <p:sp>
        <p:nvSpPr>
          <p:cNvPr id="22" name="矩形 21"/>
          <p:cNvSpPr/>
          <p:nvPr/>
        </p:nvSpPr>
        <p:spPr>
          <a:xfrm>
            <a:off x="8117113" y="2519496"/>
            <a:ext cx="3681187" cy="7013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记者管理列表按类别，每种类别提供条件查询功能。</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565531"/>
            <a:ext cx="7640804" cy="701342"/>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记者管理主要实现常委记者的维护，主要包括手工录入和导入功能，实现按条件查询的功能。</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20448" y="2618556"/>
            <a:ext cx="7483475" cy="3677339"/>
          </a:xfrm>
          <a:prstGeom prst="rect">
            <a:avLst/>
          </a:prstGeom>
          <a:noFill/>
          <a:ln w="9525">
            <a:solidFill>
              <a:srgbClr val="2F5597"/>
            </a:solidFill>
            <a:miter lim="800000"/>
            <a:headEnd/>
            <a:tailEnd/>
          </a:ln>
          <a:effectLst/>
        </p:spPr>
      </p:pic>
      <p:sp>
        <p:nvSpPr>
          <p:cNvPr id="22" name="矩形 21"/>
          <p:cNvSpPr/>
          <p:nvPr/>
        </p:nvSpPr>
        <p:spPr>
          <a:xfrm>
            <a:off x="8117113" y="2582126"/>
            <a:ext cx="3681187" cy="329320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新增功能，点击新增按钮，匹配须知架构，新添加一个记者。</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导入：支持导入</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excel</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记者信息。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分类选择：文字标签是显示做文字类型记者。摄影标签是显示做摄影类型记者。</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zh-CN" altLang="en-US"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记者管理</a:t>
            </a:r>
            <a:endParaRPr lang="zh-CN" altLang="en-US" dirty="0"/>
          </a:p>
        </p:txBody>
      </p:sp>
      <p:sp>
        <p:nvSpPr>
          <p:cNvPr id="19" name="矩形 18"/>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关于我们</a:t>
            </a:r>
            <a:endParaRPr lang="zh-CN" altLang="en-US" sz="3600" b="1" dirty="0">
              <a:latin typeface="微软雅黑" panose="020B0503020204020204" pitchFamily="34" charset="-122"/>
              <a:ea typeface="微软雅黑" panose="020B0503020204020204" pitchFamily="34" charset="-122"/>
            </a:endParaRPr>
          </a:p>
        </p:txBody>
      </p:sp>
      <p:sp>
        <p:nvSpPr>
          <p:cNvPr id="6" name="矩形 5"/>
          <p:cNvSpPr/>
          <p:nvPr/>
        </p:nvSpPr>
        <p:spPr>
          <a:xfrm flipH="1">
            <a:off x="-4" y="1888177"/>
            <a:ext cx="12191999" cy="3728852"/>
          </a:xfrm>
          <a:prstGeom prst="rect">
            <a:avLst/>
          </a:prstGeom>
          <a:gradFill>
            <a:gsLst>
              <a:gs pos="100000">
                <a:srgbClr val="D32F2F">
                  <a:alpha val="85000"/>
                </a:srgbClr>
              </a:gs>
              <a:gs pos="59000">
                <a:srgbClr val="F44336">
                  <a:alpha val="8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11281" y="2186375"/>
            <a:ext cx="9749641" cy="3127010"/>
          </a:xfrm>
          <a:prstGeom prst="rect">
            <a:avLst/>
          </a:prstGeom>
          <a:noFill/>
        </p:spPr>
        <p:txBody>
          <a:bodyPr wrap="square" rtlCol="0">
            <a:spAutoFit/>
          </a:bodyPr>
          <a:lstStyle/>
          <a:p>
            <a:pPr algn="just">
              <a:lnSpc>
                <a:spcPct val="130000"/>
              </a:lnSpc>
              <a:spcBef>
                <a:spcPts val="600"/>
              </a:spcBef>
              <a:spcAft>
                <a:spcPts val="600"/>
              </a:spcAft>
            </a:pPr>
            <a:r>
              <a:rPr lang="zh-CN" altLang="en-US" spc="600" dirty="0" smtClean="0">
                <a:solidFill>
                  <a:schemeClr val="bg1"/>
                </a:solidFill>
                <a:latin typeface="微软雅黑" pitchFamily="34" charset="-122"/>
                <a:ea typeface="微软雅黑" pitchFamily="34" charset="-122"/>
              </a:rPr>
              <a:t>北京华夏易联科技开发有限公司（华夏易联） 是</a:t>
            </a:r>
            <a:r>
              <a:rPr lang="en-US" altLang="zh-CN" spc="600" dirty="0" smtClean="0">
                <a:solidFill>
                  <a:schemeClr val="bg1"/>
                </a:solidFill>
                <a:latin typeface="微软雅黑" pitchFamily="34" charset="-122"/>
                <a:ea typeface="微软雅黑" pitchFamily="34" charset="-122"/>
              </a:rPr>
              <a:t>2000</a:t>
            </a:r>
            <a:r>
              <a:rPr lang="zh-CN" altLang="en-US" spc="600" dirty="0" smtClean="0">
                <a:solidFill>
                  <a:schemeClr val="bg1"/>
                </a:solidFill>
                <a:latin typeface="微软雅黑" pitchFamily="34" charset="-122"/>
                <a:ea typeface="微软雅黑" pitchFamily="34" charset="-122"/>
              </a:rPr>
              <a:t>年注册于中关村科技园区的高新技术企业、技术先进型服务企业及北京市软件企业，拥有自主软件进出口权。多年来，公司致力于打造企事业信息化综合服务平台，产品涵盖通讯软件领域、</a:t>
            </a:r>
            <a:r>
              <a:rPr lang="en-US" altLang="zh-CN" spc="600" dirty="0" smtClean="0">
                <a:solidFill>
                  <a:schemeClr val="bg1"/>
                </a:solidFill>
                <a:latin typeface="微软雅黑" pitchFamily="34" charset="-122"/>
                <a:ea typeface="微软雅黑" pitchFamily="34" charset="-122"/>
              </a:rPr>
              <a:t>OA</a:t>
            </a:r>
            <a:r>
              <a:rPr lang="zh-CN" altLang="en-US" spc="600" dirty="0" smtClean="0">
                <a:solidFill>
                  <a:schemeClr val="bg1"/>
                </a:solidFill>
                <a:latin typeface="微软雅黑" pitchFamily="34" charset="-122"/>
                <a:ea typeface="微软雅黑" pitchFamily="34" charset="-122"/>
              </a:rPr>
              <a:t>领域、政府采购、个人空间等业务系统，为企业的内部沟通交流、协同办公等需求提供完整解决方案。</a:t>
            </a:r>
          </a:p>
          <a:p>
            <a:pPr>
              <a:lnSpc>
                <a:spcPct val="130000"/>
              </a:lnSpc>
              <a:spcBef>
                <a:spcPts val="600"/>
              </a:spcBef>
              <a:spcAft>
                <a:spcPts val="600"/>
              </a:spcAft>
            </a:pPr>
            <a:r>
              <a:rPr lang="zh-CN" altLang="en-US" spc="600" dirty="0" smtClean="0">
                <a:solidFill>
                  <a:schemeClr val="bg1"/>
                </a:solidFill>
                <a:latin typeface="微软雅黑" pitchFamily="34" charset="-122"/>
                <a:ea typeface="微软雅黑" pitchFamily="34" charset="-122"/>
              </a:rPr>
              <a:t>华夏易联一直秉承“求真、务实、积累、创新”的经营理念，踏踏实实做好每一个项目，为客户提供持续稳定的优质软件产品和服务，在长期的服务中实现企业的社会价值。</a:t>
            </a:r>
          </a:p>
        </p:txBody>
      </p:sp>
      <p:sp>
        <p:nvSpPr>
          <p:cNvPr id="9" name="文本框 8"/>
          <p:cNvSpPr txBox="1"/>
          <p:nvPr/>
        </p:nvSpPr>
        <p:spPr>
          <a:xfrm>
            <a:off x="4688463" y="1352429"/>
            <a:ext cx="2762307" cy="461665"/>
          </a:xfrm>
          <a:prstGeom prst="rect">
            <a:avLst/>
          </a:prstGeom>
          <a:noFill/>
        </p:spPr>
        <p:txBody>
          <a:bodyPr wrap="square" rtlCol="0">
            <a:spAutoFit/>
          </a:bodyPr>
          <a:lstStyle/>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华夏易联</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rot="10800000">
            <a:off x="11618794" y="6284794"/>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rot="10800000">
            <a:off x="11045588" y="6284794"/>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00000">
            <a:off x="11618794" y="5711588"/>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721329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65269" y="2712829"/>
            <a:ext cx="7376024" cy="3590830"/>
          </a:xfrm>
          <a:prstGeom prst="rect">
            <a:avLst/>
          </a:prstGeom>
          <a:noFill/>
          <a:ln w="9525">
            <a:solidFill>
              <a:srgbClr val="2F5597"/>
            </a:solidFill>
            <a:miter lim="800000"/>
            <a:headEnd/>
            <a:tailEnd/>
          </a:ln>
          <a:effectLst/>
        </p:spPr>
      </p:pic>
      <p:sp>
        <p:nvSpPr>
          <p:cNvPr id="51" name="圆角矩形 50"/>
          <p:cNvSpPr/>
          <p:nvPr/>
        </p:nvSpPr>
        <p:spPr>
          <a:xfrm rot="10800000" flipV="1">
            <a:off x="472819" y="1671489"/>
            <a:ext cx="1631554" cy="491115"/>
          </a:xfrm>
          <a:prstGeom prst="roundRect">
            <a:avLst>
              <a:gd name="adj" fmla="val 5039"/>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信息维护</a:t>
            </a:r>
            <a:endParaRPr lang="zh-CN" altLang="en-US" dirty="0"/>
          </a:p>
        </p:txBody>
      </p:sp>
      <p:sp>
        <p:nvSpPr>
          <p:cNvPr id="22" name="矩形 21"/>
          <p:cNvSpPr/>
          <p:nvPr/>
        </p:nvSpPr>
        <p:spPr>
          <a:xfrm>
            <a:off x="8117113" y="2519496"/>
            <a:ext cx="3681187" cy="3933380"/>
          </a:xfrm>
          <a:prstGeom prst="rect">
            <a:avLst/>
          </a:prstGeom>
        </p:spPr>
        <p:txBody>
          <a:bodyPr wrap="square" lIns="91436" tIns="45718" rIns="91436" bIns="45718">
            <a:spAutoFit/>
          </a:bodyPr>
          <a:lstStyle/>
          <a:p>
            <a:pPr lvl="0">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批示领导标签：维护报批件、送审稿、电话记录中的批示领导基本信息。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领导排班标签：维护需要参与值班的领导信息。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lvl="0">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秘书排班标签：维护值班的秘书信息。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会议室标签：会议室资源信息的维护，用于会议室使用情况的选择数据源。</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线路标签：送审稿拟发稿线路维护是维护各部门送审稿的拟发稿线路。主要实现送稿部门维护（增、删、改），对每个送稿部门拟发稿线路信息进行维护。</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605415" y="1565531"/>
            <a:ext cx="7640804" cy="701342"/>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信息维护主要实现批示领导、排班领导、排班秘书、会议室、稿件线路图维护。维护功能主要实现信息的增、删、改、查。</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平台功能</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81525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2414649" y="2471057"/>
            <a:ext cx="7362702" cy="2525486"/>
          </a:xfrm>
          <a:prstGeom prst="roundRect">
            <a:avLst>
              <a:gd name="adj" fmla="val 40230"/>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46412" y="0"/>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3206" y="0"/>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3206" y="573206"/>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73206"/>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14641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0800000">
            <a:off x="11618794" y="6284794"/>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0800000">
            <a:off x="10472382" y="6284794"/>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10800000">
            <a:off x="11045588" y="6284794"/>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a:off x="11045588" y="5711588"/>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0800000">
            <a:off x="11618794" y="5711588"/>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10800000">
            <a:off x="11618794" y="513838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895476" y="3271916"/>
            <a:ext cx="4401049" cy="646331"/>
          </a:xfrm>
          <a:prstGeom prst="rect">
            <a:avLst/>
          </a:prstGeom>
          <a:noFill/>
        </p:spPr>
        <p:txBody>
          <a:bodyPr wrap="square" rtlCol="0">
            <a:spAutoFit/>
          </a:bodyPr>
          <a:lstStyle/>
          <a:p>
            <a:pPr algn="ctr"/>
            <a:r>
              <a:rPr lang="en-US" altLang="zh-CN" sz="3600" b="1" spc="800" dirty="0" smtClean="0">
                <a:latin typeface="微软雅黑" panose="020B0503020204020204" pitchFamily="34" charset="-122"/>
                <a:ea typeface="微软雅黑" panose="020B0503020204020204" pitchFamily="34" charset="-122"/>
              </a:rPr>
              <a:t>3  </a:t>
            </a:r>
            <a:r>
              <a:rPr lang="zh-CN" altLang="en-US" sz="3600" b="1" spc="800" dirty="0" smtClean="0">
                <a:latin typeface="微软雅黑" panose="020B0503020204020204" pitchFamily="34" charset="-122"/>
                <a:ea typeface="微软雅黑" panose="020B0503020204020204" pitchFamily="34" charset="-122"/>
              </a:rPr>
              <a:t>平台优势</a:t>
            </a:r>
            <a:endParaRPr lang="zh-CN" altLang="en-US" sz="3600" b="1" spc="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56184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5700" y="1781318"/>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55700" y="2924318"/>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55700" y="4067318"/>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1155700" y="2632218"/>
            <a:ext cx="3556000" cy="292100"/>
          </a:xfrm>
          <a:prstGeom prst="parallelogram">
            <a:avLst>
              <a:gd name="adj" fmla="val 3755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155700" y="3775218"/>
            <a:ext cx="3556000" cy="292100"/>
          </a:xfrm>
          <a:prstGeom prst="parallelogram">
            <a:avLst>
              <a:gd name="adj" fmla="val 3755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385483"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10" name="文本框 9"/>
          <p:cNvSpPr txBox="1"/>
          <p:nvPr/>
        </p:nvSpPr>
        <p:spPr>
          <a:xfrm>
            <a:off x="8316036" y="458823"/>
            <a:ext cx="2988860" cy="646331"/>
          </a:xfrm>
          <a:prstGeom prst="rect">
            <a:avLst/>
          </a:prstGeom>
          <a:noFill/>
        </p:spPr>
        <p:txBody>
          <a:bodyPr wrap="square" rtlCol="0">
            <a:spAutoFit/>
          </a:bodyPr>
          <a:lstStyle/>
          <a:p>
            <a:pPr algn="r"/>
            <a:r>
              <a:rPr lang="zh-CN" altLang="en-US" sz="3600" b="1" dirty="0" smtClean="0">
                <a:latin typeface="微软雅黑" panose="020B0503020204020204" pitchFamily="34" charset="-122"/>
                <a:ea typeface="微软雅黑" panose="020B0503020204020204" pitchFamily="34" charset="-122"/>
              </a:rPr>
              <a:t>技术优势</a:t>
            </a:r>
            <a:endParaRPr lang="zh-CN" altLang="en-US" sz="36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756229" y="2004963"/>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兼容性</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155700" y="1852825"/>
            <a:ext cx="803730" cy="707886"/>
          </a:xfrm>
          <a:prstGeom prst="rect">
            <a:avLst/>
          </a:prstGeom>
          <a:noFill/>
        </p:spPr>
        <p:txBody>
          <a:bodyPr wrap="square" rtlCol="0">
            <a:spAutoFit/>
          </a:bodyPr>
          <a:lstStyle/>
          <a:p>
            <a:pPr algn="ctr"/>
            <a:r>
              <a:rPr lang="en-US" altLang="zh-CN" sz="4000" dirty="0">
                <a:solidFill>
                  <a:srgbClr val="FFFFFF"/>
                </a:solidFill>
              </a:rPr>
              <a:t>01</a:t>
            </a:r>
            <a:endParaRPr lang="zh-CN" altLang="en-US" sz="4000" dirty="0">
              <a:solidFill>
                <a:srgbClr val="FFFFFF"/>
              </a:solidFill>
            </a:endParaRPr>
          </a:p>
        </p:txBody>
      </p:sp>
      <p:sp>
        <p:nvSpPr>
          <p:cNvPr id="13" name="文本框 12"/>
          <p:cNvSpPr txBox="1"/>
          <p:nvPr/>
        </p:nvSpPr>
        <p:spPr>
          <a:xfrm>
            <a:off x="1756229" y="3147964"/>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可扩展性</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155700" y="2995826"/>
            <a:ext cx="803730" cy="707886"/>
          </a:xfrm>
          <a:prstGeom prst="rect">
            <a:avLst/>
          </a:prstGeom>
          <a:noFill/>
        </p:spPr>
        <p:txBody>
          <a:bodyPr wrap="square" rtlCol="0">
            <a:spAutoFit/>
          </a:bodyPr>
          <a:lstStyle/>
          <a:p>
            <a:pPr algn="ctr"/>
            <a:r>
              <a:rPr lang="en-US" altLang="zh-CN" sz="4000" dirty="0">
                <a:solidFill>
                  <a:srgbClr val="FFFFFF"/>
                </a:solidFill>
              </a:rPr>
              <a:t>02</a:t>
            </a:r>
            <a:endParaRPr lang="zh-CN" altLang="en-US" sz="4000" dirty="0">
              <a:solidFill>
                <a:srgbClr val="FFFFFF"/>
              </a:solidFill>
            </a:endParaRPr>
          </a:p>
        </p:txBody>
      </p:sp>
      <p:sp>
        <p:nvSpPr>
          <p:cNvPr id="15" name="文本框 14"/>
          <p:cNvSpPr txBox="1"/>
          <p:nvPr/>
        </p:nvSpPr>
        <p:spPr>
          <a:xfrm>
            <a:off x="1756229" y="4290965"/>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标准接口规范</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55700" y="4138827"/>
            <a:ext cx="803730" cy="707886"/>
          </a:xfrm>
          <a:prstGeom prst="rect">
            <a:avLst/>
          </a:prstGeom>
          <a:noFill/>
        </p:spPr>
        <p:txBody>
          <a:bodyPr wrap="square" rtlCol="0">
            <a:spAutoFit/>
          </a:bodyPr>
          <a:lstStyle/>
          <a:p>
            <a:pPr algn="ctr"/>
            <a:r>
              <a:rPr lang="en-US" altLang="zh-CN" sz="4000" dirty="0">
                <a:solidFill>
                  <a:srgbClr val="FFFFFF"/>
                </a:solidFill>
              </a:rPr>
              <a:t>03</a:t>
            </a:r>
            <a:endParaRPr lang="zh-CN" altLang="en-US" sz="4000" dirty="0">
              <a:solidFill>
                <a:srgbClr val="FFFFFF"/>
              </a:solidFill>
            </a:endParaRPr>
          </a:p>
        </p:txBody>
      </p:sp>
      <p:sp>
        <p:nvSpPr>
          <p:cNvPr id="17" name="文本框 16"/>
          <p:cNvSpPr txBox="1"/>
          <p:nvPr/>
        </p:nvSpPr>
        <p:spPr>
          <a:xfrm>
            <a:off x="4975761" y="1875757"/>
            <a:ext cx="6377049" cy="652486"/>
          </a:xfrm>
          <a:prstGeom prst="rect">
            <a:avLst/>
          </a:prstGeom>
          <a:noFill/>
        </p:spPr>
        <p:txBody>
          <a:bodyPr wrap="square" rtlCol="0">
            <a:spAutoFit/>
          </a:bodyPr>
          <a:lstStyle/>
          <a:p>
            <a:pPr algn="just">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支持</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windows XP\vista\7\8</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等主流操作系统 。支持持</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IE8 \9\10\11</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及</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Chrome</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Firefox</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Safari</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等主流浏览器 。</a:t>
            </a:r>
            <a:endParaRPr lang="zh-CN" altLang="en-US" sz="1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913301" y="2885162"/>
            <a:ext cx="6427634" cy="932563"/>
          </a:xfrm>
          <a:prstGeom prst="rect">
            <a:avLst/>
          </a:prstGeom>
          <a:noFill/>
        </p:spPr>
        <p:txBody>
          <a:bodyPr wrap="square" rtlCol="0">
            <a:spAutoFit/>
          </a:bodyPr>
          <a:lstStyle/>
          <a:p>
            <a:pPr algn="just">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支持通过单点登录方式实现与第三方系统的无缝集成及数据同步。支持无缝融合对接企业信息化系统（如</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OA</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HR</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CRM</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、邮件系统等）。</a:t>
            </a:r>
          </a:p>
        </p:txBody>
      </p:sp>
      <p:sp>
        <p:nvSpPr>
          <p:cNvPr id="23" name="矩形 22"/>
          <p:cNvSpPr/>
          <p:nvPr/>
        </p:nvSpPr>
        <p:spPr>
          <a:xfrm>
            <a:off x="1120074" y="5207350"/>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1120074" y="4915250"/>
            <a:ext cx="3556000" cy="292100"/>
          </a:xfrm>
          <a:prstGeom prst="parallelogram">
            <a:avLst>
              <a:gd name="adj" fmla="val 3755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4"/>
          <p:cNvSpPr txBox="1"/>
          <p:nvPr/>
        </p:nvSpPr>
        <p:spPr>
          <a:xfrm>
            <a:off x="1720603" y="5430997"/>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安全机制</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 name="文本框 15"/>
          <p:cNvSpPr txBox="1"/>
          <p:nvPr/>
        </p:nvSpPr>
        <p:spPr>
          <a:xfrm>
            <a:off x="1120074" y="5278859"/>
            <a:ext cx="803730" cy="707886"/>
          </a:xfrm>
          <a:prstGeom prst="rect">
            <a:avLst/>
          </a:prstGeom>
          <a:noFill/>
        </p:spPr>
        <p:txBody>
          <a:bodyPr wrap="square" rtlCol="0">
            <a:spAutoFit/>
          </a:bodyPr>
          <a:lstStyle/>
          <a:p>
            <a:pPr algn="ctr"/>
            <a:r>
              <a:rPr lang="en-US" altLang="zh-CN" sz="4000" dirty="0" smtClean="0">
                <a:solidFill>
                  <a:srgbClr val="FFFFFF"/>
                </a:solidFill>
              </a:rPr>
              <a:t>04</a:t>
            </a:r>
            <a:endParaRPr lang="zh-CN" altLang="en-US" sz="4000" dirty="0">
              <a:solidFill>
                <a:srgbClr val="FFFFFF"/>
              </a:solidFill>
            </a:endParaRPr>
          </a:p>
        </p:txBody>
      </p:sp>
      <p:sp>
        <p:nvSpPr>
          <p:cNvPr id="27" name="文本框 16"/>
          <p:cNvSpPr txBox="1"/>
          <p:nvPr/>
        </p:nvSpPr>
        <p:spPr>
          <a:xfrm>
            <a:off x="4931027" y="4138754"/>
            <a:ext cx="6409907" cy="652486"/>
          </a:xfrm>
          <a:prstGeom prst="rect">
            <a:avLst/>
          </a:prstGeom>
          <a:noFill/>
        </p:spPr>
        <p:txBody>
          <a:bodyPr wrap="square" rtlCol="0">
            <a:spAutoFit/>
          </a:bodyPr>
          <a:lstStyle/>
          <a:p>
            <a:pPr algn="just">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提供丰富的标准化接口，快速实现与其他业务系统对接和数据交互。</a:t>
            </a:r>
            <a:endParaRPr lang="zh-CN" altLang="en-US" sz="1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17"/>
          <p:cNvSpPr txBox="1"/>
          <p:nvPr/>
        </p:nvSpPr>
        <p:spPr>
          <a:xfrm>
            <a:off x="4963886" y="5290647"/>
            <a:ext cx="6553290" cy="652486"/>
          </a:xfrm>
          <a:prstGeom prst="rect">
            <a:avLst/>
          </a:prstGeom>
          <a:noFill/>
        </p:spPr>
        <p:txBody>
          <a:bodyPr wrap="square" rtlCol="0">
            <a:spAutoFit/>
          </a:bodyPr>
          <a:lstStyle/>
          <a:p>
            <a:pPr>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具有完善的安全机制，数据、文件的上报、传输、存储过程安全保密 。</a:t>
            </a:r>
            <a:endParaRPr lang="zh-CN" altLang="en-US" sz="1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811492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394890" y="458823"/>
            <a:ext cx="2988860" cy="646331"/>
          </a:xfrm>
          <a:prstGeom prst="rect">
            <a:avLst/>
          </a:prstGeom>
          <a:noFill/>
        </p:spPr>
        <p:txBody>
          <a:bodyPr wrap="square" rtlCol="0">
            <a:spAutoFit/>
          </a:bodyPr>
          <a:lstStyle/>
          <a:p>
            <a:pPr algn="r"/>
            <a:r>
              <a:rPr lang="zh-CN" altLang="en-US" sz="3600" b="1" dirty="0" smtClean="0">
                <a:latin typeface="微软雅黑" panose="020B0503020204020204" pitchFamily="34" charset="-122"/>
                <a:ea typeface="微软雅黑" panose="020B0503020204020204" pitchFamily="34" charset="-122"/>
              </a:rPr>
              <a:t>业务特点</a:t>
            </a:r>
            <a:endParaRPr lang="zh-CN" altLang="en-US" sz="3600" b="1" dirty="0">
              <a:latin typeface="微软雅黑" panose="020B0503020204020204" pitchFamily="34" charset="-122"/>
              <a:ea typeface="微软雅黑" panose="020B0503020204020204" pitchFamily="34" charset="-122"/>
            </a:endParaRPr>
          </a:p>
        </p:txBody>
      </p:sp>
      <p:pic>
        <p:nvPicPr>
          <p:cNvPr id="102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8776" y="6331543"/>
            <a:ext cx="1138516" cy="15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973117" y="5801764"/>
            <a:ext cx="1212379" cy="560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矩形 22"/>
          <p:cNvSpPr/>
          <p:nvPr/>
        </p:nvSpPr>
        <p:spPr>
          <a:xfrm>
            <a:off x="11486433"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6299219" y="3225232"/>
            <a:ext cx="551542" cy="551542"/>
          </a:xfrm>
          <a:prstGeom prst="roundRect">
            <a:avLst>
              <a:gd name="adj" fmla="val 32457"/>
            </a:avLst>
          </a:prstGeom>
          <a:solidFill>
            <a:srgbClr val="D32F2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5</a:t>
            </a:r>
            <a:endParaRPr lang="zh-CN" altLang="en-US" b="1" dirty="0"/>
          </a:p>
        </p:txBody>
      </p:sp>
      <p:sp>
        <p:nvSpPr>
          <p:cNvPr id="11" name="圆角矩形 10"/>
          <p:cNvSpPr/>
          <p:nvPr/>
        </p:nvSpPr>
        <p:spPr>
          <a:xfrm>
            <a:off x="6299219" y="2154711"/>
            <a:ext cx="551542" cy="551542"/>
          </a:xfrm>
          <a:prstGeom prst="roundRect">
            <a:avLst>
              <a:gd name="adj" fmla="val 32457"/>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4</a:t>
            </a:r>
            <a:endParaRPr lang="zh-CN" altLang="en-US" b="1" dirty="0"/>
          </a:p>
        </p:txBody>
      </p:sp>
      <p:sp>
        <p:nvSpPr>
          <p:cNvPr id="27" name="圆角矩形 26"/>
          <p:cNvSpPr/>
          <p:nvPr/>
        </p:nvSpPr>
        <p:spPr>
          <a:xfrm>
            <a:off x="6299219" y="4295752"/>
            <a:ext cx="551542" cy="551542"/>
          </a:xfrm>
          <a:prstGeom prst="roundRect">
            <a:avLst>
              <a:gd name="adj" fmla="val 32457"/>
            </a:avLst>
          </a:prstGeom>
          <a:solidFill>
            <a:srgbClr val="D32F2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6</a:t>
            </a:r>
            <a:endParaRPr lang="zh-CN" altLang="en-US" b="1" dirty="0"/>
          </a:p>
        </p:txBody>
      </p:sp>
      <p:sp>
        <p:nvSpPr>
          <p:cNvPr id="38" name="文本框 37"/>
          <p:cNvSpPr txBox="1"/>
          <p:nvPr/>
        </p:nvSpPr>
        <p:spPr>
          <a:xfrm>
            <a:off x="6959133" y="1873024"/>
            <a:ext cx="4678685" cy="1052596"/>
          </a:xfrm>
          <a:prstGeom prst="rect">
            <a:avLst/>
          </a:prstGeom>
          <a:noFill/>
        </p:spPr>
        <p:txBody>
          <a:bodyPr wrap="square" rtlCol="0">
            <a:spAutoFit/>
          </a:bodyPr>
          <a:lstStyle/>
          <a:p>
            <a:pPr>
              <a:lnSpc>
                <a:spcPct val="130000"/>
              </a:lnSpc>
            </a:pPr>
            <a:r>
              <a:rPr lang="zh-CN" altLang="en-US" sz="1600" b="1" spc="300" dirty="0" smtClean="0">
                <a:solidFill>
                  <a:schemeClr val="tx1">
                    <a:lumMod val="85000"/>
                    <a:lumOff val="15000"/>
                  </a:schemeClr>
                </a:solidFill>
                <a:latin typeface="微软雅黑" panose="020B0503020204020204" pitchFamily="34" charset="-122"/>
                <a:ea typeface="微软雅黑" panose="020B0503020204020204" pitchFamily="34" charset="-122"/>
              </a:rPr>
              <a:t>丰富的统计分析</a:t>
            </a:r>
          </a:p>
          <a:p>
            <a:pPr algn="just">
              <a:lnSpc>
                <a:spcPct val="130000"/>
              </a:lnSpc>
            </a:pPr>
            <a:r>
              <a:rPr lang="zh-CN" altLang="en-US" sz="1600" spc="300" dirty="0" smtClean="0">
                <a:solidFill>
                  <a:schemeClr val="tx1">
                    <a:lumMod val="85000"/>
                    <a:lumOff val="15000"/>
                  </a:schemeClr>
                </a:solidFill>
                <a:latin typeface="微软雅黑" panose="020B0503020204020204" pitchFamily="34" charset="-122"/>
                <a:ea typeface="微软雅黑" panose="020B0503020204020204" pitchFamily="34" charset="-122"/>
              </a:rPr>
              <a:t>针对平台汇聚积累业务数据，按照不同维度进行统计分析，展示业务成果。</a:t>
            </a:r>
          </a:p>
        </p:txBody>
      </p:sp>
      <p:sp>
        <p:nvSpPr>
          <p:cNvPr id="39" name="文本框 38"/>
          <p:cNvSpPr txBox="1"/>
          <p:nvPr/>
        </p:nvSpPr>
        <p:spPr>
          <a:xfrm>
            <a:off x="6959134" y="3044520"/>
            <a:ext cx="4571806" cy="1052596"/>
          </a:xfrm>
          <a:prstGeom prst="rect">
            <a:avLst/>
          </a:prstGeom>
          <a:noFill/>
        </p:spPr>
        <p:txBody>
          <a:bodyPr wrap="square" rtlCol="0">
            <a:spAutoFit/>
          </a:bodyPr>
          <a:lstStyle/>
          <a:p>
            <a:pPr>
              <a:lnSpc>
                <a:spcPct val="130000"/>
              </a:lnSpc>
            </a:pPr>
            <a:r>
              <a:rPr lang="zh-CN" altLang="en-US" sz="1600" b="1" spc="300" dirty="0" smtClean="0">
                <a:solidFill>
                  <a:schemeClr val="tx1">
                    <a:lumMod val="85000"/>
                    <a:lumOff val="15000"/>
                  </a:schemeClr>
                </a:solidFill>
                <a:latin typeface="微软雅黑" panose="020B0503020204020204" pitchFamily="34" charset="-122"/>
                <a:ea typeface="微软雅黑" panose="020B0503020204020204" pitchFamily="34" charset="-122"/>
              </a:rPr>
              <a:t>灵活的流程自定义配置</a:t>
            </a:r>
          </a:p>
          <a:p>
            <a:pPr algn="just">
              <a:lnSpc>
                <a:spcPct val="130000"/>
              </a:lnSpc>
            </a:pPr>
            <a:r>
              <a:rPr lang="zh-CN" altLang="en-US" sz="1600" spc="300" dirty="0" smtClean="0">
                <a:solidFill>
                  <a:schemeClr val="tx1">
                    <a:lumMod val="85000"/>
                    <a:lumOff val="15000"/>
                  </a:schemeClr>
                </a:solidFill>
                <a:latin typeface="微软雅黑" panose="020B0503020204020204" pitchFamily="34" charset="-122"/>
                <a:ea typeface="微软雅黑" panose="020B0503020204020204" pitchFamily="34" charset="-122"/>
              </a:rPr>
              <a:t>支持自定义各类报批业务的审批流程，实现政采业务的标准流程配置。</a:t>
            </a:r>
          </a:p>
        </p:txBody>
      </p:sp>
      <p:sp>
        <p:nvSpPr>
          <p:cNvPr id="40" name="文本框 39"/>
          <p:cNvSpPr txBox="1"/>
          <p:nvPr/>
        </p:nvSpPr>
        <p:spPr>
          <a:xfrm>
            <a:off x="6959133" y="4382266"/>
            <a:ext cx="4666810" cy="1052596"/>
          </a:xfrm>
          <a:prstGeom prst="rect">
            <a:avLst/>
          </a:prstGeom>
          <a:noFill/>
        </p:spPr>
        <p:txBody>
          <a:bodyPr wrap="square" rtlCol="0">
            <a:spAutoFit/>
          </a:bodyPr>
          <a:lstStyle/>
          <a:p>
            <a:pPr>
              <a:lnSpc>
                <a:spcPct val="130000"/>
              </a:lnSpc>
            </a:pPr>
            <a:r>
              <a:rPr lang="zh-CN" altLang="en-US" sz="1600" b="1" spc="300" dirty="0" smtClean="0">
                <a:solidFill>
                  <a:schemeClr val="tx1">
                    <a:lumMod val="85000"/>
                    <a:lumOff val="15000"/>
                  </a:schemeClr>
                </a:solidFill>
                <a:latin typeface="微软雅黑" panose="020B0503020204020204" pitchFamily="34" charset="-122"/>
                <a:ea typeface="微软雅黑" panose="020B0503020204020204" pitchFamily="34" charset="-122"/>
              </a:rPr>
              <a:t>标准化逐级审批控制</a:t>
            </a:r>
          </a:p>
          <a:p>
            <a:pPr algn="just">
              <a:lnSpc>
                <a:spcPct val="130000"/>
              </a:lnSpc>
            </a:pPr>
            <a:r>
              <a:rPr lang="zh-CN" altLang="en-US" sz="1600" spc="300" dirty="0" smtClean="0">
                <a:solidFill>
                  <a:schemeClr val="tx1">
                    <a:lumMod val="85000"/>
                    <a:lumOff val="15000"/>
                  </a:schemeClr>
                </a:solidFill>
                <a:latin typeface="微软雅黑" panose="020B0503020204020204" pitchFamily="34" charset="-122"/>
                <a:ea typeface="微软雅黑" panose="020B0503020204020204" pitchFamily="34" charset="-122"/>
              </a:rPr>
              <a:t>按照定义的业务报批流程，实现业务逐级审批，保证各个业务环节及时响应处理。</a:t>
            </a:r>
          </a:p>
        </p:txBody>
      </p:sp>
      <p:sp>
        <p:nvSpPr>
          <p:cNvPr id="25" name="圆角矩形 24"/>
          <p:cNvSpPr/>
          <p:nvPr/>
        </p:nvSpPr>
        <p:spPr>
          <a:xfrm>
            <a:off x="563421" y="3177732"/>
            <a:ext cx="551542" cy="551542"/>
          </a:xfrm>
          <a:prstGeom prst="roundRect">
            <a:avLst>
              <a:gd name="adj" fmla="val 32457"/>
            </a:avLst>
          </a:prstGeom>
          <a:solidFill>
            <a:srgbClr val="D32F2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2</a:t>
            </a:r>
            <a:endParaRPr lang="zh-CN" altLang="en-US" b="1" dirty="0"/>
          </a:p>
        </p:txBody>
      </p:sp>
      <p:sp>
        <p:nvSpPr>
          <p:cNvPr id="31" name="圆角矩形 30"/>
          <p:cNvSpPr/>
          <p:nvPr/>
        </p:nvSpPr>
        <p:spPr>
          <a:xfrm>
            <a:off x="563421" y="2107211"/>
            <a:ext cx="551542" cy="551542"/>
          </a:xfrm>
          <a:prstGeom prst="roundRect">
            <a:avLst>
              <a:gd name="adj" fmla="val 32457"/>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1</a:t>
            </a:r>
            <a:endParaRPr lang="zh-CN" altLang="en-US" b="1" dirty="0"/>
          </a:p>
        </p:txBody>
      </p:sp>
      <p:sp>
        <p:nvSpPr>
          <p:cNvPr id="34" name="圆角矩形 33"/>
          <p:cNvSpPr/>
          <p:nvPr/>
        </p:nvSpPr>
        <p:spPr>
          <a:xfrm>
            <a:off x="563421" y="4248252"/>
            <a:ext cx="551542" cy="551542"/>
          </a:xfrm>
          <a:prstGeom prst="roundRect">
            <a:avLst>
              <a:gd name="adj" fmla="val 32457"/>
            </a:avLst>
          </a:prstGeom>
          <a:solidFill>
            <a:srgbClr val="D32F2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3</a:t>
            </a:r>
            <a:endParaRPr lang="zh-CN" altLang="en-US" b="1" dirty="0"/>
          </a:p>
        </p:txBody>
      </p:sp>
      <p:sp>
        <p:nvSpPr>
          <p:cNvPr id="36" name="文本框 37"/>
          <p:cNvSpPr txBox="1"/>
          <p:nvPr/>
        </p:nvSpPr>
        <p:spPr>
          <a:xfrm>
            <a:off x="1223336" y="1789899"/>
            <a:ext cx="4809329" cy="1052596"/>
          </a:xfrm>
          <a:prstGeom prst="rect">
            <a:avLst/>
          </a:prstGeom>
          <a:noFill/>
        </p:spPr>
        <p:txBody>
          <a:bodyPr wrap="square" rtlCol="0">
            <a:spAutoFit/>
          </a:bodyPr>
          <a:lstStyle/>
          <a:p>
            <a:pPr algn="just">
              <a:lnSpc>
                <a:spcPct val="130000"/>
              </a:lnSpc>
            </a:pPr>
            <a:r>
              <a:rPr lang="zh-CN" altLang="en-US" sz="1600" b="1" spc="300" dirty="0" smtClean="0">
                <a:solidFill>
                  <a:schemeClr val="tx1">
                    <a:lumMod val="85000"/>
                    <a:lumOff val="15000"/>
                  </a:schemeClr>
                </a:solidFill>
                <a:latin typeface="微软雅黑" panose="020B0503020204020204" pitchFamily="34" charset="-122"/>
                <a:ea typeface="微软雅黑" panose="020B0503020204020204" pitchFamily="34" charset="-122"/>
              </a:rPr>
              <a:t>业务全流程支撑</a:t>
            </a:r>
          </a:p>
          <a:p>
            <a:pPr algn="just">
              <a:lnSpc>
                <a:spcPct val="130000"/>
              </a:lnSpc>
            </a:pPr>
            <a:r>
              <a:rPr lang="zh-CN" altLang="en-US" sz="1600" spc="300" dirty="0" smtClean="0">
                <a:solidFill>
                  <a:schemeClr val="tx1">
                    <a:lumMod val="85000"/>
                    <a:lumOff val="15000"/>
                  </a:schemeClr>
                </a:solidFill>
                <a:latin typeface="微软雅黑" panose="020B0503020204020204" pitchFamily="34" charset="-122"/>
                <a:ea typeface="微软雅黑" panose="020B0503020204020204" pitchFamily="34" charset="-122"/>
              </a:rPr>
              <a:t>深化分析业务流程，针对业务进行全流程应用设计，支撑值班管理业务的高效实施。</a:t>
            </a:r>
          </a:p>
        </p:txBody>
      </p:sp>
      <p:sp>
        <p:nvSpPr>
          <p:cNvPr id="37" name="文本框 38"/>
          <p:cNvSpPr txBox="1"/>
          <p:nvPr/>
        </p:nvSpPr>
        <p:spPr>
          <a:xfrm>
            <a:off x="1223335" y="3032645"/>
            <a:ext cx="4785579" cy="1052596"/>
          </a:xfrm>
          <a:prstGeom prst="rect">
            <a:avLst/>
          </a:prstGeom>
          <a:noFill/>
        </p:spPr>
        <p:txBody>
          <a:bodyPr wrap="square" rtlCol="0">
            <a:spAutoFit/>
          </a:bodyPr>
          <a:lstStyle/>
          <a:p>
            <a:pPr lvl="0">
              <a:lnSpc>
                <a:spcPct val="130000"/>
              </a:lnSpc>
            </a:pPr>
            <a:r>
              <a:rPr lang="zh-CN" altLang="en-US" sz="1600" b="1" spc="300" dirty="0" smtClean="0">
                <a:solidFill>
                  <a:schemeClr val="tx1">
                    <a:lumMod val="85000"/>
                    <a:lumOff val="15000"/>
                  </a:schemeClr>
                </a:solidFill>
                <a:latin typeface="微软雅黑" panose="020B0503020204020204" pitchFamily="34" charset="-122"/>
                <a:ea typeface="微软雅黑" panose="020B0503020204020204" pitchFamily="34" charset="-122"/>
              </a:rPr>
              <a:t>可视化办理与管控</a:t>
            </a:r>
          </a:p>
          <a:p>
            <a:pPr lvl="0" algn="just">
              <a:lnSpc>
                <a:spcPct val="130000"/>
              </a:lnSpc>
            </a:pPr>
            <a:r>
              <a:rPr lang="zh-CN" altLang="en-US" sz="1600" spc="300" dirty="0" smtClean="0">
                <a:solidFill>
                  <a:schemeClr val="tx1">
                    <a:lumMod val="85000"/>
                    <a:lumOff val="15000"/>
                  </a:schemeClr>
                </a:solidFill>
                <a:latin typeface="微软雅黑" panose="020B0503020204020204" pitchFamily="34" charset="-122"/>
                <a:ea typeface="微软雅黑" panose="020B0503020204020204" pitchFamily="34" charset="-122"/>
              </a:rPr>
              <a:t>将值班事项执行流程可视化呈现，保证值班事项都能够准确记录、准确传达。</a:t>
            </a:r>
            <a:endParaRPr lang="en-US" altLang="zh-CN" sz="1600" spc="3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39"/>
          <p:cNvSpPr txBox="1"/>
          <p:nvPr/>
        </p:nvSpPr>
        <p:spPr>
          <a:xfrm>
            <a:off x="1223336" y="4334766"/>
            <a:ext cx="4714326" cy="1052596"/>
          </a:xfrm>
          <a:prstGeom prst="rect">
            <a:avLst/>
          </a:prstGeom>
          <a:noFill/>
        </p:spPr>
        <p:txBody>
          <a:bodyPr wrap="square" rtlCol="0">
            <a:spAutoFit/>
          </a:bodyPr>
          <a:lstStyle/>
          <a:p>
            <a:pPr>
              <a:lnSpc>
                <a:spcPct val="130000"/>
              </a:lnSpc>
            </a:pPr>
            <a:r>
              <a:rPr lang="zh-CN" altLang="en-US" sz="1600" b="1" spc="300" dirty="0" smtClean="0">
                <a:solidFill>
                  <a:schemeClr val="tx1">
                    <a:lumMod val="85000"/>
                    <a:lumOff val="15000"/>
                  </a:schemeClr>
                </a:solidFill>
                <a:latin typeface="微软雅黑" panose="020B0503020204020204" pitchFamily="34" charset="-122"/>
                <a:ea typeface="微软雅黑" panose="020B0503020204020204" pitchFamily="34" charset="-122"/>
              </a:rPr>
              <a:t>实时进度跟踪</a:t>
            </a:r>
          </a:p>
          <a:p>
            <a:pPr algn="just">
              <a:lnSpc>
                <a:spcPct val="130000"/>
              </a:lnSpc>
            </a:pPr>
            <a:r>
              <a:rPr lang="zh-CN" altLang="en-US" sz="1600" spc="300" dirty="0" smtClean="0">
                <a:solidFill>
                  <a:schemeClr val="tx1">
                    <a:lumMod val="85000"/>
                    <a:lumOff val="15000"/>
                  </a:schemeClr>
                </a:solidFill>
                <a:latin typeface="微软雅黑" panose="020B0503020204020204" pitchFamily="34" charset="-122"/>
                <a:ea typeface="微软雅黑" panose="020B0503020204020204" pitchFamily="34" charset="-122"/>
              </a:rPr>
              <a:t>系统实时呈现业务报批、审批进度，保证业务的实时跟进处理。</a:t>
            </a:r>
          </a:p>
        </p:txBody>
      </p:sp>
    </p:spTree>
    <p:extLst>
      <p:ext uri="{BB962C8B-B14F-4D97-AF65-F5344CB8AC3E}">
        <p14:creationId xmlns="" xmlns:p14="http://schemas.microsoft.com/office/powerpoint/2010/main" val="2853369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5400000">
            <a:off x="4447612" y="1752600"/>
            <a:ext cx="1751004" cy="1509486"/>
          </a:xfrm>
          <a:prstGeom prst="hexagon">
            <a:avLst>
              <a:gd name="adj" fmla="val 29808"/>
              <a:gd name="vf" fmla="val 115470"/>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5400000">
            <a:off x="6007898" y="1752600"/>
            <a:ext cx="1751004" cy="1509486"/>
          </a:xfrm>
          <a:prstGeom prst="hexagon">
            <a:avLst>
              <a:gd name="adj" fmla="val 29808"/>
              <a:gd name="vf" fmla="val 11547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4447612" y="4466772"/>
            <a:ext cx="1751004" cy="1509486"/>
          </a:xfrm>
          <a:prstGeom prst="hexagon">
            <a:avLst>
              <a:gd name="adj" fmla="val 29808"/>
              <a:gd name="vf" fmla="val 115470"/>
            </a:avLst>
          </a:prstGeom>
          <a:solidFill>
            <a:srgbClr val="21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6007898" y="4466772"/>
            <a:ext cx="1751004" cy="1509486"/>
          </a:xfrm>
          <a:prstGeom prst="hexagon">
            <a:avLst>
              <a:gd name="adj" fmla="val 29808"/>
              <a:gd name="vf" fmla="val 115470"/>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rot="5400000">
            <a:off x="3678355" y="3109686"/>
            <a:ext cx="1751004" cy="1509486"/>
          </a:xfrm>
          <a:prstGeom prst="hexagon">
            <a:avLst>
              <a:gd name="adj" fmla="val 29808"/>
              <a:gd name="vf" fmla="val 11547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5400000">
            <a:off x="6762641" y="3109686"/>
            <a:ext cx="1751004" cy="1509486"/>
          </a:xfrm>
          <a:prstGeom prst="hexagon">
            <a:avLst>
              <a:gd name="adj" fmla="val 29808"/>
              <a:gd name="vf" fmla="val 115470"/>
            </a:avLst>
          </a:prstGeom>
          <a:solidFill>
            <a:srgbClr val="21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753350" y="1954893"/>
            <a:ext cx="20764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请输入标题</a:t>
            </a:r>
          </a:p>
        </p:txBody>
      </p:sp>
      <p:sp>
        <p:nvSpPr>
          <p:cNvPr id="9" name="文本框 8"/>
          <p:cNvSpPr txBox="1"/>
          <p:nvPr/>
        </p:nvSpPr>
        <p:spPr>
          <a:xfrm>
            <a:off x="7753350" y="2342596"/>
            <a:ext cx="3532983"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0" name="文本框 9"/>
          <p:cNvSpPr txBox="1"/>
          <p:nvPr/>
        </p:nvSpPr>
        <p:spPr>
          <a:xfrm>
            <a:off x="8440062" y="3361044"/>
            <a:ext cx="20764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请输入标题</a:t>
            </a:r>
          </a:p>
        </p:txBody>
      </p:sp>
      <p:sp>
        <p:nvSpPr>
          <p:cNvPr id="11" name="文本框 10"/>
          <p:cNvSpPr txBox="1"/>
          <p:nvPr/>
        </p:nvSpPr>
        <p:spPr>
          <a:xfrm>
            <a:off x="8440062" y="3748747"/>
            <a:ext cx="3532983"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2" name="文本框 11"/>
          <p:cNvSpPr txBox="1"/>
          <p:nvPr/>
        </p:nvSpPr>
        <p:spPr>
          <a:xfrm>
            <a:off x="7753350" y="4788882"/>
            <a:ext cx="20764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请输入标题</a:t>
            </a:r>
          </a:p>
        </p:txBody>
      </p:sp>
      <p:sp>
        <p:nvSpPr>
          <p:cNvPr id="13" name="文本框 12"/>
          <p:cNvSpPr txBox="1"/>
          <p:nvPr/>
        </p:nvSpPr>
        <p:spPr>
          <a:xfrm>
            <a:off x="7753350" y="5176585"/>
            <a:ext cx="3532983"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4" name="文本框 13"/>
          <p:cNvSpPr txBox="1"/>
          <p:nvPr/>
        </p:nvSpPr>
        <p:spPr>
          <a:xfrm>
            <a:off x="1995055" y="1954893"/>
            <a:ext cx="2522516" cy="461665"/>
          </a:xfrm>
          <a:prstGeom prst="rect">
            <a:avLst/>
          </a:prstGeom>
          <a:noFill/>
        </p:spPr>
        <p:txBody>
          <a:bodyPr wrap="square" rtlCol="0">
            <a:spAutoFit/>
          </a:bodyPr>
          <a:lstStyle/>
          <a:p>
            <a:pPr algn="r"/>
            <a:r>
              <a:rPr lang="zh-CN" altLang="en-US" sz="2400" b="1" dirty="0" smtClean="0">
                <a:latin typeface="微软雅黑" panose="020B0503020204020204" pitchFamily="34" charset="-122"/>
                <a:ea typeface="微软雅黑" panose="020B0503020204020204" pitchFamily="34" charset="-122"/>
              </a:rPr>
              <a:t>业务全流程支撑</a:t>
            </a:r>
            <a:endParaRPr lang="zh-CN" altLang="en-US" sz="24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984588" y="2342596"/>
            <a:ext cx="3532983" cy="830997"/>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深化分析值班管理流程，针对业务进行全流程应用设计，旨在支撑值班管理业务的高效实施。</a:t>
            </a:r>
          </a:p>
        </p:txBody>
      </p:sp>
      <p:sp>
        <p:nvSpPr>
          <p:cNvPr id="16" name="文本框 15"/>
          <p:cNvSpPr txBox="1"/>
          <p:nvPr/>
        </p:nvSpPr>
        <p:spPr>
          <a:xfrm>
            <a:off x="1722664" y="3361044"/>
            <a:ext cx="2076450"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rPr>
              <a:t>请输入标题</a:t>
            </a:r>
          </a:p>
        </p:txBody>
      </p:sp>
      <p:sp>
        <p:nvSpPr>
          <p:cNvPr id="17" name="文本框 16"/>
          <p:cNvSpPr txBox="1"/>
          <p:nvPr/>
        </p:nvSpPr>
        <p:spPr>
          <a:xfrm>
            <a:off x="266131" y="3748747"/>
            <a:ext cx="3532983"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8" name="文本框 17"/>
          <p:cNvSpPr txBox="1"/>
          <p:nvPr/>
        </p:nvSpPr>
        <p:spPr>
          <a:xfrm>
            <a:off x="2441121" y="4788882"/>
            <a:ext cx="2076450"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984588" y="5176585"/>
            <a:ext cx="3532983"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20" name="Freeform 9"/>
          <p:cNvSpPr>
            <a:spLocks noEditPoints="1"/>
          </p:cNvSpPr>
          <p:nvPr/>
        </p:nvSpPr>
        <p:spPr bwMode="auto">
          <a:xfrm>
            <a:off x="4224348" y="3534920"/>
            <a:ext cx="659018" cy="659018"/>
          </a:xfrm>
          <a:custGeom>
            <a:avLst/>
            <a:gdLst>
              <a:gd name="T0" fmla="*/ 2425 w 2457"/>
              <a:gd name="T1" fmla="*/ 2133 h 2457"/>
              <a:gd name="T2" fmla="*/ 2075 w 2457"/>
              <a:gd name="T3" fmla="*/ 1783 h 2457"/>
              <a:gd name="T4" fmla="*/ 1958 w 2457"/>
              <a:gd name="T5" fmla="*/ 1783 h 2457"/>
              <a:gd name="T6" fmla="*/ 1949 w 2457"/>
              <a:gd name="T7" fmla="*/ 1793 h 2457"/>
              <a:gd name="T8" fmla="*/ 1784 w 2457"/>
              <a:gd name="T9" fmla="*/ 1628 h 2457"/>
              <a:gd name="T10" fmla="*/ 1772 w 2457"/>
              <a:gd name="T11" fmla="*/ 1618 h 2457"/>
              <a:gd name="T12" fmla="*/ 1991 w 2457"/>
              <a:gd name="T13" fmla="*/ 995 h 2457"/>
              <a:gd name="T14" fmla="*/ 995 w 2457"/>
              <a:gd name="T15" fmla="*/ 0 h 2457"/>
              <a:gd name="T16" fmla="*/ 0 w 2457"/>
              <a:gd name="T17" fmla="*/ 995 h 2457"/>
              <a:gd name="T18" fmla="*/ 995 w 2457"/>
              <a:gd name="T19" fmla="*/ 1991 h 2457"/>
              <a:gd name="T20" fmla="*/ 1618 w 2457"/>
              <a:gd name="T21" fmla="*/ 1771 h 2457"/>
              <a:gd name="T22" fmla="*/ 1628 w 2457"/>
              <a:gd name="T23" fmla="*/ 1784 h 2457"/>
              <a:gd name="T24" fmla="*/ 1793 w 2457"/>
              <a:gd name="T25" fmla="*/ 1949 h 2457"/>
              <a:gd name="T26" fmla="*/ 1783 w 2457"/>
              <a:gd name="T27" fmla="*/ 1958 h 2457"/>
              <a:gd name="T28" fmla="*/ 1783 w 2457"/>
              <a:gd name="T29" fmla="*/ 2075 h 2457"/>
              <a:gd name="T30" fmla="*/ 2133 w 2457"/>
              <a:gd name="T31" fmla="*/ 2425 h 2457"/>
              <a:gd name="T32" fmla="*/ 2250 w 2457"/>
              <a:gd name="T33" fmla="*/ 2425 h 2457"/>
              <a:gd name="T34" fmla="*/ 2425 w 2457"/>
              <a:gd name="T35" fmla="*/ 2250 h 2457"/>
              <a:gd name="T36" fmla="*/ 2425 w 2457"/>
              <a:gd name="T37" fmla="*/ 2133 h 2457"/>
              <a:gd name="T38" fmla="*/ 995 w 2457"/>
              <a:gd name="T39" fmla="*/ 1607 h 2457"/>
              <a:gd name="T40" fmla="*/ 383 w 2457"/>
              <a:gd name="T41" fmla="*/ 995 h 2457"/>
              <a:gd name="T42" fmla="*/ 995 w 2457"/>
              <a:gd name="T43" fmla="*/ 383 h 2457"/>
              <a:gd name="T44" fmla="*/ 1607 w 2457"/>
              <a:gd name="T45" fmla="*/ 995 h 2457"/>
              <a:gd name="T46" fmla="*/ 995 w 2457"/>
              <a:gd name="T47" fmla="*/ 1607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7" h="2457">
                <a:moveTo>
                  <a:pt x="2425" y="2133"/>
                </a:moveTo>
                <a:cubicBezTo>
                  <a:pt x="2075" y="1783"/>
                  <a:pt x="2075" y="1783"/>
                  <a:pt x="2075" y="1783"/>
                </a:cubicBezTo>
                <a:cubicBezTo>
                  <a:pt x="2043" y="1751"/>
                  <a:pt x="1991" y="1751"/>
                  <a:pt x="1958" y="1783"/>
                </a:cubicBezTo>
                <a:cubicBezTo>
                  <a:pt x="1949" y="1793"/>
                  <a:pt x="1949" y="1793"/>
                  <a:pt x="1949" y="1793"/>
                </a:cubicBezTo>
                <a:cubicBezTo>
                  <a:pt x="1784" y="1628"/>
                  <a:pt x="1784" y="1628"/>
                  <a:pt x="1784" y="1628"/>
                </a:cubicBezTo>
                <a:cubicBezTo>
                  <a:pt x="1780" y="1624"/>
                  <a:pt x="1776" y="1621"/>
                  <a:pt x="1772" y="1618"/>
                </a:cubicBezTo>
                <a:cubicBezTo>
                  <a:pt x="1909" y="1448"/>
                  <a:pt x="1991" y="1231"/>
                  <a:pt x="1991" y="995"/>
                </a:cubicBezTo>
                <a:cubicBezTo>
                  <a:pt x="1991" y="446"/>
                  <a:pt x="1545" y="0"/>
                  <a:pt x="995" y="0"/>
                </a:cubicBezTo>
                <a:cubicBezTo>
                  <a:pt x="446" y="0"/>
                  <a:pt x="0" y="446"/>
                  <a:pt x="0" y="995"/>
                </a:cubicBezTo>
                <a:cubicBezTo>
                  <a:pt x="0" y="1545"/>
                  <a:pt x="446" y="1991"/>
                  <a:pt x="995" y="1991"/>
                </a:cubicBezTo>
                <a:cubicBezTo>
                  <a:pt x="1231" y="1991"/>
                  <a:pt x="1448" y="1909"/>
                  <a:pt x="1618" y="1771"/>
                </a:cubicBezTo>
                <a:cubicBezTo>
                  <a:pt x="1621" y="1776"/>
                  <a:pt x="1624" y="1780"/>
                  <a:pt x="1628" y="1784"/>
                </a:cubicBezTo>
                <a:cubicBezTo>
                  <a:pt x="1793" y="1949"/>
                  <a:pt x="1793" y="1949"/>
                  <a:pt x="1793" y="1949"/>
                </a:cubicBezTo>
                <a:cubicBezTo>
                  <a:pt x="1783" y="1958"/>
                  <a:pt x="1783" y="1958"/>
                  <a:pt x="1783" y="1958"/>
                </a:cubicBezTo>
                <a:cubicBezTo>
                  <a:pt x="1751" y="1991"/>
                  <a:pt x="1751" y="2043"/>
                  <a:pt x="1783" y="2075"/>
                </a:cubicBezTo>
                <a:cubicBezTo>
                  <a:pt x="2133" y="2425"/>
                  <a:pt x="2133" y="2425"/>
                  <a:pt x="2133" y="2425"/>
                </a:cubicBezTo>
                <a:cubicBezTo>
                  <a:pt x="2166" y="2457"/>
                  <a:pt x="2218" y="2457"/>
                  <a:pt x="2250" y="2425"/>
                </a:cubicBezTo>
                <a:cubicBezTo>
                  <a:pt x="2425" y="2250"/>
                  <a:pt x="2425" y="2250"/>
                  <a:pt x="2425" y="2250"/>
                </a:cubicBezTo>
                <a:cubicBezTo>
                  <a:pt x="2457" y="2218"/>
                  <a:pt x="2457" y="2166"/>
                  <a:pt x="2425" y="2133"/>
                </a:cubicBezTo>
                <a:close/>
                <a:moveTo>
                  <a:pt x="995" y="1607"/>
                </a:moveTo>
                <a:cubicBezTo>
                  <a:pt x="657" y="1607"/>
                  <a:pt x="383" y="1333"/>
                  <a:pt x="383" y="995"/>
                </a:cubicBezTo>
                <a:cubicBezTo>
                  <a:pt x="383" y="657"/>
                  <a:pt x="657" y="383"/>
                  <a:pt x="995" y="383"/>
                </a:cubicBezTo>
                <a:cubicBezTo>
                  <a:pt x="1333" y="383"/>
                  <a:pt x="1607" y="657"/>
                  <a:pt x="1607" y="995"/>
                </a:cubicBezTo>
                <a:cubicBezTo>
                  <a:pt x="1607" y="1333"/>
                  <a:pt x="1333" y="1607"/>
                  <a:pt x="995" y="16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4969328" y="2145519"/>
            <a:ext cx="707572" cy="723648"/>
            <a:chOff x="785813" y="-2001838"/>
            <a:chExt cx="10620375" cy="10861676"/>
          </a:xfrm>
          <a:solidFill>
            <a:schemeClr val="bg1"/>
          </a:solidFill>
        </p:grpSpPr>
        <p:sp>
          <p:nvSpPr>
            <p:cNvPr id="22" name="Freeform 13"/>
            <p:cNvSpPr>
              <a:spLocks/>
            </p:cNvSpPr>
            <p:nvPr/>
          </p:nvSpPr>
          <p:spPr bwMode="auto">
            <a:xfrm>
              <a:off x="1187451" y="2436812"/>
              <a:ext cx="2849563" cy="5122863"/>
            </a:xfrm>
            <a:custGeom>
              <a:avLst/>
              <a:gdLst>
                <a:gd name="T0" fmla="*/ 0 w 1795"/>
                <a:gd name="T1" fmla="*/ 3227 h 3227"/>
                <a:gd name="T2" fmla="*/ 1795 w 1795"/>
                <a:gd name="T3" fmla="*/ 3227 h 3227"/>
                <a:gd name="T4" fmla="*/ 1795 w 1795"/>
                <a:gd name="T5" fmla="*/ 342 h 3227"/>
                <a:gd name="T6" fmla="*/ 1303 w 1795"/>
                <a:gd name="T7" fmla="*/ 0 h 3227"/>
                <a:gd name="T8" fmla="*/ 0 w 1795"/>
                <a:gd name="T9" fmla="*/ 1109 h 3227"/>
                <a:gd name="T10" fmla="*/ 0 w 1795"/>
                <a:gd name="T11" fmla="*/ 3227 h 3227"/>
                <a:gd name="T12" fmla="*/ 0 w 1795"/>
                <a:gd name="T13" fmla="*/ 3227 h 3227"/>
              </a:gdLst>
              <a:ahLst/>
              <a:cxnLst>
                <a:cxn ang="0">
                  <a:pos x="T0" y="T1"/>
                </a:cxn>
                <a:cxn ang="0">
                  <a:pos x="T2" y="T3"/>
                </a:cxn>
                <a:cxn ang="0">
                  <a:pos x="T4" y="T5"/>
                </a:cxn>
                <a:cxn ang="0">
                  <a:pos x="T6" y="T7"/>
                </a:cxn>
                <a:cxn ang="0">
                  <a:pos x="T8" y="T9"/>
                </a:cxn>
                <a:cxn ang="0">
                  <a:pos x="T10" y="T11"/>
                </a:cxn>
                <a:cxn ang="0">
                  <a:pos x="T12" y="T13"/>
                </a:cxn>
              </a:cxnLst>
              <a:rect l="0" t="0" r="r" b="b"/>
              <a:pathLst>
                <a:path w="1795" h="3227">
                  <a:moveTo>
                    <a:pt x="0" y="3227"/>
                  </a:moveTo>
                  <a:lnTo>
                    <a:pt x="1795" y="3227"/>
                  </a:lnTo>
                  <a:lnTo>
                    <a:pt x="1795" y="342"/>
                  </a:lnTo>
                  <a:lnTo>
                    <a:pt x="1303" y="0"/>
                  </a:lnTo>
                  <a:lnTo>
                    <a:pt x="0" y="1109"/>
                  </a:lnTo>
                  <a:lnTo>
                    <a:pt x="0" y="3227"/>
                  </a:lnTo>
                  <a:lnTo>
                    <a:pt x="0" y="3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4"/>
            <p:cNvSpPr>
              <a:spLocks/>
            </p:cNvSpPr>
            <p:nvPr/>
          </p:nvSpPr>
          <p:spPr bwMode="auto">
            <a:xfrm>
              <a:off x="4708526" y="3006725"/>
              <a:ext cx="2852738" cy="4552950"/>
            </a:xfrm>
            <a:custGeom>
              <a:avLst/>
              <a:gdLst>
                <a:gd name="T0" fmla="*/ 0 w 1797"/>
                <a:gd name="T1" fmla="*/ 2868 h 2868"/>
                <a:gd name="T2" fmla="*/ 1797 w 1797"/>
                <a:gd name="T3" fmla="*/ 2868 h 2868"/>
                <a:gd name="T4" fmla="*/ 1797 w 1797"/>
                <a:gd name="T5" fmla="*/ 0 h 2868"/>
                <a:gd name="T6" fmla="*/ 930 w 1797"/>
                <a:gd name="T7" fmla="*/ 731 h 2868"/>
                <a:gd name="T8" fmla="*/ 0 w 1797"/>
                <a:gd name="T9" fmla="*/ 225 h 2868"/>
                <a:gd name="T10" fmla="*/ 0 w 1797"/>
                <a:gd name="T11" fmla="*/ 2868 h 2868"/>
                <a:gd name="T12" fmla="*/ 0 w 1797"/>
                <a:gd name="T13" fmla="*/ 2868 h 2868"/>
              </a:gdLst>
              <a:ahLst/>
              <a:cxnLst>
                <a:cxn ang="0">
                  <a:pos x="T0" y="T1"/>
                </a:cxn>
                <a:cxn ang="0">
                  <a:pos x="T2" y="T3"/>
                </a:cxn>
                <a:cxn ang="0">
                  <a:pos x="T4" y="T5"/>
                </a:cxn>
                <a:cxn ang="0">
                  <a:pos x="T6" y="T7"/>
                </a:cxn>
                <a:cxn ang="0">
                  <a:pos x="T8" y="T9"/>
                </a:cxn>
                <a:cxn ang="0">
                  <a:pos x="T10" y="T11"/>
                </a:cxn>
                <a:cxn ang="0">
                  <a:pos x="T12" y="T13"/>
                </a:cxn>
              </a:cxnLst>
              <a:rect l="0" t="0" r="r" b="b"/>
              <a:pathLst>
                <a:path w="1797" h="2868">
                  <a:moveTo>
                    <a:pt x="0" y="2868"/>
                  </a:moveTo>
                  <a:lnTo>
                    <a:pt x="1797" y="2868"/>
                  </a:lnTo>
                  <a:lnTo>
                    <a:pt x="1797" y="0"/>
                  </a:lnTo>
                  <a:lnTo>
                    <a:pt x="930" y="731"/>
                  </a:lnTo>
                  <a:lnTo>
                    <a:pt x="0" y="225"/>
                  </a:lnTo>
                  <a:lnTo>
                    <a:pt x="0" y="2868"/>
                  </a:lnTo>
                  <a:lnTo>
                    <a:pt x="0" y="28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5"/>
            <p:cNvSpPr>
              <a:spLocks/>
            </p:cNvSpPr>
            <p:nvPr/>
          </p:nvSpPr>
          <p:spPr bwMode="auto">
            <a:xfrm>
              <a:off x="8234363" y="896937"/>
              <a:ext cx="2849563" cy="6662738"/>
            </a:xfrm>
            <a:custGeom>
              <a:avLst/>
              <a:gdLst>
                <a:gd name="T0" fmla="*/ 0 w 1795"/>
                <a:gd name="T1" fmla="*/ 988 h 4197"/>
                <a:gd name="T2" fmla="*/ 0 w 1795"/>
                <a:gd name="T3" fmla="*/ 4197 h 4197"/>
                <a:gd name="T4" fmla="*/ 1795 w 1795"/>
                <a:gd name="T5" fmla="*/ 4197 h 4197"/>
                <a:gd name="T6" fmla="*/ 1795 w 1795"/>
                <a:gd name="T7" fmla="*/ 1010 h 4197"/>
                <a:gd name="T8" fmla="*/ 1028 w 1795"/>
                <a:gd name="T9" fmla="*/ 0 h 4197"/>
                <a:gd name="T10" fmla="*/ 0 w 1795"/>
                <a:gd name="T11" fmla="*/ 988 h 4197"/>
                <a:gd name="T12" fmla="*/ 0 w 1795"/>
                <a:gd name="T13" fmla="*/ 988 h 4197"/>
              </a:gdLst>
              <a:ahLst/>
              <a:cxnLst>
                <a:cxn ang="0">
                  <a:pos x="T0" y="T1"/>
                </a:cxn>
                <a:cxn ang="0">
                  <a:pos x="T2" y="T3"/>
                </a:cxn>
                <a:cxn ang="0">
                  <a:pos x="T4" y="T5"/>
                </a:cxn>
                <a:cxn ang="0">
                  <a:pos x="T6" y="T7"/>
                </a:cxn>
                <a:cxn ang="0">
                  <a:pos x="T8" y="T9"/>
                </a:cxn>
                <a:cxn ang="0">
                  <a:pos x="T10" y="T11"/>
                </a:cxn>
                <a:cxn ang="0">
                  <a:pos x="T12" y="T13"/>
                </a:cxn>
              </a:cxnLst>
              <a:rect l="0" t="0" r="r" b="b"/>
              <a:pathLst>
                <a:path w="1795" h="4197">
                  <a:moveTo>
                    <a:pt x="0" y="988"/>
                  </a:moveTo>
                  <a:lnTo>
                    <a:pt x="0" y="4197"/>
                  </a:lnTo>
                  <a:lnTo>
                    <a:pt x="1795" y="4197"/>
                  </a:lnTo>
                  <a:lnTo>
                    <a:pt x="1795" y="1010"/>
                  </a:lnTo>
                  <a:lnTo>
                    <a:pt x="1028" y="0"/>
                  </a:lnTo>
                  <a:lnTo>
                    <a:pt x="0" y="988"/>
                  </a:lnTo>
                  <a:lnTo>
                    <a:pt x="0" y="9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6"/>
            <p:cNvSpPr>
              <a:spLocks/>
            </p:cNvSpPr>
            <p:nvPr/>
          </p:nvSpPr>
          <p:spPr bwMode="auto">
            <a:xfrm>
              <a:off x="981076" y="-2001838"/>
              <a:ext cx="10279063" cy="5429250"/>
            </a:xfrm>
            <a:custGeom>
              <a:avLst/>
              <a:gdLst>
                <a:gd name="T0" fmla="*/ 180 w 2738"/>
                <a:gd name="T1" fmla="*/ 1312 h 1446"/>
                <a:gd name="T2" fmla="*/ 593 w 2738"/>
                <a:gd name="T3" fmla="*/ 966 h 1446"/>
                <a:gd name="T4" fmla="*/ 1382 w 2738"/>
                <a:gd name="T5" fmla="*/ 1446 h 1446"/>
                <a:gd name="T6" fmla="*/ 2318 w 2738"/>
                <a:gd name="T7" fmla="*/ 565 h 1446"/>
                <a:gd name="T8" fmla="*/ 2327 w 2738"/>
                <a:gd name="T9" fmla="*/ 555 h 1446"/>
                <a:gd name="T10" fmla="*/ 2485 w 2738"/>
                <a:gd name="T11" fmla="*/ 714 h 1446"/>
                <a:gd name="T12" fmla="*/ 2738 w 2738"/>
                <a:gd name="T13" fmla="*/ 0 h 1446"/>
                <a:gd name="T14" fmla="*/ 2010 w 2738"/>
                <a:gd name="T15" fmla="*/ 235 h 1446"/>
                <a:gd name="T16" fmla="*/ 2185 w 2738"/>
                <a:gd name="T17" fmla="*/ 411 h 1446"/>
                <a:gd name="T18" fmla="*/ 2178 w 2738"/>
                <a:gd name="T19" fmla="*/ 416 h 1446"/>
                <a:gd name="T20" fmla="*/ 1355 w 2738"/>
                <a:gd name="T21" fmla="*/ 1190 h 1446"/>
                <a:gd name="T22" fmla="*/ 574 w 2738"/>
                <a:gd name="T23" fmla="*/ 715 h 1446"/>
                <a:gd name="T24" fmla="*/ 49 w 2738"/>
                <a:gd name="T25" fmla="*/ 1155 h 1446"/>
                <a:gd name="T26" fmla="*/ 36 w 2738"/>
                <a:gd name="T27" fmla="*/ 1299 h 1446"/>
                <a:gd name="T28" fmla="*/ 180 w 2738"/>
                <a:gd name="T29" fmla="*/ 1312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8" h="1446">
                  <a:moveTo>
                    <a:pt x="180" y="1312"/>
                  </a:moveTo>
                  <a:cubicBezTo>
                    <a:pt x="593" y="966"/>
                    <a:pt x="593" y="966"/>
                    <a:pt x="593" y="966"/>
                  </a:cubicBezTo>
                  <a:cubicBezTo>
                    <a:pt x="1382" y="1446"/>
                    <a:pt x="1382" y="1446"/>
                    <a:pt x="1382" y="1446"/>
                  </a:cubicBezTo>
                  <a:cubicBezTo>
                    <a:pt x="2318" y="565"/>
                    <a:pt x="2318" y="565"/>
                    <a:pt x="2318" y="565"/>
                  </a:cubicBezTo>
                  <a:cubicBezTo>
                    <a:pt x="2321" y="562"/>
                    <a:pt x="2324" y="558"/>
                    <a:pt x="2327" y="555"/>
                  </a:cubicBezTo>
                  <a:cubicBezTo>
                    <a:pt x="2485" y="714"/>
                    <a:pt x="2485" y="714"/>
                    <a:pt x="2485" y="714"/>
                  </a:cubicBezTo>
                  <a:cubicBezTo>
                    <a:pt x="2738" y="0"/>
                    <a:pt x="2738" y="0"/>
                    <a:pt x="2738" y="0"/>
                  </a:cubicBezTo>
                  <a:cubicBezTo>
                    <a:pt x="2010" y="235"/>
                    <a:pt x="2010" y="235"/>
                    <a:pt x="2010" y="235"/>
                  </a:cubicBezTo>
                  <a:cubicBezTo>
                    <a:pt x="2185" y="411"/>
                    <a:pt x="2185" y="411"/>
                    <a:pt x="2185" y="411"/>
                  </a:cubicBezTo>
                  <a:cubicBezTo>
                    <a:pt x="2182" y="413"/>
                    <a:pt x="2180" y="414"/>
                    <a:pt x="2178" y="416"/>
                  </a:cubicBezTo>
                  <a:cubicBezTo>
                    <a:pt x="1355" y="1190"/>
                    <a:pt x="1355" y="1190"/>
                    <a:pt x="1355" y="1190"/>
                  </a:cubicBezTo>
                  <a:cubicBezTo>
                    <a:pt x="574" y="715"/>
                    <a:pt x="574" y="715"/>
                    <a:pt x="574" y="715"/>
                  </a:cubicBezTo>
                  <a:cubicBezTo>
                    <a:pt x="49" y="1155"/>
                    <a:pt x="49" y="1155"/>
                    <a:pt x="49" y="1155"/>
                  </a:cubicBezTo>
                  <a:cubicBezTo>
                    <a:pt x="5" y="1191"/>
                    <a:pt x="0" y="1255"/>
                    <a:pt x="36" y="1299"/>
                  </a:cubicBezTo>
                  <a:cubicBezTo>
                    <a:pt x="72" y="1342"/>
                    <a:pt x="137" y="1348"/>
                    <a:pt x="180" y="13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7"/>
            <p:cNvSpPr>
              <a:spLocks/>
            </p:cNvSpPr>
            <p:nvPr/>
          </p:nvSpPr>
          <p:spPr bwMode="auto">
            <a:xfrm>
              <a:off x="785813" y="8089900"/>
              <a:ext cx="10620375" cy="769938"/>
            </a:xfrm>
            <a:custGeom>
              <a:avLst/>
              <a:gdLst>
                <a:gd name="T0" fmla="*/ 2726 w 2829"/>
                <a:gd name="T1" fmla="*/ 0 h 205"/>
                <a:gd name="T2" fmla="*/ 102 w 2829"/>
                <a:gd name="T3" fmla="*/ 0 h 205"/>
                <a:gd name="T4" fmla="*/ 0 w 2829"/>
                <a:gd name="T5" fmla="*/ 102 h 205"/>
                <a:gd name="T6" fmla="*/ 102 w 2829"/>
                <a:gd name="T7" fmla="*/ 205 h 205"/>
                <a:gd name="T8" fmla="*/ 2726 w 2829"/>
                <a:gd name="T9" fmla="*/ 205 h 205"/>
                <a:gd name="T10" fmla="*/ 2829 w 2829"/>
                <a:gd name="T11" fmla="*/ 102 h 205"/>
                <a:gd name="T12" fmla="*/ 2726 w 2829"/>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829" h="205">
                  <a:moveTo>
                    <a:pt x="2726" y="0"/>
                  </a:moveTo>
                  <a:cubicBezTo>
                    <a:pt x="102" y="0"/>
                    <a:pt x="102" y="0"/>
                    <a:pt x="102" y="0"/>
                  </a:cubicBezTo>
                  <a:cubicBezTo>
                    <a:pt x="46" y="0"/>
                    <a:pt x="0" y="46"/>
                    <a:pt x="0" y="102"/>
                  </a:cubicBezTo>
                  <a:cubicBezTo>
                    <a:pt x="0" y="159"/>
                    <a:pt x="46" y="205"/>
                    <a:pt x="102" y="205"/>
                  </a:cubicBezTo>
                  <a:cubicBezTo>
                    <a:pt x="2726" y="205"/>
                    <a:pt x="2726" y="205"/>
                    <a:pt x="2726" y="205"/>
                  </a:cubicBezTo>
                  <a:cubicBezTo>
                    <a:pt x="2783" y="205"/>
                    <a:pt x="2829" y="159"/>
                    <a:pt x="2829" y="102"/>
                  </a:cubicBezTo>
                  <a:cubicBezTo>
                    <a:pt x="2829" y="46"/>
                    <a:pt x="2783" y="0"/>
                    <a:pt x="27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21"/>
          <p:cNvSpPr>
            <a:spLocks/>
          </p:cNvSpPr>
          <p:nvPr/>
        </p:nvSpPr>
        <p:spPr bwMode="auto">
          <a:xfrm>
            <a:off x="6597847" y="2128333"/>
            <a:ext cx="761606" cy="758020"/>
          </a:xfrm>
          <a:custGeom>
            <a:avLst/>
            <a:gdLst>
              <a:gd name="T0" fmla="*/ 2372 w 2874"/>
              <a:gd name="T1" fmla="*/ 1360 h 2861"/>
              <a:gd name="T2" fmla="*/ 2566 w 2874"/>
              <a:gd name="T3" fmla="*/ 1399 h 2861"/>
              <a:gd name="T4" fmla="*/ 2726 w 2874"/>
              <a:gd name="T5" fmla="*/ 1507 h 2861"/>
              <a:gd name="T6" fmla="*/ 2834 w 2874"/>
              <a:gd name="T7" fmla="*/ 1668 h 2861"/>
              <a:gd name="T8" fmla="*/ 2874 w 2874"/>
              <a:gd name="T9" fmla="*/ 1861 h 2861"/>
              <a:gd name="T10" fmla="*/ 2834 w 2874"/>
              <a:gd name="T11" fmla="*/ 2056 h 2861"/>
              <a:gd name="T12" fmla="*/ 2726 w 2874"/>
              <a:gd name="T13" fmla="*/ 2215 h 2861"/>
              <a:gd name="T14" fmla="*/ 2566 w 2874"/>
              <a:gd name="T15" fmla="*/ 2323 h 2861"/>
              <a:gd name="T16" fmla="*/ 2372 w 2874"/>
              <a:gd name="T17" fmla="*/ 2363 h 2861"/>
              <a:gd name="T18" fmla="*/ 2194 w 2874"/>
              <a:gd name="T19" fmla="*/ 2328 h 2861"/>
              <a:gd name="T20" fmla="*/ 2045 w 2874"/>
              <a:gd name="T21" fmla="*/ 2238 h 2861"/>
              <a:gd name="T22" fmla="*/ 2045 w 2874"/>
              <a:gd name="T23" fmla="*/ 2648 h 2861"/>
              <a:gd name="T24" fmla="*/ 1982 w 2874"/>
              <a:gd name="T25" fmla="*/ 2798 h 2861"/>
              <a:gd name="T26" fmla="*/ 1832 w 2874"/>
              <a:gd name="T27" fmla="*/ 2861 h 2861"/>
              <a:gd name="T28" fmla="*/ 216 w 2874"/>
              <a:gd name="T29" fmla="*/ 2861 h 2861"/>
              <a:gd name="T30" fmla="*/ 64 w 2874"/>
              <a:gd name="T31" fmla="*/ 2798 h 2861"/>
              <a:gd name="T32" fmla="*/ 0 w 2874"/>
              <a:gd name="T33" fmla="*/ 2648 h 2861"/>
              <a:gd name="T34" fmla="*/ 0 w 2874"/>
              <a:gd name="T35" fmla="*/ 2284 h 2861"/>
              <a:gd name="T36" fmla="*/ 59 w 2874"/>
              <a:gd name="T37" fmla="*/ 2182 h 2861"/>
              <a:gd name="T38" fmla="*/ 184 w 2874"/>
              <a:gd name="T39" fmla="*/ 2199 h 2861"/>
              <a:gd name="T40" fmla="*/ 242 w 2874"/>
              <a:gd name="T41" fmla="*/ 2225 h 2861"/>
              <a:gd name="T42" fmla="*/ 416 w 2874"/>
              <a:gd name="T43" fmla="*/ 2268 h 2861"/>
              <a:gd name="T44" fmla="*/ 582 w 2874"/>
              <a:gd name="T45" fmla="*/ 2235 h 2861"/>
              <a:gd name="T46" fmla="*/ 716 w 2874"/>
              <a:gd name="T47" fmla="*/ 2145 h 2861"/>
              <a:gd name="T48" fmla="*/ 806 w 2874"/>
              <a:gd name="T49" fmla="*/ 2012 h 2861"/>
              <a:gd name="T50" fmla="*/ 839 w 2874"/>
              <a:gd name="T51" fmla="*/ 1848 h 2861"/>
              <a:gd name="T52" fmla="*/ 806 w 2874"/>
              <a:gd name="T53" fmla="*/ 1683 h 2861"/>
              <a:gd name="T54" fmla="*/ 716 w 2874"/>
              <a:gd name="T55" fmla="*/ 1548 h 2861"/>
              <a:gd name="T56" fmla="*/ 582 w 2874"/>
              <a:gd name="T57" fmla="*/ 1458 h 2861"/>
              <a:gd name="T58" fmla="*/ 416 w 2874"/>
              <a:gd name="T59" fmla="*/ 1425 h 2861"/>
              <a:gd name="T60" fmla="*/ 249 w 2874"/>
              <a:gd name="T61" fmla="*/ 1461 h 2861"/>
              <a:gd name="T62" fmla="*/ 216 w 2874"/>
              <a:gd name="T63" fmla="*/ 1475 h 2861"/>
              <a:gd name="T64" fmla="*/ 139 w 2874"/>
              <a:gd name="T65" fmla="*/ 1511 h 2861"/>
              <a:gd name="T66" fmla="*/ 72 w 2874"/>
              <a:gd name="T67" fmla="*/ 1524 h 2861"/>
              <a:gd name="T68" fmla="*/ 23 w 2874"/>
              <a:gd name="T69" fmla="*/ 1491 h 2861"/>
              <a:gd name="T70" fmla="*/ 0 w 2874"/>
              <a:gd name="T71" fmla="*/ 1393 h 2861"/>
              <a:gd name="T72" fmla="*/ 0 w 2874"/>
              <a:gd name="T73" fmla="*/ 1049 h 2861"/>
              <a:gd name="T74" fmla="*/ 64 w 2874"/>
              <a:gd name="T75" fmla="*/ 896 h 2861"/>
              <a:gd name="T76" fmla="*/ 216 w 2874"/>
              <a:gd name="T77" fmla="*/ 832 h 2861"/>
              <a:gd name="T78" fmla="*/ 727 w 2874"/>
              <a:gd name="T79" fmla="*/ 832 h 2861"/>
              <a:gd name="T80" fmla="*/ 644 w 2874"/>
              <a:gd name="T81" fmla="*/ 686 h 2861"/>
              <a:gd name="T82" fmla="*/ 613 w 2874"/>
              <a:gd name="T83" fmla="*/ 514 h 2861"/>
              <a:gd name="T84" fmla="*/ 654 w 2874"/>
              <a:gd name="T85" fmla="*/ 313 h 2861"/>
              <a:gd name="T86" fmla="*/ 763 w 2874"/>
              <a:gd name="T87" fmla="*/ 151 h 2861"/>
              <a:gd name="T88" fmla="*/ 926 w 2874"/>
              <a:gd name="T89" fmla="*/ 41 h 2861"/>
              <a:gd name="T90" fmla="*/ 1124 w 2874"/>
              <a:gd name="T91" fmla="*/ 0 h 2861"/>
              <a:gd name="T92" fmla="*/ 1322 w 2874"/>
              <a:gd name="T93" fmla="*/ 41 h 2861"/>
              <a:gd name="T94" fmla="*/ 1484 w 2874"/>
              <a:gd name="T95" fmla="*/ 151 h 2861"/>
              <a:gd name="T96" fmla="*/ 1594 w 2874"/>
              <a:gd name="T97" fmla="*/ 313 h 2861"/>
              <a:gd name="T98" fmla="*/ 1635 w 2874"/>
              <a:gd name="T99" fmla="*/ 514 h 2861"/>
              <a:gd name="T100" fmla="*/ 1520 w 2874"/>
              <a:gd name="T101" fmla="*/ 832 h 2861"/>
              <a:gd name="T102" fmla="*/ 1832 w 2874"/>
              <a:gd name="T103" fmla="*/ 832 h 2861"/>
              <a:gd name="T104" fmla="*/ 1982 w 2874"/>
              <a:gd name="T105" fmla="*/ 896 h 2861"/>
              <a:gd name="T106" fmla="*/ 2045 w 2874"/>
              <a:gd name="T107" fmla="*/ 1049 h 2861"/>
              <a:gd name="T108" fmla="*/ 2045 w 2874"/>
              <a:gd name="T109" fmla="*/ 1484 h 2861"/>
              <a:gd name="T110" fmla="*/ 2194 w 2874"/>
              <a:gd name="T111" fmla="*/ 1394 h 2861"/>
              <a:gd name="T112" fmla="*/ 2372 w 2874"/>
              <a:gd name="T113" fmla="*/ 1360 h 2861"/>
              <a:gd name="T114" fmla="*/ 2372 w 2874"/>
              <a:gd name="T115" fmla="*/ 1360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4" h="2861">
                <a:moveTo>
                  <a:pt x="2372" y="1360"/>
                </a:moveTo>
                <a:cubicBezTo>
                  <a:pt x="2440" y="1360"/>
                  <a:pt x="2505" y="1373"/>
                  <a:pt x="2566" y="1399"/>
                </a:cubicBezTo>
                <a:cubicBezTo>
                  <a:pt x="2627" y="1425"/>
                  <a:pt x="2680" y="1461"/>
                  <a:pt x="2726" y="1507"/>
                </a:cubicBezTo>
                <a:cubicBezTo>
                  <a:pt x="2772" y="1553"/>
                  <a:pt x="2808" y="1607"/>
                  <a:pt x="2834" y="1668"/>
                </a:cubicBezTo>
                <a:cubicBezTo>
                  <a:pt x="2861" y="1729"/>
                  <a:pt x="2874" y="1794"/>
                  <a:pt x="2874" y="1861"/>
                </a:cubicBezTo>
                <a:cubicBezTo>
                  <a:pt x="2874" y="1931"/>
                  <a:pt x="2861" y="1996"/>
                  <a:pt x="2834" y="2056"/>
                </a:cubicBezTo>
                <a:cubicBezTo>
                  <a:pt x="2808" y="2116"/>
                  <a:pt x="2772" y="2169"/>
                  <a:pt x="2726" y="2215"/>
                </a:cubicBezTo>
                <a:cubicBezTo>
                  <a:pt x="2680" y="2261"/>
                  <a:pt x="2627" y="2297"/>
                  <a:pt x="2566" y="2323"/>
                </a:cubicBezTo>
                <a:cubicBezTo>
                  <a:pt x="2505" y="2349"/>
                  <a:pt x="2440" y="2363"/>
                  <a:pt x="2372" y="2363"/>
                </a:cubicBezTo>
                <a:cubicBezTo>
                  <a:pt x="2309" y="2363"/>
                  <a:pt x="2250" y="2351"/>
                  <a:pt x="2194" y="2328"/>
                </a:cubicBezTo>
                <a:cubicBezTo>
                  <a:pt x="2138" y="2305"/>
                  <a:pt x="2088" y="2275"/>
                  <a:pt x="2045" y="2238"/>
                </a:cubicBezTo>
                <a:cubicBezTo>
                  <a:pt x="2045" y="2648"/>
                  <a:pt x="2045" y="2648"/>
                  <a:pt x="2045" y="2648"/>
                </a:cubicBezTo>
                <a:cubicBezTo>
                  <a:pt x="2045" y="2707"/>
                  <a:pt x="2024" y="2757"/>
                  <a:pt x="1982" y="2798"/>
                </a:cubicBezTo>
                <a:cubicBezTo>
                  <a:pt x="1941" y="2840"/>
                  <a:pt x="1891" y="2861"/>
                  <a:pt x="1832" y="2861"/>
                </a:cubicBezTo>
                <a:cubicBezTo>
                  <a:pt x="216" y="2861"/>
                  <a:pt x="216" y="2861"/>
                  <a:pt x="216" y="2861"/>
                </a:cubicBezTo>
                <a:cubicBezTo>
                  <a:pt x="157" y="2861"/>
                  <a:pt x="106" y="2840"/>
                  <a:pt x="64" y="2798"/>
                </a:cubicBezTo>
                <a:cubicBezTo>
                  <a:pt x="21" y="2757"/>
                  <a:pt x="0" y="2707"/>
                  <a:pt x="0" y="2648"/>
                </a:cubicBezTo>
                <a:cubicBezTo>
                  <a:pt x="0" y="2284"/>
                  <a:pt x="0" y="2284"/>
                  <a:pt x="0" y="2284"/>
                </a:cubicBezTo>
                <a:cubicBezTo>
                  <a:pt x="11" y="2238"/>
                  <a:pt x="31" y="2204"/>
                  <a:pt x="59" y="2182"/>
                </a:cubicBezTo>
                <a:cubicBezTo>
                  <a:pt x="87" y="2161"/>
                  <a:pt x="129" y="2166"/>
                  <a:pt x="184" y="2199"/>
                </a:cubicBezTo>
                <a:cubicBezTo>
                  <a:pt x="210" y="2214"/>
                  <a:pt x="229" y="2223"/>
                  <a:pt x="242" y="2225"/>
                </a:cubicBezTo>
                <a:cubicBezTo>
                  <a:pt x="299" y="2253"/>
                  <a:pt x="357" y="2268"/>
                  <a:pt x="416" y="2268"/>
                </a:cubicBezTo>
                <a:cubicBezTo>
                  <a:pt x="475" y="2268"/>
                  <a:pt x="530" y="2257"/>
                  <a:pt x="582" y="2235"/>
                </a:cubicBezTo>
                <a:cubicBezTo>
                  <a:pt x="633" y="2213"/>
                  <a:pt x="678" y="2183"/>
                  <a:pt x="716" y="2145"/>
                </a:cubicBezTo>
                <a:cubicBezTo>
                  <a:pt x="754" y="2106"/>
                  <a:pt x="784" y="2062"/>
                  <a:pt x="806" y="2012"/>
                </a:cubicBezTo>
                <a:cubicBezTo>
                  <a:pt x="828" y="1962"/>
                  <a:pt x="839" y="1907"/>
                  <a:pt x="839" y="1848"/>
                </a:cubicBezTo>
                <a:cubicBezTo>
                  <a:pt x="839" y="1789"/>
                  <a:pt x="828" y="1734"/>
                  <a:pt x="806" y="1683"/>
                </a:cubicBezTo>
                <a:cubicBezTo>
                  <a:pt x="784" y="1631"/>
                  <a:pt x="754" y="1587"/>
                  <a:pt x="716" y="1548"/>
                </a:cubicBezTo>
                <a:cubicBezTo>
                  <a:pt x="678" y="1510"/>
                  <a:pt x="633" y="1480"/>
                  <a:pt x="582" y="1458"/>
                </a:cubicBezTo>
                <a:cubicBezTo>
                  <a:pt x="530" y="1436"/>
                  <a:pt x="475" y="1425"/>
                  <a:pt x="416" y="1425"/>
                </a:cubicBezTo>
                <a:cubicBezTo>
                  <a:pt x="359" y="1425"/>
                  <a:pt x="304" y="1437"/>
                  <a:pt x="249" y="1461"/>
                </a:cubicBezTo>
                <a:cubicBezTo>
                  <a:pt x="236" y="1466"/>
                  <a:pt x="225" y="1470"/>
                  <a:pt x="216" y="1475"/>
                </a:cubicBezTo>
                <a:cubicBezTo>
                  <a:pt x="190" y="1488"/>
                  <a:pt x="164" y="1500"/>
                  <a:pt x="139" y="1511"/>
                </a:cubicBezTo>
                <a:cubicBezTo>
                  <a:pt x="114" y="1522"/>
                  <a:pt x="92" y="1526"/>
                  <a:pt x="72" y="1524"/>
                </a:cubicBezTo>
                <a:cubicBezTo>
                  <a:pt x="52" y="1522"/>
                  <a:pt x="36" y="1511"/>
                  <a:pt x="23" y="1491"/>
                </a:cubicBezTo>
                <a:cubicBezTo>
                  <a:pt x="10" y="1471"/>
                  <a:pt x="2" y="1439"/>
                  <a:pt x="0" y="1393"/>
                </a:cubicBezTo>
                <a:cubicBezTo>
                  <a:pt x="0" y="1049"/>
                  <a:pt x="0" y="1049"/>
                  <a:pt x="0" y="1049"/>
                </a:cubicBezTo>
                <a:cubicBezTo>
                  <a:pt x="0" y="990"/>
                  <a:pt x="21" y="939"/>
                  <a:pt x="64" y="896"/>
                </a:cubicBezTo>
                <a:cubicBezTo>
                  <a:pt x="106" y="854"/>
                  <a:pt x="157" y="832"/>
                  <a:pt x="216" y="832"/>
                </a:cubicBezTo>
                <a:cubicBezTo>
                  <a:pt x="727" y="832"/>
                  <a:pt x="727" y="832"/>
                  <a:pt x="727" y="832"/>
                </a:cubicBezTo>
                <a:cubicBezTo>
                  <a:pt x="692" y="789"/>
                  <a:pt x="665" y="740"/>
                  <a:pt x="644" y="686"/>
                </a:cubicBezTo>
                <a:cubicBezTo>
                  <a:pt x="623" y="633"/>
                  <a:pt x="613" y="576"/>
                  <a:pt x="613" y="514"/>
                </a:cubicBezTo>
                <a:cubicBezTo>
                  <a:pt x="613" y="442"/>
                  <a:pt x="626" y="375"/>
                  <a:pt x="654" y="313"/>
                </a:cubicBezTo>
                <a:cubicBezTo>
                  <a:pt x="681" y="251"/>
                  <a:pt x="718" y="197"/>
                  <a:pt x="763" y="151"/>
                </a:cubicBezTo>
                <a:cubicBezTo>
                  <a:pt x="809" y="105"/>
                  <a:pt x="863" y="68"/>
                  <a:pt x="926" y="41"/>
                </a:cubicBezTo>
                <a:cubicBezTo>
                  <a:pt x="988" y="14"/>
                  <a:pt x="1054" y="0"/>
                  <a:pt x="1124" y="0"/>
                </a:cubicBezTo>
                <a:cubicBezTo>
                  <a:pt x="1194" y="0"/>
                  <a:pt x="1260" y="14"/>
                  <a:pt x="1322" y="41"/>
                </a:cubicBezTo>
                <a:cubicBezTo>
                  <a:pt x="1384" y="68"/>
                  <a:pt x="1439" y="105"/>
                  <a:pt x="1484" y="151"/>
                </a:cubicBezTo>
                <a:cubicBezTo>
                  <a:pt x="1530" y="197"/>
                  <a:pt x="1567" y="251"/>
                  <a:pt x="1594" y="313"/>
                </a:cubicBezTo>
                <a:cubicBezTo>
                  <a:pt x="1621" y="375"/>
                  <a:pt x="1635" y="442"/>
                  <a:pt x="1635" y="514"/>
                </a:cubicBezTo>
                <a:cubicBezTo>
                  <a:pt x="1635" y="637"/>
                  <a:pt x="1597" y="743"/>
                  <a:pt x="1520" y="832"/>
                </a:cubicBezTo>
                <a:cubicBezTo>
                  <a:pt x="1832" y="832"/>
                  <a:pt x="1832" y="832"/>
                  <a:pt x="1832" y="832"/>
                </a:cubicBezTo>
                <a:cubicBezTo>
                  <a:pt x="1891" y="832"/>
                  <a:pt x="1941" y="854"/>
                  <a:pt x="1982" y="896"/>
                </a:cubicBezTo>
                <a:cubicBezTo>
                  <a:pt x="2024" y="939"/>
                  <a:pt x="2045" y="990"/>
                  <a:pt x="2045" y="1049"/>
                </a:cubicBezTo>
                <a:cubicBezTo>
                  <a:pt x="2045" y="1484"/>
                  <a:pt x="2045" y="1484"/>
                  <a:pt x="2045" y="1484"/>
                </a:cubicBezTo>
                <a:cubicBezTo>
                  <a:pt x="2088" y="1447"/>
                  <a:pt x="2138" y="1417"/>
                  <a:pt x="2194" y="1394"/>
                </a:cubicBezTo>
                <a:cubicBezTo>
                  <a:pt x="2250" y="1371"/>
                  <a:pt x="2309" y="1360"/>
                  <a:pt x="2372" y="1360"/>
                </a:cubicBezTo>
                <a:cubicBezTo>
                  <a:pt x="2372" y="1360"/>
                  <a:pt x="2372" y="1360"/>
                  <a:pt x="2372" y="13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noEditPoints="1"/>
          </p:cNvSpPr>
          <p:nvPr/>
        </p:nvSpPr>
        <p:spPr bwMode="auto">
          <a:xfrm>
            <a:off x="6588946" y="4929692"/>
            <a:ext cx="588908" cy="583646"/>
          </a:xfrm>
          <a:custGeom>
            <a:avLst/>
            <a:gdLst>
              <a:gd name="T0" fmla="*/ 2969 w 3124"/>
              <a:gd name="T1" fmla="*/ 1168 h 3096"/>
              <a:gd name="T2" fmla="*/ 2587 w 3124"/>
              <a:gd name="T3" fmla="*/ 788 h 3096"/>
              <a:gd name="T4" fmla="*/ 2679 w 3124"/>
              <a:gd name="T5" fmla="*/ 480 h 3096"/>
              <a:gd name="T6" fmla="*/ 2213 w 3124"/>
              <a:gd name="T7" fmla="*/ 480 h 3096"/>
              <a:gd name="T8" fmla="*/ 2298 w 3124"/>
              <a:gd name="T9" fmla="*/ 791 h 3096"/>
              <a:gd name="T10" fmla="*/ 2083 w 3124"/>
              <a:gd name="T11" fmla="*/ 931 h 3096"/>
              <a:gd name="T12" fmla="*/ 1720 w 3124"/>
              <a:gd name="T13" fmla="*/ 644 h 3096"/>
              <a:gd name="T14" fmla="*/ 1829 w 3124"/>
              <a:gd name="T15" fmla="*/ 277 h 3096"/>
              <a:gd name="T16" fmla="*/ 1275 w 3124"/>
              <a:gd name="T17" fmla="*/ 277 h 3096"/>
              <a:gd name="T18" fmla="*/ 1375 w 3124"/>
              <a:gd name="T19" fmla="*/ 647 h 3096"/>
              <a:gd name="T20" fmla="*/ 1040 w 3124"/>
              <a:gd name="T21" fmla="*/ 929 h 3096"/>
              <a:gd name="T22" fmla="*/ 804 w 3124"/>
              <a:gd name="T23" fmla="*/ 788 h 3096"/>
              <a:gd name="T24" fmla="*/ 896 w 3124"/>
              <a:gd name="T25" fmla="*/ 480 h 3096"/>
              <a:gd name="T26" fmla="*/ 430 w 3124"/>
              <a:gd name="T27" fmla="*/ 480 h 3096"/>
              <a:gd name="T28" fmla="*/ 515 w 3124"/>
              <a:gd name="T29" fmla="*/ 791 h 3096"/>
              <a:gd name="T30" fmla="*/ 155 w 3124"/>
              <a:gd name="T31" fmla="*/ 1168 h 3096"/>
              <a:gd name="T32" fmla="*/ 56 w 3124"/>
              <a:gd name="T33" fmla="*/ 1622 h 3096"/>
              <a:gd name="T34" fmla="*/ 298 w 3124"/>
              <a:gd name="T35" fmla="*/ 1397 h 3096"/>
              <a:gd name="T36" fmla="*/ 316 w 3124"/>
              <a:gd name="T37" fmla="*/ 1831 h 3096"/>
              <a:gd name="T38" fmla="*/ 308 w 3124"/>
              <a:gd name="T39" fmla="*/ 2725 h 3096"/>
              <a:gd name="T40" fmla="*/ 509 w 3124"/>
              <a:gd name="T41" fmla="*/ 2720 h 3096"/>
              <a:gd name="T42" fmla="*/ 571 w 3124"/>
              <a:gd name="T43" fmla="*/ 1904 h 3096"/>
              <a:gd name="T44" fmla="*/ 757 w 3124"/>
              <a:gd name="T45" fmla="*/ 1902 h 3096"/>
              <a:gd name="T46" fmla="*/ 792 w 3124"/>
              <a:gd name="T47" fmla="*/ 2718 h 3096"/>
              <a:gd name="T48" fmla="*/ 991 w 3124"/>
              <a:gd name="T49" fmla="*/ 2724 h 3096"/>
              <a:gd name="T50" fmla="*/ 1000 w 3124"/>
              <a:gd name="T51" fmla="*/ 1793 h 3096"/>
              <a:gd name="T52" fmla="*/ 1140 w 3124"/>
              <a:gd name="T53" fmla="*/ 1786 h 3096"/>
              <a:gd name="T54" fmla="*/ 1133 w 3124"/>
              <a:gd name="T55" fmla="*/ 2185 h 3096"/>
              <a:gd name="T56" fmla="*/ 1245 w 3124"/>
              <a:gd name="T57" fmla="*/ 3096 h 3096"/>
              <a:gd name="T58" fmla="*/ 1411 w 3124"/>
              <a:gd name="T59" fmla="*/ 2385 h 3096"/>
              <a:gd name="T60" fmla="*/ 1552 w 3124"/>
              <a:gd name="T61" fmla="*/ 1884 h 3096"/>
              <a:gd name="T62" fmla="*/ 1672 w 3124"/>
              <a:gd name="T63" fmla="*/ 2390 h 3096"/>
              <a:gd name="T64" fmla="*/ 1814 w 3124"/>
              <a:gd name="T65" fmla="*/ 3096 h 3096"/>
              <a:gd name="T66" fmla="*/ 1959 w 3124"/>
              <a:gd name="T67" fmla="*/ 2191 h 3096"/>
              <a:gd name="T68" fmla="*/ 1958 w 3124"/>
              <a:gd name="T69" fmla="*/ 1725 h 3096"/>
              <a:gd name="T70" fmla="*/ 2105 w 3124"/>
              <a:gd name="T71" fmla="*/ 1737 h 3096"/>
              <a:gd name="T72" fmla="*/ 2094 w 3124"/>
              <a:gd name="T73" fmla="*/ 2083 h 3096"/>
              <a:gd name="T74" fmla="*/ 2188 w 3124"/>
              <a:gd name="T75" fmla="*/ 2849 h 3096"/>
              <a:gd name="T76" fmla="*/ 2328 w 3124"/>
              <a:gd name="T77" fmla="*/ 2251 h 3096"/>
              <a:gd name="T78" fmla="*/ 2446 w 3124"/>
              <a:gd name="T79" fmla="*/ 1830 h 3096"/>
              <a:gd name="T80" fmla="*/ 2547 w 3124"/>
              <a:gd name="T81" fmla="*/ 2256 h 3096"/>
              <a:gd name="T82" fmla="*/ 2666 w 3124"/>
              <a:gd name="T83" fmla="*/ 2849 h 3096"/>
              <a:gd name="T84" fmla="*/ 2788 w 3124"/>
              <a:gd name="T85" fmla="*/ 2088 h 3096"/>
              <a:gd name="T86" fmla="*/ 2787 w 3124"/>
              <a:gd name="T87" fmla="*/ 1598 h 3096"/>
              <a:gd name="T88" fmla="*/ 2934 w 3124"/>
              <a:gd name="T89" fmla="*/ 1562 h 3096"/>
              <a:gd name="T90" fmla="*/ 3102 w 3124"/>
              <a:gd name="T91" fmla="*/ 1489 h 3096"/>
              <a:gd name="T92" fmla="*/ 664 w 3124"/>
              <a:gd name="T93" fmla="*/ 1028 h 3096"/>
              <a:gd name="T94" fmla="*/ 550 w 3124"/>
              <a:gd name="T95" fmla="*/ 808 h 3096"/>
              <a:gd name="T96" fmla="*/ 748 w 3124"/>
              <a:gd name="T97" fmla="*/ 767 h 3096"/>
              <a:gd name="T98" fmla="*/ 723 w 3124"/>
              <a:gd name="T99" fmla="*/ 939 h 3096"/>
              <a:gd name="T100" fmla="*/ 1648 w 3124"/>
              <a:gd name="T101" fmla="*/ 1121 h 3096"/>
              <a:gd name="T102" fmla="*/ 1561 w 3124"/>
              <a:gd name="T103" fmla="*/ 1271 h 3096"/>
              <a:gd name="T104" fmla="*/ 1464 w 3124"/>
              <a:gd name="T105" fmla="*/ 1128 h 3096"/>
              <a:gd name="T106" fmla="*/ 1417 w 3124"/>
              <a:gd name="T107" fmla="*/ 667 h 3096"/>
              <a:gd name="T108" fmla="*/ 1679 w 3124"/>
              <a:gd name="T109" fmla="*/ 664 h 3096"/>
              <a:gd name="T110" fmla="*/ 2506 w 3124"/>
              <a:gd name="T111" fmla="*/ 939 h 3096"/>
              <a:gd name="T112" fmla="*/ 2368 w 3124"/>
              <a:gd name="T113" fmla="*/ 931 h 3096"/>
              <a:gd name="T114" fmla="*/ 2447 w 3124"/>
              <a:gd name="T115" fmla="*/ 728 h 3096"/>
              <a:gd name="T116" fmla="*/ 2553 w 3124"/>
              <a:gd name="T117" fmla="*/ 832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4" h="3096">
                <a:moveTo>
                  <a:pt x="3102" y="1489"/>
                </a:moveTo>
                <a:cubicBezTo>
                  <a:pt x="3083" y="1411"/>
                  <a:pt x="3018" y="1267"/>
                  <a:pt x="2969" y="1168"/>
                </a:cubicBezTo>
                <a:cubicBezTo>
                  <a:pt x="2883" y="994"/>
                  <a:pt x="2782" y="861"/>
                  <a:pt x="2714" y="827"/>
                </a:cubicBezTo>
                <a:cubicBezTo>
                  <a:pt x="2680" y="807"/>
                  <a:pt x="2637" y="799"/>
                  <a:pt x="2587" y="788"/>
                </a:cubicBezTo>
                <a:cubicBezTo>
                  <a:pt x="2553" y="781"/>
                  <a:pt x="2551" y="726"/>
                  <a:pt x="2490" y="708"/>
                </a:cubicBezTo>
                <a:cubicBezTo>
                  <a:pt x="2597" y="688"/>
                  <a:pt x="2679" y="593"/>
                  <a:pt x="2679" y="480"/>
                </a:cubicBezTo>
                <a:cubicBezTo>
                  <a:pt x="2679" y="351"/>
                  <a:pt x="2575" y="247"/>
                  <a:pt x="2446" y="247"/>
                </a:cubicBezTo>
                <a:cubicBezTo>
                  <a:pt x="2318" y="247"/>
                  <a:pt x="2213" y="351"/>
                  <a:pt x="2213" y="480"/>
                </a:cubicBezTo>
                <a:cubicBezTo>
                  <a:pt x="2213" y="592"/>
                  <a:pt x="2294" y="686"/>
                  <a:pt x="2400" y="708"/>
                </a:cubicBezTo>
                <a:cubicBezTo>
                  <a:pt x="2334" y="725"/>
                  <a:pt x="2336" y="780"/>
                  <a:pt x="2298" y="791"/>
                </a:cubicBezTo>
                <a:cubicBezTo>
                  <a:pt x="2229" y="809"/>
                  <a:pt x="2172" y="821"/>
                  <a:pt x="2133" y="874"/>
                </a:cubicBezTo>
                <a:cubicBezTo>
                  <a:pt x="2117" y="890"/>
                  <a:pt x="2100" y="909"/>
                  <a:pt x="2083" y="931"/>
                </a:cubicBezTo>
                <a:cubicBezTo>
                  <a:pt x="2006" y="808"/>
                  <a:pt x="1928" y="719"/>
                  <a:pt x="1871" y="689"/>
                </a:cubicBezTo>
                <a:cubicBezTo>
                  <a:pt x="1830" y="666"/>
                  <a:pt x="1779" y="657"/>
                  <a:pt x="1720" y="644"/>
                </a:cubicBezTo>
                <a:cubicBezTo>
                  <a:pt x="1679" y="635"/>
                  <a:pt x="1677" y="570"/>
                  <a:pt x="1604" y="548"/>
                </a:cubicBezTo>
                <a:cubicBezTo>
                  <a:pt x="1732" y="524"/>
                  <a:pt x="1829" y="412"/>
                  <a:pt x="1829" y="277"/>
                </a:cubicBezTo>
                <a:cubicBezTo>
                  <a:pt x="1829" y="124"/>
                  <a:pt x="1705" y="0"/>
                  <a:pt x="1552" y="0"/>
                </a:cubicBezTo>
                <a:cubicBezTo>
                  <a:pt x="1399" y="0"/>
                  <a:pt x="1275" y="124"/>
                  <a:pt x="1275" y="277"/>
                </a:cubicBezTo>
                <a:cubicBezTo>
                  <a:pt x="1275" y="411"/>
                  <a:pt x="1371" y="523"/>
                  <a:pt x="1497" y="548"/>
                </a:cubicBezTo>
                <a:cubicBezTo>
                  <a:pt x="1418" y="568"/>
                  <a:pt x="1421" y="634"/>
                  <a:pt x="1375" y="647"/>
                </a:cubicBezTo>
                <a:cubicBezTo>
                  <a:pt x="1294" y="669"/>
                  <a:pt x="1225" y="683"/>
                  <a:pt x="1179" y="746"/>
                </a:cubicBezTo>
                <a:cubicBezTo>
                  <a:pt x="1136" y="789"/>
                  <a:pt x="1088" y="853"/>
                  <a:pt x="1040" y="929"/>
                </a:cubicBezTo>
                <a:cubicBezTo>
                  <a:pt x="1000" y="878"/>
                  <a:pt x="962" y="842"/>
                  <a:pt x="932" y="827"/>
                </a:cubicBezTo>
                <a:cubicBezTo>
                  <a:pt x="897" y="807"/>
                  <a:pt x="854" y="799"/>
                  <a:pt x="804" y="788"/>
                </a:cubicBezTo>
                <a:cubicBezTo>
                  <a:pt x="770" y="781"/>
                  <a:pt x="769" y="726"/>
                  <a:pt x="707" y="708"/>
                </a:cubicBezTo>
                <a:cubicBezTo>
                  <a:pt x="815" y="688"/>
                  <a:pt x="896" y="593"/>
                  <a:pt x="896" y="480"/>
                </a:cubicBezTo>
                <a:cubicBezTo>
                  <a:pt x="896" y="351"/>
                  <a:pt x="792" y="247"/>
                  <a:pt x="663" y="247"/>
                </a:cubicBezTo>
                <a:cubicBezTo>
                  <a:pt x="535" y="247"/>
                  <a:pt x="430" y="351"/>
                  <a:pt x="430" y="480"/>
                </a:cubicBezTo>
                <a:cubicBezTo>
                  <a:pt x="430" y="592"/>
                  <a:pt x="511" y="686"/>
                  <a:pt x="617" y="708"/>
                </a:cubicBezTo>
                <a:cubicBezTo>
                  <a:pt x="551" y="725"/>
                  <a:pt x="553" y="780"/>
                  <a:pt x="515" y="791"/>
                </a:cubicBezTo>
                <a:cubicBezTo>
                  <a:pt x="446" y="809"/>
                  <a:pt x="389" y="821"/>
                  <a:pt x="350" y="874"/>
                </a:cubicBezTo>
                <a:cubicBezTo>
                  <a:pt x="290" y="935"/>
                  <a:pt x="218" y="1040"/>
                  <a:pt x="155" y="1168"/>
                </a:cubicBezTo>
                <a:cubicBezTo>
                  <a:pt x="106" y="1267"/>
                  <a:pt x="41" y="1411"/>
                  <a:pt x="23" y="1489"/>
                </a:cubicBezTo>
                <a:cubicBezTo>
                  <a:pt x="0" y="1582"/>
                  <a:pt x="25" y="1607"/>
                  <a:pt x="56" y="1622"/>
                </a:cubicBezTo>
                <a:cubicBezTo>
                  <a:pt x="89" y="1638"/>
                  <a:pt x="128" y="1640"/>
                  <a:pt x="190" y="1562"/>
                </a:cubicBezTo>
                <a:cubicBezTo>
                  <a:pt x="219" y="1525"/>
                  <a:pt x="255" y="1376"/>
                  <a:pt x="298" y="1397"/>
                </a:cubicBezTo>
                <a:cubicBezTo>
                  <a:pt x="359" y="1421"/>
                  <a:pt x="332" y="1548"/>
                  <a:pt x="322" y="1600"/>
                </a:cubicBezTo>
                <a:cubicBezTo>
                  <a:pt x="312" y="1652"/>
                  <a:pt x="318" y="1779"/>
                  <a:pt x="316" y="1831"/>
                </a:cubicBezTo>
                <a:cubicBezTo>
                  <a:pt x="315" y="1883"/>
                  <a:pt x="313" y="1999"/>
                  <a:pt x="312" y="2083"/>
                </a:cubicBezTo>
                <a:cubicBezTo>
                  <a:pt x="308" y="2271"/>
                  <a:pt x="288" y="2593"/>
                  <a:pt x="308" y="2725"/>
                </a:cubicBezTo>
                <a:cubicBezTo>
                  <a:pt x="320" y="2830"/>
                  <a:pt x="361" y="2849"/>
                  <a:pt x="405" y="2849"/>
                </a:cubicBezTo>
                <a:cubicBezTo>
                  <a:pt x="457" y="2849"/>
                  <a:pt x="491" y="2841"/>
                  <a:pt x="509" y="2720"/>
                </a:cubicBezTo>
                <a:cubicBezTo>
                  <a:pt x="528" y="2590"/>
                  <a:pt x="536" y="2316"/>
                  <a:pt x="545" y="2251"/>
                </a:cubicBezTo>
                <a:cubicBezTo>
                  <a:pt x="554" y="2186"/>
                  <a:pt x="570" y="1982"/>
                  <a:pt x="571" y="1904"/>
                </a:cubicBezTo>
                <a:cubicBezTo>
                  <a:pt x="571" y="1867"/>
                  <a:pt x="605" y="1830"/>
                  <a:pt x="663" y="1830"/>
                </a:cubicBezTo>
                <a:cubicBezTo>
                  <a:pt x="724" y="1830"/>
                  <a:pt x="757" y="1868"/>
                  <a:pt x="757" y="1902"/>
                </a:cubicBezTo>
                <a:cubicBezTo>
                  <a:pt x="755" y="1980"/>
                  <a:pt x="765" y="2222"/>
                  <a:pt x="764" y="2256"/>
                </a:cubicBezTo>
                <a:cubicBezTo>
                  <a:pt x="761" y="2443"/>
                  <a:pt x="773" y="2587"/>
                  <a:pt x="792" y="2718"/>
                </a:cubicBezTo>
                <a:cubicBezTo>
                  <a:pt x="805" y="2823"/>
                  <a:pt x="839" y="2849"/>
                  <a:pt x="883" y="2849"/>
                </a:cubicBezTo>
                <a:cubicBezTo>
                  <a:pt x="935" y="2849"/>
                  <a:pt x="973" y="2845"/>
                  <a:pt x="991" y="2724"/>
                </a:cubicBezTo>
                <a:cubicBezTo>
                  <a:pt x="1011" y="2595"/>
                  <a:pt x="1002" y="2270"/>
                  <a:pt x="1005" y="2088"/>
                </a:cubicBezTo>
                <a:cubicBezTo>
                  <a:pt x="1007" y="2000"/>
                  <a:pt x="1000" y="1793"/>
                  <a:pt x="1000" y="1793"/>
                </a:cubicBezTo>
                <a:cubicBezTo>
                  <a:pt x="1000" y="1793"/>
                  <a:pt x="996" y="1548"/>
                  <a:pt x="1064" y="1548"/>
                </a:cubicBezTo>
                <a:cubicBezTo>
                  <a:pt x="1144" y="1548"/>
                  <a:pt x="1140" y="1786"/>
                  <a:pt x="1140" y="1786"/>
                </a:cubicBezTo>
                <a:cubicBezTo>
                  <a:pt x="1140" y="1786"/>
                  <a:pt x="1141" y="1823"/>
                  <a:pt x="1139" y="1884"/>
                </a:cubicBezTo>
                <a:cubicBezTo>
                  <a:pt x="1137" y="1946"/>
                  <a:pt x="1135" y="2085"/>
                  <a:pt x="1133" y="2185"/>
                </a:cubicBezTo>
                <a:cubicBezTo>
                  <a:pt x="1129" y="2409"/>
                  <a:pt x="1106" y="2792"/>
                  <a:pt x="1129" y="2948"/>
                </a:cubicBezTo>
                <a:cubicBezTo>
                  <a:pt x="1144" y="3073"/>
                  <a:pt x="1192" y="3096"/>
                  <a:pt x="1245" y="3096"/>
                </a:cubicBezTo>
                <a:cubicBezTo>
                  <a:pt x="1306" y="3096"/>
                  <a:pt x="1347" y="3086"/>
                  <a:pt x="1368" y="2943"/>
                </a:cubicBezTo>
                <a:cubicBezTo>
                  <a:pt x="1392" y="2788"/>
                  <a:pt x="1400" y="2462"/>
                  <a:pt x="1411" y="2385"/>
                </a:cubicBezTo>
                <a:cubicBezTo>
                  <a:pt x="1422" y="2308"/>
                  <a:pt x="1441" y="2065"/>
                  <a:pt x="1442" y="1971"/>
                </a:cubicBezTo>
                <a:cubicBezTo>
                  <a:pt x="1442" y="1927"/>
                  <a:pt x="1483" y="1884"/>
                  <a:pt x="1552" y="1884"/>
                </a:cubicBezTo>
                <a:cubicBezTo>
                  <a:pt x="1624" y="1884"/>
                  <a:pt x="1663" y="1929"/>
                  <a:pt x="1663" y="1969"/>
                </a:cubicBezTo>
                <a:cubicBezTo>
                  <a:pt x="1661" y="2061"/>
                  <a:pt x="1673" y="2350"/>
                  <a:pt x="1672" y="2390"/>
                </a:cubicBezTo>
                <a:cubicBezTo>
                  <a:pt x="1668" y="2614"/>
                  <a:pt x="1682" y="2784"/>
                  <a:pt x="1706" y="2940"/>
                </a:cubicBezTo>
                <a:cubicBezTo>
                  <a:pt x="1720" y="3065"/>
                  <a:pt x="1761" y="3096"/>
                  <a:pt x="1814" y="3096"/>
                </a:cubicBezTo>
                <a:cubicBezTo>
                  <a:pt x="1875" y="3096"/>
                  <a:pt x="1920" y="3091"/>
                  <a:pt x="1942" y="2948"/>
                </a:cubicBezTo>
                <a:cubicBezTo>
                  <a:pt x="1965" y="2793"/>
                  <a:pt x="1955" y="2407"/>
                  <a:pt x="1959" y="2191"/>
                </a:cubicBezTo>
                <a:cubicBezTo>
                  <a:pt x="1961" y="2085"/>
                  <a:pt x="1966" y="1897"/>
                  <a:pt x="1962" y="1804"/>
                </a:cubicBezTo>
                <a:cubicBezTo>
                  <a:pt x="1961" y="1780"/>
                  <a:pt x="1960" y="1745"/>
                  <a:pt x="1958" y="1725"/>
                </a:cubicBezTo>
                <a:cubicBezTo>
                  <a:pt x="1959" y="1718"/>
                  <a:pt x="1959" y="1562"/>
                  <a:pt x="2030" y="1559"/>
                </a:cubicBezTo>
                <a:cubicBezTo>
                  <a:pt x="2102" y="1556"/>
                  <a:pt x="2105" y="1737"/>
                  <a:pt x="2105" y="1737"/>
                </a:cubicBezTo>
                <a:cubicBezTo>
                  <a:pt x="2105" y="1737"/>
                  <a:pt x="2101" y="1779"/>
                  <a:pt x="2099" y="1831"/>
                </a:cubicBezTo>
                <a:cubicBezTo>
                  <a:pt x="2098" y="1883"/>
                  <a:pt x="2096" y="1999"/>
                  <a:pt x="2094" y="2083"/>
                </a:cubicBezTo>
                <a:cubicBezTo>
                  <a:pt x="2091" y="2271"/>
                  <a:pt x="2071" y="2593"/>
                  <a:pt x="2091" y="2725"/>
                </a:cubicBezTo>
                <a:cubicBezTo>
                  <a:pt x="2103" y="2830"/>
                  <a:pt x="2144" y="2849"/>
                  <a:pt x="2188" y="2849"/>
                </a:cubicBezTo>
                <a:cubicBezTo>
                  <a:pt x="2240" y="2849"/>
                  <a:pt x="2273" y="2841"/>
                  <a:pt x="2292" y="2720"/>
                </a:cubicBezTo>
                <a:cubicBezTo>
                  <a:pt x="2311" y="2590"/>
                  <a:pt x="2319" y="2316"/>
                  <a:pt x="2328" y="2251"/>
                </a:cubicBezTo>
                <a:cubicBezTo>
                  <a:pt x="2337" y="2186"/>
                  <a:pt x="2353" y="1982"/>
                  <a:pt x="2354" y="1904"/>
                </a:cubicBezTo>
                <a:cubicBezTo>
                  <a:pt x="2354" y="1867"/>
                  <a:pt x="2388" y="1830"/>
                  <a:pt x="2446" y="1830"/>
                </a:cubicBezTo>
                <a:cubicBezTo>
                  <a:pt x="2507" y="1830"/>
                  <a:pt x="2540" y="1868"/>
                  <a:pt x="2540" y="1902"/>
                </a:cubicBezTo>
                <a:cubicBezTo>
                  <a:pt x="2538" y="1979"/>
                  <a:pt x="2548" y="2222"/>
                  <a:pt x="2547" y="2256"/>
                </a:cubicBezTo>
                <a:cubicBezTo>
                  <a:pt x="2543" y="2443"/>
                  <a:pt x="2556" y="2587"/>
                  <a:pt x="2575" y="2718"/>
                </a:cubicBezTo>
                <a:cubicBezTo>
                  <a:pt x="2588" y="2823"/>
                  <a:pt x="2622" y="2849"/>
                  <a:pt x="2666" y="2849"/>
                </a:cubicBezTo>
                <a:cubicBezTo>
                  <a:pt x="2718" y="2849"/>
                  <a:pt x="2756" y="2845"/>
                  <a:pt x="2774" y="2724"/>
                </a:cubicBezTo>
                <a:cubicBezTo>
                  <a:pt x="2793" y="2594"/>
                  <a:pt x="2784" y="2270"/>
                  <a:pt x="2788" y="2088"/>
                </a:cubicBezTo>
                <a:cubicBezTo>
                  <a:pt x="2789" y="2000"/>
                  <a:pt x="2794" y="1842"/>
                  <a:pt x="2790" y="1763"/>
                </a:cubicBezTo>
                <a:cubicBezTo>
                  <a:pt x="2789" y="1743"/>
                  <a:pt x="2789" y="1615"/>
                  <a:pt x="2787" y="1598"/>
                </a:cubicBezTo>
                <a:cubicBezTo>
                  <a:pt x="2791" y="1550"/>
                  <a:pt x="2747" y="1399"/>
                  <a:pt x="2803" y="1371"/>
                </a:cubicBezTo>
                <a:cubicBezTo>
                  <a:pt x="2844" y="1354"/>
                  <a:pt x="2901" y="1520"/>
                  <a:pt x="2934" y="1562"/>
                </a:cubicBezTo>
                <a:cubicBezTo>
                  <a:pt x="2997" y="1640"/>
                  <a:pt x="3036" y="1638"/>
                  <a:pt x="3068" y="1622"/>
                </a:cubicBezTo>
                <a:cubicBezTo>
                  <a:pt x="3099" y="1607"/>
                  <a:pt x="3124" y="1582"/>
                  <a:pt x="3102" y="1489"/>
                </a:cubicBezTo>
                <a:close/>
                <a:moveTo>
                  <a:pt x="723" y="939"/>
                </a:moveTo>
                <a:cubicBezTo>
                  <a:pt x="694" y="982"/>
                  <a:pt x="664" y="1028"/>
                  <a:pt x="664" y="1028"/>
                </a:cubicBezTo>
                <a:cubicBezTo>
                  <a:pt x="664" y="1028"/>
                  <a:pt x="608" y="962"/>
                  <a:pt x="585" y="931"/>
                </a:cubicBezTo>
                <a:cubicBezTo>
                  <a:pt x="562" y="900"/>
                  <a:pt x="538" y="856"/>
                  <a:pt x="550" y="808"/>
                </a:cubicBezTo>
                <a:cubicBezTo>
                  <a:pt x="565" y="749"/>
                  <a:pt x="607" y="728"/>
                  <a:pt x="665" y="728"/>
                </a:cubicBezTo>
                <a:cubicBezTo>
                  <a:pt x="722" y="728"/>
                  <a:pt x="735" y="753"/>
                  <a:pt x="748" y="767"/>
                </a:cubicBezTo>
                <a:cubicBezTo>
                  <a:pt x="761" y="782"/>
                  <a:pt x="770" y="807"/>
                  <a:pt x="770" y="832"/>
                </a:cubicBezTo>
                <a:cubicBezTo>
                  <a:pt x="770" y="858"/>
                  <a:pt x="753" y="896"/>
                  <a:pt x="723" y="939"/>
                </a:cubicBezTo>
                <a:close/>
                <a:moveTo>
                  <a:pt x="1603" y="749"/>
                </a:moveTo>
                <a:cubicBezTo>
                  <a:pt x="1593" y="770"/>
                  <a:pt x="1650" y="1089"/>
                  <a:pt x="1648" y="1121"/>
                </a:cubicBezTo>
                <a:cubicBezTo>
                  <a:pt x="1645" y="1153"/>
                  <a:pt x="1634" y="1201"/>
                  <a:pt x="1611" y="1230"/>
                </a:cubicBezTo>
                <a:cubicBezTo>
                  <a:pt x="1600" y="1245"/>
                  <a:pt x="1577" y="1271"/>
                  <a:pt x="1561" y="1271"/>
                </a:cubicBezTo>
                <a:cubicBezTo>
                  <a:pt x="1545" y="1271"/>
                  <a:pt x="1513" y="1248"/>
                  <a:pt x="1501" y="1231"/>
                </a:cubicBezTo>
                <a:cubicBezTo>
                  <a:pt x="1478" y="1200"/>
                  <a:pt x="1465" y="1161"/>
                  <a:pt x="1464" y="1128"/>
                </a:cubicBezTo>
                <a:cubicBezTo>
                  <a:pt x="1462" y="1095"/>
                  <a:pt x="1503" y="772"/>
                  <a:pt x="1494" y="753"/>
                </a:cubicBezTo>
                <a:cubicBezTo>
                  <a:pt x="1481" y="724"/>
                  <a:pt x="1409" y="702"/>
                  <a:pt x="1417" y="667"/>
                </a:cubicBezTo>
                <a:cubicBezTo>
                  <a:pt x="1436" y="598"/>
                  <a:pt x="1485" y="572"/>
                  <a:pt x="1553" y="572"/>
                </a:cubicBezTo>
                <a:cubicBezTo>
                  <a:pt x="1622" y="572"/>
                  <a:pt x="1667" y="608"/>
                  <a:pt x="1679" y="664"/>
                </a:cubicBezTo>
                <a:cubicBezTo>
                  <a:pt x="1684" y="693"/>
                  <a:pt x="1614" y="725"/>
                  <a:pt x="1603" y="749"/>
                </a:cubicBezTo>
                <a:close/>
                <a:moveTo>
                  <a:pt x="2506" y="939"/>
                </a:moveTo>
                <a:cubicBezTo>
                  <a:pt x="2477" y="982"/>
                  <a:pt x="2447" y="1028"/>
                  <a:pt x="2447" y="1028"/>
                </a:cubicBezTo>
                <a:cubicBezTo>
                  <a:pt x="2447" y="1028"/>
                  <a:pt x="2391" y="962"/>
                  <a:pt x="2368" y="931"/>
                </a:cubicBezTo>
                <a:cubicBezTo>
                  <a:pt x="2345" y="900"/>
                  <a:pt x="2321" y="856"/>
                  <a:pt x="2332" y="808"/>
                </a:cubicBezTo>
                <a:cubicBezTo>
                  <a:pt x="2348" y="749"/>
                  <a:pt x="2390" y="728"/>
                  <a:pt x="2447" y="728"/>
                </a:cubicBezTo>
                <a:cubicBezTo>
                  <a:pt x="2505" y="728"/>
                  <a:pt x="2518" y="753"/>
                  <a:pt x="2531" y="767"/>
                </a:cubicBezTo>
                <a:cubicBezTo>
                  <a:pt x="2544" y="782"/>
                  <a:pt x="2553" y="807"/>
                  <a:pt x="2553" y="832"/>
                </a:cubicBezTo>
                <a:cubicBezTo>
                  <a:pt x="2553" y="858"/>
                  <a:pt x="2536" y="896"/>
                  <a:pt x="2506" y="9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5"/>
          <p:cNvSpPr>
            <a:spLocks noEditPoints="1"/>
          </p:cNvSpPr>
          <p:nvPr/>
        </p:nvSpPr>
        <p:spPr bwMode="auto">
          <a:xfrm>
            <a:off x="4942114" y="4888169"/>
            <a:ext cx="762000" cy="666692"/>
          </a:xfrm>
          <a:custGeom>
            <a:avLst/>
            <a:gdLst>
              <a:gd name="T0" fmla="*/ 1062 w 2833"/>
              <a:gd name="T1" fmla="*/ 2479 h 2479"/>
              <a:gd name="T2" fmla="*/ 1770 w 2833"/>
              <a:gd name="T3" fmla="*/ 2479 h 2479"/>
              <a:gd name="T4" fmla="*/ 1770 w 2833"/>
              <a:gd name="T5" fmla="*/ 2124 h 2479"/>
              <a:gd name="T6" fmla="*/ 1062 w 2833"/>
              <a:gd name="T7" fmla="*/ 2124 h 2479"/>
              <a:gd name="T8" fmla="*/ 1062 w 2833"/>
              <a:gd name="T9" fmla="*/ 2479 h 2479"/>
              <a:gd name="T10" fmla="*/ 1062 w 2833"/>
              <a:gd name="T11" fmla="*/ 2479 h 2479"/>
              <a:gd name="T12" fmla="*/ 2656 w 2833"/>
              <a:gd name="T13" fmla="*/ 0 h 2479"/>
              <a:gd name="T14" fmla="*/ 177 w 2833"/>
              <a:gd name="T15" fmla="*/ 0 h 2479"/>
              <a:gd name="T16" fmla="*/ 0 w 2833"/>
              <a:gd name="T17" fmla="*/ 177 h 2479"/>
              <a:gd name="T18" fmla="*/ 0 w 2833"/>
              <a:gd name="T19" fmla="*/ 1770 h 2479"/>
              <a:gd name="T20" fmla="*/ 177 w 2833"/>
              <a:gd name="T21" fmla="*/ 1947 h 2479"/>
              <a:gd name="T22" fmla="*/ 2656 w 2833"/>
              <a:gd name="T23" fmla="*/ 1947 h 2479"/>
              <a:gd name="T24" fmla="*/ 2833 w 2833"/>
              <a:gd name="T25" fmla="*/ 1770 h 2479"/>
              <a:gd name="T26" fmla="*/ 2833 w 2833"/>
              <a:gd name="T27" fmla="*/ 177 h 2479"/>
              <a:gd name="T28" fmla="*/ 2656 w 2833"/>
              <a:gd name="T29" fmla="*/ 0 h 2479"/>
              <a:gd name="T30" fmla="*/ 2656 w 2833"/>
              <a:gd name="T31" fmla="*/ 0 h 2479"/>
              <a:gd name="T32" fmla="*/ 1593 w 2833"/>
              <a:gd name="T33" fmla="*/ 1770 h 2479"/>
              <a:gd name="T34" fmla="*/ 1239 w 2833"/>
              <a:gd name="T35" fmla="*/ 1770 h 2479"/>
              <a:gd name="T36" fmla="*/ 1239 w 2833"/>
              <a:gd name="T37" fmla="*/ 1593 h 2479"/>
              <a:gd name="T38" fmla="*/ 1593 w 2833"/>
              <a:gd name="T39" fmla="*/ 1593 h 2479"/>
              <a:gd name="T40" fmla="*/ 1593 w 2833"/>
              <a:gd name="T41" fmla="*/ 1770 h 2479"/>
              <a:gd name="T42" fmla="*/ 1593 w 2833"/>
              <a:gd name="T43" fmla="*/ 1770 h 2479"/>
              <a:gd name="T44" fmla="*/ 2656 w 2833"/>
              <a:gd name="T45" fmla="*/ 1416 h 2479"/>
              <a:gd name="T46" fmla="*/ 177 w 2833"/>
              <a:gd name="T47" fmla="*/ 1416 h 2479"/>
              <a:gd name="T48" fmla="*/ 177 w 2833"/>
              <a:gd name="T49" fmla="*/ 177 h 2479"/>
              <a:gd name="T50" fmla="*/ 2656 w 2833"/>
              <a:gd name="T51" fmla="*/ 177 h 2479"/>
              <a:gd name="T52" fmla="*/ 2656 w 2833"/>
              <a:gd name="T53" fmla="*/ 1416 h 2479"/>
              <a:gd name="T54" fmla="*/ 2656 w 2833"/>
              <a:gd name="T55" fmla="*/ 1416 h 2479"/>
              <a:gd name="T56" fmla="*/ 2656 w 2833"/>
              <a:gd name="T57" fmla="*/ 1416 h 2479"/>
              <a:gd name="T58" fmla="*/ 2656 w 2833"/>
              <a:gd name="T59" fmla="*/ 1416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33" h="2479">
                <a:moveTo>
                  <a:pt x="1062" y="2479"/>
                </a:moveTo>
                <a:cubicBezTo>
                  <a:pt x="1770" y="2479"/>
                  <a:pt x="1770" y="2479"/>
                  <a:pt x="1770" y="2479"/>
                </a:cubicBezTo>
                <a:cubicBezTo>
                  <a:pt x="1770" y="2124"/>
                  <a:pt x="1770" y="2124"/>
                  <a:pt x="1770" y="2124"/>
                </a:cubicBezTo>
                <a:cubicBezTo>
                  <a:pt x="1062" y="2124"/>
                  <a:pt x="1062" y="2124"/>
                  <a:pt x="1062" y="2124"/>
                </a:cubicBezTo>
                <a:cubicBezTo>
                  <a:pt x="1062" y="2479"/>
                  <a:pt x="1062" y="2479"/>
                  <a:pt x="1062" y="2479"/>
                </a:cubicBezTo>
                <a:cubicBezTo>
                  <a:pt x="1062" y="2479"/>
                  <a:pt x="1062" y="2479"/>
                  <a:pt x="1062" y="2479"/>
                </a:cubicBezTo>
                <a:moveTo>
                  <a:pt x="2656" y="0"/>
                </a:moveTo>
                <a:cubicBezTo>
                  <a:pt x="177" y="0"/>
                  <a:pt x="177" y="0"/>
                  <a:pt x="177" y="0"/>
                </a:cubicBezTo>
                <a:cubicBezTo>
                  <a:pt x="80" y="0"/>
                  <a:pt x="0" y="80"/>
                  <a:pt x="0" y="177"/>
                </a:cubicBezTo>
                <a:cubicBezTo>
                  <a:pt x="0" y="1770"/>
                  <a:pt x="0" y="1770"/>
                  <a:pt x="0" y="1770"/>
                </a:cubicBezTo>
                <a:cubicBezTo>
                  <a:pt x="0" y="1868"/>
                  <a:pt x="80" y="1947"/>
                  <a:pt x="177" y="1947"/>
                </a:cubicBezTo>
                <a:cubicBezTo>
                  <a:pt x="2656" y="1947"/>
                  <a:pt x="2656" y="1947"/>
                  <a:pt x="2656" y="1947"/>
                </a:cubicBezTo>
                <a:cubicBezTo>
                  <a:pt x="2753" y="1947"/>
                  <a:pt x="2833" y="1868"/>
                  <a:pt x="2833" y="1770"/>
                </a:cubicBezTo>
                <a:cubicBezTo>
                  <a:pt x="2833" y="177"/>
                  <a:pt x="2833" y="177"/>
                  <a:pt x="2833" y="177"/>
                </a:cubicBezTo>
                <a:cubicBezTo>
                  <a:pt x="2833" y="80"/>
                  <a:pt x="2753" y="0"/>
                  <a:pt x="2656" y="0"/>
                </a:cubicBezTo>
                <a:cubicBezTo>
                  <a:pt x="2656" y="0"/>
                  <a:pt x="2656" y="0"/>
                  <a:pt x="2656" y="0"/>
                </a:cubicBezTo>
                <a:moveTo>
                  <a:pt x="1593" y="1770"/>
                </a:moveTo>
                <a:cubicBezTo>
                  <a:pt x="1239" y="1770"/>
                  <a:pt x="1239" y="1770"/>
                  <a:pt x="1239" y="1770"/>
                </a:cubicBezTo>
                <a:cubicBezTo>
                  <a:pt x="1239" y="1593"/>
                  <a:pt x="1239" y="1593"/>
                  <a:pt x="1239" y="1593"/>
                </a:cubicBezTo>
                <a:cubicBezTo>
                  <a:pt x="1593" y="1593"/>
                  <a:pt x="1593" y="1593"/>
                  <a:pt x="1593" y="1593"/>
                </a:cubicBezTo>
                <a:cubicBezTo>
                  <a:pt x="1593" y="1770"/>
                  <a:pt x="1593" y="1770"/>
                  <a:pt x="1593" y="1770"/>
                </a:cubicBezTo>
                <a:cubicBezTo>
                  <a:pt x="1593" y="1770"/>
                  <a:pt x="1593" y="1770"/>
                  <a:pt x="1593" y="1770"/>
                </a:cubicBezTo>
                <a:moveTo>
                  <a:pt x="2656" y="1416"/>
                </a:moveTo>
                <a:cubicBezTo>
                  <a:pt x="177" y="1416"/>
                  <a:pt x="177" y="1416"/>
                  <a:pt x="177" y="1416"/>
                </a:cubicBezTo>
                <a:cubicBezTo>
                  <a:pt x="177" y="177"/>
                  <a:pt x="177" y="177"/>
                  <a:pt x="177" y="177"/>
                </a:cubicBezTo>
                <a:cubicBezTo>
                  <a:pt x="2656" y="177"/>
                  <a:pt x="2656" y="177"/>
                  <a:pt x="2656" y="177"/>
                </a:cubicBezTo>
                <a:cubicBezTo>
                  <a:pt x="2656" y="1416"/>
                  <a:pt x="2656" y="1416"/>
                  <a:pt x="2656" y="1416"/>
                </a:cubicBezTo>
                <a:cubicBezTo>
                  <a:pt x="2656" y="1416"/>
                  <a:pt x="2656" y="1416"/>
                  <a:pt x="2656" y="1416"/>
                </a:cubicBezTo>
                <a:moveTo>
                  <a:pt x="2656" y="1416"/>
                </a:moveTo>
                <a:cubicBezTo>
                  <a:pt x="2656" y="1416"/>
                  <a:pt x="2656" y="1416"/>
                  <a:pt x="2656" y="14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noEditPoints="1"/>
          </p:cNvSpPr>
          <p:nvPr/>
        </p:nvSpPr>
        <p:spPr bwMode="auto">
          <a:xfrm>
            <a:off x="7274837" y="3471870"/>
            <a:ext cx="726612" cy="785118"/>
          </a:xfrm>
          <a:custGeom>
            <a:avLst/>
            <a:gdLst>
              <a:gd name="T0" fmla="*/ 1921 w 3004"/>
              <a:gd name="T1" fmla="*/ 2722 h 3247"/>
              <a:gd name="T2" fmla="*/ 1685 w 3004"/>
              <a:gd name="T3" fmla="*/ 2319 h 3247"/>
              <a:gd name="T4" fmla="*/ 1318 w 3004"/>
              <a:gd name="T5" fmla="*/ 2319 h 3247"/>
              <a:gd name="T6" fmla="*/ 1083 w 3004"/>
              <a:gd name="T7" fmla="*/ 2722 h 3247"/>
              <a:gd name="T8" fmla="*/ 892 w 3004"/>
              <a:gd name="T9" fmla="*/ 3105 h 3247"/>
              <a:gd name="T10" fmla="*/ 999 w 3004"/>
              <a:gd name="T11" fmla="*/ 3247 h 3247"/>
              <a:gd name="T12" fmla="*/ 2005 w 3004"/>
              <a:gd name="T13" fmla="*/ 3247 h 3247"/>
              <a:gd name="T14" fmla="*/ 2108 w 3004"/>
              <a:gd name="T15" fmla="*/ 3092 h 3247"/>
              <a:gd name="T16" fmla="*/ 2028 w 3004"/>
              <a:gd name="T17" fmla="*/ 2803 h 3247"/>
              <a:gd name="T18" fmla="*/ 2537 w 3004"/>
              <a:gd name="T19" fmla="*/ 400 h 3247"/>
              <a:gd name="T20" fmla="*/ 2495 w 3004"/>
              <a:gd name="T21" fmla="*/ 105 h 3247"/>
              <a:gd name="T22" fmla="*/ 614 w 3004"/>
              <a:gd name="T23" fmla="*/ 0 h 3247"/>
              <a:gd name="T24" fmla="*/ 509 w 3004"/>
              <a:gd name="T25" fmla="*/ 402 h 3247"/>
              <a:gd name="T26" fmla="*/ 373 w 3004"/>
              <a:gd name="T27" fmla="*/ 412 h 3247"/>
              <a:gd name="T28" fmla="*/ 583 w 3004"/>
              <a:gd name="T29" fmla="*/ 1566 h 3247"/>
              <a:gd name="T30" fmla="*/ 641 w 3004"/>
              <a:gd name="T31" fmla="*/ 1615 h 3247"/>
              <a:gd name="T32" fmla="*/ 688 w 3004"/>
              <a:gd name="T33" fmla="*/ 1694 h 3247"/>
              <a:gd name="T34" fmla="*/ 741 w 3004"/>
              <a:gd name="T35" fmla="*/ 1770 h 3247"/>
              <a:gd name="T36" fmla="*/ 859 w 3004"/>
              <a:gd name="T37" fmla="*/ 1899 h 3247"/>
              <a:gd name="T38" fmla="*/ 925 w 3004"/>
              <a:gd name="T39" fmla="*/ 1955 h 3247"/>
              <a:gd name="T40" fmla="*/ 1233 w 3004"/>
              <a:gd name="T41" fmla="*/ 2116 h 3247"/>
              <a:gd name="T42" fmla="*/ 1318 w 3004"/>
              <a:gd name="T43" fmla="*/ 2138 h 3247"/>
              <a:gd name="T44" fmla="*/ 1408 w 3004"/>
              <a:gd name="T45" fmla="*/ 2151 h 3247"/>
              <a:gd name="T46" fmla="*/ 1502 w 3004"/>
              <a:gd name="T47" fmla="*/ 2156 h 3247"/>
              <a:gd name="T48" fmla="*/ 1596 w 3004"/>
              <a:gd name="T49" fmla="*/ 2151 h 3247"/>
              <a:gd name="T50" fmla="*/ 1685 w 3004"/>
              <a:gd name="T51" fmla="*/ 2138 h 3247"/>
              <a:gd name="T52" fmla="*/ 1770 w 3004"/>
              <a:gd name="T53" fmla="*/ 2116 h 3247"/>
              <a:gd name="T54" fmla="*/ 2075 w 3004"/>
              <a:gd name="T55" fmla="*/ 1958 h 3247"/>
              <a:gd name="T56" fmla="*/ 2143 w 3004"/>
              <a:gd name="T57" fmla="*/ 1901 h 3247"/>
              <a:gd name="T58" fmla="*/ 2262 w 3004"/>
              <a:gd name="T59" fmla="*/ 1771 h 3247"/>
              <a:gd name="T60" fmla="*/ 2311 w 3004"/>
              <a:gd name="T61" fmla="*/ 1702 h 3247"/>
              <a:gd name="T62" fmla="*/ 2358 w 3004"/>
              <a:gd name="T63" fmla="*/ 1624 h 3247"/>
              <a:gd name="T64" fmla="*/ 2388 w 3004"/>
              <a:gd name="T65" fmla="*/ 1564 h 3247"/>
              <a:gd name="T66" fmla="*/ 2921 w 3004"/>
              <a:gd name="T67" fmla="*/ 1101 h 3247"/>
              <a:gd name="T68" fmla="*/ 2630 w 3004"/>
              <a:gd name="T69" fmla="*/ 412 h 3247"/>
              <a:gd name="T70" fmla="*/ 419 w 3004"/>
              <a:gd name="T71" fmla="*/ 584 h 3247"/>
              <a:gd name="T72" fmla="*/ 509 w 3004"/>
              <a:gd name="T73" fmla="*/ 583 h 3247"/>
              <a:gd name="T74" fmla="*/ 513 w 3004"/>
              <a:gd name="T75" fmla="*/ 1168 h 3247"/>
              <a:gd name="T76" fmla="*/ 524 w 3004"/>
              <a:gd name="T77" fmla="*/ 1263 h 3247"/>
              <a:gd name="T78" fmla="*/ 544 w 3004"/>
              <a:gd name="T79" fmla="*/ 1359 h 3247"/>
              <a:gd name="T80" fmla="*/ 550 w 3004"/>
              <a:gd name="T81" fmla="*/ 1384 h 3247"/>
              <a:gd name="T82" fmla="*/ 255 w 3004"/>
              <a:gd name="T83" fmla="*/ 1055 h 3247"/>
              <a:gd name="T84" fmla="*/ 1750 w 3004"/>
              <a:gd name="T85" fmla="*/ 1074 h 3247"/>
              <a:gd name="T86" fmla="*/ 1845 w 3004"/>
              <a:gd name="T87" fmla="*/ 1462 h 3247"/>
              <a:gd name="T88" fmla="*/ 1806 w 3004"/>
              <a:gd name="T89" fmla="*/ 1463 h 3247"/>
              <a:gd name="T90" fmla="*/ 1198 w 3004"/>
              <a:gd name="T91" fmla="*/ 1463 h 3247"/>
              <a:gd name="T92" fmla="*/ 1147 w 3004"/>
              <a:gd name="T93" fmla="*/ 1426 h 3247"/>
              <a:gd name="T94" fmla="*/ 959 w 3004"/>
              <a:gd name="T95" fmla="*/ 852 h 3247"/>
              <a:gd name="T96" fmla="*/ 978 w 3004"/>
              <a:gd name="T97" fmla="*/ 791 h 3247"/>
              <a:gd name="T98" fmla="*/ 1471 w 3004"/>
              <a:gd name="T99" fmla="*/ 436 h 3247"/>
              <a:gd name="T100" fmla="*/ 1533 w 3004"/>
              <a:gd name="T101" fmla="*/ 436 h 3247"/>
              <a:gd name="T102" fmla="*/ 2025 w 3004"/>
              <a:gd name="T103" fmla="*/ 791 h 3247"/>
              <a:gd name="T104" fmla="*/ 2045 w 3004"/>
              <a:gd name="T105" fmla="*/ 852 h 3247"/>
              <a:gd name="T106" fmla="*/ 2749 w 3004"/>
              <a:gd name="T107" fmla="*/ 1055 h 3247"/>
              <a:gd name="T108" fmla="*/ 2457 w 3004"/>
              <a:gd name="T109" fmla="*/ 1371 h 3247"/>
              <a:gd name="T110" fmla="*/ 2477 w 3004"/>
              <a:gd name="T111" fmla="*/ 1278 h 3247"/>
              <a:gd name="T112" fmla="*/ 2490 w 3004"/>
              <a:gd name="T113" fmla="*/ 1180 h 3247"/>
              <a:gd name="T114" fmla="*/ 2495 w 3004"/>
              <a:gd name="T115" fmla="*/ 1078 h 3247"/>
              <a:gd name="T116" fmla="*/ 2538 w 3004"/>
              <a:gd name="T117" fmla="*/ 578 h 3247"/>
              <a:gd name="T118" fmla="*/ 2749 w 3004"/>
              <a:gd name="T119" fmla="*/ 1055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4" h="3247">
                <a:moveTo>
                  <a:pt x="2028" y="2803"/>
                </a:moveTo>
                <a:cubicBezTo>
                  <a:pt x="2015" y="2755"/>
                  <a:pt x="1971" y="2722"/>
                  <a:pt x="1921" y="2722"/>
                </a:cubicBezTo>
                <a:cubicBezTo>
                  <a:pt x="1685" y="2722"/>
                  <a:pt x="1685" y="2722"/>
                  <a:pt x="1685" y="2722"/>
                </a:cubicBezTo>
                <a:cubicBezTo>
                  <a:pt x="1685" y="2319"/>
                  <a:pt x="1685" y="2319"/>
                  <a:pt x="1685" y="2319"/>
                </a:cubicBezTo>
                <a:cubicBezTo>
                  <a:pt x="1626" y="2329"/>
                  <a:pt x="1564" y="2335"/>
                  <a:pt x="1502" y="2335"/>
                </a:cubicBezTo>
                <a:cubicBezTo>
                  <a:pt x="1439" y="2335"/>
                  <a:pt x="1378" y="2329"/>
                  <a:pt x="1318" y="2319"/>
                </a:cubicBezTo>
                <a:cubicBezTo>
                  <a:pt x="1318" y="2722"/>
                  <a:pt x="1318" y="2722"/>
                  <a:pt x="1318" y="2722"/>
                </a:cubicBezTo>
                <a:cubicBezTo>
                  <a:pt x="1083" y="2722"/>
                  <a:pt x="1083" y="2722"/>
                  <a:pt x="1083" y="2722"/>
                </a:cubicBezTo>
                <a:cubicBezTo>
                  <a:pt x="1033" y="2722"/>
                  <a:pt x="989" y="2755"/>
                  <a:pt x="976" y="2803"/>
                </a:cubicBezTo>
                <a:cubicBezTo>
                  <a:pt x="892" y="3105"/>
                  <a:pt x="892" y="3105"/>
                  <a:pt x="892" y="3105"/>
                </a:cubicBezTo>
                <a:cubicBezTo>
                  <a:pt x="883" y="3139"/>
                  <a:pt x="890" y="3175"/>
                  <a:pt x="911" y="3202"/>
                </a:cubicBezTo>
                <a:cubicBezTo>
                  <a:pt x="932" y="3230"/>
                  <a:pt x="965" y="3247"/>
                  <a:pt x="999" y="3247"/>
                </a:cubicBezTo>
                <a:cubicBezTo>
                  <a:pt x="2005" y="3247"/>
                  <a:pt x="2005" y="3247"/>
                  <a:pt x="2005" y="3247"/>
                </a:cubicBezTo>
                <a:cubicBezTo>
                  <a:pt x="2005" y="3247"/>
                  <a:pt x="2005" y="3247"/>
                  <a:pt x="2005" y="3247"/>
                </a:cubicBezTo>
                <a:cubicBezTo>
                  <a:pt x="2067" y="3247"/>
                  <a:pt x="2116" y="3197"/>
                  <a:pt x="2116" y="3135"/>
                </a:cubicBezTo>
                <a:cubicBezTo>
                  <a:pt x="2116" y="3120"/>
                  <a:pt x="2113" y="3105"/>
                  <a:pt x="2108" y="3092"/>
                </a:cubicBezTo>
                <a:cubicBezTo>
                  <a:pt x="2028" y="2803"/>
                  <a:pt x="2028" y="2803"/>
                  <a:pt x="2028" y="2803"/>
                </a:cubicBezTo>
                <a:cubicBezTo>
                  <a:pt x="2028" y="2803"/>
                  <a:pt x="2028" y="2803"/>
                  <a:pt x="2028" y="2803"/>
                </a:cubicBezTo>
                <a:close/>
                <a:moveTo>
                  <a:pt x="2630" y="412"/>
                </a:moveTo>
                <a:cubicBezTo>
                  <a:pt x="2600" y="404"/>
                  <a:pt x="2569" y="400"/>
                  <a:pt x="2537" y="400"/>
                </a:cubicBezTo>
                <a:cubicBezTo>
                  <a:pt x="2523" y="400"/>
                  <a:pt x="2509" y="401"/>
                  <a:pt x="2495" y="402"/>
                </a:cubicBezTo>
                <a:cubicBezTo>
                  <a:pt x="2495" y="105"/>
                  <a:pt x="2495" y="105"/>
                  <a:pt x="2495" y="105"/>
                </a:cubicBezTo>
                <a:cubicBezTo>
                  <a:pt x="2495" y="47"/>
                  <a:pt x="2448" y="0"/>
                  <a:pt x="2390" y="0"/>
                </a:cubicBezTo>
                <a:cubicBezTo>
                  <a:pt x="614" y="0"/>
                  <a:pt x="614" y="0"/>
                  <a:pt x="614" y="0"/>
                </a:cubicBezTo>
                <a:cubicBezTo>
                  <a:pt x="556" y="0"/>
                  <a:pt x="509" y="47"/>
                  <a:pt x="509" y="105"/>
                </a:cubicBezTo>
                <a:cubicBezTo>
                  <a:pt x="509" y="402"/>
                  <a:pt x="509" y="402"/>
                  <a:pt x="509" y="402"/>
                </a:cubicBezTo>
                <a:cubicBezTo>
                  <a:pt x="495" y="401"/>
                  <a:pt x="481" y="400"/>
                  <a:pt x="466" y="400"/>
                </a:cubicBezTo>
                <a:cubicBezTo>
                  <a:pt x="435" y="400"/>
                  <a:pt x="404" y="404"/>
                  <a:pt x="373" y="412"/>
                </a:cubicBezTo>
                <a:cubicBezTo>
                  <a:pt x="130" y="477"/>
                  <a:pt x="0" y="786"/>
                  <a:pt x="83" y="1101"/>
                </a:cubicBezTo>
                <a:cubicBezTo>
                  <a:pt x="156" y="1376"/>
                  <a:pt x="368" y="1566"/>
                  <a:pt x="583" y="1566"/>
                </a:cubicBezTo>
                <a:cubicBezTo>
                  <a:pt x="594" y="1566"/>
                  <a:pt x="605" y="1565"/>
                  <a:pt x="616" y="1564"/>
                </a:cubicBezTo>
                <a:cubicBezTo>
                  <a:pt x="624" y="1581"/>
                  <a:pt x="632" y="1598"/>
                  <a:pt x="641" y="1615"/>
                </a:cubicBezTo>
                <a:cubicBezTo>
                  <a:pt x="643" y="1618"/>
                  <a:pt x="645" y="1621"/>
                  <a:pt x="646" y="1624"/>
                </a:cubicBezTo>
                <a:cubicBezTo>
                  <a:pt x="659" y="1648"/>
                  <a:pt x="673" y="1671"/>
                  <a:pt x="688" y="1694"/>
                </a:cubicBezTo>
                <a:cubicBezTo>
                  <a:pt x="689" y="1697"/>
                  <a:pt x="691" y="1699"/>
                  <a:pt x="693" y="1702"/>
                </a:cubicBezTo>
                <a:cubicBezTo>
                  <a:pt x="708" y="1725"/>
                  <a:pt x="724" y="1748"/>
                  <a:pt x="741" y="1770"/>
                </a:cubicBezTo>
                <a:cubicBezTo>
                  <a:pt x="741" y="1770"/>
                  <a:pt x="742" y="1771"/>
                  <a:pt x="742" y="1771"/>
                </a:cubicBezTo>
                <a:cubicBezTo>
                  <a:pt x="778" y="1817"/>
                  <a:pt x="817" y="1860"/>
                  <a:pt x="859" y="1899"/>
                </a:cubicBezTo>
                <a:cubicBezTo>
                  <a:pt x="860" y="1899"/>
                  <a:pt x="860" y="1900"/>
                  <a:pt x="861" y="1901"/>
                </a:cubicBezTo>
                <a:cubicBezTo>
                  <a:pt x="882" y="1920"/>
                  <a:pt x="903" y="1938"/>
                  <a:pt x="925" y="1955"/>
                </a:cubicBezTo>
                <a:cubicBezTo>
                  <a:pt x="926" y="1956"/>
                  <a:pt x="927" y="1957"/>
                  <a:pt x="928" y="1958"/>
                </a:cubicBezTo>
                <a:cubicBezTo>
                  <a:pt x="1020" y="2028"/>
                  <a:pt x="1122" y="2082"/>
                  <a:pt x="1233" y="2116"/>
                </a:cubicBezTo>
                <a:cubicBezTo>
                  <a:pt x="1233" y="2116"/>
                  <a:pt x="1234" y="2116"/>
                  <a:pt x="1234" y="2116"/>
                </a:cubicBezTo>
                <a:cubicBezTo>
                  <a:pt x="1262" y="2125"/>
                  <a:pt x="1290" y="2132"/>
                  <a:pt x="1318" y="2138"/>
                </a:cubicBezTo>
                <a:cubicBezTo>
                  <a:pt x="1318" y="2138"/>
                  <a:pt x="1318" y="2138"/>
                  <a:pt x="1318" y="2138"/>
                </a:cubicBezTo>
                <a:cubicBezTo>
                  <a:pt x="1348" y="2144"/>
                  <a:pt x="1378" y="2148"/>
                  <a:pt x="1408" y="2151"/>
                </a:cubicBezTo>
                <a:cubicBezTo>
                  <a:pt x="1409" y="2152"/>
                  <a:pt x="1410" y="2152"/>
                  <a:pt x="1410" y="2152"/>
                </a:cubicBezTo>
                <a:cubicBezTo>
                  <a:pt x="1441" y="2155"/>
                  <a:pt x="1471" y="2156"/>
                  <a:pt x="1502" y="2156"/>
                </a:cubicBezTo>
                <a:cubicBezTo>
                  <a:pt x="1533" y="2156"/>
                  <a:pt x="1563" y="2155"/>
                  <a:pt x="1593" y="2152"/>
                </a:cubicBezTo>
                <a:cubicBezTo>
                  <a:pt x="1594" y="2152"/>
                  <a:pt x="1595" y="2152"/>
                  <a:pt x="1596" y="2151"/>
                </a:cubicBezTo>
                <a:cubicBezTo>
                  <a:pt x="1626" y="2148"/>
                  <a:pt x="1656" y="2144"/>
                  <a:pt x="1685" y="2138"/>
                </a:cubicBezTo>
                <a:cubicBezTo>
                  <a:pt x="1685" y="2138"/>
                  <a:pt x="1685" y="2138"/>
                  <a:pt x="1685" y="2138"/>
                </a:cubicBezTo>
                <a:cubicBezTo>
                  <a:pt x="1686" y="2138"/>
                  <a:pt x="1686" y="2138"/>
                  <a:pt x="1686" y="2138"/>
                </a:cubicBezTo>
                <a:cubicBezTo>
                  <a:pt x="1714" y="2132"/>
                  <a:pt x="1742" y="2125"/>
                  <a:pt x="1770" y="2116"/>
                </a:cubicBezTo>
                <a:cubicBezTo>
                  <a:pt x="1770" y="2116"/>
                  <a:pt x="1770" y="2116"/>
                  <a:pt x="1771" y="2116"/>
                </a:cubicBezTo>
                <a:cubicBezTo>
                  <a:pt x="1881" y="2082"/>
                  <a:pt x="1984" y="2028"/>
                  <a:pt x="2075" y="1958"/>
                </a:cubicBezTo>
                <a:cubicBezTo>
                  <a:pt x="2076" y="1957"/>
                  <a:pt x="2077" y="1956"/>
                  <a:pt x="2078" y="1955"/>
                </a:cubicBezTo>
                <a:cubicBezTo>
                  <a:pt x="2101" y="1938"/>
                  <a:pt x="2122" y="1920"/>
                  <a:pt x="2143" y="1901"/>
                </a:cubicBezTo>
                <a:cubicBezTo>
                  <a:pt x="2143" y="1900"/>
                  <a:pt x="2144" y="1900"/>
                  <a:pt x="2145" y="1899"/>
                </a:cubicBezTo>
                <a:cubicBezTo>
                  <a:pt x="2187" y="1860"/>
                  <a:pt x="2226" y="1817"/>
                  <a:pt x="2262" y="1771"/>
                </a:cubicBezTo>
                <a:cubicBezTo>
                  <a:pt x="2262" y="1771"/>
                  <a:pt x="2262" y="1770"/>
                  <a:pt x="2263" y="1770"/>
                </a:cubicBezTo>
                <a:cubicBezTo>
                  <a:pt x="2280" y="1748"/>
                  <a:pt x="2296" y="1725"/>
                  <a:pt x="2311" y="1702"/>
                </a:cubicBezTo>
                <a:cubicBezTo>
                  <a:pt x="2313" y="1699"/>
                  <a:pt x="2315" y="1697"/>
                  <a:pt x="2316" y="1694"/>
                </a:cubicBezTo>
                <a:cubicBezTo>
                  <a:pt x="2331" y="1671"/>
                  <a:pt x="2345" y="1648"/>
                  <a:pt x="2358" y="1624"/>
                </a:cubicBezTo>
                <a:cubicBezTo>
                  <a:pt x="2359" y="1621"/>
                  <a:pt x="2361" y="1618"/>
                  <a:pt x="2362" y="1615"/>
                </a:cubicBezTo>
                <a:cubicBezTo>
                  <a:pt x="2371" y="1598"/>
                  <a:pt x="2380" y="1581"/>
                  <a:pt x="2388" y="1564"/>
                </a:cubicBezTo>
                <a:cubicBezTo>
                  <a:pt x="2399" y="1565"/>
                  <a:pt x="2410" y="1566"/>
                  <a:pt x="2421" y="1566"/>
                </a:cubicBezTo>
                <a:cubicBezTo>
                  <a:pt x="2636" y="1566"/>
                  <a:pt x="2848" y="1376"/>
                  <a:pt x="2921" y="1101"/>
                </a:cubicBezTo>
                <a:cubicBezTo>
                  <a:pt x="3004" y="786"/>
                  <a:pt x="2874" y="477"/>
                  <a:pt x="2630" y="412"/>
                </a:cubicBezTo>
                <a:cubicBezTo>
                  <a:pt x="2630" y="412"/>
                  <a:pt x="2630" y="412"/>
                  <a:pt x="2630" y="412"/>
                </a:cubicBezTo>
                <a:close/>
                <a:moveTo>
                  <a:pt x="255" y="1055"/>
                </a:moveTo>
                <a:cubicBezTo>
                  <a:pt x="198" y="839"/>
                  <a:pt x="273" y="623"/>
                  <a:pt x="419" y="584"/>
                </a:cubicBezTo>
                <a:cubicBezTo>
                  <a:pt x="435" y="580"/>
                  <a:pt x="450" y="578"/>
                  <a:pt x="466" y="578"/>
                </a:cubicBezTo>
                <a:cubicBezTo>
                  <a:pt x="481" y="578"/>
                  <a:pt x="495" y="580"/>
                  <a:pt x="509" y="583"/>
                </a:cubicBezTo>
                <a:cubicBezTo>
                  <a:pt x="509" y="1078"/>
                  <a:pt x="509" y="1078"/>
                  <a:pt x="509" y="1078"/>
                </a:cubicBezTo>
                <a:cubicBezTo>
                  <a:pt x="509" y="1109"/>
                  <a:pt x="511" y="1138"/>
                  <a:pt x="513" y="1168"/>
                </a:cubicBezTo>
                <a:cubicBezTo>
                  <a:pt x="513" y="1172"/>
                  <a:pt x="513" y="1176"/>
                  <a:pt x="514" y="1180"/>
                </a:cubicBezTo>
                <a:cubicBezTo>
                  <a:pt x="516" y="1208"/>
                  <a:pt x="520" y="1236"/>
                  <a:pt x="524" y="1263"/>
                </a:cubicBezTo>
                <a:cubicBezTo>
                  <a:pt x="525" y="1268"/>
                  <a:pt x="526" y="1273"/>
                  <a:pt x="527" y="1278"/>
                </a:cubicBezTo>
                <a:cubicBezTo>
                  <a:pt x="531" y="1305"/>
                  <a:pt x="537" y="1332"/>
                  <a:pt x="544" y="1359"/>
                </a:cubicBezTo>
                <a:cubicBezTo>
                  <a:pt x="544" y="1363"/>
                  <a:pt x="546" y="1367"/>
                  <a:pt x="547" y="1371"/>
                </a:cubicBezTo>
                <a:cubicBezTo>
                  <a:pt x="548" y="1376"/>
                  <a:pt x="549" y="1380"/>
                  <a:pt x="550" y="1384"/>
                </a:cubicBezTo>
                <a:cubicBezTo>
                  <a:pt x="424" y="1364"/>
                  <a:pt x="301" y="1229"/>
                  <a:pt x="255" y="1055"/>
                </a:cubicBezTo>
                <a:cubicBezTo>
                  <a:pt x="255" y="1055"/>
                  <a:pt x="255" y="1055"/>
                  <a:pt x="255" y="1055"/>
                </a:cubicBezTo>
                <a:close/>
                <a:moveTo>
                  <a:pt x="2045" y="852"/>
                </a:moveTo>
                <a:cubicBezTo>
                  <a:pt x="1750" y="1074"/>
                  <a:pt x="1750" y="1074"/>
                  <a:pt x="1750" y="1074"/>
                </a:cubicBezTo>
                <a:cubicBezTo>
                  <a:pt x="1857" y="1426"/>
                  <a:pt x="1857" y="1426"/>
                  <a:pt x="1857" y="1426"/>
                </a:cubicBezTo>
                <a:cubicBezTo>
                  <a:pt x="1861" y="1439"/>
                  <a:pt x="1856" y="1454"/>
                  <a:pt x="1845" y="1462"/>
                </a:cubicBezTo>
                <a:cubicBezTo>
                  <a:pt x="1839" y="1467"/>
                  <a:pt x="1832" y="1469"/>
                  <a:pt x="1825" y="1469"/>
                </a:cubicBezTo>
                <a:cubicBezTo>
                  <a:pt x="1818" y="1469"/>
                  <a:pt x="1812" y="1467"/>
                  <a:pt x="1806" y="1463"/>
                </a:cubicBezTo>
                <a:cubicBezTo>
                  <a:pt x="1502" y="1253"/>
                  <a:pt x="1502" y="1253"/>
                  <a:pt x="1502" y="1253"/>
                </a:cubicBezTo>
                <a:cubicBezTo>
                  <a:pt x="1198" y="1463"/>
                  <a:pt x="1198" y="1463"/>
                  <a:pt x="1198" y="1463"/>
                </a:cubicBezTo>
                <a:cubicBezTo>
                  <a:pt x="1186" y="1471"/>
                  <a:pt x="1170" y="1471"/>
                  <a:pt x="1159" y="1462"/>
                </a:cubicBezTo>
                <a:cubicBezTo>
                  <a:pt x="1148" y="1454"/>
                  <a:pt x="1143" y="1439"/>
                  <a:pt x="1147" y="1426"/>
                </a:cubicBezTo>
                <a:cubicBezTo>
                  <a:pt x="1254" y="1074"/>
                  <a:pt x="1254" y="1074"/>
                  <a:pt x="1254" y="1074"/>
                </a:cubicBezTo>
                <a:cubicBezTo>
                  <a:pt x="959" y="852"/>
                  <a:pt x="959" y="852"/>
                  <a:pt x="959" y="852"/>
                </a:cubicBezTo>
                <a:cubicBezTo>
                  <a:pt x="948" y="843"/>
                  <a:pt x="943" y="828"/>
                  <a:pt x="947" y="815"/>
                </a:cubicBezTo>
                <a:cubicBezTo>
                  <a:pt x="952" y="801"/>
                  <a:pt x="964" y="792"/>
                  <a:pt x="978" y="791"/>
                </a:cubicBezTo>
                <a:cubicBezTo>
                  <a:pt x="1349" y="784"/>
                  <a:pt x="1349" y="784"/>
                  <a:pt x="1349" y="784"/>
                </a:cubicBezTo>
                <a:cubicBezTo>
                  <a:pt x="1471" y="436"/>
                  <a:pt x="1471" y="436"/>
                  <a:pt x="1471" y="436"/>
                </a:cubicBezTo>
                <a:cubicBezTo>
                  <a:pt x="1475" y="423"/>
                  <a:pt x="1488" y="414"/>
                  <a:pt x="1502" y="414"/>
                </a:cubicBezTo>
                <a:cubicBezTo>
                  <a:pt x="1516" y="414"/>
                  <a:pt x="1529" y="423"/>
                  <a:pt x="1533" y="436"/>
                </a:cubicBezTo>
                <a:cubicBezTo>
                  <a:pt x="1655" y="784"/>
                  <a:pt x="1655" y="784"/>
                  <a:pt x="1655" y="784"/>
                </a:cubicBezTo>
                <a:cubicBezTo>
                  <a:pt x="2025" y="791"/>
                  <a:pt x="2025" y="791"/>
                  <a:pt x="2025" y="791"/>
                </a:cubicBezTo>
                <a:cubicBezTo>
                  <a:pt x="2040" y="792"/>
                  <a:pt x="2052" y="801"/>
                  <a:pt x="2056" y="815"/>
                </a:cubicBezTo>
                <a:cubicBezTo>
                  <a:pt x="2061" y="828"/>
                  <a:pt x="2056" y="843"/>
                  <a:pt x="2045" y="852"/>
                </a:cubicBezTo>
                <a:cubicBezTo>
                  <a:pt x="2045" y="852"/>
                  <a:pt x="2045" y="852"/>
                  <a:pt x="2045" y="852"/>
                </a:cubicBezTo>
                <a:close/>
                <a:moveTo>
                  <a:pt x="2749" y="1055"/>
                </a:moveTo>
                <a:cubicBezTo>
                  <a:pt x="2703" y="1229"/>
                  <a:pt x="2580" y="1364"/>
                  <a:pt x="2454" y="1384"/>
                </a:cubicBezTo>
                <a:cubicBezTo>
                  <a:pt x="2455" y="1380"/>
                  <a:pt x="2456" y="1376"/>
                  <a:pt x="2457" y="1371"/>
                </a:cubicBezTo>
                <a:cubicBezTo>
                  <a:pt x="2458" y="1367"/>
                  <a:pt x="2459" y="1363"/>
                  <a:pt x="2460" y="1359"/>
                </a:cubicBezTo>
                <a:cubicBezTo>
                  <a:pt x="2467" y="1332"/>
                  <a:pt x="2473" y="1305"/>
                  <a:pt x="2477" y="1278"/>
                </a:cubicBezTo>
                <a:cubicBezTo>
                  <a:pt x="2478" y="1273"/>
                  <a:pt x="2479" y="1268"/>
                  <a:pt x="2480" y="1263"/>
                </a:cubicBezTo>
                <a:cubicBezTo>
                  <a:pt x="2484" y="1236"/>
                  <a:pt x="2488" y="1208"/>
                  <a:pt x="2490" y="1180"/>
                </a:cubicBezTo>
                <a:cubicBezTo>
                  <a:pt x="2490" y="1176"/>
                  <a:pt x="2491" y="1172"/>
                  <a:pt x="2491" y="1168"/>
                </a:cubicBezTo>
                <a:cubicBezTo>
                  <a:pt x="2493" y="1139"/>
                  <a:pt x="2495" y="1109"/>
                  <a:pt x="2495" y="1078"/>
                </a:cubicBezTo>
                <a:cubicBezTo>
                  <a:pt x="2495" y="583"/>
                  <a:pt x="2495" y="583"/>
                  <a:pt x="2495" y="583"/>
                </a:cubicBezTo>
                <a:cubicBezTo>
                  <a:pt x="2509" y="580"/>
                  <a:pt x="2523" y="578"/>
                  <a:pt x="2538" y="578"/>
                </a:cubicBezTo>
                <a:cubicBezTo>
                  <a:pt x="2553" y="578"/>
                  <a:pt x="2569" y="580"/>
                  <a:pt x="2585" y="584"/>
                </a:cubicBezTo>
                <a:cubicBezTo>
                  <a:pt x="2731" y="623"/>
                  <a:pt x="2806" y="839"/>
                  <a:pt x="2749" y="1055"/>
                </a:cubicBezTo>
                <a:cubicBezTo>
                  <a:pt x="2749" y="1055"/>
                  <a:pt x="2749" y="1055"/>
                  <a:pt x="2749" y="10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矩形 30"/>
          <p:cNvSpPr/>
          <p:nvPr/>
        </p:nvSpPr>
        <p:spPr>
          <a:xfrm>
            <a:off x="4453151" y="871907"/>
            <a:ext cx="3285698" cy="144526"/>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601570" y="182034"/>
            <a:ext cx="2988860"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这里是标题吧</a:t>
            </a:r>
          </a:p>
        </p:txBody>
      </p:sp>
    </p:spTree>
    <p:extLst>
      <p:ext uri="{BB962C8B-B14F-4D97-AF65-F5344CB8AC3E}">
        <p14:creationId xmlns="" xmlns:p14="http://schemas.microsoft.com/office/powerpoint/2010/main" val="667997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4995081" y="3352063"/>
            <a:ext cx="3248167" cy="0"/>
          </a:xfrm>
          <a:prstGeom prst="line">
            <a:avLst/>
          </a:prstGeom>
          <a:ln w="9525">
            <a:solidFill>
              <a:srgbClr val="D32F2F"/>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09230" y="4443884"/>
            <a:ext cx="2634018" cy="0"/>
          </a:xfrm>
          <a:prstGeom prst="line">
            <a:avLst/>
          </a:prstGeom>
          <a:ln w="9525">
            <a:solidFill>
              <a:srgbClr val="D32F2F"/>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91618" y="5535705"/>
            <a:ext cx="1951630" cy="0"/>
          </a:xfrm>
          <a:prstGeom prst="line">
            <a:avLst/>
          </a:prstGeom>
          <a:ln w="9525">
            <a:solidFill>
              <a:srgbClr val="D32F2F"/>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96036" y="458823"/>
            <a:ext cx="298886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图表分析页</a:t>
            </a:r>
          </a:p>
        </p:txBody>
      </p:sp>
      <p:sp>
        <p:nvSpPr>
          <p:cNvPr id="23" name="任意多边形 22"/>
          <p:cNvSpPr/>
          <p:nvPr/>
        </p:nvSpPr>
        <p:spPr>
          <a:xfrm>
            <a:off x="3116862" y="1778258"/>
            <a:ext cx="1136072" cy="979372"/>
          </a:xfrm>
          <a:custGeom>
            <a:avLst/>
            <a:gdLst>
              <a:gd name="connsiteX0" fmla="*/ 521936 w 1043873"/>
              <a:gd name="connsiteY0" fmla="*/ 0 h 899890"/>
              <a:gd name="connsiteX1" fmla="*/ 1043873 w 1043873"/>
              <a:gd name="connsiteY1" fmla="*/ 899890 h 899890"/>
              <a:gd name="connsiteX2" fmla="*/ 0 w 1043873"/>
              <a:gd name="connsiteY2" fmla="*/ 899890 h 899890"/>
              <a:gd name="connsiteX3" fmla="*/ 521936 w 1043873"/>
              <a:gd name="connsiteY3" fmla="*/ 0 h 899890"/>
            </a:gdLst>
            <a:ahLst/>
            <a:cxnLst>
              <a:cxn ang="0">
                <a:pos x="connsiteX0" y="connsiteY0"/>
              </a:cxn>
              <a:cxn ang="0">
                <a:pos x="connsiteX1" y="connsiteY1"/>
              </a:cxn>
              <a:cxn ang="0">
                <a:pos x="connsiteX2" y="connsiteY2"/>
              </a:cxn>
              <a:cxn ang="0">
                <a:pos x="connsiteX3" y="connsiteY3"/>
              </a:cxn>
            </a:cxnLst>
            <a:rect l="l" t="t" r="r" b="b"/>
            <a:pathLst>
              <a:path w="1043873" h="899890">
                <a:moveTo>
                  <a:pt x="521936" y="0"/>
                </a:moveTo>
                <a:lnTo>
                  <a:pt x="1043873" y="899890"/>
                </a:lnTo>
                <a:lnTo>
                  <a:pt x="0" y="899890"/>
                </a:lnTo>
                <a:lnTo>
                  <a:pt x="521936" y="0"/>
                </a:lnTo>
                <a:close/>
              </a:path>
            </a:pathLst>
          </a:cu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512180" y="2962982"/>
            <a:ext cx="2345431" cy="837201"/>
          </a:xfrm>
          <a:custGeom>
            <a:avLst/>
            <a:gdLst>
              <a:gd name="connsiteX0" fmla="*/ 446170 w 2155086"/>
              <a:gd name="connsiteY0" fmla="*/ 0 h 769257"/>
              <a:gd name="connsiteX1" fmla="*/ 1708917 w 2155086"/>
              <a:gd name="connsiteY1" fmla="*/ 0 h 769257"/>
              <a:gd name="connsiteX2" fmla="*/ 2155086 w 2155086"/>
              <a:gd name="connsiteY2" fmla="*/ 769257 h 769257"/>
              <a:gd name="connsiteX3" fmla="*/ 0 w 2155086"/>
              <a:gd name="connsiteY3" fmla="*/ 769257 h 769257"/>
              <a:gd name="connsiteX4" fmla="*/ 446170 w 2155086"/>
              <a:gd name="connsiteY4" fmla="*/ 0 h 76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086" h="769257">
                <a:moveTo>
                  <a:pt x="446170" y="0"/>
                </a:moveTo>
                <a:lnTo>
                  <a:pt x="1708917" y="0"/>
                </a:lnTo>
                <a:lnTo>
                  <a:pt x="2155086" y="769257"/>
                </a:lnTo>
                <a:lnTo>
                  <a:pt x="0" y="769257"/>
                </a:lnTo>
                <a:lnTo>
                  <a:pt x="446170" y="0"/>
                </a:lnTo>
                <a:close/>
              </a:path>
            </a:pathLst>
          </a:cu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907501" y="4005533"/>
            <a:ext cx="3554789" cy="837201"/>
          </a:xfrm>
          <a:custGeom>
            <a:avLst/>
            <a:gdLst>
              <a:gd name="connsiteX0" fmla="*/ 446169 w 3266298"/>
              <a:gd name="connsiteY0" fmla="*/ 0 h 769257"/>
              <a:gd name="connsiteX1" fmla="*/ 2820129 w 3266298"/>
              <a:gd name="connsiteY1" fmla="*/ 0 h 769257"/>
              <a:gd name="connsiteX2" fmla="*/ 3266298 w 3266298"/>
              <a:gd name="connsiteY2" fmla="*/ 769257 h 769257"/>
              <a:gd name="connsiteX3" fmla="*/ 0 w 3266298"/>
              <a:gd name="connsiteY3" fmla="*/ 769257 h 769257"/>
              <a:gd name="connsiteX4" fmla="*/ 446169 w 3266298"/>
              <a:gd name="connsiteY4" fmla="*/ 0 h 76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298" h="769257">
                <a:moveTo>
                  <a:pt x="446169" y="0"/>
                </a:moveTo>
                <a:lnTo>
                  <a:pt x="2820129" y="0"/>
                </a:lnTo>
                <a:lnTo>
                  <a:pt x="3266298" y="769257"/>
                </a:lnTo>
                <a:lnTo>
                  <a:pt x="0" y="769257"/>
                </a:lnTo>
                <a:lnTo>
                  <a:pt x="446169" y="0"/>
                </a:lnTo>
                <a:close/>
              </a:path>
            </a:pathLst>
          </a:cu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302821" y="5048085"/>
            <a:ext cx="4764150" cy="837201"/>
          </a:xfrm>
          <a:custGeom>
            <a:avLst/>
            <a:gdLst>
              <a:gd name="connsiteX0" fmla="*/ 446170 w 4377512"/>
              <a:gd name="connsiteY0" fmla="*/ 0 h 769257"/>
              <a:gd name="connsiteX1" fmla="*/ 3931343 w 4377512"/>
              <a:gd name="connsiteY1" fmla="*/ 0 h 769257"/>
              <a:gd name="connsiteX2" fmla="*/ 4377512 w 4377512"/>
              <a:gd name="connsiteY2" fmla="*/ 769257 h 769257"/>
              <a:gd name="connsiteX3" fmla="*/ 0 w 4377512"/>
              <a:gd name="connsiteY3" fmla="*/ 769257 h 769257"/>
              <a:gd name="connsiteX4" fmla="*/ 446170 w 4377512"/>
              <a:gd name="connsiteY4" fmla="*/ 0 h 76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512" h="769257">
                <a:moveTo>
                  <a:pt x="446170" y="0"/>
                </a:moveTo>
                <a:lnTo>
                  <a:pt x="3931343" y="0"/>
                </a:lnTo>
                <a:lnTo>
                  <a:pt x="4377512" y="769257"/>
                </a:lnTo>
                <a:lnTo>
                  <a:pt x="0" y="769257"/>
                </a:lnTo>
                <a:lnTo>
                  <a:pt x="446170" y="0"/>
                </a:lnTo>
                <a:close/>
              </a:path>
            </a:pathLst>
          </a:custGeom>
          <a:solidFill>
            <a:srgbClr val="21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075543" y="5205075"/>
            <a:ext cx="3120571"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请在此输入文字</a:t>
            </a:r>
          </a:p>
        </p:txBody>
      </p:sp>
      <p:sp>
        <p:nvSpPr>
          <p:cNvPr id="30" name="文本框 29"/>
          <p:cNvSpPr txBox="1"/>
          <p:nvPr/>
        </p:nvSpPr>
        <p:spPr>
          <a:xfrm>
            <a:off x="2075543" y="4184760"/>
            <a:ext cx="3120571"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请输入文字</a:t>
            </a:r>
          </a:p>
        </p:txBody>
      </p:sp>
      <p:sp>
        <p:nvSpPr>
          <p:cNvPr id="31" name="文本框 30"/>
          <p:cNvSpPr txBox="1"/>
          <p:nvPr/>
        </p:nvSpPr>
        <p:spPr>
          <a:xfrm>
            <a:off x="2075543" y="3164445"/>
            <a:ext cx="3120571"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输入文字</a:t>
            </a:r>
          </a:p>
        </p:txBody>
      </p:sp>
      <p:sp>
        <p:nvSpPr>
          <p:cNvPr id="32" name="文本框 31"/>
          <p:cNvSpPr txBox="1"/>
          <p:nvPr/>
        </p:nvSpPr>
        <p:spPr>
          <a:xfrm>
            <a:off x="2124609" y="2260242"/>
            <a:ext cx="3120571"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文字</a:t>
            </a:r>
          </a:p>
        </p:txBody>
      </p:sp>
      <p:cxnSp>
        <p:nvCxnSpPr>
          <p:cNvPr id="3" name="直接连接符 2"/>
          <p:cNvCxnSpPr/>
          <p:nvPr/>
        </p:nvCxnSpPr>
        <p:spPr>
          <a:xfrm>
            <a:off x="4252934" y="2260242"/>
            <a:ext cx="3990314" cy="0"/>
          </a:xfrm>
          <a:prstGeom prst="line">
            <a:avLst/>
          </a:prstGeom>
          <a:ln w="9525">
            <a:solidFill>
              <a:srgbClr val="D32F2F"/>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407021" y="1901690"/>
            <a:ext cx="2347415" cy="732508"/>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
        <p:nvSpPr>
          <p:cNvPr id="27" name="文本框 26"/>
          <p:cNvSpPr txBox="1"/>
          <p:nvPr/>
        </p:nvSpPr>
        <p:spPr>
          <a:xfrm>
            <a:off x="8407021" y="2997860"/>
            <a:ext cx="2347415" cy="732508"/>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
        <p:nvSpPr>
          <p:cNvPr id="28" name="文本框 27"/>
          <p:cNvSpPr txBox="1"/>
          <p:nvPr/>
        </p:nvSpPr>
        <p:spPr>
          <a:xfrm>
            <a:off x="8407021" y="4094030"/>
            <a:ext cx="2347415" cy="732508"/>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
        <p:nvSpPr>
          <p:cNvPr id="33" name="文本框 32"/>
          <p:cNvSpPr txBox="1"/>
          <p:nvPr/>
        </p:nvSpPr>
        <p:spPr>
          <a:xfrm>
            <a:off x="8407021" y="5190199"/>
            <a:ext cx="2347415" cy="732508"/>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Tree>
    <p:extLst>
      <p:ext uri="{BB962C8B-B14F-4D97-AF65-F5344CB8AC3E}">
        <p14:creationId xmlns="" xmlns:p14="http://schemas.microsoft.com/office/powerpoint/2010/main" val="4034493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96036" y="458823"/>
            <a:ext cx="298886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图文展示页</a:t>
            </a:r>
          </a:p>
        </p:txBody>
      </p:sp>
      <p:pic>
        <p:nvPicPr>
          <p:cNvPr id="13" name="图片 12"/>
          <p:cNvPicPr>
            <a:picLocks noChangeAspect="1"/>
          </p:cNvPicPr>
          <p:nvPr/>
        </p:nvPicPr>
        <p:blipFill>
          <a:blip r:embed="rId2" cstate="email">
            <a:duotone>
              <a:prstClr val="black"/>
              <a:schemeClr val="tx2">
                <a:tint val="45000"/>
                <a:satMod val="400000"/>
              </a:schemeClr>
            </a:duotone>
            <a:extLst>
              <a:ext uri="{28A0092B-C50C-407E-A947-70E740481C1C}">
                <a14:useLocalDpi xmlns="" xmlns:a14="http://schemas.microsoft.com/office/drawing/2010/main"/>
              </a:ext>
            </a:extLst>
          </a:blip>
          <a:srcRect/>
          <a:stretch>
            <a:fillRect/>
          </a:stretch>
        </p:blipFill>
        <p:spPr>
          <a:xfrm>
            <a:off x="986322" y="2062894"/>
            <a:ext cx="1810842" cy="2768498"/>
          </a:xfrm>
          <a:custGeom>
            <a:avLst/>
            <a:gdLst>
              <a:gd name="connsiteX0" fmla="*/ 0 w 1509486"/>
              <a:gd name="connsiteY0" fmla="*/ 0 h 2307772"/>
              <a:gd name="connsiteX1" fmla="*/ 1509486 w 1509486"/>
              <a:gd name="connsiteY1" fmla="*/ 0 h 2307772"/>
              <a:gd name="connsiteX2" fmla="*/ 1509486 w 1509486"/>
              <a:gd name="connsiteY2" fmla="*/ 2307772 h 2307772"/>
              <a:gd name="connsiteX3" fmla="*/ 0 w 1509486"/>
              <a:gd name="connsiteY3" fmla="*/ 2307772 h 2307772"/>
              <a:gd name="connsiteX4" fmla="*/ 0 w 1509486"/>
              <a:gd name="connsiteY4" fmla="*/ 0 h 2307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486" h="2307772">
                <a:moveTo>
                  <a:pt x="0" y="0"/>
                </a:moveTo>
                <a:lnTo>
                  <a:pt x="1509486" y="0"/>
                </a:lnTo>
                <a:lnTo>
                  <a:pt x="1509486" y="2307772"/>
                </a:lnTo>
                <a:lnTo>
                  <a:pt x="0" y="2307772"/>
                </a:lnTo>
                <a:lnTo>
                  <a:pt x="0" y="0"/>
                </a:lnTo>
                <a:close/>
              </a:path>
            </a:pathLst>
          </a:custGeom>
        </p:spPr>
      </p:pic>
      <p:pic>
        <p:nvPicPr>
          <p:cNvPr id="12" name="图片 11"/>
          <p:cNvPicPr>
            <a:picLocks noChangeAspect="1"/>
          </p:cNvPicPr>
          <p:nvPr/>
        </p:nvPicPr>
        <p:blipFill>
          <a:blip r:embed="rId3" cstate="email">
            <a:duotone>
              <a:prstClr val="black"/>
              <a:schemeClr val="tx2">
                <a:tint val="45000"/>
                <a:satMod val="400000"/>
              </a:schemeClr>
            </a:duotone>
            <a:extLst>
              <a:ext uri="{28A0092B-C50C-407E-A947-70E740481C1C}">
                <a14:useLocalDpi xmlns="" xmlns:a14="http://schemas.microsoft.com/office/drawing/2010/main"/>
              </a:ext>
            </a:extLst>
          </a:blip>
          <a:srcRect/>
          <a:stretch>
            <a:fillRect/>
          </a:stretch>
        </p:blipFill>
        <p:spPr>
          <a:xfrm>
            <a:off x="3049397" y="2062894"/>
            <a:ext cx="1810842" cy="2768498"/>
          </a:xfrm>
          <a:custGeom>
            <a:avLst/>
            <a:gdLst>
              <a:gd name="connsiteX0" fmla="*/ 0 w 1509486"/>
              <a:gd name="connsiteY0" fmla="*/ 0 h 2307772"/>
              <a:gd name="connsiteX1" fmla="*/ 1509486 w 1509486"/>
              <a:gd name="connsiteY1" fmla="*/ 0 h 2307772"/>
              <a:gd name="connsiteX2" fmla="*/ 1509486 w 1509486"/>
              <a:gd name="connsiteY2" fmla="*/ 2307772 h 2307772"/>
              <a:gd name="connsiteX3" fmla="*/ 0 w 1509486"/>
              <a:gd name="connsiteY3" fmla="*/ 2307772 h 2307772"/>
              <a:gd name="connsiteX4" fmla="*/ 0 w 1509486"/>
              <a:gd name="connsiteY4" fmla="*/ 0 h 2307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486" h="2307772">
                <a:moveTo>
                  <a:pt x="0" y="0"/>
                </a:moveTo>
                <a:lnTo>
                  <a:pt x="1509486" y="0"/>
                </a:lnTo>
                <a:lnTo>
                  <a:pt x="1509486" y="2307772"/>
                </a:lnTo>
                <a:lnTo>
                  <a:pt x="0" y="2307772"/>
                </a:lnTo>
                <a:lnTo>
                  <a:pt x="0" y="0"/>
                </a:lnTo>
                <a:close/>
              </a:path>
            </a:pathLst>
          </a:custGeom>
        </p:spPr>
      </p:pic>
      <p:pic>
        <p:nvPicPr>
          <p:cNvPr id="11" name="图片 10"/>
          <p:cNvPicPr>
            <a:picLocks noChangeAspect="1"/>
          </p:cNvPicPr>
          <p:nvPr/>
        </p:nvPicPr>
        <p:blipFill>
          <a:blip r:embed="rId4" cstate="email">
            <a:duotone>
              <a:prstClr val="black"/>
              <a:schemeClr val="tx2">
                <a:tint val="45000"/>
                <a:satMod val="400000"/>
              </a:schemeClr>
            </a:duotone>
            <a:extLst>
              <a:ext uri="{28A0092B-C50C-407E-A947-70E740481C1C}">
                <a14:useLocalDpi xmlns="" xmlns:a14="http://schemas.microsoft.com/office/drawing/2010/main"/>
              </a:ext>
            </a:extLst>
          </a:blip>
          <a:srcRect/>
          <a:stretch>
            <a:fillRect/>
          </a:stretch>
        </p:blipFill>
        <p:spPr>
          <a:xfrm>
            <a:off x="5112472" y="2062894"/>
            <a:ext cx="1810842" cy="2768498"/>
          </a:xfrm>
          <a:custGeom>
            <a:avLst/>
            <a:gdLst>
              <a:gd name="connsiteX0" fmla="*/ 0 w 1509486"/>
              <a:gd name="connsiteY0" fmla="*/ 0 h 2307772"/>
              <a:gd name="connsiteX1" fmla="*/ 1509486 w 1509486"/>
              <a:gd name="connsiteY1" fmla="*/ 0 h 2307772"/>
              <a:gd name="connsiteX2" fmla="*/ 1509486 w 1509486"/>
              <a:gd name="connsiteY2" fmla="*/ 2307772 h 2307772"/>
              <a:gd name="connsiteX3" fmla="*/ 0 w 1509486"/>
              <a:gd name="connsiteY3" fmla="*/ 2307772 h 2307772"/>
              <a:gd name="connsiteX4" fmla="*/ 0 w 1509486"/>
              <a:gd name="connsiteY4" fmla="*/ 0 h 2307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486" h="2307772">
                <a:moveTo>
                  <a:pt x="0" y="0"/>
                </a:moveTo>
                <a:lnTo>
                  <a:pt x="1509486" y="0"/>
                </a:lnTo>
                <a:lnTo>
                  <a:pt x="1509486" y="2307772"/>
                </a:lnTo>
                <a:lnTo>
                  <a:pt x="0" y="2307772"/>
                </a:lnTo>
                <a:lnTo>
                  <a:pt x="0" y="0"/>
                </a:lnTo>
                <a:close/>
              </a:path>
            </a:pathLst>
          </a:custGeom>
        </p:spPr>
      </p:pic>
      <p:cxnSp>
        <p:nvCxnSpPr>
          <p:cNvPr id="15" name="直接连接符 14"/>
          <p:cNvCxnSpPr/>
          <p:nvPr/>
        </p:nvCxnSpPr>
        <p:spPr>
          <a:xfrm>
            <a:off x="986322" y="5036459"/>
            <a:ext cx="5936992" cy="0"/>
          </a:xfrm>
          <a:prstGeom prst="line">
            <a:avLst/>
          </a:prstGeom>
          <a:gradFill>
            <a:gsLst>
              <a:gs pos="100000">
                <a:srgbClr val="D32F2F">
                  <a:alpha val="85000"/>
                </a:srgbClr>
              </a:gs>
              <a:gs pos="59000">
                <a:srgbClr val="F44336">
                  <a:alpha val="85000"/>
                </a:srgbClr>
              </a:gs>
            </a:gsLst>
            <a:lin ang="0" scaled="1"/>
          </a:gradFill>
          <a:ln>
            <a:gradFill flip="none" rotWithShape="1">
              <a:gsLst>
                <a:gs pos="52000">
                  <a:srgbClr val="D32F2F">
                    <a:alpha val="85000"/>
                  </a:srgbClr>
                </a:gs>
                <a:gs pos="100000">
                  <a:srgbClr val="F44336">
                    <a:alpha val="85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a:xfrm>
            <a:off x="849844" y="5182327"/>
            <a:ext cx="6073470" cy="461665"/>
          </a:xfrm>
          <a:prstGeom prst="rect">
            <a:avLst/>
          </a:prstGeom>
          <a:noFill/>
        </p:spPr>
        <p:txBody>
          <a:bodyPr wrap="square" rtlCol="0">
            <a:spAutoFit/>
          </a:bodyPr>
          <a:lstStyle/>
          <a:p>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rPr>
              <a:t>小白觉得这里可以加点</a:t>
            </a:r>
            <a:r>
              <a:rPr lang="zh-CN" altLang="en-US" sz="2400" b="1" spc="300" dirty="0">
                <a:solidFill>
                  <a:srgbClr val="D32F2F"/>
                </a:solidFill>
                <a:latin typeface="微软雅黑" panose="020B0503020204020204" pitchFamily="34" charset="-122"/>
                <a:ea typeface="微软雅黑" panose="020B0503020204020204" pitchFamily="34" charset="-122"/>
              </a:rPr>
              <a:t>文字</a:t>
            </a:r>
          </a:p>
        </p:txBody>
      </p:sp>
      <p:sp>
        <p:nvSpPr>
          <p:cNvPr id="18" name="文本框 17"/>
          <p:cNvSpPr txBox="1"/>
          <p:nvPr/>
        </p:nvSpPr>
        <p:spPr>
          <a:xfrm>
            <a:off x="7504102" y="2062894"/>
            <a:ext cx="3541486" cy="2973122"/>
          </a:xfrm>
          <a:prstGeom prst="rect">
            <a:avLst/>
          </a:prstGeom>
          <a:noFill/>
        </p:spPr>
        <p:txBody>
          <a:bodyPr wrap="square" rtlCol="0">
            <a:spAutoFit/>
          </a:bodyPr>
          <a:lstStyle/>
          <a:p>
            <a:pPr>
              <a:lnSpc>
                <a:spcPct val="13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rPr>
              <a:t>不要总以为被人总是看不起你，别人根本没看过你</a:t>
            </a:r>
            <a:endParaRPr lang="en-US" altLang="zh-CN"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rPr>
              <a:t>不要总以为被人总是看不起你，别人根本没看过你</a:t>
            </a:r>
          </a:p>
          <a:p>
            <a:pPr>
              <a:lnSpc>
                <a:spcPct val="13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rPr>
              <a:t>不要总以为被人总是看不起你，别人根本没看过你</a:t>
            </a:r>
          </a:p>
          <a:p>
            <a:pPr>
              <a:lnSpc>
                <a:spcPct val="13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rPr>
              <a:t>不要总以为被人总是看不起你，别人根本没看过你</a:t>
            </a:r>
          </a:p>
        </p:txBody>
      </p:sp>
      <p:sp>
        <p:nvSpPr>
          <p:cNvPr id="19" name="矩形 18"/>
          <p:cNvSpPr/>
          <p:nvPr/>
        </p:nvSpPr>
        <p:spPr>
          <a:xfrm rot="10800000">
            <a:off x="11618794" y="6284794"/>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rot="10800000">
            <a:off x="11045588" y="6284794"/>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10800000">
            <a:off x="11618794" y="5711588"/>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49844" y="5643992"/>
            <a:ext cx="4110916" cy="338554"/>
          </a:xfrm>
          <a:prstGeom prst="rect">
            <a:avLst/>
          </a:prstGeom>
          <a:solidFill>
            <a:schemeClr val="bg1"/>
          </a:solidFill>
        </p:spPr>
        <p:txBody>
          <a:bodyPr wrap="square" rtlCol="0">
            <a:spAutoFit/>
          </a:bodyPr>
          <a:lstStyle>
            <a:defPPr>
              <a:defRPr lang="zh-CN"/>
            </a:defPPr>
            <a:lvl1pPr>
              <a:defRPr sz="1600" spc="300">
                <a:solidFill>
                  <a:srgbClr val="727272"/>
                </a:solidFill>
                <a:latin typeface="Chaparral Pro" panose="02060503040505020203" pitchFamily="18" charset="0"/>
                <a:ea typeface="微软雅黑" panose="020B0503020204020204" pitchFamily="34" charset="-122"/>
              </a:defRPr>
            </a:lvl1pPr>
          </a:lstStyle>
          <a:p>
            <a:r>
              <a:rPr lang="en-US" altLang="zh-CN" dirty="0"/>
              <a:t>White Feel Here Can Add Text</a:t>
            </a:r>
            <a:endParaRPr lang="zh-CN" altLang="en-US" dirty="0"/>
          </a:p>
        </p:txBody>
      </p:sp>
    </p:spTree>
    <p:extLst>
      <p:ext uri="{BB962C8B-B14F-4D97-AF65-F5344CB8AC3E}">
        <p14:creationId xmlns="" xmlns:p14="http://schemas.microsoft.com/office/powerpoint/2010/main" val="26735065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a:spLocks/>
          </p:cNvSpPr>
          <p:nvPr/>
        </p:nvSpPr>
        <p:spPr bwMode="auto">
          <a:xfrm>
            <a:off x="6291616" y="1296538"/>
            <a:ext cx="70526" cy="669918"/>
          </a:xfrm>
          <a:custGeom>
            <a:avLst/>
            <a:gdLst>
              <a:gd name="T0" fmla="*/ 288 w 288"/>
              <a:gd name="T1" fmla="*/ 2051 h 2237"/>
              <a:gd name="T2" fmla="*/ 144 w 288"/>
              <a:gd name="T3" fmla="*/ 2237 h 2237"/>
              <a:gd name="T4" fmla="*/ 0 w 288"/>
              <a:gd name="T5" fmla="*/ 2051 h 2237"/>
              <a:gd name="T6" fmla="*/ 0 w 288"/>
              <a:gd name="T7" fmla="*/ 186 h 2237"/>
              <a:gd name="T8" fmla="*/ 144 w 288"/>
              <a:gd name="T9" fmla="*/ 0 h 2237"/>
              <a:gd name="T10" fmla="*/ 288 w 288"/>
              <a:gd name="T11" fmla="*/ 186 h 2237"/>
              <a:gd name="T12" fmla="*/ 288 w 288"/>
              <a:gd name="T13" fmla="*/ 2051 h 2237"/>
            </a:gdLst>
            <a:ahLst/>
            <a:cxnLst>
              <a:cxn ang="0">
                <a:pos x="T0" y="T1"/>
              </a:cxn>
              <a:cxn ang="0">
                <a:pos x="T2" y="T3"/>
              </a:cxn>
              <a:cxn ang="0">
                <a:pos x="T4" y="T5"/>
              </a:cxn>
              <a:cxn ang="0">
                <a:pos x="T6" y="T7"/>
              </a:cxn>
              <a:cxn ang="0">
                <a:pos x="T8" y="T9"/>
              </a:cxn>
              <a:cxn ang="0">
                <a:pos x="T10" y="T11"/>
              </a:cxn>
              <a:cxn ang="0">
                <a:pos x="T12" y="T13"/>
              </a:cxn>
            </a:cxnLst>
            <a:rect l="0" t="0" r="r" b="b"/>
            <a:pathLst>
              <a:path w="288" h="2237">
                <a:moveTo>
                  <a:pt x="288" y="2051"/>
                </a:moveTo>
                <a:cubicBezTo>
                  <a:pt x="288" y="2153"/>
                  <a:pt x="223" y="2237"/>
                  <a:pt x="144" y="2237"/>
                </a:cubicBezTo>
                <a:cubicBezTo>
                  <a:pt x="65" y="2237"/>
                  <a:pt x="0" y="2153"/>
                  <a:pt x="0" y="2051"/>
                </a:cubicBezTo>
                <a:cubicBezTo>
                  <a:pt x="0" y="186"/>
                  <a:pt x="0" y="186"/>
                  <a:pt x="0" y="186"/>
                </a:cubicBezTo>
                <a:cubicBezTo>
                  <a:pt x="0" y="84"/>
                  <a:pt x="65" y="0"/>
                  <a:pt x="144" y="0"/>
                </a:cubicBezTo>
                <a:cubicBezTo>
                  <a:pt x="223" y="0"/>
                  <a:pt x="288" y="84"/>
                  <a:pt x="288" y="186"/>
                </a:cubicBezTo>
                <a:cubicBezTo>
                  <a:pt x="288" y="2051"/>
                  <a:pt x="288" y="2051"/>
                  <a:pt x="288" y="2051"/>
                </a:cubicBezTo>
                <a:close/>
              </a:path>
            </a:pathLst>
          </a:custGeom>
          <a:solidFill>
            <a:srgbClr val="F443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6"/>
          <p:cNvSpPr>
            <a:spLocks/>
          </p:cNvSpPr>
          <p:nvPr/>
        </p:nvSpPr>
        <p:spPr bwMode="auto">
          <a:xfrm>
            <a:off x="6381926" y="1306404"/>
            <a:ext cx="409668" cy="341066"/>
          </a:xfrm>
          <a:custGeom>
            <a:avLst/>
            <a:gdLst>
              <a:gd name="T0" fmla="*/ 1546 w 1673"/>
              <a:gd name="T1" fmla="*/ 948 h 1139"/>
              <a:gd name="T2" fmla="*/ 860 w 1673"/>
              <a:gd name="T3" fmla="*/ 1120 h 1139"/>
              <a:gd name="T4" fmla="*/ 655 w 1673"/>
              <a:gd name="T5" fmla="*/ 951 h 1139"/>
              <a:gd name="T6" fmla="*/ 103 w 1673"/>
              <a:gd name="T7" fmla="*/ 1048 h 1139"/>
              <a:gd name="T8" fmla="*/ 0 w 1673"/>
              <a:gd name="T9" fmla="*/ 951 h 1139"/>
              <a:gd name="T10" fmla="*/ 0 w 1673"/>
              <a:gd name="T11" fmla="*/ 301 h 1139"/>
              <a:gd name="T12" fmla="*/ 129 w 1673"/>
              <a:gd name="T13" fmla="*/ 100 h 1139"/>
              <a:gd name="T14" fmla="*/ 656 w 1673"/>
              <a:gd name="T15" fmla="*/ 0 h 1139"/>
              <a:gd name="T16" fmla="*/ 860 w 1673"/>
              <a:gd name="T17" fmla="*/ 164 h 1139"/>
              <a:gd name="T18" fmla="*/ 1486 w 1673"/>
              <a:gd name="T19" fmla="*/ 29 h 1139"/>
              <a:gd name="T20" fmla="*/ 1673 w 1673"/>
              <a:gd name="T21" fmla="*/ 200 h 1139"/>
              <a:gd name="T22" fmla="*/ 1673 w 1673"/>
              <a:gd name="T23" fmla="*/ 770 h 1139"/>
              <a:gd name="T24" fmla="*/ 1546 w 1673"/>
              <a:gd name="T25" fmla="*/ 9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3" h="1139">
                <a:moveTo>
                  <a:pt x="1546" y="948"/>
                </a:moveTo>
                <a:cubicBezTo>
                  <a:pt x="1424" y="971"/>
                  <a:pt x="944" y="1139"/>
                  <a:pt x="860" y="1120"/>
                </a:cubicBezTo>
                <a:cubicBezTo>
                  <a:pt x="776" y="1100"/>
                  <a:pt x="876" y="951"/>
                  <a:pt x="655" y="951"/>
                </a:cubicBezTo>
                <a:cubicBezTo>
                  <a:pt x="370" y="951"/>
                  <a:pt x="103" y="1048"/>
                  <a:pt x="103" y="1048"/>
                </a:cubicBezTo>
                <a:cubicBezTo>
                  <a:pt x="103" y="1048"/>
                  <a:pt x="0" y="1105"/>
                  <a:pt x="0" y="951"/>
                </a:cubicBezTo>
                <a:cubicBezTo>
                  <a:pt x="0" y="798"/>
                  <a:pt x="0" y="446"/>
                  <a:pt x="0" y="301"/>
                </a:cubicBezTo>
                <a:cubicBezTo>
                  <a:pt x="0" y="157"/>
                  <a:pt x="129" y="100"/>
                  <a:pt x="129" y="100"/>
                </a:cubicBezTo>
                <a:cubicBezTo>
                  <a:pt x="129" y="100"/>
                  <a:pt x="324" y="0"/>
                  <a:pt x="656" y="0"/>
                </a:cubicBezTo>
                <a:cubicBezTo>
                  <a:pt x="868" y="1"/>
                  <a:pt x="761" y="140"/>
                  <a:pt x="860" y="164"/>
                </a:cubicBezTo>
                <a:cubicBezTo>
                  <a:pt x="959" y="187"/>
                  <a:pt x="1486" y="29"/>
                  <a:pt x="1486" y="29"/>
                </a:cubicBezTo>
                <a:cubicBezTo>
                  <a:pt x="1642" y="0"/>
                  <a:pt x="1673" y="25"/>
                  <a:pt x="1673" y="200"/>
                </a:cubicBezTo>
                <a:cubicBezTo>
                  <a:pt x="1673" y="200"/>
                  <a:pt x="1673" y="704"/>
                  <a:pt x="1673" y="770"/>
                </a:cubicBezTo>
                <a:cubicBezTo>
                  <a:pt x="1673" y="835"/>
                  <a:pt x="1667" y="925"/>
                  <a:pt x="1546" y="948"/>
                </a:cubicBezTo>
                <a:close/>
              </a:path>
            </a:pathLst>
          </a:custGeom>
          <a:solidFill>
            <a:srgbClr val="F443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96036" y="458823"/>
            <a:ext cx="298886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图表分析页</a:t>
            </a:r>
          </a:p>
        </p:txBody>
      </p:sp>
      <p:cxnSp>
        <p:nvCxnSpPr>
          <p:cNvPr id="19" name="直接连接符 18"/>
          <p:cNvCxnSpPr>
            <a:stCxn id="4" idx="0"/>
            <a:endCxn id="13" idx="0"/>
          </p:cNvCxnSpPr>
          <p:nvPr/>
        </p:nvCxnSpPr>
        <p:spPr>
          <a:xfrm rot="5400000" flipH="1" flipV="1">
            <a:off x="1770798" y="3886201"/>
            <a:ext cx="1091821" cy="1589964"/>
          </a:xfrm>
          <a:prstGeom prst="curvedConnector3">
            <a:avLst>
              <a:gd name="adj1" fmla="val 135937"/>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18"/>
          <p:cNvCxnSpPr/>
          <p:nvPr/>
        </p:nvCxnSpPr>
        <p:spPr>
          <a:xfrm rot="5400000" flipH="1" flipV="1">
            <a:off x="3360761" y="2794379"/>
            <a:ext cx="1091821" cy="1589964"/>
          </a:xfrm>
          <a:prstGeom prst="curvedConnector3">
            <a:avLst>
              <a:gd name="adj1" fmla="val 135937"/>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18"/>
          <p:cNvCxnSpPr/>
          <p:nvPr/>
        </p:nvCxnSpPr>
        <p:spPr>
          <a:xfrm rot="5400000" flipH="1" flipV="1">
            <a:off x="4950725" y="1757148"/>
            <a:ext cx="1091821" cy="1589964"/>
          </a:xfrm>
          <a:prstGeom prst="curvedConnector3">
            <a:avLst>
              <a:gd name="adj1" fmla="val 135937"/>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150125" y="4735775"/>
            <a:ext cx="1371600" cy="914400"/>
          </a:xfrm>
          <a:prstGeom prst="arc">
            <a:avLst/>
          </a:prstGeom>
          <a:ln w="19050">
            <a:solidFill>
              <a:srgbClr val="727272"/>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3"/>
          <p:cNvSpPr/>
          <p:nvPr/>
        </p:nvSpPr>
        <p:spPr>
          <a:xfrm>
            <a:off x="914400" y="5227093"/>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04364" y="4135272"/>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684292" y="1951630"/>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094328" y="3043451"/>
            <a:ext cx="1214651" cy="491319"/>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14400" y="5268037"/>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504364" y="4150098"/>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094326" y="3058277"/>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684291" y="1966456"/>
            <a:ext cx="121465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2017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66929" y="3043450"/>
            <a:ext cx="372583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小白觉得这里是标题</a:t>
            </a:r>
          </a:p>
        </p:txBody>
      </p:sp>
      <p:sp>
        <p:nvSpPr>
          <p:cNvPr id="31" name="文本框 30"/>
          <p:cNvSpPr txBox="1"/>
          <p:nvPr/>
        </p:nvSpPr>
        <p:spPr>
          <a:xfrm>
            <a:off x="5916302" y="3780429"/>
            <a:ext cx="5227092" cy="1892826"/>
          </a:xfrm>
          <a:prstGeom prst="rect">
            <a:avLst/>
          </a:prstGeom>
          <a:noFill/>
        </p:spPr>
        <p:txBody>
          <a:bodyPr wrap="square" rtlCol="0">
            <a:spAutoFit/>
          </a:bodyPr>
          <a:lstStyle/>
          <a:p>
            <a:pPr algn="ctr">
              <a:lnSpc>
                <a:spcPct val="13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Lorem Ipsum Dolor Sit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Amet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Consectetuer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Adipiscing</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Elit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Maecenas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Porttitor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Congue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Massa.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Fusce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Posuere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Magna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Sed</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Pulvinar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Ultricies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Purus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Lectus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Malesuada</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Libero, Sit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Amet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Commodo</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Magna Eros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Quis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Urna</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 xmlns:p14="http://schemas.microsoft.com/office/powerpoint/2010/main" val="2475329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2414649" y="2471057"/>
            <a:ext cx="7362702" cy="2525486"/>
          </a:xfrm>
          <a:prstGeom prst="roundRect">
            <a:avLst>
              <a:gd name="adj" fmla="val 40230"/>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46412" y="0"/>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3206" y="0"/>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3206" y="573206"/>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73206"/>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14641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0800000">
            <a:off x="11618794" y="6284794"/>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0800000">
            <a:off x="10472382" y="6284794"/>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10800000">
            <a:off x="11045588" y="6284794"/>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a:off x="11045588" y="5711588"/>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0800000">
            <a:off x="11618794" y="5711588"/>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10800000">
            <a:off x="11618794" y="513838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895476" y="3271916"/>
            <a:ext cx="4401049" cy="646331"/>
          </a:xfrm>
          <a:prstGeom prst="rect">
            <a:avLst/>
          </a:prstGeom>
          <a:noFill/>
        </p:spPr>
        <p:txBody>
          <a:bodyPr wrap="square" rtlCol="0">
            <a:spAutoFit/>
          </a:bodyPr>
          <a:lstStyle/>
          <a:p>
            <a:pPr algn="ctr"/>
            <a:r>
              <a:rPr lang="en-US" altLang="zh-CN" sz="3600" b="1" spc="800" dirty="0" smtClean="0">
                <a:latin typeface="微软雅黑" panose="020B0503020204020204" pitchFamily="34" charset="-122"/>
                <a:ea typeface="微软雅黑" panose="020B0503020204020204" pitchFamily="34" charset="-122"/>
              </a:rPr>
              <a:t>1  </a:t>
            </a:r>
            <a:r>
              <a:rPr lang="zh-CN" altLang="en-US" sz="3600" b="1" spc="800" dirty="0" smtClean="0">
                <a:latin typeface="微软雅黑" panose="020B0503020204020204" pitchFamily="34" charset="-122"/>
                <a:ea typeface="微软雅黑" panose="020B0503020204020204" pitchFamily="34" charset="-122"/>
              </a:rPr>
              <a:t>关于我们</a:t>
            </a:r>
            <a:endParaRPr lang="zh-CN" altLang="en-US" sz="3600" b="1" spc="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56184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a:xfrm>
            <a:off x="5331725" y="1668439"/>
            <a:ext cx="1528550" cy="1528550"/>
          </a:xfrm>
          <a:custGeom>
            <a:avLst/>
            <a:gdLst>
              <a:gd name="connsiteX0" fmla="*/ 955343 w 1910686"/>
              <a:gd name="connsiteY0" fmla="*/ 0 h 1910686"/>
              <a:gd name="connsiteX1" fmla="*/ 1910686 w 1910686"/>
              <a:gd name="connsiteY1" fmla="*/ 955343 h 1910686"/>
              <a:gd name="connsiteX2" fmla="*/ 955343 w 1910686"/>
              <a:gd name="connsiteY2" fmla="*/ 1910686 h 1910686"/>
              <a:gd name="connsiteX3" fmla="*/ 0 w 1910686"/>
              <a:gd name="connsiteY3" fmla="*/ 955343 h 1910686"/>
              <a:gd name="connsiteX4" fmla="*/ 955343 w 1910686"/>
              <a:gd name="connsiteY4" fmla="*/ 0 h 191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6" h="1910686">
                <a:moveTo>
                  <a:pt x="955343" y="0"/>
                </a:moveTo>
                <a:cubicBezTo>
                  <a:pt x="1482964" y="0"/>
                  <a:pt x="1910686" y="427722"/>
                  <a:pt x="1910686" y="955343"/>
                </a:cubicBezTo>
                <a:cubicBezTo>
                  <a:pt x="1910686" y="1482964"/>
                  <a:pt x="1482964" y="1910686"/>
                  <a:pt x="955343" y="1910686"/>
                </a:cubicBezTo>
                <a:cubicBezTo>
                  <a:pt x="427722" y="1910686"/>
                  <a:pt x="0" y="1482964"/>
                  <a:pt x="0" y="955343"/>
                </a:cubicBezTo>
                <a:cubicBezTo>
                  <a:pt x="0" y="427722"/>
                  <a:pt x="427722" y="0"/>
                  <a:pt x="955343" y="0"/>
                </a:cubicBezTo>
                <a:close/>
              </a:path>
            </a:pathLst>
          </a:custGeom>
        </p:spPr>
      </p:pic>
      <p:sp>
        <p:nvSpPr>
          <p:cNvPr id="7" name="任意多边形 6"/>
          <p:cNvSpPr/>
          <p:nvPr/>
        </p:nvSpPr>
        <p:spPr>
          <a:xfrm>
            <a:off x="1189630" y="3875964"/>
            <a:ext cx="9812740" cy="1787856"/>
          </a:xfrm>
          <a:custGeom>
            <a:avLst/>
            <a:gdLst>
              <a:gd name="connsiteX0" fmla="*/ 4906370 w 9812740"/>
              <a:gd name="connsiteY0" fmla="*/ 0 h 2101755"/>
              <a:gd name="connsiteX1" fmla="*/ 5175504 w 9812740"/>
              <a:gd name="connsiteY1" fmla="*/ 464024 h 2101755"/>
              <a:gd name="connsiteX2" fmla="*/ 9184932 w 9812740"/>
              <a:gd name="connsiteY2" fmla="*/ 464024 h 2101755"/>
              <a:gd name="connsiteX3" fmla="*/ 9812740 w 9812740"/>
              <a:gd name="connsiteY3" fmla="*/ 1091832 h 2101755"/>
              <a:gd name="connsiteX4" fmla="*/ 9812740 w 9812740"/>
              <a:gd name="connsiteY4" fmla="*/ 1473947 h 2101755"/>
              <a:gd name="connsiteX5" fmla="*/ 9184932 w 9812740"/>
              <a:gd name="connsiteY5" fmla="*/ 2101755 h 2101755"/>
              <a:gd name="connsiteX6" fmla="*/ 627808 w 9812740"/>
              <a:gd name="connsiteY6" fmla="*/ 2101755 h 2101755"/>
              <a:gd name="connsiteX7" fmla="*/ 0 w 9812740"/>
              <a:gd name="connsiteY7" fmla="*/ 1473947 h 2101755"/>
              <a:gd name="connsiteX8" fmla="*/ 0 w 9812740"/>
              <a:gd name="connsiteY8" fmla="*/ 1091832 h 2101755"/>
              <a:gd name="connsiteX9" fmla="*/ 627808 w 9812740"/>
              <a:gd name="connsiteY9" fmla="*/ 464024 h 2101755"/>
              <a:gd name="connsiteX10" fmla="*/ 4637236 w 9812740"/>
              <a:gd name="connsiteY10" fmla="*/ 464024 h 210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2740" h="2101755">
                <a:moveTo>
                  <a:pt x="4906370" y="0"/>
                </a:moveTo>
                <a:lnTo>
                  <a:pt x="5175504" y="464024"/>
                </a:lnTo>
                <a:lnTo>
                  <a:pt x="9184932" y="464024"/>
                </a:lnTo>
                <a:cubicBezTo>
                  <a:pt x="9531661" y="464024"/>
                  <a:pt x="9812740" y="745103"/>
                  <a:pt x="9812740" y="1091832"/>
                </a:cubicBezTo>
                <a:lnTo>
                  <a:pt x="9812740" y="1473947"/>
                </a:lnTo>
                <a:cubicBezTo>
                  <a:pt x="9812740" y="1820676"/>
                  <a:pt x="9531661" y="2101755"/>
                  <a:pt x="9184932" y="2101755"/>
                </a:cubicBezTo>
                <a:lnTo>
                  <a:pt x="627808" y="2101755"/>
                </a:lnTo>
                <a:cubicBezTo>
                  <a:pt x="281079" y="2101755"/>
                  <a:pt x="0" y="1820676"/>
                  <a:pt x="0" y="1473947"/>
                </a:cubicBezTo>
                <a:lnTo>
                  <a:pt x="0" y="1091832"/>
                </a:lnTo>
                <a:cubicBezTo>
                  <a:pt x="0" y="745103"/>
                  <a:pt x="281079" y="464024"/>
                  <a:pt x="627808" y="464024"/>
                </a:cubicBezTo>
                <a:lnTo>
                  <a:pt x="4637236" y="464024"/>
                </a:lnTo>
                <a:close/>
              </a:path>
            </a:pathLst>
          </a:cu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32563" y="4449168"/>
            <a:ext cx="8926874" cy="1021433"/>
          </a:xfrm>
          <a:prstGeom prst="rect">
            <a:avLst/>
          </a:prstGeom>
          <a:noFill/>
        </p:spPr>
        <p:txBody>
          <a:bodyPr wrap="square" rtlCol="0">
            <a:spAutoFit/>
          </a:bodyPr>
          <a:lstStyle/>
          <a:p>
            <a:pPr algn="ctr">
              <a:lnSpc>
                <a:spcPct val="130000"/>
              </a:lnSpc>
            </a:pPr>
            <a:r>
              <a:rPr lang="en-US" altLang="zh-CN" sz="1600" dirty="0">
                <a:solidFill>
                  <a:schemeClr val="bg1">
                    <a:lumMod val="75000"/>
                  </a:schemeClr>
                </a:solidFill>
                <a:latin typeface="微软雅黑" panose="020B0503020204020204" pitchFamily="34" charset="-122"/>
                <a:ea typeface="微软雅黑" panose="020B0503020204020204" pitchFamily="34" charset="-122"/>
              </a:rPr>
              <a:t>Lorem Ipsum Dolor Sit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Amet</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Consectetuer</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Adipiscing</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Elit</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Maecenas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Porttitor</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Congue</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Massa.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Fusce</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Posuere</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Magna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Sed</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Pulvinar</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Ultricies</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Purus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Lectus</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Malesuada</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Libero, Sit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Amet</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Commodo</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Magna Eros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Quis</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600" dirty="0" err="1">
                <a:solidFill>
                  <a:schemeClr val="bg1">
                    <a:lumMod val="75000"/>
                  </a:schemeClr>
                </a:solidFill>
                <a:latin typeface="微软雅黑" panose="020B0503020204020204" pitchFamily="34" charset="-122"/>
                <a:ea typeface="微软雅黑" panose="020B0503020204020204" pitchFamily="34" charset="-122"/>
              </a:rPr>
              <a:t>Urna</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a:t>
            </a:r>
          </a:p>
        </p:txBody>
      </p:sp>
      <p:sp>
        <p:nvSpPr>
          <p:cNvPr id="9" name="圆角矩形 8"/>
          <p:cNvSpPr/>
          <p:nvPr/>
        </p:nvSpPr>
        <p:spPr>
          <a:xfrm>
            <a:off x="5047320" y="3308528"/>
            <a:ext cx="2097360" cy="451165"/>
          </a:xfrm>
          <a:prstGeom prst="roundRect">
            <a:avLst>
              <a:gd name="adj" fmla="val 50000"/>
            </a:avLst>
          </a:prstGeom>
          <a:solidFill>
            <a:srgbClr val="FFFFFF"/>
          </a:solidFill>
          <a:ln w="2857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47564" y="3308528"/>
            <a:ext cx="1696872" cy="461665"/>
          </a:xfrm>
          <a:prstGeom prst="rect">
            <a:avLst/>
          </a:prstGeom>
          <a:noFill/>
        </p:spPr>
        <p:txBody>
          <a:bodyPr wrap="square" rtlCol="0">
            <a:spAutoFit/>
          </a:bodyPr>
          <a:lstStyle/>
          <a:p>
            <a:pPr algn="ctr"/>
            <a:r>
              <a:rPr lang="zh-CN" altLang="en-US" sz="2400" b="1" dirty="0">
                <a:solidFill>
                  <a:srgbClr val="727272"/>
                </a:solidFill>
                <a:latin typeface="微软雅黑" panose="020B0503020204020204" pitchFamily="34" charset="-122"/>
                <a:ea typeface="微软雅黑" panose="020B0503020204020204" pitchFamily="34" charset="-122"/>
              </a:rPr>
              <a:t>第一部分</a:t>
            </a:r>
          </a:p>
        </p:txBody>
      </p:sp>
      <p:sp>
        <p:nvSpPr>
          <p:cNvPr id="11" name="矩形 10"/>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发展历程</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37173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916908"/>
            <a:ext cx="4967785" cy="0"/>
          </a:xfrm>
          <a:prstGeom prst="line">
            <a:avLst/>
          </a:prstGeom>
          <a:ln w="19050">
            <a:solidFill>
              <a:srgbClr val="727272"/>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219666" y="3916908"/>
            <a:ext cx="4972334" cy="0"/>
          </a:xfrm>
          <a:prstGeom prst="line">
            <a:avLst/>
          </a:prstGeom>
          <a:ln w="19050">
            <a:solidFill>
              <a:srgbClr val="727272"/>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249838" y="3070746"/>
            <a:ext cx="1692324" cy="1692324"/>
          </a:xfrm>
          <a:prstGeom prst="ellipse">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flipV="1">
            <a:off x="4967785" y="2744765"/>
            <a:ext cx="2251881" cy="2344286"/>
          </a:xfrm>
          <a:prstGeom prst="arc">
            <a:avLst/>
          </a:prstGeom>
          <a:ln w="19050">
            <a:solidFill>
              <a:srgbClr val="7272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flipH="1">
            <a:off x="4967784" y="2762541"/>
            <a:ext cx="2251881" cy="2299214"/>
          </a:xfrm>
          <a:prstGeom prst="arc">
            <a:avLst/>
          </a:prstGeom>
          <a:ln w="19050">
            <a:solidFill>
              <a:srgbClr val="7272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等腰三角形 7"/>
          <p:cNvSpPr/>
          <p:nvPr/>
        </p:nvSpPr>
        <p:spPr>
          <a:xfrm rot="19704281">
            <a:off x="6032665" y="2654708"/>
            <a:ext cx="214862" cy="185226"/>
          </a:xfrm>
          <a:prstGeom prst="triangle">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804446" flipH="1">
            <a:off x="5985035" y="4958337"/>
            <a:ext cx="214862" cy="185226"/>
          </a:xfrm>
          <a:prstGeom prst="triangle">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452884" y="2492894"/>
            <a:ext cx="1514900" cy="1446550"/>
          </a:xfrm>
          <a:prstGeom prst="rect">
            <a:avLst/>
          </a:prstGeom>
          <a:noFill/>
        </p:spPr>
        <p:txBody>
          <a:bodyPr wrap="square" rtlCol="0">
            <a:spAutoFit/>
          </a:bodyPr>
          <a:lstStyle/>
          <a:p>
            <a:pPr algn="ctr"/>
            <a:r>
              <a:rPr lang="en-US" altLang="zh-CN" sz="8800" dirty="0">
                <a:solidFill>
                  <a:srgbClr val="D32F2F"/>
                </a:solidFill>
              </a:rPr>
              <a:t>01</a:t>
            </a:r>
            <a:endParaRPr lang="zh-CN" altLang="en-US" sz="8800" dirty="0">
              <a:solidFill>
                <a:srgbClr val="D32F2F"/>
              </a:solidFill>
            </a:endParaRPr>
          </a:p>
        </p:txBody>
      </p:sp>
      <p:sp>
        <p:nvSpPr>
          <p:cNvPr id="11" name="文本框 10"/>
          <p:cNvSpPr txBox="1"/>
          <p:nvPr/>
        </p:nvSpPr>
        <p:spPr>
          <a:xfrm>
            <a:off x="7224215" y="3939444"/>
            <a:ext cx="1514900" cy="1446550"/>
          </a:xfrm>
          <a:prstGeom prst="rect">
            <a:avLst/>
          </a:prstGeom>
          <a:noFill/>
        </p:spPr>
        <p:txBody>
          <a:bodyPr wrap="square" rtlCol="0">
            <a:spAutoFit/>
          </a:bodyPr>
          <a:lstStyle/>
          <a:p>
            <a:pPr algn="ctr"/>
            <a:r>
              <a:rPr lang="en-US" altLang="zh-CN" sz="8800" dirty="0" smtClean="0">
                <a:solidFill>
                  <a:srgbClr val="F44336"/>
                </a:solidFill>
              </a:rPr>
              <a:t>04</a:t>
            </a:r>
            <a:endParaRPr lang="zh-CN" altLang="en-US" sz="8800" dirty="0">
              <a:solidFill>
                <a:srgbClr val="F44336"/>
              </a:solidFill>
            </a:endParaRPr>
          </a:p>
        </p:txBody>
      </p:sp>
      <p:sp>
        <p:nvSpPr>
          <p:cNvPr id="12" name="文本框 11"/>
          <p:cNvSpPr txBox="1"/>
          <p:nvPr/>
        </p:nvSpPr>
        <p:spPr>
          <a:xfrm>
            <a:off x="448811" y="2289252"/>
            <a:ext cx="2661314" cy="369332"/>
          </a:xfrm>
          <a:prstGeom prst="rect">
            <a:avLst/>
          </a:prstGeom>
          <a:noFill/>
        </p:spPr>
        <p:txBody>
          <a:bodyPr wrap="square" rtlCol="0">
            <a:spAutoFit/>
          </a:bodyPr>
          <a:lstStyle/>
          <a:p>
            <a:r>
              <a:rPr lang="zh-CN" altLang="en-US" b="1" dirty="0" smtClean="0">
                <a:solidFill>
                  <a:srgbClr val="D32F2F"/>
                </a:solidFill>
                <a:latin typeface="微软雅黑" panose="020B0503020204020204" pitchFamily="34" charset="-122"/>
                <a:ea typeface="微软雅黑" panose="020B0503020204020204" pitchFamily="34" charset="-122"/>
              </a:rPr>
              <a:t>客户积累</a:t>
            </a:r>
            <a:endParaRPr lang="zh-CN" altLang="en-US" b="1" dirty="0">
              <a:solidFill>
                <a:srgbClr val="D32F2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48811" y="2612151"/>
            <a:ext cx="3105150" cy="1212640"/>
          </a:xfrm>
          <a:prstGeom prst="rect">
            <a:avLst/>
          </a:prstGeom>
          <a:noFill/>
        </p:spPr>
        <p:txBody>
          <a:bodyPr wrap="square" rtlCol="0">
            <a:spAutoFit/>
          </a:bodyPr>
          <a:lstStyle>
            <a:defPPr>
              <a:defRPr lang="zh-CN"/>
            </a:defPPr>
            <a:lvl1pPr algn="ctr">
              <a:lnSpc>
                <a:spcPct val="130000"/>
              </a:lnSpc>
              <a:defRPr>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r>
              <a:rPr lang="zh-CN" altLang="en-US" sz="1400" dirty="0" smtClean="0">
                <a:solidFill>
                  <a:schemeClr val="bg2">
                    <a:lumMod val="50000"/>
                  </a:schemeClr>
                </a:solidFill>
              </a:rPr>
              <a:t>我们的产品用户超过</a:t>
            </a:r>
            <a:r>
              <a:rPr lang="en-US" altLang="zh-CN" sz="1400" dirty="0" smtClean="0">
                <a:solidFill>
                  <a:schemeClr val="bg2">
                    <a:lumMod val="50000"/>
                  </a:schemeClr>
                </a:solidFill>
              </a:rPr>
              <a:t>5000</a:t>
            </a:r>
            <a:r>
              <a:rPr lang="zh-CN" altLang="en-US" sz="1400" dirty="0" smtClean="0">
                <a:solidFill>
                  <a:schemeClr val="bg2">
                    <a:lumMod val="50000"/>
                  </a:schemeClr>
                </a:solidFill>
              </a:rPr>
              <a:t>万的人， 典型客户广泛分布于大型集团企业、政府机构、银行税务系统、公检法系统及教育系统等。</a:t>
            </a:r>
            <a:endParaRPr lang="en-US" altLang="zh-CN" sz="1400" dirty="0">
              <a:solidFill>
                <a:schemeClr val="bg2">
                  <a:lumMod val="50000"/>
                </a:schemeClr>
              </a:solidFill>
            </a:endParaRPr>
          </a:p>
        </p:txBody>
      </p:sp>
      <p:sp>
        <p:nvSpPr>
          <p:cNvPr id="14" name="文本框 13"/>
          <p:cNvSpPr txBox="1"/>
          <p:nvPr/>
        </p:nvSpPr>
        <p:spPr>
          <a:xfrm>
            <a:off x="9227163" y="4194783"/>
            <a:ext cx="2661314" cy="369332"/>
          </a:xfrm>
          <a:prstGeom prst="rect">
            <a:avLst/>
          </a:prstGeom>
          <a:noFill/>
        </p:spPr>
        <p:txBody>
          <a:bodyPr wrap="square" rtlCol="0">
            <a:spAutoFit/>
          </a:bodyPr>
          <a:lstStyle/>
          <a:p>
            <a:pPr algn="r"/>
            <a:r>
              <a:rPr lang="zh-CN" altLang="en-US" b="1" dirty="0" smtClean="0">
                <a:solidFill>
                  <a:srgbClr val="F44336"/>
                </a:solidFill>
                <a:latin typeface="微软雅黑" panose="020B0503020204020204" pitchFamily="34" charset="-122"/>
                <a:ea typeface="微软雅黑" panose="020B0503020204020204" pitchFamily="34" charset="-122"/>
              </a:rPr>
              <a:t>服务理念</a:t>
            </a:r>
            <a:endParaRPr lang="zh-CN" altLang="en-US" b="1" dirty="0">
              <a:solidFill>
                <a:srgbClr val="F44336"/>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783327" y="4517682"/>
            <a:ext cx="3105150" cy="1185324"/>
          </a:xfrm>
          <a:prstGeom prst="rect">
            <a:avLst/>
          </a:prstGeom>
          <a:noFill/>
        </p:spPr>
        <p:txBody>
          <a:bodyPr wrap="square" rtlCol="0">
            <a:spAutoFit/>
          </a:bodyPr>
          <a:lstStyle>
            <a:defPPr>
              <a:defRPr lang="zh-CN"/>
            </a:defPPr>
            <a:lvl1pPr algn="ctr">
              <a:lnSpc>
                <a:spcPct val="130000"/>
              </a:lnSpc>
              <a:defRPr>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r>
              <a:rPr lang="zh-CN" altLang="en-US" sz="1400" dirty="0" smtClean="0">
                <a:solidFill>
                  <a:schemeClr val="bg2">
                    <a:lumMod val="50000"/>
                  </a:schemeClr>
                </a:solidFill>
              </a:rPr>
              <a:t>务实诚信的企业文化，一直践行“踏踏实实做好每一个项 目”的承诺，严守交付时间和交付质量，以长期服务的方式为客户创造价值。</a:t>
            </a:r>
            <a:endParaRPr lang="en-US" altLang="zh-CN" sz="1400" dirty="0">
              <a:solidFill>
                <a:schemeClr val="bg2">
                  <a:lumMod val="50000"/>
                </a:schemeClr>
              </a:solidFill>
            </a:endParaRPr>
          </a:p>
        </p:txBody>
      </p:sp>
      <p:grpSp>
        <p:nvGrpSpPr>
          <p:cNvPr id="2" name="组合 15"/>
          <p:cNvGrpSpPr/>
          <p:nvPr/>
        </p:nvGrpSpPr>
        <p:grpSpPr>
          <a:xfrm>
            <a:off x="5631294" y="3387052"/>
            <a:ext cx="929412" cy="950528"/>
            <a:chOff x="785813" y="-2001838"/>
            <a:chExt cx="10620375" cy="10861676"/>
          </a:xfrm>
          <a:solidFill>
            <a:schemeClr val="bg1"/>
          </a:solidFill>
        </p:grpSpPr>
        <p:sp>
          <p:nvSpPr>
            <p:cNvPr id="17" name="Freeform 13"/>
            <p:cNvSpPr>
              <a:spLocks/>
            </p:cNvSpPr>
            <p:nvPr/>
          </p:nvSpPr>
          <p:spPr bwMode="auto">
            <a:xfrm>
              <a:off x="1187451" y="2436812"/>
              <a:ext cx="2849563" cy="5122863"/>
            </a:xfrm>
            <a:custGeom>
              <a:avLst/>
              <a:gdLst>
                <a:gd name="T0" fmla="*/ 0 w 1795"/>
                <a:gd name="T1" fmla="*/ 3227 h 3227"/>
                <a:gd name="T2" fmla="*/ 1795 w 1795"/>
                <a:gd name="T3" fmla="*/ 3227 h 3227"/>
                <a:gd name="T4" fmla="*/ 1795 w 1795"/>
                <a:gd name="T5" fmla="*/ 342 h 3227"/>
                <a:gd name="T6" fmla="*/ 1303 w 1795"/>
                <a:gd name="T7" fmla="*/ 0 h 3227"/>
                <a:gd name="T8" fmla="*/ 0 w 1795"/>
                <a:gd name="T9" fmla="*/ 1109 h 3227"/>
                <a:gd name="T10" fmla="*/ 0 w 1795"/>
                <a:gd name="T11" fmla="*/ 3227 h 3227"/>
                <a:gd name="T12" fmla="*/ 0 w 1795"/>
                <a:gd name="T13" fmla="*/ 3227 h 3227"/>
              </a:gdLst>
              <a:ahLst/>
              <a:cxnLst>
                <a:cxn ang="0">
                  <a:pos x="T0" y="T1"/>
                </a:cxn>
                <a:cxn ang="0">
                  <a:pos x="T2" y="T3"/>
                </a:cxn>
                <a:cxn ang="0">
                  <a:pos x="T4" y="T5"/>
                </a:cxn>
                <a:cxn ang="0">
                  <a:pos x="T6" y="T7"/>
                </a:cxn>
                <a:cxn ang="0">
                  <a:pos x="T8" y="T9"/>
                </a:cxn>
                <a:cxn ang="0">
                  <a:pos x="T10" y="T11"/>
                </a:cxn>
                <a:cxn ang="0">
                  <a:pos x="T12" y="T13"/>
                </a:cxn>
              </a:cxnLst>
              <a:rect l="0" t="0" r="r" b="b"/>
              <a:pathLst>
                <a:path w="1795" h="3227">
                  <a:moveTo>
                    <a:pt x="0" y="3227"/>
                  </a:moveTo>
                  <a:lnTo>
                    <a:pt x="1795" y="3227"/>
                  </a:lnTo>
                  <a:lnTo>
                    <a:pt x="1795" y="342"/>
                  </a:lnTo>
                  <a:lnTo>
                    <a:pt x="1303" y="0"/>
                  </a:lnTo>
                  <a:lnTo>
                    <a:pt x="0" y="1109"/>
                  </a:lnTo>
                  <a:lnTo>
                    <a:pt x="0" y="3227"/>
                  </a:lnTo>
                  <a:lnTo>
                    <a:pt x="0" y="3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4"/>
            <p:cNvSpPr>
              <a:spLocks/>
            </p:cNvSpPr>
            <p:nvPr/>
          </p:nvSpPr>
          <p:spPr bwMode="auto">
            <a:xfrm>
              <a:off x="4708526" y="3006725"/>
              <a:ext cx="2852738" cy="4552950"/>
            </a:xfrm>
            <a:custGeom>
              <a:avLst/>
              <a:gdLst>
                <a:gd name="T0" fmla="*/ 0 w 1797"/>
                <a:gd name="T1" fmla="*/ 2868 h 2868"/>
                <a:gd name="T2" fmla="*/ 1797 w 1797"/>
                <a:gd name="T3" fmla="*/ 2868 h 2868"/>
                <a:gd name="T4" fmla="*/ 1797 w 1797"/>
                <a:gd name="T5" fmla="*/ 0 h 2868"/>
                <a:gd name="T6" fmla="*/ 930 w 1797"/>
                <a:gd name="T7" fmla="*/ 731 h 2868"/>
                <a:gd name="T8" fmla="*/ 0 w 1797"/>
                <a:gd name="T9" fmla="*/ 225 h 2868"/>
                <a:gd name="T10" fmla="*/ 0 w 1797"/>
                <a:gd name="T11" fmla="*/ 2868 h 2868"/>
                <a:gd name="T12" fmla="*/ 0 w 1797"/>
                <a:gd name="T13" fmla="*/ 2868 h 2868"/>
              </a:gdLst>
              <a:ahLst/>
              <a:cxnLst>
                <a:cxn ang="0">
                  <a:pos x="T0" y="T1"/>
                </a:cxn>
                <a:cxn ang="0">
                  <a:pos x="T2" y="T3"/>
                </a:cxn>
                <a:cxn ang="0">
                  <a:pos x="T4" y="T5"/>
                </a:cxn>
                <a:cxn ang="0">
                  <a:pos x="T6" y="T7"/>
                </a:cxn>
                <a:cxn ang="0">
                  <a:pos x="T8" y="T9"/>
                </a:cxn>
                <a:cxn ang="0">
                  <a:pos x="T10" y="T11"/>
                </a:cxn>
                <a:cxn ang="0">
                  <a:pos x="T12" y="T13"/>
                </a:cxn>
              </a:cxnLst>
              <a:rect l="0" t="0" r="r" b="b"/>
              <a:pathLst>
                <a:path w="1797" h="2868">
                  <a:moveTo>
                    <a:pt x="0" y="2868"/>
                  </a:moveTo>
                  <a:lnTo>
                    <a:pt x="1797" y="2868"/>
                  </a:lnTo>
                  <a:lnTo>
                    <a:pt x="1797" y="0"/>
                  </a:lnTo>
                  <a:lnTo>
                    <a:pt x="930" y="731"/>
                  </a:lnTo>
                  <a:lnTo>
                    <a:pt x="0" y="225"/>
                  </a:lnTo>
                  <a:lnTo>
                    <a:pt x="0" y="2868"/>
                  </a:lnTo>
                  <a:lnTo>
                    <a:pt x="0" y="28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5"/>
            <p:cNvSpPr>
              <a:spLocks/>
            </p:cNvSpPr>
            <p:nvPr/>
          </p:nvSpPr>
          <p:spPr bwMode="auto">
            <a:xfrm>
              <a:off x="8234363" y="896937"/>
              <a:ext cx="2849563" cy="6662738"/>
            </a:xfrm>
            <a:custGeom>
              <a:avLst/>
              <a:gdLst>
                <a:gd name="T0" fmla="*/ 0 w 1795"/>
                <a:gd name="T1" fmla="*/ 988 h 4197"/>
                <a:gd name="T2" fmla="*/ 0 w 1795"/>
                <a:gd name="T3" fmla="*/ 4197 h 4197"/>
                <a:gd name="T4" fmla="*/ 1795 w 1795"/>
                <a:gd name="T5" fmla="*/ 4197 h 4197"/>
                <a:gd name="T6" fmla="*/ 1795 w 1795"/>
                <a:gd name="T7" fmla="*/ 1010 h 4197"/>
                <a:gd name="T8" fmla="*/ 1028 w 1795"/>
                <a:gd name="T9" fmla="*/ 0 h 4197"/>
                <a:gd name="T10" fmla="*/ 0 w 1795"/>
                <a:gd name="T11" fmla="*/ 988 h 4197"/>
                <a:gd name="T12" fmla="*/ 0 w 1795"/>
                <a:gd name="T13" fmla="*/ 988 h 4197"/>
              </a:gdLst>
              <a:ahLst/>
              <a:cxnLst>
                <a:cxn ang="0">
                  <a:pos x="T0" y="T1"/>
                </a:cxn>
                <a:cxn ang="0">
                  <a:pos x="T2" y="T3"/>
                </a:cxn>
                <a:cxn ang="0">
                  <a:pos x="T4" y="T5"/>
                </a:cxn>
                <a:cxn ang="0">
                  <a:pos x="T6" y="T7"/>
                </a:cxn>
                <a:cxn ang="0">
                  <a:pos x="T8" y="T9"/>
                </a:cxn>
                <a:cxn ang="0">
                  <a:pos x="T10" y="T11"/>
                </a:cxn>
                <a:cxn ang="0">
                  <a:pos x="T12" y="T13"/>
                </a:cxn>
              </a:cxnLst>
              <a:rect l="0" t="0" r="r" b="b"/>
              <a:pathLst>
                <a:path w="1795" h="4197">
                  <a:moveTo>
                    <a:pt x="0" y="988"/>
                  </a:moveTo>
                  <a:lnTo>
                    <a:pt x="0" y="4197"/>
                  </a:lnTo>
                  <a:lnTo>
                    <a:pt x="1795" y="4197"/>
                  </a:lnTo>
                  <a:lnTo>
                    <a:pt x="1795" y="1010"/>
                  </a:lnTo>
                  <a:lnTo>
                    <a:pt x="1028" y="0"/>
                  </a:lnTo>
                  <a:lnTo>
                    <a:pt x="0" y="988"/>
                  </a:lnTo>
                  <a:lnTo>
                    <a:pt x="0" y="9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6"/>
            <p:cNvSpPr>
              <a:spLocks/>
            </p:cNvSpPr>
            <p:nvPr/>
          </p:nvSpPr>
          <p:spPr bwMode="auto">
            <a:xfrm>
              <a:off x="981076" y="-2001838"/>
              <a:ext cx="10279063" cy="5429250"/>
            </a:xfrm>
            <a:custGeom>
              <a:avLst/>
              <a:gdLst>
                <a:gd name="T0" fmla="*/ 180 w 2738"/>
                <a:gd name="T1" fmla="*/ 1312 h 1446"/>
                <a:gd name="T2" fmla="*/ 593 w 2738"/>
                <a:gd name="T3" fmla="*/ 966 h 1446"/>
                <a:gd name="T4" fmla="*/ 1382 w 2738"/>
                <a:gd name="T5" fmla="*/ 1446 h 1446"/>
                <a:gd name="T6" fmla="*/ 2318 w 2738"/>
                <a:gd name="T7" fmla="*/ 565 h 1446"/>
                <a:gd name="T8" fmla="*/ 2327 w 2738"/>
                <a:gd name="T9" fmla="*/ 555 h 1446"/>
                <a:gd name="T10" fmla="*/ 2485 w 2738"/>
                <a:gd name="T11" fmla="*/ 714 h 1446"/>
                <a:gd name="T12" fmla="*/ 2738 w 2738"/>
                <a:gd name="T13" fmla="*/ 0 h 1446"/>
                <a:gd name="T14" fmla="*/ 2010 w 2738"/>
                <a:gd name="T15" fmla="*/ 235 h 1446"/>
                <a:gd name="T16" fmla="*/ 2185 w 2738"/>
                <a:gd name="T17" fmla="*/ 411 h 1446"/>
                <a:gd name="T18" fmla="*/ 2178 w 2738"/>
                <a:gd name="T19" fmla="*/ 416 h 1446"/>
                <a:gd name="T20" fmla="*/ 1355 w 2738"/>
                <a:gd name="T21" fmla="*/ 1190 h 1446"/>
                <a:gd name="T22" fmla="*/ 574 w 2738"/>
                <a:gd name="T23" fmla="*/ 715 h 1446"/>
                <a:gd name="T24" fmla="*/ 49 w 2738"/>
                <a:gd name="T25" fmla="*/ 1155 h 1446"/>
                <a:gd name="T26" fmla="*/ 36 w 2738"/>
                <a:gd name="T27" fmla="*/ 1299 h 1446"/>
                <a:gd name="T28" fmla="*/ 180 w 2738"/>
                <a:gd name="T29" fmla="*/ 1312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8" h="1446">
                  <a:moveTo>
                    <a:pt x="180" y="1312"/>
                  </a:moveTo>
                  <a:cubicBezTo>
                    <a:pt x="593" y="966"/>
                    <a:pt x="593" y="966"/>
                    <a:pt x="593" y="966"/>
                  </a:cubicBezTo>
                  <a:cubicBezTo>
                    <a:pt x="1382" y="1446"/>
                    <a:pt x="1382" y="1446"/>
                    <a:pt x="1382" y="1446"/>
                  </a:cubicBezTo>
                  <a:cubicBezTo>
                    <a:pt x="2318" y="565"/>
                    <a:pt x="2318" y="565"/>
                    <a:pt x="2318" y="565"/>
                  </a:cubicBezTo>
                  <a:cubicBezTo>
                    <a:pt x="2321" y="562"/>
                    <a:pt x="2324" y="558"/>
                    <a:pt x="2327" y="555"/>
                  </a:cubicBezTo>
                  <a:cubicBezTo>
                    <a:pt x="2485" y="714"/>
                    <a:pt x="2485" y="714"/>
                    <a:pt x="2485" y="714"/>
                  </a:cubicBezTo>
                  <a:cubicBezTo>
                    <a:pt x="2738" y="0"/>
                    <a:pt x="2738" y="0"/>
                    <a:pt x="2738" y="0"/>
                  </a:cubicBezTo>
                  <a:cubicBezTo>
                    <a:pt x="2010" y="235"/>
                    <a:pt x="2010" y="235"/>
                    <a:pt x="2010" y="235"/>
                  </a:cubicBezTo>
                  <a:cubicBezTo>
                    <a:pt x="2185" y="411"/>
                    <a:pt x="2185" y="411"/>
                    <a:pt x="2185" y="411"/>
                  </a:cubicBezTo>
                  <a:cubicBezTo>
                    <a:pt x="2182" y="413"/>
                    <a:pt x="2180" y="414"/>
                    <a:pt x="2178" y="416"/>
                  </a:cubicBezTo>
                  <a:cubicBezTo>
                    <a:pt x="1355" y="1190"/>
                    <a:pt x="1355" y="1190"/>
                    <a:pt x="1355" y="1190"/>
                  </a:cubicBezTo>
                  <a:cubicBezTo>
                    <a:pt x="574" y="715"/>
                    <a:pt x="574" y="715"/>
                    <a:pt x="574" y="715"/>
                  </a:cubicBezTo>
                  <a:cubicBezTo>
                    <a:pt x="49" y="1155"/>
                    <a:pt x="49" y="1155"/>
                    <a:pt x="49" y="1155"/>
                  </a:cubicBezTo>
                  <a:cubicBezTo>
                    <a:pt x="5" y="1191"/>
                    <a:pt x="0" y="1255"/>
                    <a:pt x="36" y="1299"/>
                  </a:cubicBezTo>
                  <a:cubicBezTo>
                    <a:pt x="72" y="1342"/>
                    <a:pt x="137" y="1348"/>
                    <a:pt x="180" y="13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7"/>
            <p:cNvSpPr>
              <a:spLocks/>
            </p:cNvSpPr>
            <p:nvPr/>
          </p:nvSpPr>
          <p:spPr bwMode="auto">
            <a:xfrm>
              <a:off x="785813" y="8089900"/>
              <a:ext cx="10620375" cy="769938"/>
            </a:xfrm>
            <a:custGeom>
              <a:avLst/>
              <a:gdLst>
                <a:gd name="T0" fmla="*/ 2726 w 2829"/>
                <a:gd name="T1" fmla="*/ 0 h 205"/>
                <a:gd name="T2" fmla="*/ 102 w 2829"/>
                <a:gd name="T3" fmla="*/ 0 h 205"/>
                <a:gd name="T4" fmla="*/ 0 w 2829"/>
                <a:gd name="T5" fmla="*/ 102 h 205"/>
                <a:gd name="T6" fmla="*/ 102 w 2829"/>
                <a:gd name="T7" fmla="*/ 205 h 205"/>
                <a:gd name="T8" fmla="*/ 2726 w 2829"/>
                <a:gd name="T9" fmla="*/ 205 h 205"/>
                <a:gd name="T10" fmla="*/ 2829 w 2829"/>
                <a:gd name="T11" fmla="*/ 102 h 205"/>
                <a:gd name="T12" fmla="*/ 2726 w 2829"/>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829" h="205">
                  <a:moveTo>
                    <a:pt x="2726" y="0"/>
                  </a:moveTo>
                  <a:cubicBezTo>
                    <a:pt x="102" y="0"/>
                    <a:pt x="102" y="0"/>
                    <a:pt x="102" y="0"/>
                  </a:cubicBezTo>
                  <a:cubicBezTo>
                    <a:pt x="46" y="0"/>
                    <a:pt x="0" y="46"/>
                    <a:pt x="0" y="102"/>
                  </a:cubicBezTo>
                  <a:cubicBezTo>
                    <a:pt x="0" y="159"/>
                    <a:pt x="46" y="205"/>
                    <a:pt x="102" y="205"/>
                  </a:cubicBezTo>
                  <a:cubicBezTo>
                    <a:pt x="2726" y="205"/>
                    <a:pt x="2726" y="205"/>
                    <a:pt x="2726" y="205"/>
                  </a:cubicBezTo>
                  <a:cubicBezTo>
                    <a:pt x="2783" y="205"/>
                    <a:pt x="2829" y="159"/>
                    <a:pt x="2829" y="102"/>
                  </a:cubicBezTo>
                  <a:cubicBezTo>
                    <a:pt x="2829" y="46"/>
                    <a:pt x="2783" y="0"/>
                    <a:pt x="27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2" name="矩形 21"/>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发展历程</a:t>
            </a:r>
            <a:endParaRPr lang="zh-CN" altLang="en-US" sz="3600" b="1"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7224216" y="3833781"/>
            <a:ext cx="4967785" cy="0"/>
          </a:xfrm>
          <a:prstGeom prst="line">
            <a:avLst/>
          </a:prstGeom>
          <a:ln w="19050">
            <a:solidFill>
              <a:srgbClr val="727272"/>
            </a:solidFill>
          </a:ln>
        </p:spPr>
        <p:style>
          <a:lnRef idx="1">
            <a:schemeClr val="accent1"/>
          </a:lnRef>
          <a:fillRef idx="0">
            <a:schemeClr val="accent1"/>
          </a:fillRef>
          <a:effectRef idx="0">
            <a:schemeClr val="accent1"/>
          </a:effectRef>
          <a:fontRef idx="minor">
            <a:schemeClr val="tx1"/>
          </a:fontRef>
        </p:style>
      </p:cxnSp>
      <p:sp>
        <p:nvSpPr>
          <p:cNvPr id="25" name="文本框 9"/>
          <p:cNvSpPr txBox="1"/>
          <p:nvPr/>
        </p:nvSpPr>
        <p:spPr>
          <a:xfrm>
            <a:off x="10677100" y="2409767"/>
            <a:ext cx="1514900" cy="1446550"/>
          </a:xfrm>
          <a:prstGeom prst="rect">
            <a:avLst/>
          </a:prstGeom>
          <a:noFill/>
        </p:spPr>
        <p:txBody>
          <a:bodyPr wrap="square" rtlCol="0">
            <a:spAutoFit/>
          </a:bodyPr>
          <a:lstStyle/>
          <a:p>
            <a:pPr algn="ctr"/>
            <a:r>
              <a:rPr lang="en-US" altLang="zh-CN" sz="8800" dirty="0" smtClean="0">
                <a:solidFill>
                  <a:srgbClr val="D32F2F"/>
                </a:solidFill>
              </a:rPr>
              <a:t>03</a:t>
            </a:r>
            <a:endParaRPr lang="zh-CN" altLang="en-US" sz="8800" dirty="0">
              <a:solidFill>
                <a:srgbClr val="D32F2F"/>
              </a:solidFill>
            </a:endParaRPr>
          </a:p>
        </p:txBody>
      </p:sp>
      <p:sp>
        <p:nvSpPr>
          <p:cNvPr id="26" name="文本框 11"/>
          <p:cNvSpPr txBox="1"/>
          <p:nvPr/>
        </p:nvSpPr>
        <p:spPr>
          <a:xfrm>
            <a:off x="7673027" y="2206125"/>
            <a:ext cx="2661314" cy="369332"/>
          </a:xfrm>
          <a:prstGeom prst="rect">
            <a:avLst/>
          </a:prstGeom>
          <a:noFill/>
        </p:spPr>
        <p:txBody>
          <a:bodyPr wrap="square" rtlCol="0">
            <a:spAutoFit/>
          </a:bodyPr>
          <a:lstStyle/>
          <a:p>
            <a:r>
              <a:rPr lang="zh-CN" altLang="en-US" b="1" dirty="0" smtClean="0">
                <a:solidFill>
                  <a:srgbClr val="D32F2F"/>
                </a:solidFill>
                <a:latin typeface="微软雅黑" panose="020B0503020204020204" pitchFamily="34" charset="-122"/>
                <a:ea typeface="微软雅黑" panose="020B0503020204020204" pitchFamily="34" charset="-122"/>
              </a:rPr>
              <a:t>经验积累</a:t>
            </a:r>
            <a:endParaRPr lang="zh-CN" altLang="en-US" b="1" dirty="0">
              <a:solidFill>
                <a:srgbClr val="D32F2F"/>
              </a:solidFill>
              <a:latin typeface="微软雅黑" panose="020B0503020204020204" pitchFamily="34" charset="-122"/>
              <a:ea typeface="微软雅黑" panose="020B0503020204020204" pitchFamily="34" charset="-122"/>
            </a:endParaRPr>
          </a:p>
        </p:txBody>
      </p:sp>
      <p:sp>
        <p:nvSpPr>
          <p:cNvPr id="27" name="文本框 12"/>
          <p:cNvSpPr txBox="1"/>
          <p:nvPr/>
        </p:nvSpPr>
        <p:spPr>
          <a:xfrm>
            <a:off x="7673027" y="2529024"/>
            <a:ext cx="3105150" cy="1212640"/>
          </a:xfrm>
          <a:prstGeom prst="rect">
            <a:avLst/>
          </a:prstGeom>
          <a:noFill/>
        </p:spPr>
        <p:txBody>
          <a:bodyPr wrap="square" rtlCol="0">
            <a:spAutoFit/>
          </a:bodyPr>
          <a:lstStyle>
            <a:defPPr>
              <a:defRPr lang="zh-CN"/>
            </a:defPPr>
            <a:lvl1pPr algn="ctr">
              <a:lnSpc>
                <a:spcPct val="130000"/>
              </a:lnSpc>
              <a:defRPr>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r>
              <a:rPr lang="zh-CN" altLang="en-US" sz="1400" dirty="0" smtClean="0">
                <a:solidFill>
                  <a:schemeClr val="bg2">
                    <a:lumMod val="50000"/>
                  </a:schemeClr>
                </a:solidFill>
              </a:rPr>
              <a:t>经过近</a:t>
            </a:r>
            <a:r>
              <a:rPr lang="en-US" altLang="zh-CN" sz="1400" dirty="0" smtClean="0">
                <a:solidFill>
                  <a:schemeClr val="bg2">
                    <a:lumMod val="50000"/>
                  </a:schemeClr>
                </a:solidFill>
              </a:rPr>
              <a:t>10</a:t>
            </a:r>
            <a:r>
              <a:rPr lang="zh-CN" altLang="en-US" sz="1400" dirty="0" smtClean="0">
                <a:solidFill>
                  <a:schemeClr val="bg2">
                    <a:lumMod val="50000"/>
                  </a:schemeClr>
                </a:solidFill>
              </a:rPr>
              <a:t>年对即时通讯领域的专注和理解，在大并发数据稳 定运行、系统集成、紧急情况处理、定制服务等方面积累了非常丰富的经验。</a:t>
            </a:r>
            <a:endParaRPr lang="en-US" altLang="zh-CN" sz="1400" dirty="0">
              <a:solidFill>
                <a:schemeClr val="bg2">
                  <a:lumMod val="50000"/>
                </a:schemeClr>
              </a:solidFill>
            </a:endParaRPr>
          </a:p>
        </p:txBody>
      </p:sp>
      <p:cxnSp>
        <p:nvCxnSpPr>
          <p:cNvPr id="32" name="直接连接符 31"/>
          <p:cNvCxnSpPr/>
          <p:nvPr/>
        </p:nvCxnSpPr>
        <p:spPr>
          <a:xfrm>
            <a:off x="0" y="4000036"/>
            <a:ext cx="4972334" cy="0"/>
          </a:xfrm>
          <a:prstGeom prst="line">
            <a:avLst/>
          </a:prstGeom>
          <a:ln w="19050">
            <a:solidFill>
              <a:srgbClr val="727272"/>
            </a:solidFill>
          </a:ln>
        </p:spPr>
        <p:style>
          <a:lnRef idx="1">
            <a:schemeClr val="accent1"/>
          </a:lnRef>
          <a:fillRef idx="0">
            <a:schemeClr val="accent1"/>
          </a:fillRef>
          <a:effectRef idx="0">
            <a:schemeClr val="accent1"/>
          </a:effectRef>
          <a:fontRef idx="minor">
            <a:schemeClr val="tx1"/>
          </a:fontRef>
        </p:style>
      </p:cxnSp>
      <p:sp>
        <p:nvSpPr>
          <p:cNvPr id="33" name="文本框 10"/>
          <p:cNvSpPr txBox="1"/>
          <p:nvPr/>
        </p:nvSpPr>
        <p:spPr>
          <a:xfrm>
            <a:off x="4549" y="4022572"/>
            <a:ext cx="1514900" cy="1446550"/>
          </a:xfrm>
          <a:prstGeom prst="rect">
            <a:avLst/>
          </a:prstGeom>
          <a:noFill/>
        </p:spPr>
        <p:txBody>
          <a:bodyPr wrap="square" rtlCol="0">
            <a:spAutoFit/>
          </a:bodyPr>
          <a:lstStyle/>
          <a:p>
            <a:pPr algn="ctr"/>
            <a:r>
              <a:rPr lang="en-US" altLang="zh-CN" sz="8800" dirty="0">
                <a:solidFill>
                  <a:srgbClr val="F44336"/>
                </a:solidFill>
              </a:rPr>
              <a:t>02</a:t>
            </a:r>
            <a:endParaRPr lang="zh-CN" altLang="en-US" sz="8800" dirty="0">
              <a:solidFill>
                <a:srgbClr val="F44336"/>
              </a:solidFill>
            </a:endParaRPr>
          </a:p>
        </p:txBody>
      </p:sp>
      <p:sp>
        <p:nvSpPr>
          <p:cNvPr id="34" name="文本框 13"/>
          <p:cNvSpPr txBox="1"/>
          <p:nvPr/>
        </p:nvSpPr>
        <p:spPr>
          <a:xfrm>
            <a:off x="2007497" y="4277911"/>
            <a:ext cx="2661314" cy="369332"/>
          </a:xfrm>
          <a:prstGeom prst="rect">
            <a:avLst/>
          </a:prstGeom>
          <a:noFill/>
        </p:spPr>
        <p:txBody>
          <a:bodyPr wrap="square" rtlCol="0">
            <a:spAutoFit/>
          </a:bodyPr>
          <a:lstStyle/>
          <a:p>
            <a:pPr algn="r"/>
            <a:r>
              <a:rPr lang="zh-CN" altLang="en-US" b="1" dirty="0" smtClean="0">
                <a:solidFill>
                  <a:srgbClr val="F44336"/>
                </a:solidFill>
                <a:latin typeface="微软雅黑" panose="020B0503020204020204" pitchFamily="34" charset="-122"/>
                <a:ea typeface="微软雅黑" panose="020B0503020204020204" pitchFamily="34" charset="-122"/>
              </a:rPr>
              <a:t>技术积累</a:t>
            </a:r>
            <a:endParaRPr lang="zh-CN" altLang="en-US" b="1" dirty="0">
              <a:solidFill>
                <a:srgbClr val="F44336"/>
              </a:solidFill>
              <a:latin typeface="微软雅黑" panose="020B0503020204020204" pitchFamily="34" charset="-122"/>
              <a:ea typeface="微软雅黑" panose="020B0503020204020204" pitchFamily="34" charset="-122"/>
            </a:endParaRPr>
          </a:p>
        </p:txBody>
      </p:sp>
      <p:sp>
        <p:nvSpPr>
          <p:cNvPr id="35" name="文本框 14"/>
          <p:cNvSpPr txBox="1"/>
          <p:nvPr/>
        </p:nvSpPr>
        <p:spPr>
          <a:xfrm>
            <a:off x="1563661" y="4600810"/>
            <a:ext cx="3105150" cy="1212640"/>
          </a:xfrm>
          <a:prstGeom prst="rect">
            <a:avLst/>
          </a:prstGeom>
          <a:noFill/>
        </p:spPr>
        <p:txBody>
          <a:bodyPr wrap="square" rtlCol="0">
            <a:spAutoFit/>
          </a:bodyPr>
          <a:lstStyle>
            <a:defPPr>
              <a:defRPr lang="zh-CN"/>
            </a:defPPr>
            <a:lvl1pPr algn="ctr">
              <a:lnSpc>
                <a:spcPct val="130000"/>
              </a:lnSpc>
              <a:defRPr>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l"/>
            <a:r>
              <a:rPr lang="zh-CN" altLang="en-US" sz="1400" dirty="0" smtClean="0">
                <a:solidFill>
                  <a:schemeClr val="bg2">
                    <a:lumMod val="50000"/>
                  </a:schemeClr>
                </a:solidFill>
              </a:rPr>
              <a:t>拥有专业团队研发，移动通讯、软件协同、语音、视频、加密、存储、工作流、</a:t>
            </a:r>
            <a:r>
              <a:rPr lang="en-US" altLang="zh-CN" sz="1400" dirty="0" smtClean="0">
                <a:solidFill>
                  <a:schemeClr val="bg2">
                    <a:lumMod val="50000"/>
                  </a:schemeClr>
                </a:solidFill>
              </a:rPr>
              <a:t>H5</a:t>
            </a:r>
            <a:r>
              <a:rPr lang="zh-CN" altLang="en-US" sz="1400" dirty="0" smtClean="0">
                <a:solidFill>
                  <a:schemeClr val="bg2">
                    <a:lumMod val="50000"/>
                  </a:schemeClr>
                </a:solidFill>
              </a:rPr>
              <a:t>应用等相关技术， 实现信息在网络之间的无障碍传输。</a:t>
            </a:r>
            <a:endParaRPr lang="en-US" altLang="zh-CN" sz="1400" dirty="0">
              <a:solidFill>
                <a:schemeClr val="bg2">
                  <a:lumMod val="50000"/>
                </a:schemeClr>
              </a:solidFill>
            </a:endParaRPr>
          </a:p>
        </p:txBody>
      </p:sp>
    </p:spTree>
    <p:extLst>
      <p:ext uri="{BB962C8B-B14F-4D97-AF65-F5344CB8AC3E}">
        <p14:creationId xmlns="" xmlns:p14="http://schemas.microsoft.com/office/powerpoint/2010/main" val="3668699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5700" y="1781318"/>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55700" y="2924318"/>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55700" y="4067318"/>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1155700" y="2632218"/>
            <a:ext cx="3556000" cy="292100"/>
          </a:xfrm>
          <a:prstGeom prst="parallelogram">
            <a:avLst>
              <a:gd name="adj" fmla="val 3755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155700" y="3775218"/>
            <a:ext cx="3556000" cy="292100"/>
          </a:xfrm>
          <a:prstGeom prst="parallelogram">
            <a:avLst>
              <a:gd name="adj" fmla="val 3755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385483"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10" name="文本框 9"/>
          <p:cNvSpPr txBox="1"/>
          <p:nvPr/>
        </p:nvSpPr>
        <p:spPr>
          <a:xfrm>
            <a:off x="8316036" y="458823"/>
            <a:ext cx="2988860" cy="646331"/>
          </a:xfrm>
          <a:prstGeom prst="rect">
            <a:avLst/>
          </a:prstGeom>
          <a:noFill/>
        </p:spPr>
        <p:txBody>
          <a:bodyPr wrap="square" rtlCol="0">
            <a:spAutoFit/>
          </a:bodyPr>
          <a:lstStyle/>
          <a:p>
            <a:pPr algn="r"/>
            <a:r>
              <a:rPr lang="zh-CN" altLang="en-US" sz="3600" b="1" dirty="0" smtClean="0">
                <a:latin typeface="微软雅黑" panose="020B0503020204020204" pitchFamily="34" charset="-122"/>
                <a:ea typeface="微软雅黑" panose="020B0503020204020204" pitchFamily="34" charset="-122"/>
              </a:rPr>
              <a:t>技术优势</a:t>
            </a:r>
            <a:endParaRPr lang="zh-CN" altLang="en-US" sz="36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756229" y="2004963"/>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兼容性</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155700" y="1852825"/>
            <a:ext cx="803730" cy="707886"/>
          </a:xfrm>
          <a:prstGeom prst="rect">
            <a:avLst/>
          </a:prstGeom>
          <a:noFill/>
        </p:spPr>
        <p:txBody>
          <a:bodyPr wrap="square" rtlCol="0">
            <a:spAutoFit/>
          </a:bodyPr>
          <a:lstStyle/>
          <a:p>
            <a:pPr algn="ctr"/>
            <a:r>
              <a:rPr lang="en-US" altLang="zh-CN" sz="4000" dirty="0">
                <a:solidFill>
                  <a:srgbClr val="FFFFFF"/>
                </a:solidFill>
              </a:rPr>
              <a:t>01</a:t>
            </a:r>
            <a:endParaRPr lang="zh-CN" altLang="en-US" sz="4000" dirty="0">
              <a:solidFill>
                <a:srgbClr val="FFFFFF"/>
              </a:solidFill>
            </a:endParaRPr>
          </a:p>
        </p:txBody>
      </p:sp>
      <p:sp>
        <p:nvSpPr>
          <p:cNvPr id="13" name="文本框 12"/>
          <p:cNvSpPr txBox="1"/>
          <p:nvPr/>
        </p:nvSpPr>
        <p:spPr>
          <a:xfrm>
            <a:off x="1756229" y="3147964"/>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可扩展性</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155700" y="2995826"/>
            <a:ext cx="803730" cy="707886"/>
          </a:xfrm>
          <a:prstGeom prst="rect">
            <a:avLst/>
          </a:prstGeom>
          <a:noFill/>
        </p:spPr>
        <p:txBody>
          <a:bodyPr wrap="square" rtlCol="0">
            <a:spAutoFit/>
          </a:bodyPr>
          <a:lstStyle/>
          <a:p>
            <a:pPr algn="ctr"/>
            <a:r>
              <a:rPr lang="en-US" altLang="zh-CN" sz="4000" dirty="0">
                <a:solidFill>
                  <a:srgbClr val="FFFFFF"/>
                </a:solidFill>
              </a:rPr>
              <a:t>02</a:t>
            </a:r>
            <a:endParaRPr lang="zh-CN" altLang="en-US" sz="4000" dirty="0">
              <a:solidFill>
                <a:srgbClr val="FFFFFF"/>
              </a:solidFill>
            </a:endParaRPr>
          </a:p>
        </p:txBody>
      </p:sp>
      <p:sp>
        <p:nvSpPr>
          <p:cNvPr id="15" name="文本框 14"/>
          <p:cNvSpPr txBox="1"/>
          <p:nvPr/>
        </p:nvSpPr>
        <p:spPr>
          <a:xfrm>
            <a:off x="1756229" y="4290965"/>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标准接口规范</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55700" y="4138827"/>
            <a:ext cx="803730" cy="707886"/>
          </a:xfrm>
          <a:prstGeom prst="rect">
            <a:avLst/>
          </a:prstGeom>
          <a:noFill/>
        </p:spPr>
        <p:txBody>
          <a:bodyPr wrap="square" rtlCol="0">
            <a:spAutoFit/>
          </a:bodyPr>
          <a:lstStyle/>
          <a:p>
            <a:pPr algn="ctr"/>
            <a:r>
              <a:rPr lang="en-US" altLang="zh-CN" sz="4000" dirty="0">
                <a:solidFill>
                  <a:srgbClr val="FFFFFF"/>
                </a:solidFill>
              </a:rPr>
              <a:t>03</a:t>
            </a:r>
            <a:endParaRPr lang="zh-CN" altLang="en-US" sz="4000" dirty="0">
              <a:solidFill>
                <a:srgbClr val="FFFFFF"/>
              </a:solidFill>
            </a:endParaRPr>
          </a:p>
        </p:txBody>
      </p:sp>
      <p:sp>
        <p:nvSpPr>
          <p:cNvPr id="17" name="文本框 16"/>
          <p:cNvSpPr txBox="1"/>
          <p:nvPr/>
        </p:nvSpPr>
        <p:spPr>
          <a:xfrm>
            <a:off x="5964180" y="2196393"/>
            <a:ext cx="2613763" cy="1745478"/>
          </a:xfrm>
          <a:prstGeom prst="rect">
            <a:avLst/>
          </a:prstGeom>
          <a:noFill/>
        </p:spPr>
        <p:txBody>
          <a:bodyPr wrap="square" rtlCol="0">
            <a:spAutoFit/>
          </a:bodyPr>
          <a:lstStyle/>
          <a:p>
            <a:pPr>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兼容性：支持</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windows XP\vista\7\8</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等主流操作系统 。支持持</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IE8 \9\10\11</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及</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Chrome</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Firefox</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Safari</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等主流浏览器 。</a:t>
            </a:r>
            <a:endParaRPr lang="zh-CN" altLang="en-US" sz="1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962788" y="2196393"/>
            <a:ext cx="2613763" cy="1745478"/>
          </a:xfrm>
          <a:prstGeom prst="rect">
            <a:avLst/>
          </a:prstGeom>
          <a:noFill/>
        </p:spPr>
        <p:txBody>
          <a:bodyPr wrap="square" rtlCol="0">
            <a:spAutoFit/>
          </a:bodyPr>
          <a:lstStyle/>
          <a:p>
            <a:pPr>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可扩展性：支持通过单点登录方式实现与第三方系统的无缝集成及数据同步。</a:t>
            </a:r>
          </a:p>
          <a:p>
            <a:pPr>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支持无缝融合对接企业信息化系统（如</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OA</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HR</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CRM</a:t>
            </a: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、邮件系统等）。</a:t>
            </a:r>
          </a:p>
        </p:txBody>
      </p:sp>
      <p:sp>
        <p:nvSpPr>
          <p:cNvPr id="19" name="矩形 18"/>
          <p:cNvSpPr/>
          <p:nvPr/>
        </p:nvSpPr>
        <p:spPr>
          <a:xfrm>
            <a:off x="6064727" y="1653915"/>
            <a:ext cx="464456" cy="464456"/>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049225" y="1653915"/>
            <a:ext cx="464456" cy="464456"/>
          </a:xfrm>
          <a:prstGeom prst="rect">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529183" y="1653915"/>
            <a:ext cx="1696872"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第一部分</a:t>
            </a:r>
          </a:p>
        </p:txBody>
      </p:sp>
      <p:sp>
        <p:nvSpPr>
          <p:cNvPr id="22" name="文本框 21"/>
          <p:cNvSpPr txBox="1"/>
          <p:nvPr/>
        </p:nvSpPr>
        <p:spPr>
          <a:xfrm>
            <a:off x="9522831" y="1656648"/>
            <a:ext cx="1696872"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第二部分</a:t>
            </a:r>
          </a:p>
        </p:txBody>
      </p:sp>
      <p:sp>
        <p:nvSpPr>
          <p:cNvPr id="23" name="矩形 22"/>
          <p:cNvSpPr/>
          <p:nvPr/>
        </p:nvSpPr>
        <p:spPr>
          <a:xfrm>
            <a:off x="1120074" y="5207350"/>
            <a:ext cx="3556000" cy="850900"/>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1120074" y="4915250"/>
            <a:ext cx="3556000" cy="292100"/>
          </a:xfrm>
          <a:prstGeom prst="parallelogram">
            <a:avLst>
              <a:gd name="adj" fmla="val 3755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4"/>
          <p:cNvSpPr txBox="1"/>
          <p:nvPr/>
        </p:nvSpPr>
        <p:spPr>
          <a:xfrm>
            <a:off x="1720603" y="5430997"/>
            <a:ext cx="2955471" cy="461665"/>
          </a:xfrm>
          <a:prstGeom prst="rect">
            <a:avLst/>
          </a:prstGeom>
          <a:noFill/>
        </p:spPr>
        <p:txBody>
          <a:bodyPr wrap="square" rtlCol="0">
            <a:spAutoFit/>
          </a:body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安全机制</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 name="文本框 15"/>
          <p:cNvSpPr txBox="1"/>
          <p:nvPr/>
        </p:nvSpPr>
        <p:spPr>
          <a:xfrm>
            <a:off x="1120074" y="5278859"/>
            <a:ext cx="803730" cy="707886"/>
          </a:xfrm>
          <a:prstGeom prst="rect">
            <a:avLst/>
          </a:prstGeom>
          <a:noFill/>
        </p:spPr>
        <p:txBody>
          <a:bodyPr wrap="square" rtlCol="0">
            <a:spAutoFit/>
          </a:bodyPr>
          <a:lstStyle/>
          <a:p>
            <a:pPr algn="ctr"/>
            <a:r>
              <a:rPr lang="en-US" altLang="zh-CN" sz="4000" dirty="0" smtClean="0">
                <a:solidFill>
                  <a:srgbClr val="FFFFFF"/>
                </a:solidFill>
              </a:rPr>
              <a:t>04</a:t>
            </a:r>
            <a:endParaRPr lang="zh-CN" altLang="en-US" sz="4000" dirty="0">
              <a:solidFill>
                <a:srgbClr val="FFFFFF"/>
              </a:solidFill>
            </a:endParaRPr>
          </a:p>
        </p:txBody>
      </p:sp>
      <p:sp>
        <p:nvSpPr>
          <p:cNvPr id="27" name="文本框 16"/>
          <p:cNvSpPr txBox="1"/>
          <p:nvPr/>
        </p:nvSpPr>
        <p:spPr>
          <a:xfrm>
            <a:off x="5904804" y="4661272"/>
            <a:ext cx="2613763" cy="1185324"/>
          </a:xfrm>
          <a:prstGeom prst="rect">
            <a:avLst/>
          </a:prstGeom>
          <a:noFill/>
        </p:spPr>
        <p:txBody>
          <a:bodyPr wrap="square" rtlCol="0">
            <a:spAutoFit/>
          </a:bodyPr>
          <a:lstStyle/>
          <a:p>
            <a:pPr>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标准接口规范：提供丰富的标准化接口，快速实现与其他业务系统对接和数据交互。</a:t>
            </a:r>
            <a:endParaRPr lang="zh-CN" altLang="en-US" sz="1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17"/>
          <p:cNvSpPr txBox="1"/>
          <p:nvPr/>
        </p:nvSpPr>
        <p:spPr>
          <a:xfrm>
            <a:off x="8903412" y="4661272"/>
            <a:ext cx="2613763" cy="1185324"/>
          </a:xfrm>
          <a:prstGeom prst="rect">
            <a:avLst/>
          </a:prstGeom>
          <a:noFill/>
        </p:spPr>
        <p:txBody>
          <a:bodyPr wrap="square" rtlCol="0">
            <a:spAutoFit/>
          </a:bodyPr>
          <a:lstStyle/>
          <a:p>
            <a:pPr>
              <a:lnSpc>
                <a:spcPct val="130000"/>
              </a:lnSpc>
            </a:pPr>
            <a:r>
              <a:rPr lang="zh-CN" altLang="en-US" sz="1400" spc="300" dirty="0" smtClean="0">
                <a:solidFill>
                  <a:schemeClr val="tx1">
                    <a:lumMod val="75000"/>
                    <a:lumOff val="25000"/>
                  </a:schemeClr>
                </a:solidFill>
                <a:latin typeface="微软雅黑" panose="020B0503020204020204" pitchFamily="34" charset="-122"/>
                <a:ea typeface="微软雅黑" panose="020B0503020204020204" pitchFamily="34" charset="-122"/>
              </a:rPr>
              <a:t>安全机制：具有完善的安全机制，数据、文件的上报、传输、存储过程安全保密 。</a:t>
            </a:r>
            <a:endParaRPr lang="zh-CN" altLang="en-US" sz="1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005351" y="4106919"/>
            <a:ext cx="464456" cy="464456"/>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989849" y="4106919"/>
            <a:ext cx="464456" cy="464456"/>
          </a:xfrm>
          <a:prstGeom prst="rect">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0"/>
          <p:cNvSpPr txBox="1"/>
          <p:nvPr/>
        </p:nvSpPr>
        <p:spPr>
          <a:xfrm>
            <a:off x="6469807" y="4106919"/>
            <a:ext cx="1696872"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第一部分</a:t>
            </a:r>
          </a:p>
        </p:txBody>
      </p:sp>
      <p:sp>
        <p:nvSpPr>
          <p:cNvPr id="32" name="文本框 21"/>
          <p:cNvSpPr txBox="1"/>
          <p:nvPr/>
        </p:nvSpPr>
        <p:spPr>
          <a:xfrm>
            <a:off x="9463455" y="4109652"/>
            <a:ext cx="1696872"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第二部分</a:t>
            </a:r>
          </a:p>
        </p:txBody>
      </p:sp>
    </p:spTree>
    <p:extLst>
      <p:ext uri="{BB962C8B-B14F-4D97-AF65-F5344CB8AC3E}">
        <p14:creationId xmlns="" xmlns:p14="http://schemas.microsoft.com/office/powerpoint/2010/main" val="2811492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394890" y="458823"/>
            <a:ext cx="2988860" cy="646331"/>
          </a:xfrm>
          <a:prstGeom prst="rect">
            <a:avLst/>
          </a:prstGeom>
          <a:noFill/>
        </p:spPr>
        <p:txBody>
          <a:bodyPr wrap="square" rtlCol="0">
            <a:spAutoFit/>
          </a:bodyPr>
          <a:lstStyle/>
          <a:p>
            <a:pPr algn="r"/>
            <a:r>
              <a:rPr lang="zh-CN" altLang="en-US" sz="3600" b="1" dirty="0">
                <a:latin typeface="微软雅黑" panose="020B0503020204020204" pitchFamily="34" charset="-122"/>
                <a:ea typeface="微软雅黑" panose="020B0503020204020204" pitchFamily="34" charset="-122"/>
              </a:rPr>
              <a:t>图文展示页</a:t>
            </a:r>
          </a:p>
        </p:txBody>
      </p:sp>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08776" y="6331543"/>
            <a:ext cx="1138516" cy="15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2973117" y="5801764"/>
            <a:ext cx="1212379" cy="560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1623200" y="5654037"/>
            <a:ext cx="3914762" cy="155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414728" y="5702431"/>
            <a:ext cx="2548" cy="2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2746432" y="5702431"/>
            <a:ext cx="1673389" cy="10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 xmlns:a14="http://schemas.microsoft.com/office/drawing/2010/main"/>
              </a:ext>
            </a:extLst>
          </a:blip>
          <a:srcRect/>
          <a:stretch>
            <a:fillRect/>
          </a:stretch>
        </p:blipFill>
        <p:spPr bwMode="auto">
          <a:xfrm>
            <a:off x="2726056" y="5050395"/>
            <a:ext cx="1706500" cy="6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 xmlns:a14="http://schemas.microsoft.com/office/drawing/2010/main"/>
              </a:ext>
            </a:extLst>
          </a:blip>
          <a:srcRect/>
          <a:stretch>
            <a:fillRect/>
          </a:stretch>
        </p:blipFill>
        <p:spPr bwMode="auto">
          <a:xfrm>
            <a:off x="2726056" y="5664225"/>
            <a:ext cx="1706500" cy="11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 xmlns:a14="http://schemas.microsoft.com/office/drawing/2010/main"/>
              </a:ext>
            </a:extLst>
          </a:blip>
          <a:srcRect/>
          <a:stretch>
            <a:fillRect/>
          </a:stretch>
        </p:blipFill>
        <p:spPr bwMode="auto">
          <a:xfrm>
            <a:off x="1111249" y="4635231"/>
            <a:ext cx="4931020" cy="585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reeform 13"/>
          <p:cNvSpPr>
            <a:spLocks/>
          </p:cNvSpPr>
          <p:nvPr/>
        </p:nvSpPr>
        <p:spPr bwMode="auto">
          <a:xfrm>
            <a:off x="1116343" y="1721445"/>
            <a:ext cx="4936114" cy="2995290"/>
          </a:xfrm>
          <a:custGeom>
            <a:avLst/>
            <a:gdLst>
              <a:gd name="T0" fmla="*/ 982 w 1015"/>
              <a:gd name="T1" fmla="*/ 0 h 614"/>
              <a:gd name="T2" fmla="*/ 33 w 1015"/>
              <a:gd name="T3" fmla="*/ 0 h 614"/>
              <a:gd name="T4" fmla="*/ 0 w 1015"/>
              <a:gd name="T5" fmla="*/ 33 h 614"/>
              <a:gd name="T6" fmla="*/ 0 w 1015"/>
              <a:gd name="T7" fmla="*/ 614 h 614"/>
              <a:gd name="T8" fmla="*/ 1015 w 1015"/>
              <a:gd name="T9" fmla="*/ 614 h 614"/>
              <a:gd name="T10" fmla="*/ 1015 w 1015"/>
              <a:gd name="T11" fmla="*/ 33 h 614"/>
              <a:gd name="T12" fmla="*/ 982 w 1015"/>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1015" h="614">
                <a:moveTo>
                  <a:pt x="982" y="0"/>
                </a:moveTo>
                <a:cubicBezTo>
                  <a:pt x="33" y="0"/>
                  <a:pt x="33" y="0"/>
                  <a:pt x="33" y="0"/>
                </a:cubicBezTo>
                <a:cubicBezTo>
                  <a:pt x="15" y="0"/>
                  <a:pt x="0" y="14"/>
                  <a:pt x="0" y="33"/>
                </a:cubicBezTo>
                <a:cubicBezTo>
                  <a:pt x="0" y="614"/>
                  <a:pt x="0" y="614"/>
                  <a:pt x="0" y="614"/>
                </a:cubicBezTo>
                <a:cubicBezTo>
                  <a:pt x="1015" y="614"/>
                  <a:pt x="1015" y="614"/>
                  <a:pt x="1015" y="614"/>
                </a:cubicBezTo>
                <a:cubicBezTo>
                  <a:pt x="1015" y="33"/>
                  <a:pt x="1015" y="33"/>
                  <a:pt x="1015" y="33"/>
                </a:cubicBezTo>
                <a:cubicBezTo>
                  <a:pt x="1015" y="14"/>
                  <a:pt x="1000" y="0"/>
                  <a:pt x="982"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14"/>
          <p:cNvSpPr>
            <a:spLocks noChangeArrowheads="1"/>
          </p:cNvSpPr>
          <p:nvPr/>
        </p:nvSpPr>
        <p:spPr bwMode="auto">
          <a:xfrm>
            <a:off x="1309916" y="1907378"/>
            <a:ext cx="4543874" cy="2628520"/>
          </a:xfrm>
          <a:prstGeom prst="roundRect">
            <a:avLst>
              <a:gd name="adj" fmla="val 2241"/>
            </a:avLst>
          </a:prstGeom>
          <a:blipFill>
            <a:blip r:embed="rId13" cstate="email">
              <a:extLst>
                <a:ext uri="{28A0092B-C50C-407E-A947-70E740481C1C}">
                  <a14:useLocalDpi xmlns=""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Rectangle 15"/>
          <p:cNvSpPr>
            <a:spLocks noChangeArrowheads="1"/>
          </p:cNvSpPr>
          <p:nvPr/>
        </p:nvSpPr>
        <p:spPr bwMode="auto">
          <a:xfrm>
            <a:off x="1309916" y="1907378"/>
            <a:ext cx="4543874" cy="262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43" name="Picture 19"/>
          <p:cNvPicPr>
            <a:picLocks noChangeAspect="1" noChangeArrowheads="1"/>
          </p:cNvPicPr>
          <p:nvPr/>
        </p:nvPicPr>
        <p:blipFill>
          <a:blip r:embed="rId14">
            <a:extLst>
              <a:ext uri="{28A0092B-C50C-407E-A947-70E740481C1C}">
                <a14:useLocalDpi xmlns="" xmlns:a14="http://schemas.microsoft.com/office/drawing/2010/main"/>
              </a:ext>
            </a:extLst>
          </a:blip>
          <a:srcRect/>
          <a:stretch>
            <a:fillRect/>
          </a:stretch>
        </p:blipFill>
        <p:spPr bwMode="auto">
          <a:xfrm>
            <a:off x="1111249" y="4693813"/>
            <a:ext cx="4931020" cy="71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矩形 22"/>
          <p:cNvSpPr/>
          <p:nvPr/>
        </p:nvSpPr>
        <p:spPr>
          <a:xfrm>
            <a:off x="11486433"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6952344" y="3189607"/>
            <a:ext cx="551542" cy="551542"/>
          </a:xfrm>
          <a:prstGeom prst="roundRect">
            <a:avLst>
              <a:gd name="adj" fmla="val 32457"/>
            </a:avLst>
          </a:prstGeom>
          <a:solidFill>
            <a:srgbClr val="D32F2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文本框 45"/>
          <p:cNvSpPr txBox="1"/>
          <p:nvPr>
            <p:custDataLst>
              <p:tags r:id="rId1"/>
            </p:custDataLst>
          </p:nvPr>
        </p:nvSpPr>
        <p:spPr>
          <a:xfrm>
            <a:off x="7060717" y="3270145"/>
            <a:ext cx="334796" cy="390465"/>
          </a:xfrm>
          <a:custGeom>
            <a:avLst/>
            <a:gdLst/>
            <a:ahLst/>
            <a:cxnLst/>
            <a:rect l="l" t="t" r="r" b="b"/>
            <a:pathLst>
              <a:path w="334796" h="390465">
                <a:moveTo>
                  <a:pt x="114182" y="120327"/>
                </a:moveTo>
                <a:cubicBezTo>
                  <a:pt x="117753" y="119881"/>
                  <a:pt x="121474" y="120253"/>
                  <a:pt x="125344" y="121444"/>
                </a:cubicBezTo>
                <a:cubicBezTo>
                  <a:pt x="128618" y="122337"/>
                  <a:pt x="130627" y="124122"/>
                  <a:pt x="131371" y="126801"/>
                </a:cubicBezTo>
                <a:cubicBezTo>
                  <a:pt x="132115" y="129480"/>
                  <a:pt x="130701" y="132159"/>
                  <a:pt x="127130" y="134838"/>
                </a:cubicBezTo>
                <a:lnTo>
                  <a:pt x="73551" y="162520"/>
                </a:lnTo>
                <a:cubicBezTo>
                  <a:pt x="70873" y="164306"/>
                  <a:pt x="69012" y="164827"/>
                  <a:pt x="67970" y="164083"/>
                </a:cubicBezTo>
                <a:cubicBezTo>
                  <a:pt x="66929" y="163339"/>
                  <a:pt x="64919" y="162818"/>
                  <a:pt x="61943" y="162520"/>
                </a:cubicBezTo>
                <a:cubicBezTo>
                  <a:pt x="56287" y="163711"/>
                  <a:pt x="51153" y="164232"/>
                  <a:pt x="46539" y="164083"/>
                </a:cubicBezTo>
                <a:cubicBezTo>
                  <a:pt x="41926" y="163934"/>
                  <a:pt x="36940" y="162222"/>
                  <a:pt x="31582" y="158948"/>
                </a:cubicBezTo>
                <a:cubicBezTo>
                  <a:pt x="29201" y="157460"/>
                  <a:pt x="27712" y="155674"/>
                  <a:pt x="27117" y="153590"/>
                </a:cubicBezTo>
                <a:cubicBezTo>
                  <a:pt x="26522" y="151507"/>
                  <a:pt x="27415" y="149423"/>
                  <a:pt x="29796" y="147340"/>
                </a:cubicBezTo>
                <a:cubicBezTo>
                  <a:pt x="38428" y="147042"/>
                  <a:pt x="46614" y="145479"/>
                  <a:pt x="54353" y="142652"/>
                </a:cubicBezTo>
                <a:cubicBezTo>
                  <a:pt x="62092" y="139824"/>
                  <a:pt x="70873" y="136922"/>
                  <a:pt x="80695" y="133945"/>
                </a:cubicBezTo>
                <a:cubicBezTo>
                  <a:pt x="85160" y="131564"/>
                  <a:pt x="89030" y="129183"/>
                  <a:pt x="92304" y="126801"/>
                </a:cubicBezTo>
                <a:cubicBezTo>
                  <a:pt x="95578" y="124420"/>
                  <a:pt x="99745" y="122634"/>
                  <a:pt x="104805" y="121444"/>
                </a:cubicBezTo>
                <a:cubicBezTo>
                  <a:pt x="107484" y="121146"/>
                  <a:pt x="110610" y="120774"/>
                  <a:pt x="114182" y="120327"/>
                </a:cubicBezTo>
                <a:close/>
                <a:moveTo>
                  <a:pt x="146775" y="48220"/>
                </a:moveTo>
                <a:lnTo>
                  <a:pt x="144989" y="49113"/>
                </a:lnTo>
                <a:cubicBezTo>
                  <a:pt x="143798" y="49113"/>
                  <a:pt x="142533" y="49411"/>
                  <a:pt x="141194" y="50006"/>
                </a:cubicBezTo>
                <a:cubicBezTo>
                  <a:pt x="139854" y="50601"/>
                  <a:pt x="139929" y="51792"/>
                  <a:pt x="141417" y="53578"/>
                </a:cubicBezTo>
                <a:cubicBezTo>
                  <a:pt x="142608" y="55066"/>
                  <a:pt x="144840" y="54694"/>
                  <a:pt x="148114" y="52462"/>
                </a:cubicBezTo>
                <a:cubicBezTo>
                  <a:pt x="151389" y="50229"/>
                  <a:pt x="150942" y="48815"/>
                  <a:pt x="146775" y="48220"/>
                </a:cubicBezTo>
                <a:close/>
                <a:moveTo>
                  <a:pt x="119093" y="47327"/>
                </a:moveTo>
                <a:lnTo>
                  <a:pt x="117307" y="55364"/>
                </a:lnTo>
                <a:cubicBezTo>
                  <a:pt x="119986" y="53578"/>
                  <a:pt x="121325" y="52015"/>
                  <a:pt x="121325" y="50676"/>
                </a:cubicBezTo>
                <a:cubicBezTo>
                  <a:pt x="121325" y="49336"/>
                  <a:pt x="120581" y="48220"/>
                  <a:pt x="119093" y="47327"/>
                </a:cubicBezTo>
                <a:close/>
                <a:moveTo>
                  <a:pt x="107484" y="29468"/>
                </a:moveTo>
                <a:cubicBezTo>
                  <a:pt x="105698" y="30063"/>
                  <a:pt x="104880" y="30882"/>
                  <a:pt x="105029" y="31923"/>
                </a:cubicBezTo>
                <a:cubicBezTo>
                  <a:pt x="105177" y="32965"/>
                  <a:pt x="105996" y="33635"/>
                  <a:pt x="107484" y="33933"/>
                </a:cubicBezTo>
                <a:lnTo>
                  <a:pt x="109270" y="30361"/>
                </a:lnTo>
                <a:close/>
                <a:moveTo>
                  <a:pt x="191423" y="0"/>
                </a:moveTo>
                <a:cubicBezTo>
                  <a:pt x="203032" y="1488"/>
                  <a:pt x="214789" y="5581"/>
                  <a:pt x="226696" y="12278"/>
                </a:cubicBezTo>
                <a:cubicBezTo>
                  <a:pt x="238602" y="18975"/>
                  <a:pt x="246490" y="28872"/>
                  <a:pt x="250359" y="41969"/>
                </a:cubicBezTo>
                <a:cubicBezTo>
                  <a:pt x="250955" y="43755"/>
                  <a:pt x="251103" y="45392"/>
                  <a:pt x="250806" y="46881"/>
                </a:cubicBezTo>
                <a:cubicBezTo>
                  <a:pt x="250508" y="48369"/>
                  <a:pt x="249764" y="49411"/>
                  <a:pt x="248573" y="50006"/>
                </a:cubicBezTo>
                <a:cubicBezTo>
                  <a:pt x="246192" y="50601"/>
                  <a:pt x="244034" y="50676"/>
                  <a:pt x="242099" y="50229"/>
                </a:cubicBezTo>
                <a:cubicBezTo>
                  <a:pt x="240165" y="49783"/>
                  <a:pt x="238453" y="49708"/>
                  <a:pt x="236965" y="50006"/>
                </a:cubicBezTo>
                <a:cubicBezTo>
                  <a:pt x="235476" y="49411"/>
                  <a:pt x="233839" y="49039"/>
                  <a:pt x="232053" y="48890"/>
                </a:cubicBezTo>
                <a:cubicBezTo>
                  <a:pt x="230267" y="48741"/>
                  <a:pt x="228928" y="49708"/>
                  <a:pt x="228035" y="51792"/>
                </a:cubicBezTo>
                <a:lnTo>
                  <a:pt x="225356" y="58043"/>
                </a:lnTo>
                <a:cubicBezTo>
                  <a:pt x="216129" y="64591"/>
                  <a:pt x="207794" y="69875"/>
                  <a:pt x="200353" y="73893"/>
                </a:cubicBezTo>
                <a:cubicBezTo>
                  <a:pt x="192912" y="77911"/>
                  <a:pt x="184875" y="82153"/>
                  <a:pt x="176243" y="86618"/>
                </a:cubicBezTo>
                <a:cubicBezTo>
                  <a:pt x="171183" y="88404"/>
                  <a:pt x="168206" y="90487"/>
                  <a:pt x="167313" y="92869"/>
                </a:cubicBezTo>
                <a:cubicBezTo>
                  <a:pt x="166420" y="95250"/>
                  <a:pt x="166420" y="98524"/>
                  <a:pt x="167313" y="102691"/>
                </a:cubicBezTo>
                <a:cubicBezTo>
                  <a:pt x="168801" y="109835"/>
                  <a:pt x="171108" y="116681"/>
                  <a:pt x="174234" y="123229"/>
                </a:cubicBezTo>
                <a:cubicBezTo>
                  <a:pt x="177359" y="129778"/>
                  <a:pt x="181303" y="136624"/>
                  <a:pt x="186066" y="143768"/>
                </a:cubicBezTo>
                <a:cubicBezTo>
                  <a:pt x="198865" y="161627"/>
                  <a:pt x="211813" y="178370"/>
                  <a:pt x="224910" y="193997"/>
                </a:cubicBezTo>
                <a:cubicBezTo>
                  <a:pt x="238007" y="209624"/>
                  <a:pt x="253931" y="226219"/>
                  <a:pt x="272683" y="243780"/>
                </a:cubicBezTo>
                <a:cubicBezTo>
                  <a:pt x="279232" y="249138"/>
                  <a:pt x="285185" y="250106"/>
                  <a:pt x="290543" y="246683"/>
                </a:cubicBezTo>
                <a:cubicBezTo>
                  <a:pt x="295901" y="243259"/>
                  <a:pt x="301258" y="238125"/>
                  <a:pt x="306616" y="231279"/>
                </a:cubicBezTo>
                <a:cubicBezTo>
                  <a:pt x="310486" y="222349"/>
                  <a:pt x="312421" y="214089"/>
                  <a:pt x="312421" y="206499"/>
                </a:cubicBezTo>
                <a:cubicBezTo>
                  <a:pt x="312421" y="198909"/>
                  <a:pt x="311974" y="190798"/>
                  <a:pt x="311081" y="182166"/>
                </a:cubicBezTo>
                <a:cubicBezTo>
                  <a:pt x="310783" y="180380"/>
                  <a:pt x="310486" y="178370"/>
                  <a:pt x="310188" y="176138"/>
                </a:cubicBezTo>
                <a:cubicBezTo>
                  <a:pt x="309891" y="173906"/>
                  <a:pt x="310783" y="172343"/>
                  <a:pt x="312867" y="171450"/>
                </a:cubicBezTo>
                <a:cubicBezTo>
                  <a:pt x="314653" y="172045"/>
                  <a:pt x="316513" y="173459"/>
                  <a:pt x="318448" y="175691"/>
                </a:cubicBezTo>
                <a:cubicBezTo>
                  <a:pt x="320383" y="177924"/>
                  <a:pt x="322392" y="180082"/>
                  <a:pt x="324476" y="182166"/>
                </a:cubicBezTo>
                <a:cubicBezTo>
                  <a:pt x="328345" y="196751"/>
                  <a:pt x="331396" y="211187"/>
                  <a:pt x="333629" y="225474"/>
                </a:cubicBezTo>
                <a:cubicBezTo>
                  <a:pt x="335861" y="239762"/>
                  <a:pt x="334894" y="255091"/>
                  <a:pt x="330726" y="271462"/>
                </a:cubicBezTo>
                <a:cubicBezTo>
                  <a:pt x="329238" y="274439"/>
                  <a:pt x="328866" y="277788"/>
                  <a:pt x="329610" y="281508"/>
                </a:cubicBezTo>
                <a:cubicBezTo>
                  <a:pt x="330354" y="285229"/>
                  <a:pt x="331024" y="288726"/>
                  <a:pt x="331619" y="292001"/>
                </a:cubicBezTo>
                <a:cubicBezTo>
                  <a:pt x="333405" y="298847"/>
                  <a:pt x="332140" y="303163"/>
                  <a:pt x="327824" y="304949"/>
                </a:cubicBezTo>
                <a:cubicBezTo>
                  <a:pt x="323508" y="306735"/>
                  <a:pt x="318523" y="306586"/>
                  <a:pt x="312867" y="304502"/>
                </a:cubicBezTo>
                <a:cubicBezTo>
                  <a:pt x="308402" y="302419"/>
                  <a:pt x="304309" y="300112"/>
                  <a:pt x="300589" y="297582"/>
                </a:cubicBezTo>
                <a:cubicBezTo>
                  <a:pt x="296868" y="295052"/>
                  <a:pt x="292626" y="293191"/>
                  <a:pt x="287864" y="292001"/>
                </a:cubicBezTo>
                <a:cubicBezTo>
                  <a:pt x="283101" y="292298"/>
                  <a:pt x="278041" y="289545"/>
                  <a:pt x="272683" y="283741"/>
                </a:cubicBezTo>
                <a:cubicBezTo>
                  <a:pt x="267326" y="277936"/>
                  <a:pt x="263754" y="272951"/>
                  <a:pt x="261968" y="268783"/>
                </a:cubicBezTo>
                <a:cubicBezTo>
                  <a:pt x="253633" y="258068"/>
                  <a:pt x="245001" y="247948"/>
                  <a:pt x="236072" y="238423"/>
                </a:cubicBezTo>
                <a:cubicBezTo>
                  <a:pt x="227142" y="228898"/>
                  <a:pt x="217915" y="218777"/>
                  <a:pt x="208390" y="208062"/>
                </a:cubicBezTo>
                <a:cubicBezTo>
                  <a:pt x="206306" y="205978"/>
                  <a:pt x="204669" y="204862"/>
                  <a:pt x="203478" y="204713"/>
                </a:cubicBezTo>
                <a:cubicBezTo>
                  <a:pt x="202288" y="204564"/>
                  <a:pt x="200948" y="205978"/>
                  <a:pt x="199460" y="208955"/>
                </a:cubicBezTo>
                <a:lnTo>
                  <a:pt x="194995" y="231279"/>
                </a:lnTo>
                <a:cubicBezTo>
                  <a:pt x="194995" y="247948"/>
                  <a:pt x="195591" y="263947"/>
                  <a:pt x="196781" y="279276"/>
                </a:cubicBezTo>
                <a:cubicBezTo>
                  <a:pt x="197972" y="294605"/>
                  <a:pt x="199758" y="311051"/>
                  <a:pt x="202139" y="328612"/>
                </a:cubicBezTo>
                <a:cubicBezTo>
                  <a:pt x="210473" y="335458"/>
                  <a:pt x="218733" y="342602"/>
                  <a:pt x="226919" y="350044"/>
                </a:cubicBezTo>
                <a:cubicBezTo>
                  <a:pt x="235104" y="357485"/>
                  <a:pt x="243811" y="366117"/>
                  <a:pt x="253038" y="375940"/>
                </a:cubicBezTo>
                <a:cubicBezTo>
                  <a:pt x="254824" y="379809"/>
                  <a:pt x="255419" y="382414"/>
                  <a:pt x="254824" y="383753"/>
                </a:cubicBezTo>
                <a:cubicBezTo>
                  <a:pt x="254229" y="385093"/>
                  <a:pt x="252741" y="385762"/>
                  <a:pt x="250359" y="385762"/>
                </a:cubicBezTo>
                <a:cubicBezTo>
                  <a:pt x="233691" y="383679"/>
                  <a:pt x="219701" y="379586"/>
                  <a:pt x="208390" y="373484"/>
                </a:cubicBezTo>
                <a:cubicBezTo>
                  <a:pt x="197079" y="367382"/>
                  <a:pt x="183684" y="360164"/>
                  <a:pt x="168206" y="351830"/>
                </a:cubicBezTo>
                <a:cubicBezTo>
                  <a:pt x="161062" y="348555"/>
                  <a:pt x="153919" y="346100"/>
                  <a:pt x="146775" y="344463"/>
                </a:cubicBezTo>
                <a:cubicBezTo>
                  <a:pt x="139631" y="342825"/>
                  <a:pt x="132785" y="338137"/>
                  <a:pt x="126237" y="330398"/>
                </a:cubicBezTo>
                <a:cubicBezTo>
                  <a:pt x="123260" y="328612"/>
                  <a:pt x="121995" y="327124"/>
                  <a:pt x="122442" y="325933"/>
                </a:cubicBezTo>
                <a:cubicBezTo>
                  <a:pt x="122888" y="324743"/>
                  <a:pt x="124451" y="323850"/>
                  <a:pt x="127130" y="323255"/>
                </a:cubicBezTo>
                <a:cubicBezTo>
                  <a:pt x="133678" y="321469"/>
                  <a:pt x="140301" y="320278"/>
                  <a:pt x="146998" y="319683"/>
                </a:cubicBezTo>
                <a:cubicBezTo>
                  <a:pt x="153695" y="319087"/>
                  <a:pt x="160467" y="318790"/>
                  <a:pt x="167313" y="318790"/>
                </a:cubicBezTo>
                <a:cubicBezTo>
                  <a:pt x="170587" y="318492"/>
                  <a:pt x="172448" y="317599"/>
                  <a:pt x="172894" y="316111"/>
                </a:cubicBezTo>
                <a:cubicBezTo>
                  <a:pt x="173341" y="314623"/>
                  <a:pt x="172671" y="313134"/>
                  <a:pt x="170885" y="311646"/>
                </a:cubicBezTo>
                <a:lnTo>
                  <a:pt x="161955" y="298251"/>
                </a:lnTo>
                <a:cubicBezTo>
                  <a:pt x="160169" y="295275"/>
                  <a:pt x="159574" y="293415"/>
                  <a:pt x="160169" y="292670"/>
                </a:cubicBezTo>
                <a:cubicBezTo>
                  <a:pt x="160765" y="291926"/>
                  <a:pt x="162551" y="291703"/>
                  <a:pt x="165527" y="292001"/>
                </a:cubicBezTo>
                <a:cubicBezTo>
                  <a:pt x="168801" y="292894"/>
                  <a:pt x="171480" y="292894"/>
                  <a:pt x="173564" y="292001"/>
                </a:cubicBezTo>
                <a:cubicBezTo>
                  <a:pt x="175648" y="291108"/>
                  <a:pt x="176838" y="288726"/>
                  <a:pt x="177136" y="284857"/>
                </a:cubicBezTo>
                <a:cubicBezTo>
                  <a:pt x="175945" y="272058"/>
                  <a:pt x="175052" y="260003"/>
                  <a:pt x="174457" y="248692"/>
                </a:cubicBezTo>
                <a:cubicBezTo>
                  <a:pt x="173862" y="237381"/>
                  <a:pt x="172671" y="225326"/>
                  <a:pt x="170885" y="212526"/>
                </a:cubicBezTo>
                <a:cubicBezTo>
                  <a:pt x="170885" y="210145"/>
                  <a:pt x="170736" y="207392"/>
                  <a:pt x="170439" y="204266"/>
                </a:cubicBezTo>
                <a:cubicBezTo>
                  <a:pt x="170141" y="201141"/>
                  <a:pt x="169099" y="198834"/>
                  <a:pt x="167313" y="197346"/>
                </a:cubicBezTo>
                <a:cubicBezTo>
                  <a:pt x="162253" y="195560"/>
                  <a:pt x="157118" y="194965"/>
                  <a:pt x="151909" y="195560"/>
                </a:cubicBezTo>
                <a:cubicBezTo>
                  <a:pt x="146700" y="196155"/>
                  <a:pt x="142012" y="197346"/>
                  <a:pt x="137845" y="199132"/>
                </a:cubicBezTo>
                <a:cubicBezTo>
                  <a:pt x="127130" y="204192"/>
                  <a:pt x="117084" y="208880"/>
                  <a:pt x="107708" y="213196"/>
                </a:cubicBezTo>
                <a:cubicBezTo>
                  <a:pt x="98331" y="217512"/>
                  <a:pt x="88434" y="222647"/>
                  <a:pt x="78016" y="228600"/>
                </a:cubicBezTo>
                <a:cubicBezTo>
                  <a:pt x="73849" y="232469"/>
                  <a:pt x="72435" y="235669"/>
                  <a:pt x="73775" y="238199"/>
                </a:cubicBezTo>
                <a:cubicBezTo>
                  <a:pt x="75114" y="240729"/>
                  <a:pt x="78016" y="241994"/>
                  <a:pt x="82481" y="241994"/>
                </a:cubicBezTo>
                <a:cubicBezTo>
                  <a:pt x="92304" y="236934"/>
                  <a:pt x="101457" y="232246"/>
                  <a:pt x="109940" y="227930"/>
                </a:cubicBezTo>
                <a:cubicBezTo>
                  <a:pt x="118423" y="223614"/>
                  <a:pt x="127725" y="219670"/>
                  <a:pt x="137845" y="216098"/>
                </a:cubicBezTo>
                <a:cubicBezTo>
                  <a:pt x="142310" y="214610"/>
                  <a:pt x="145063" y="215577"/>
                  <a:pt x="146105" y="219000"/>
                </a:cubicBezTo>
                <a:cubicBezTo>
                  <a:pt x="147147" y="222424"/>
                  <a:pt x="145584" y="225623"/>
                  <a:pt x="141417" y="228600"/>
                </a:cubicBezTo>
                <a:cubicBezTo>
                  <a:pt x="133083" y="232469"/>
                  <a:pt x="124823" y="235744"/>
                  <a:pt x="116637" y="238423"/>
                </a:cubicBezTo>
                <a:cubicBezTo>
                  <a:pt x="108452" y="241101"/>
                  <a:pt x="100043" y="245566"/>
                  <a:pt x="91411" y="251817"/>
                </a:cubicBezTo>
                <a:cubicBezTo>
                  <a:pt x="89625" y="253008"/>
                  <a:pt x="88211" y="253380"/>
                  <a:pt x="87169" y="252933"/>
                </a:cubicBezTo>
                <a:cubicBezTo>
                  <a:pt x="86127" y="252487"/>
                  <a:pt x="85160" y="251817"/>
                  <a:pt x="84267" y="250924"/>
                </a:cubicBezTo>
                <a:cubicBezTo>
                  <a:pt x="80398" y="248245"/>
                  <a:pt x="77644" y="248394"/>
                  <a:pt x="76007" y="251371"/>
                </a:cubicBezTo>
                <a:cubicBezTo>
                  <a:pt x="74370" y="254347"/>
                  <a:pt x="75337" y="256877"/>
                  <a:pt x="78909" y="258961"/>
                </a:cubicBezTo>
                <a:cubicBezTo>
                  <a:pt x="82183" y="260151"/>
                  <a:pt x="84862" y="260970"/>
                  <a:pt x="86946" y="261416"/>
                </a:cubicBezTo>
                <a:cubicBezTo>
                  <a:pt x="89030" y="261863"/>
                  <a:pt x="92304" y="261342"/>
                  <a:pt x="96769" y="259854"/>
                </a:cubicBezTo>
                <a:cubicBezTo>
                  <a:pt x="104508" y="257770"/>
                  <a:pt x="111875" y="254868"/>
                  <a:pt x="118870" y="251147"/>
                </a:cubicBezTo>
                <a:cubicBezTo>
                  <a:pt x="125865" y="247427"/>
                  <a:pt x="133380" y="244971"/>
                  <a:pt x="141417" y="243780"/>
                </a:cubicBezTo>
                <a:cubicBezTo>
                  <a:pt x="144989" y="243780"/>
                  <a:pt x="147296" y="244897"/>
                  <a:pt x="148338" y="247129"/>
                </a:cubicBezTo>
                <a:cubicBezTo>
                  <a:pt x="149379" y="249361"/>
                  <a:pt x="147966" y="251817"/>
                  <a:pt x="144096" y="254496"/>
                </a:cubicBezTo>
                <a:lnTo>
                  <a:pt x="69980" y="282178"/>
                </a:lnTo>
                <a:cubicBezTo>
                  <a:pt x="66408" y="285452"/>
                  <a:pt x="65292" y="288057"/>
                  <a:pt x="66631" y="289991"/>
                </a:cubicBezTo>
                <a:cubicBezTo>
                  <a:pt x="67970" y="291926"/>
                  <a:pt x="70277" y="292894"/>
                  <a:pt x="73551" y="292894"/>
                </a:cubicBezTo>
                <a:cubicBezTo>
                  <a:pt x="78016" y="291703"/>
                  <a:pt x="82332" y="290289"/>
                  <a:pt x="86500" y="288652"/>
                </a:cubicBezTo>
                <a:cubicBezTo>
                  <a:pt x="90667" y="287015"/>
                  <a:pt x="94685" y="285155"/>
                  <a:pt x="98555" y="283071"/>
                </a:cubicBezTo>
                <a:cubicBezTo>
                  <a:pt x="105401" y="281880"/>
                  <a:pt x="111503" y="280466"/>
                  <a:pt x="116860" y="278829"/>
                </a:cubicBezTo>
                <a:cubicBezTo>
                  <a:pt x="122218" y="277192"/>
                  <a:pt x="128320" y="273844"/>
                  <a:pt x="135166" y="268783"/>
                </a:cubicBezTo>
                <a:cubicBezTo>
                  <a:pt x="140822" y="266402"/>
                  <a:pt x="145361" y="266402"/>
                  <a:pt x="148784" y="268783"/>
                </a:cubicBezTo>
                <a:cubicBezTo>
                  <a:pt x="152207" y="271165"/>
                  <a:pt x="154514" y="275630"/>
                  <a:pt x="155705" y="282178"/>
                </a:cubicBezTo>
                <a:cubicBezTo>
                  <a:pt x="153323" y="285452"/>
                  <a:pt x="150644" y="287461"/>
                  <a:pt x="147668" y="288206"/>
                </a:cubicBezTo>
                <a:cubicBezTo>
                  <a:pt x="144691" y="288950"/>
                  <a:pt x="141715" y="289917"/>
                  <a:pt x="138738" y="291108"/>
                </a:cubicBezTo>
                <a:cubicBezTo>
                  <a:pt x="134869" y="292298"/>
                  <a:pt x="131297" y="294680"/>
                  <a:pt x="128023" y="298251"/>
                </a:cubicBezTo>
                <a:cubicBezTo>
                  <a:pt x="124748" y="301823"/>
                  <a:pt x="122367" y="305395"/>
                  <a:pt x="120879" y="308967"/>
                </a:cubicBezTo>
                <a:cubicBezTo>
                  <a:pt x="110163" y="317897"/>
                  <a:pt x="101382" y="326380"/>
                  <a:pt x="94536" y="334417"/>
                </a:cubicBezTo>
                <a:cubicBezTo>
                  <a:pt x="87690" y="342453"/>
                  <a:pt x="80993" y="351830"/>
                  <a:pt x="74444" y="362545"/>
                </a:cubicBezTo>
                <a:lnTo>
                  <a:pt x="69980" y="368796"/>
                </a:lnTo>
                <a:cubicBezTo>
                  <a:pt x="64919" y="375940"/>
                  <a:pt x="58445" y="381074"/>
                  <a:pt x="50558" y="384200"/>
                </a:cubicBezTo>
                <a:cubicBezTo>
                  <a:pt x="42670" y="387325"/>
                  <a:pt x="35749" y="389334"/>
                  <a:pt x="29796" y="390227"/>
                </a:cubicBezTo>
                <a:cubicBezTo>
                  <a:pt x="25331" y="390823"/>
                  <a:pt x="21462" y="390302"/>
                  <a:pt x="18187" y="388665"/>
                </a:cubicBezTo>
                <a:cubicBezTo>
                  <a:pt x="14913" y="387027"/>
                  <a:pt x="11341" y="384572"/>
                  <a:pt x="7472" y="381298"/>
                </a:cubicBezTo>
                <a:cubicBezTo>
                  <a:pt x="4198" y="377726"/>
                  <a:pt x="3156" y="374898"/>
                  <a:pt x="4346" y="372814"/>
                </a:cubicBezTo>
                <a:cubicBezTo>
                  <a:pt x="5537" y="370731"/>
                  <a:pt x="8067" y="369987"/>
                  <a:pt x="11937" y="370582"/>
                </a:cubicBezTo>
                <a:lnTo>
                  <a:pt x="21759" y="368796"/>
                </a:lnTo>
                <a:cubicBezTo>
                  <a:pt x="31582" y="364033"/>
                  <a:pt x="40065" y="356964"/>
                  <a:pt x="47209" y="347588"/>
                </a:cubicBezTo>
                <a:cubicBezTo>
                  <a:pt x="54353" y="338212"/>
                  <a:pt x="61645" y="328910"/>
                  <a:pt x="69087" y="319683"/>
                </a:cubicBezTo>
                <a:cubicBezTo>
                  <a:pt x="69980" y="317004"/>
                  <a:pt x="69905" y="315292"/>
                  <a:pt x="68863" y="314548"/>
                </a:cubicBezTo>
                <a:cubicBezTo>
                  <a:pt x="67822" y="313804"/>
                  <a:pt x="65812" y="313432"/>
                  <a:pt x="62836" y="313432"/>
                </a:cubicBezTo>
                <a:cubicBezTo>
                  <a:pt x="59264" y="314325"/>
                  <a:pt x="55767" y="314846"/>
                  <a:pt x="52343" y="314995"/>
                </a:cubicBezTo>
                <a:cubicBezTo>
                  <a:pt x="48920" y="315143"/>
                  <a:pt x="45274" y="314325"/>
                  <a:pt x="41405" y="312539"/>
                </a:cubicBezTo>
                <a:lnTo>
                  <a:pt x="35154" y="305395"/>
                </a:lnTo>
                <a:cubicBezTo>
                  <a:pt x="33070" y="300335"/>
                  <a:pt x="30689" y="295796"/>
                  <a:pt x="28010" y="291777"/>
                </a:cubicBezTo>
                <a:cubicBezTo>
                  <a:pt x="25331" y="287759"/>
                  <a:pt x="22652" y="283369"/>
                  <a:pt x="19973" y="278606"/>
                </a:cubicBezTo>
                <a:cubicBezTo>
                  <a:pt x="21759" y="270569"/>
                  <a:pt x="23248" y="263054"/>
                  <a:pt x="24438" y="256059"/>
                </a:cubicBezTo>
                <a:cubicBezTo>
                  <a:pt x="25629" y="249064"/>
                  <a:pt x="27117" y="241697"/>
                  <a:pt x="28903" y="233958"/>
                </a:cubicBezTo>
                <a:cubicBezTo>
                  <a:pt x="28903" y="231279"/>
                  <a:pt x="28308" y="229418"/>
                  <a:pt x="27117" y="228377"/>
                </a:cubicBezTo>
                <a:cubicBezTo>
                  <a:pt x="25926" y="227335"/>
                  <a:pt x="23843" y="227112"/>
                  <a:pt x="20866" y="227707"/>
                </a:cubicBezTo>
                <a:cubicBezTo>
                  <a:pt x="16401" y="227707"/>
                  <a:pt x="13425" y="226293"/>
                  <a:pt x="11937" y="223465"/>
                </a:cubicBezTo>
                <a:cubicBezTo>
                  <a:pt x="10448" y="220638"/>
                  <a:pt x="9258" y="217884"/>
                  <a:pt x="8365" y="215205"/>
                </a:cubicBezTo>
                <a:cubicBezTo>
                  <a:pt x="7472" y="211336"/>
                  <a:pt x="6802" y="207838"/>
                  <a:pt x="6356" y="204713"/>
                </a:cubicBezTo>
                <a:cubicBezTo>
                  <a:pt x="5909" y="201588"/>
                  <a:pt x="8067" y="199727"/>
                  <a:pt x="12830" y="199132"/>
                </a:cubicBezTo>
                <a:lnTo>
                  <a:pt x="17294" y="199132"/>
                </a:lnTo>
                <a:cubicBezTo>
                  <a:pt x="37237" y="192881"/>
                  <a:pt x="55990" y="185514"/>
                  <a:pt x="73551" y="177031"/>
                </a:cubicBezTo>
                <a:cubicBezTo>
                  <a:pt x="91113" y="168548"/>
                  <a:pt x="110163" y="158353"/>
                  <a:pt x="130701" y="146447"/>
                </a:cubicBezTo>
                <a:cubicBezTo>
                  <a:pt x="136655" y="143172"/>
                  <a:pt x="141566" y="144065"/>
                  <a:pt x="145435" y="149126"/>
                </a:cubicBezTo>
                <a:cubicBezTo>
                  <a:pt x="149305" y="154186"/>
                  <a:pt x="148561" y="159246"/>
                  <a:pt x="143203" y="164306"/>
                </a:cubicBezTo>
                <a:cubicBezTo>
                  <a:pt x="139036" y="167283"/>
                  <a:pt x="135390" y="169738"/>
                  <a:pt x="132264" y="171673"/>
                </a:cubicBezTo>
                <a:cubicBezTo>
                  <a:pt x="129139" y="173608"/>
                  <a:pt x="125641" y="176510"/>
                  <a:pt x="121772" y="180380"/>
                </a:cubicBezTo>
                <a:lnTo>
                  <a:pt x="77123" y="205383"/>
                </a:lnTo>
                <a:cubicBezTo>
                  <a:pt x="74444" y="206573"/>
                  <a:pt x="73179" y="207838"/>
                  <a:pt x="73328" y="209178"/>
                </a:cubicBezTo>
                <a:cubicBezTo>
                  <a:pt x="73477" y="210517"/>
                  <a:pt x="75040" y="211336"/>
                  <a:pt x="78016" y="211633"/>
                </a:cubicBezTo>
                <a:cubicBezTo>
                  <a:pt x="90518" y="204787"/>
                  <a:pt x="102647" y="198760"/>
                  <a:pt x="114405" y="193551"/>
                </a:cubicBezTo>
                <a:cubicBezTo>
                  <a:pt x="126162" y="188342"/>
                  <a:pt x="138738" y="183058"/>
                  <a:pt x="152133" y="177701"/>
                </a:cubicBezTo>
                <a:cubicBezTo>
                  <a:pt x="155705" y="174724"/>
                  <a:pt x="159500" y="173385"/>
                  <a:pt x="163518" y="173682"/>
                </a:cubicBezTo>
                <a:cubicBezTo>
                  <a:pt x="167536" y="173980"/>
                  <a:pt x="171778" y="174426"/>
                  <a:pt x="176243" y="175022"/>
                </a:cubicBezTo>
                <a:cubicBezTo>
                  <a:pt x="178326" y="174724"/>
                  <a:pt x="179591" y="173980"/>
                  <a:pt x="180038" y="172789"/>
                </a:cubicBezTo>
                <a:cubicBezTo>
                  <a:pt x="180484" y="171599"/>
                  <a:pt x="180410" y="169962"/>
                  <a:pt x="179815" y="167878"/>
                </a:cubicBezTo>
                <a:cubicBezTo>
                  <a:pt x="174159" y="158651"/>
                  <a:pt x="169025" y="150093"/>
                  <a:pt x="164411" y="142205"/>
                </a:cubicBezTo>
                <a:cubicBezTo>
                  <a:pt x="159797" y="134317"/>
                  <a:pt x="155407" y="125611"/>
                  <a:pt x="151240" y="116086"/>
                </a:cubicBezTo>
                <a:cubicBezTo>
                  <a:pt x="146477" y="104179"/>
                  <a:pt x="140673" y="98301"/>
                  <a:pt x="133827" y="98450"/>
                </a:cubicBezTo>
                <a:cubicBezTo>
                  <a:pt x="126981" y="98598"/>
                  <a:pt x="118795" y="99119"/>
                  <a:pt x="109270" y="100012"/>
                </a:cubicBezTo>
                <a:cubicBezTo>
                  <a:pt x="96471" y="103882"/>
                  <a:pt x="84193" y="107975"/>
                  <a:pt x="72435" y="112291"/>
                </a:cubicBezTo>
                <a:cubicBezTo>
                  <a:pt x="60678" y="116607"/>
                  <a:pt x="48548" y="119658"/>
                  <a:pt x="36047" y="121444"/>
                </a:cubicBezTo>
                <a:cubicBezTo>
                  <a:pt x="29796" y="122634"/>
                  <a:pt x="24215" y="122262"/>
                  <a:pt x="19304" y="120327"/>
                </a:cubicBezTo>
                <a:cubicBezTo>
                  <a:pt x="14392" y="118393"/>
                  <a:pt x="9853" y="114300"/>
                  <a:pt x="5686" y="108049"/>
                </a:cubicBezTo>
                <a:lnTo>
                  <a:pt x="0" y="97446"/>
                </a:lnTo>
                <a:lnTo>
                  <a:pt x="0" y="85746"/>
                </a:lnTo>
                <a:lnTo>
                  <a:pt x="3007" y="77688"/>
                </a:lnTo>
                <a:cubicBezTo>
                  <a:pt x="7472" y="75902"/>
                  <a:pt x="12085" y="75456"/>
                  <a:pt x="16848" y="76349"/>
                </a:cubicBezTo>
                <a:cubicBezTo>
                  <a:pt x="21610" y="77242"/>
                  <a:pt x="26522" y="78283"/>
                  <a:pt x="31582" y="79474"/>
                </a:cubicBezTo>
                <a:cubicBezTo>
                  <a:pt x="37237" y="79176"/>
                  <a:pt x="43042" y="78432"/>
                  <a:pt x="48995" y="77242"/>
                </a:cubicBezTo>
                <a:cubicBezTo>
                  <a:pt x="54948" y="76051"/>
                  <a:pt x="61050" y="74414"/>
                  <a:pt x="67301" y="72330"/>
                </a:cubicBezTo>
                <a:cubicBezTo>
                  <a:pt x="74444" y="69949"/>
                  <a:pt x="81737" y="68014"/>
                  <a:pt x="89178" y="66526"/>
                </a:cubicBezTo>
                <a:cubicBezTo>
                  <a:pt x="96620" y="65038"/>
                  <a:pt x="104210" y="62508"/>
                  <a:pt x="111949" y="58936"/>
                </a:cubicBezTo>
                <a:cubicBezTo>
                  <a:pt x="110758" y="56554"/>
                  <a:pt x="110014" y="54843"/>
                  <a:pt x="109717" y="53801"/>
                </a:cubicBezTo>
                <a:cubicBezTo>
                  <a:pt x="109419" y="52759"/>
                  <a:pt x="109270" y="51197"/>
                  <a:pt x="109270" y="49113"/>
                </a:cubicBezTo>
                <a:cubicBezTo>
                  <a:pt x="106591" y="44053"/>
                  <a:pt x="104136" y="39290"/>
                  <a:pt x="101903" y="34826"/>
                </a:cubicBezTo>
                <a:cubicBezTo>
                  <a:pt x="99671" y="30361"/>
                  <a:pt x="98555" y="25896"/>
                  <a:pt x="98555" y="21431"/>
                </a:cubicBezTo>
                <a:cubicBezTo>
                  <a:pt x="108080" y="9227"/>
                  <a:pt x="118274" y="4986"/>
                  <a:pt x="129139" y="8706"/>
                </a:cubicBezTo>
                <a:cubicBezTo>
                  <a:pt x="140003" y="12427"/>
                  <a:pt x="147966" y="20538"/>
                  <a:pt x="153026" y="33040"/>
                </a:cubicBezTo>
                <a:cubicBezTo>
                  <a:pt x="153323" y="34528"/>
                  <a:pt x="153695" y="36091"/>
                  <a:pt x="154142" y="37728"/>
                </a:cubicBezTo>
                <a:cubicBezTo>
                  <a:pt x="154588" y="39365"/>
                  <a:pt x="155705" y="41076"/>
                  <a:pt x="157491" y="42862"/>
                </a:cubicBezTo>
                <a:cubicBezTo>
                  <a:pt x="161062" y="44053"/>
                  <a:pt x="163965" y="43904"/>
                  <a:pt x="166197" y="42416"/>
                </a:cubicBezTo>
                <a:cubicBezTo>
                  <a:pt x="168429" y="40928"/>
                  <a:pt x="171183" y="39886"/>
                  <a:pt x="174457" y="39290"/>
                </a:cubicBezTo>
                <a:cubicBezTo>
                  <a:pt x="179219" y="38397"/>
                  <a:pt x="184131" y="38472"/>
                  <a:pt x="189191" y="39514"/>
                </a:cubicBezTo>
                <a:cubicBezTo>
                  <a:pt x="194251" y="40555"/>
                  <a:pt x="199758" y="40779"/>
                  <a:pt x="205711" y="40183"/>
                </a:cubicBezTo>
                <a:cubicBezTo>
                  <a:pt x="208092" y="39588"/>
                  <a:pt x="209655" y="38844"/>
                  <a:pt x="210399" y="37951"/>
                </a:cubicBezTo>
                <a:cubicBezTo>
                  <a:pt x="211143" y="37058"/>
                  <a:pt x="210176" y="35719"/>
                  <a:pt x="207497" y="33933"/>
                </a:cubicBezTo>
                <a:cubicBezTo>
                  <a:pt x="201544" y="28277"/>
                  <a:pt x="195218" y="23440"/>
                  <a:pt x="188521" y="19422"/>
                </a:cubicBezTo>
                <a:cubicBezTo>
                  <a:pt x="181824" y="15403"/>
                  <a:pt x="180112" y="9822"/>
                  <a:pt x="183387" y="2679"/>
                </a:cubicBezTo>
                <a:cubicBezTo>
                  <a:pt x="183684" y="1488"/>
                  <a:pt x="184726" y="744"/>
                  <a:pt x="186512" y="446"/>
                </a:cubicBezTo>
                <a:cubicBezTo>
                  <a:pt x="188298" y="149"/>
                  <a:pt x="189935" y="0"/>
                  <a:pt x="19142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3600" dirty="0">
              <a:solidFill>
                <a:schemeClr val="bg1">
                  <a:lumMod val="75000"/>
                </a:schemeClr>
              </a:solidFill>
              <a:latin typeface="中山行书百年纪念版" panose="02010609000101010101" pitchFamily="49" charset="-122"/>
              <a:ea typeface="中山行书百年纪念版" panose="02010609000101010101" pitchFamily="49" charset="-122"/>
              <a:cs typeface="经典繁颜体" panose="02010609000101010101" pitchFamily="49" charset="-122"/>
            </a:endParaRPr>
          </a:p>
        </p:txBody>
      </p:sp>
      <p:sp>
        <p:nvSpPr>
          <p:cNvPr id="11" name="圆角矩形 10"/>
          <p:cNvSpPr/>
          <p:nvPr/>
        </p:nvSpPr>
        <p:spPr>
          <a:xfrm>
            <a:off x="6952344" y="2119086"/>
            <a:ext cx="551542" cy="551542"/>
          </a:xfrm>
          <a:prstGeom prst="roundRect">
            <a:avLst>
              <a:gd name="adj" fmla="val 32457"/>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文本框 40"/>
          <p:cNvSpPr txBox="1"/>
          <p:nvPr>
            <p:custDataLst>
              <p:tags r:id="rId2"/>
            </p:custDataLst>
          </p:nvPr>
        </p:nvSpPr>
        <p:spPr>
          <a:xfrm>
            <a:off x="7060717" y="2193649"/>
            <a:ext cx="341676" cy="402415"/>
          </a:xfrm>
          <a:custGeom>
            <a:avLst/>
            <a:gdLst/>
            <a:ahLst/>
            <a:cxnLst/>
            <a:rect l="l" t="t" r="r" b="b"/>
            <a:pathLst>
              <a:path w="341676" h="402415">
                <a:moveTo>
                  <a:pt x="199460" y="283115"/>
                </a:moveTo>
                <a:lnTo>
                  <a:pt x="194995" y="284008"/>
                </a:lnTo>
                <a:cubicBezTo>
                  <a:pt x="187554" y="288175"/>
                  <a:pt x="180633" y="291449"/>
                  <a:pt x="174234" y="293831"/>
                </a:cubicBezTo>
                <a:cubicBezTo>
                  <a:pt x="167834" y="296212"/>
                  <a:pt x="161062" y="298891"/>
                  <a:pt x="153919" y="301867"/>
                </a:cubicBezTo>
                <a:cubicBezTo>
                  <a:pt x="148561" y="305439"/>
                  <a:pt x="146254" y="309309"/>
                  <a:pt x="146998" y="313476"/>
                </a:cubicBezTo>
                <a:cubicBezTo>
                  <a:pt x="147742" y="317643"/>
                  <a:pt x="151240" y="318536"/>
                  <a:pt x="157491" y="316155"/>
                </a:cubicBezTo>
                <a:lnTo>
                  <a:pt x="164634" y="314369"/>
                </a:lnTo>
                <a:cubicBezTo>
                  <a:pt x="166718" y="315560"/>
                  <a:pt x="167983" y="317271"/>
                  <a:pt x="168429" y="319504"/>
                </a:cubicBezTo>
                <a:cubicBezTo>
                  <a:pt x="168876" y="321736"/>
                  <a:pt x="168801" y="323894"/>
                  <a:pt x="168206" y="325978"/>
                </a:cubicBezTo>
                <a:cubicBezTo>
                  <a:pt x="167611" y="328954"/>
                  <a:pt x="167908" y="331112"/>
                  <a:pt x="169099" y="332452"/>
                </a:cubicBezTo>
                <a:cubicBezTo>
                  <a:pt x="170290" y="333791"/>
                  <a:pt x="172671" y="333717"/>
                  <a:pt x="176243" y="332228"/>
                </a:cubicBezTo>
                <a:cubicBezTo>
                  <a:pt x="185768" y="325978"/>
                  <a:pt x="194400" y="317271"/>
                  <a:pt x="202139" y="306109"/>
                </a:cubicBezTo>
                <a:cubicBezTo>
                  <a:pt x="209878" y="294947"/>
                  <a:pt x="208985" y="287282"/>
                  <a:pt x="199460" y="283115"/>
                </a:cubicBezTo>
                <a:close/>
                <a:moveTo>
                  <a:pt x="194995" y="229537"/>
                </a:moveTo>
                <a:cubicBezTo>
                  <a:pt x="183387" y="231918"/>
                  <a:pt x="173936" y="234746"/>
                  <a:pt x="166643" y="238020"/>
                </a:cubicBezTo>
                <a:cubicBezTo>
                  <a:pt x="159351" y="241294"/>
                  <a:pt x="150049" y="248885"/>
                  <a:pt x="138738" y="260791"/>
                </a:cubicBezTo>
                <a:cubicBezTo>
                  <a:pt x="136059" y="266446"/>
                  <a:pt x="135687" y="270762"/>
                  <a:pt x="137622" y="273739"/>
                </a:cubicBezTo>
                <a:cubicBezTo>
                  <a:pt x="139557" y="276715"/>
                  <a:pt x="144096" y="276864"/>
                  <a:pt x="151240" y="274185"/>
                </a:cubicBezTo>
                <a:lnTo>
                  <a:pt x="170885" y="261684"/>
                </a:lnTo>
                <a:cubicBezTo>
                  <a:pt x="177136" y="258707"/>
                  <a:pt x="184354" y="252977"/>
                  <a:pt x="192540" y="244494"/>
                </a:cubicBezTo>
                <a:cubicBezTo>
                  <a:pt x="200725" y="236011"/>
                  <a:pt x="201544" y="231025"/>
                  <a:pt x="194995" y="229537"/>
                </a:cubicBezTo>
                <a:close/>
                <a:moveTo>
                  <a:pt x="92304" y="181317"/>
                </a:moveTo>
                <a:cubicBezTo>
                  <a:pt x="89625" y="182507"/>
                  <a:pt x="88285" y="183549"/>
                  <a:pt x="88285" y="184442"/>
                </a:cubicBezTo>
                <a:cubicBezTo>
                  <a:pt x="88285" y="185335"/>
                  <a:pt x="89625" y="185484"/>
                  <a:pt x="92304" y="184889"/>
                </a:cubicBezTo>
                <a:lnTo>
                  <a:pt x="95876" y="183103"/>
                </a:lnTo>
                <a:close/>
                <a:moveTo>
                  <a:pt x="199237" y="174173"/>
                </a:moveTo>
                <a:cubicBezTo>
                  <a:pt x="201469" y="173875"/>
                  <a:pt x="203627" y="174173"/>
                  <a:pt x="205711" y="175066"/>
                </a:cubicBezTo>
                <a:cubicBezTo>
                  <a:pt x="211664" y="176257"/>
                  <a:pt x="215236" y="178340"/>
                  <a:pt x="216426" y="181317"/>
                </a:cubicBezTo>
                <a:cubicBezTo>
                  <a:pt x="217617" y="184293"/>
                  <a:pt x="215533" y="188163"/>
                  <a:pt x="210176" y="192925"/>
                </a:cubicBezTo>
                <a:lnTo>
                  <a:pt x="176243" y="208106"/>
                </a:lnTo>
                <a:cubicBezTo>
                  <a:pt x="174457" y="209296"/>
                  <a:pt x="173192" y="210487"/>
                  <a:pt x="172448" y="211678"/>
                </a:cubicBezTo>
                <a:cubicBezTo>
                  <a:pt x="171704" y="212868"/>
                  <a:pt x="172671" y="213761"/>
                  <a:pt x="175350" y="214357"/>
                </a:cubicBezTo>
                <a:cubicBezTo>
                  <a:pt x="177433" y="214357"/>
                  <a:pt x="179964" y="214059"/>
                  <a:pt x="182940" y="213464"/>
                </a:cubicBezTo>
                <a:cubicBezTo>
                  <a:pt x="185917" y="212868"/>
                  <a:pt x="188447" y="211975"/>
                  <a:pt x="190530" y="210785"/>
                </a:cubicBezTo>
                <a:lnTo>
                  <a:pt x="196781" y="205427"/>
                </a:lnTo>
                <a:cubicBezTo>
                  <a:pt x="203627" y="203939"/>
                  <a:pt x="210176" y="203864"/>
                  <a:pt x="216426" y="205204"/>
                </a:cubicBezTo>
                <a:cubicBezTo>
                  <a:pt x="222677" y="206543"/>
                  <a:pt x="229523" y="209594"/>
                  <a:pt x="236965" y="214357"/>
                </a:cubicBezTo>
                <a:cubicBezTo>
                  <a:pt x="242323" y="218821"/>
                  <a:pt x="245225" y="223137"/>
                  <a:pt x="245671" y="227305"/>
                </a:cubicBezTo>
                <a:cubicBezTo>
                  <a:pt x="246118" y="231472"/>
                  <a:pt x="244406" y="236085"/>
                  <a:pt x="240537" y="241146"/>
                </a:cubicBezTo>
                <a:cubicBezTo>
                  <a:pt x="235179" y="247396"/>
                  <a:pt x="231756" y="252977"/>
                  <a:pt x="230267" y="257889"/>
                </a:cubicBezTo>
                <a:cubicBezTo>
                  <a:pt x="228779" y="262800"/>
                  <a:pt x="226547" y="268530"/>
                  <a:pt x="223570" y="275078"/>
                </a:cubicBezTo>
                <a:cubicBezTo>
                  <a:pt x="222677" y="276567"/>
                  <a:pt x="222900" y="278204"/>
                  <a:pt x="224240" y="279990"/>
                </a:cubicBezTo>
                <a:cubicBezTo>
                  <a:pt x="225579" y="281776"/>
                  <a:pt x="227142" y="283115"/>
                  <a:pt x="228928" y="284008"/>
                </a:cubicBezTo>
                <a:cubicBezTo>
                  <a:pt x="233988" y="285794"/>
                  <a:pt x="237783" y="288845"/>
                  <a:pt x="240313" y="293161"/>
                </a:cubicBezTo>
                <a:cubicBezTo>
                  <a:pt x="242843" y="297477"/>
                  <a:pt x="242620" y="301867"/>
                  <a:pt x="239644" y="306332"/>
                </a:cubicBezTo>
                <a:cubicBezTo>
                  <a:pt x="237262" y="310499"/>
                  <a:pt x="234807" y="314667"/>
                  <a:pt x="232277" y="318834"/>
                </a:cubicBezTo>
                <a:cubicBezTo>
                  <a:pt x="229747" y="323001"/>
                  <a:pt x="226844" y="327764"/>
                  <a:pt x="223570" y="333121"/>
                </a:cubicBezTo>
                <a:cubicBezTo>
                  <a:pt x="221487" y="335503"/>
                  <a:pt x="220742" y="337586"/>
                  <a:pt x="221338" y="339372"/>
                </a:cubicBezTo>
                <a:cubicBezTo>
                  <a:pt x="221933" y="341158"/>
                  <a:pt x="223868" y="342349"/>
                  <a:pt x="227142" y="342944"/>
                </a:cubicBezTo>
                <a:cubicBezTo>
                  <a:pt x="241132" y="341456"/>
                  <a:pt x="254899" y="341009"/>
                  <a:pt x="268442" y="341605"/>
                </a:cubicBezTo>
                <a:cubicBezTo>
                  <a:pt x="281985" y="342200"/>
                  <a:pt x="296198" y="346218"/>
                  <a:pt x="311081" y="353660"/>
                </a:cubicBezTo>
                <a:cubicBezTo>
                  <a:pt x="314951" y="354850"/>
                  <a:pt x="318002" y="357083"/>
                  <a:pt x="320234" y="360357"/>
                </a:cubicBezTo>
                <a:cubicBezTo>
                  <a:pt x="322466" y="363631"/>
                  <a:pt x="324476" y="367054"/>
                  <a:pt x="326262" y="370626"/>
                </a:cubicBezTo>
                <a:cubicBezTo>
                  <a:pt x="327750" y="374496"/>
                  <a:pt x="327452" y="377547"/>
                  <a:pt x="325369" y="379779"/>
                </a:cubicBezTo>
                <a:cubicBezTo>
                  <a:pt x="323285" y="382011"/>
                  <a:pt x="320606" y="383425"/>
                  <a:pt x="317332" y="384021"/>
                </a:cubicBezTo>
                <a:cubicBezTo>
                  <a:pt x="307212" y="384021"/>
                  <a:pt x="297687" y="384244"/>
                  <a:pt x="288757" y="384690"/>
                </a:cubicBezTo>
                <a:cubicBezTo>
                  <a:pt x="279827" y="385137"/>
                  <a:pt x="270600" y="386402"/>
                  <a:pt x="261075" y="388485"/>
                </a:cubicBezTo>
                <a:cubicBezTo>
                  <a:pt x="257503" y="388485"/>
                  <a:pt x="254675" y="387667"/>
                  <a:pt x="252592" y="386030"/>
                </a:cubicBezTo>
                <a:cubicBezTo>
                  <a:pt x="250508" y="384393"/>
                  <a:pt x="249169" y="381937"/>
                  <a:pt x="248573" y="378663"/>
                </a:cubicBezTo>
                <a:cubicBezTo>
                  <a:pt x="247085" y="375686"/>
                  <a:pt x="245522" y="373900"/>
                  <a:pt x="243885" y="373305"/>
                </a:cubicBezTo>
                <a:cubicBezTo>
                  <a:pt x="242248" y="372710"/>
                  <a:pt x="240537" y="372710"/>
                  <a:pt x="238751" y="373305"/>
                </a:cubicBezTo>
                <a:cubicBezTo>
                  <a:pt x="214045" y="376282"/>
                  <a:pt x="190828" y="379481"/>
                  <a:pt x="169099" y="382904"/>
                </a:cubicBezTo>
                <a:cubicBezTo>
                  <a:pt x="147370" y="386327"/>
                  <a:pt x="124451" y="392355"/>
                  <a:pt x="100341" y="400987"/>
                </a:cubicBezTo>
                <a:cubicBezTo>
                  <a:pt x="91411" y="402178"/>
                  <a:pt x="83597" y="402624"/>
                  <a:pt x="76900" y="402326"/>
                </a:cubicBezTo>
                <a:cubicBezTo>
                  <a:pt x="70203" y="402029"/>
                  <a:pt x="62538" y="398903"/>
                  <a:pt x="53906" y="392950"/>
                </a:cubicBezTo>
                <a:cubicBezTo>
                  <a:pt x="48251" y="390569"/>
                  <a:pt x="45125" y="386774"/>
                  <a:pt x="44530" y="381565"/>
                </a:cubicBezTo>
                <a:cubicBezTo>
                  <a:pt x="43935" y="376356"/>
                  <a:pt x="44976" y="371519"/>
                  <a:pt x="47655" y="367054"/>
                </a:cubicBezTo>
                <a:cubicBezTo>
                  <a:pt x="48251" y="364673"/>
                  <a:pt x="49516" y="363036"/>
                  <a:pt x="51451" y="362143"/>
                </a:cubicBezTo>
                <a:cubicBezTo>
                  <a:pt x="53385" y="361250"/>
                  <a:pt x="55394" y="361101"/>
                  <a:pt x="57478" y="361696"/>
                </a:cubicBezTo>
                <a:lnTo>
                  <a:pt x="61050" y="366161"/>
                </a:lnTo>
                <a:cubicBezTo>
                  <a:pt x="71170" y="367352"/>
                  <a:pt x="81663" y="367352"/>
                  <a:pt x="92527" y="366161"/>
                </a:cubicBezTo>
                <a:cubicBezTo>
                  <a:pt x="103392" y="364971"/>
                  <a:pt x="114033" y="362292"/>
                  <a:pt x="124451" y="358124"/>
                </a:cubicBezTo>
                <a:cubicBezTo>
                  <a:pt x="127130" y="356934"/>
                  <a:pt x="128618" y="355148"/>
                  <a:pt x="128916" y="352767"/>
                </a:cubicBezTo>
                <a:cubicBezTo>
                  <a:pt x="129213" y="350385"/>
                  <a:pt x="128320" y="348004"/>
                  <a:pt x="126237" y="345623"/>
                </a:cubicBezTo>
                <a:cubicBezTo>
                  <a:pt x="119688" y="336693"/>
                  <a:pt x="115595" y="328433"/>
                  <a:pt x="113958" y="320843"/>
                </a:cubicBezTo>
                <a:cubicBezTo>
                  <a:pt x="112321" y="313253"/>
                  <a:pt x="113437" y="305142"/>
                  <a:pt x="117307" y="296510"/>
                </a:cubicBezTo>
                <a:cubicBezTo>
                  <a:pt x="118200" y="294426"/>
                  <a:pt x="118349" y="292268"/>
                  <a:pt x="117753" y="290036"/>
                </a:cubicBezTo>
                <a:cubicBezTo>
                  <a:pt x="117158" y="287803"/>
                  <a:pt x="115521" y="285794"/>
                  <a:pt x="112842" y="284008"/>
                </a:cubicBezTo>
                <a:cubicBezTo>
                  <a:pt x="103317" y="274185"/>
                  <a:pt x="99373" y="265032"/>
                  <a:pt x="101010" y="256549"/>
                </a:cubicBezTo>
                <a:cubicBezTo>
                  <a:pt x="102647" y="248066"/>
                  <a:pt x="109270" y="241443"/>
                  <a:pt x="120879" y="236681"/>
                </a:cubicBezTo>
                <a:cubicBezTo>
                  <a:pt x="124451" y="235490"/>
                  <a:pt x="128023" y="234002"/>
                  <a:pt x="131594" y="232216"/>
                </a:cubicBezTo>
                <a:cubicBezTo>
                  <a:pt x="135166" y="230430"/>
                  <a:pt x="139036" y="227751"/>
                  <a:pt x="143203" y="224179"/>
                </a:cubicBezTo>
                <a:cubicBezTo>
                  <a:pt x="146477" y="220310"/>
                  <a:pt x="147817" y="217482"/>
                  <a:pt x="147221" y="215696"/>
                </a:cubicBezTo>
                <a:cubicBezTo>
                  <a:pt x="146626" y="213910"/>
                  <a:pt x="144096" y="213166"/>
                  <a:pt x="139631" y="213464"/>
                </a:cubicBezTo>
                <a:lnTo>
                  <a:pt x="125344" y="213464"/>
                </a:lnTo>
                <a:cubicBezTo>
                  <a:pt x="118200" y="211380"/>
                  <a:pt x="115819" y="208775"/>
                  <a:pt x="118200" y="205650"/>
                </a:cubicBezTo>
                <a:cubicBezTo>
                  <a:pt x="120581" y="202525"/>
                  <a:pt x="124451" y="200367"/>
                  <a:pt x="129808" y="199176"/>
                </a:cubicBezTo>
                <a:cubicBezTo>
                  <a:pt x="140524" y="194711"/>
                  <a:pt x="150719" y="190321"/>
                  <a:pt x="160393" y="186005"/>
                </a:cubicBezTo>
                <a:cubicBezTo>
                  <a:pt x="170066" y="181689"/>
                  <a:pt x="180410" y="178340"/>
                  <a:pt x="191423" y="175959"/>
                </a:cubicBezTo>
                <a:cubicBezTo>
                  <a:pt x="194400" y="175066"/>
                  <a:pt x="197004" y="174471"/>
                  <a:pt x="199237" y="174173"/>
                </a:cubicBezTo>
                <a:close/>
                <a:moveTo>
                  <a:pt x="149454" y="267"/>
                </a:moveTo>
                <a:cubicBezTo>
                  <a:pt x="155407" y="-775"/>
                  <a:pt x="161955" y="1235"/>
                  <a:pt x="169099" y="6295"/>
                </a:cubicBezTo>
                <a:cubicBezTo>
                  <a:pt x="170290" y="6890"/>
                  <a:pt x="171704" y="7560"/>
                  <a:pt x="173341" y="8304"/>
                </a:cubicBezTo>
                <a:cubicBezTo>
                  <a:pt x="174978" y="9048"/>
                  <a:pt x="176541" y="9569"/>
                  <a:pt x="178029" y="9867"/>
                </a:cubicBezTo>
                <a:cubicBezTo>
                  <a:pt x="185470" y="12546"/>
                  <a:pt x="190828" y="15299"/>
                  <a:pt x="194102" y="18127"/>
                </a:cubicBezTo>
                <a:cubicBezTo>
                  <a:pt x="197376" y="20954"/>
                  <a:pt x="199758" y="26535"/>
                  <a:pt x="201246" y="34870"/>
                </a:cubicBezTo>
                <a:cubicBezTo>
                  <a:pt x="201246" y="39037"/>
                  <a:pt x="202065" y="42014"/>
                  <a:pt x="203702" y="43799"/>
                </a:cubicBezTo>
                <a:cubicBezTo>
                  <a:pt x="205339" y="45585"/>
                  <a:pt x="208390" y="46776"/>
                  <a:pt x="212855" y="47371"/>
                </a:cubicBezTo>
                <a:cubicBezTo>
                  <a:pt x="217915" y="47371"/>
                  <a:pt x="222380" y="47297"/>
                  <a:pt x="226249" y="47148"/>
                </a:cubicBezTo>
                <a:cubicBezTo>
                  <a:pt x="230119" y="46999"/>
                  <a:pt x="234583" y="48562"/>
                  <a:pt x="239644" y="51836"/>
                </a:cubicBezTo>
                <a:cubicBezTo>
                  <a:pt x="245001" y="53622"/>
                  <a:pt x="247978" y="56227"/>
                  <a:pt x="248573" y="59650"/>
                </a:cubicBezTo>
                <a:cubicBezTo>
                  <a:pt x="249169" y="63073"/>
                  <a:pt x="247085" y="67017"/>
                  <a:pt x="242323" y="71482"/>
                </a:cubicBezTo>
                <a:cubicBezTo>
                  <a:pt x="233095" y="79518"/>
                  <a:pt x="224686" y="85099"/>
                  <a:pt x="217096" y="88225"/>
                </a:cubicBezTo>
                <a:cubicBezTo>
                  <a:pt x="209506" y="91350"/>
                  <a:pt x="200948" y="94401"/>
                  <a:pt x="191423" y="97378"/>
                </a:cubicBezTo>
                <a:cubicBezTo>
                  <a:pt x="189042" y="98866"/>
                  <a:pt x="187256" y="100429"/>
                  <a:pt x="186066" y="102066"/>
                </a:cubicBezTo>
                <a:cubicBezTo>
                  <a:pt x="184875" y="103703"/>
                  <a:pt x="184577" y="105414"/>
                  <a:pt x="185173" y="107200"/>
                </a:cubicBezTo>
                <a:cubicBezTo>
                  <a:pt x="190233" y="111665"/>
                  <a:pt x="196037" y="112260"/>
                  <a:pt x="202585" y="108986"/>
                </a:cubicBezTo>
                <a:cubicBezTo>
                  <a:pt x="209134" y="105712"/>
                  <a:pt x="215831" y="105117"/>
                  <a:pt x="222677" y="107200"/>
                </a:cubicBezTo>
                <a:cubicBezTo>
                  <a:pt x="228333" y="109284"/>
                  <a:pt x="231533" y="112112"/>
                  <a:pt x="232277" y="115683"/>
                </a:cubicBezTo>
                <a:cubicBezTo>
                  <a:pt x="233021" y="119255"/>
                  <a:pt x="230714" y="122976"/>
                  <a:pt x="225356" y="126846"/>
                </a:cubicBezTo>
                <a:cubicBezTo>
                  <a:pt x="210771" y="130715"/>
                  <a:pt x="196856" y="135106"/>
                  <a:pt x="183610" y="140017"/>
                </a:cubicBezTo>
                <a:cubicBezTo>
                  <a:pt x="170364" y="144928"/>
                  <a:pt x="156300" y="148872"/>
                  <a:pt x="141417" y="151849"/>
                </a:cubicBezTo>
                <a:cubicBezTo>
                  <a:pt x="136357" y="151849"/>
                  <a:pt x="131743" y="153709"/>
                  <a:pt x="127576" y="157430"/>
                </a:cubicBezTo>
                <a:cubicBezTo>
                  <a:pt x="123409" y="161150"/>
                  <a:pt x="119093" y="165243"/>
                  <a:pt x="114628" y="169708"/>
                </a:cubicBezTo>
                <a:cubicBezTo>
                  <a:pt x="111949" y="171494"/>
                  <a:pt x="110833" y="172908"/>
                  <a:pt x="111279" y="173950"/>
                </a:cubicBezTo>
                <a:cubicBezTo>
                  <a:pt x="111726" y="174991"/>
                  <a:pt x="113140" y="175661"/>
                  <a:pt x="115521" y="175959"/>
                </a:cubicBezTo>
                <a:cubicBezTo>
                  <a:pt x="140226" y="167327"/>
                  <a:pt x="163592" y="159365"/>
                  <a:pt x="185619" y="152072"/>
                </a:cubicBezTo>
                <a:cubicBezTo>
                  <a:pt x="207646" y="144779"/>
                  <a:pt x="231607" y="139942"/>
                  <a:pt x="257503" y="137561"/>
                </a:cubicBezTo>
                <a:cubicBezTo>
                  <a:pt x="265540" y="136668"/>
                  <a:pt x="273353" y="136445"/>
                  <a:pt x="280943" y="136891"/>
                </a:cubicBezTo>
                <a:cubicBezTo>
                  <a:pt x="288534" y="137338"/>
                  <a:pt x="296794" y="138454"/>
                  <a:pt x="305723" y="140240"/>
                </a:cubicBezTo>
                <a:cubicBezTo>
                  <a:pt x="310783" y="142026"/>
                  <a:pt x="316216" y="145077"/>
                  <a:pt x="322020" y="149393"/>
                </a:cubicBezTo>
                <a:cubicBezTo>
                  <a:pt x="327824" y="153709"/>
                  <a:pt x="333108" y="158397"/>
                  <a:pt x="337870" y="163457"/>
                </a:cubicBezTo>
                <a:cubicBezTo>
                  <a:pt x="340549" y="165839"/>
                  <a:pt x="341814" y="167997"/>
                  <a:pt x="341665" y="169931"/>
                </a:cubicBezTo>
                <a:cubicBezTo>
                  <a:pt x="341516" y="171866"/>
                  <a:pt x="339656" y="173875"/>
                  <a:pt x="336084" y="175959"/>
                </a:cubicBezTo>
                <a:cubicBezTo>
                  <a:pt x="331619" y="177745"/>
                  <a:pt x="327527" y="178861"/>
                  <a:pt x="323806" y="179307"/>
                </a:cubicBezTo>
                <a:cubicBezTo>
                  <a:pt x="320085" y="179754"/>
                  <a:pt x="315844" y="180126"/>
                  <a:pt x="311081" y="180424"/>
                </a:cubicBezTo>
                <a:cubicBezTo>
                  <a:pt x="300366" y="183698"/>
                  <a:pt x="290692" y="185707"/>
                  <a:pt x="282060" y="186451"/>
                </a:cubicBezTo>
                <a:cubicBezTo>
                  <a:pt x="273428" y="187195"/>
                  <a:pt x="263456" y="186377"/>
                  <a:pt x="252145" y="183996"/>
                </a:cubicBezTo>
                <a:cubicBezTo>
                  <a:pt x="249764" y="183400"/>
                  <a:pt x="248425" y="182284"/>
                  <a:pt x="248127" y="180647"/>
                </a:cubicBezTo>
                <a:cubicBezTo>
                  <a:pt x="247829" y="179010"/>
                  <a:pt x="248871" y="177447"/>
                  <a:pt x="251252" y="175959"/>
                </a:cubicBezTo>
                <a:cubicBezTo>
                  <a:pt x="257503" y="172089"/>
                  <a:pt x="263456" y="169262"/>
                  <a:pt x="269112" y="167476"/>
                </a:cubicBezTo>
                <a:cubicBezTo>
                  <a:pt x="274767" y="165690"/>
                  <a:pt x="280720" y="162862"/>
                  <a:pt x="286971" y="158992"/>
                </a:cubicBezTo>
                <a:cubicBezTo>
                  <a:pt x="292626" y="155123"/>
                  <a:pt x="294487" y="151179"/>
                  <a:pt x="292552" y="147161"/>
                </a:cubicBezTo>
                <a:cubicBezTo>
                  <a:pt x="290617" y="143142"/>
                  <a:pt x="287269" y="141133"/>
                  <a:pt x="282506" y="141133"/>
                </a:cubicBezTo>
                <a:cubicBezTo>
                  <a:pt x="272088" y="140835"/>
                  <a:pt x="262191" y="141356"/>
                  <a:pt x="252815" y="142696"/>
                </a:cubicBezTo>
                <a:cubicBezTo>
                  <a:pt x="243439" y="144035"/>
                  <a:pt x="233691" y="146491"/>
                  <a:pt x="223570" y="150063"/>
                </a:cubicBezTo>
                <a:cubicBezTo>
                  <a:pt x="209580" y="156016"/>
                  <a:pt x="196335" y="161448"/>
                  <a:pt x="183833" y="166359"/>
                </a:cubicBezTo>
                <a:cubicBezTo>
                  <a:pt x="171332" y="171271"/>
                  <a:pt x="158086" y="175959"/>
                  <a:pt x="144096" y="180424"/>
                </a:cubicBezTo>
                <a:lnTo>
                  <a:pt x="93197" y="204534"/>
                </a:lnTo>
                <a:cubicBezTo>
                  <a:pt x="85160" y="208403"/>
                  <a:pt x="77793" y="213017"/>
                  <a:pt x="71096" y="218375"/>
                </a:cubicBezTo>
                <a:cubicBezTo>
                  <a:pt x="64399" y="223733"/>
                  <a:pt x="58073" y="230430"/>
                  <a:pt x="52120" y="238467"/>
                </a:cubicBezTo>
                <a:cubicBezTo>
                  <a:pt x="52120" y="245610"/>
                  <a:pt x="50632" y="252308"/>
                  <a:pt x="47655" y="258558"/>
                </a:cubicBezTo>
                <a:cubicBezTo>
                  <a:pt x="44679" y="264809"/>
                  <a:pt x="41405" y="272102"/>
                  <a:pt x="37833" y="280436"/>
                </a:cubicBezTo>
                <a:cubicBezTo>
                  <a:pt x="33368" y="287878"/>
                  <a:pt x="27415" y="292342"/>
                  <a:pt x="19973" y="293831"/>
                </a:cubicBezTo>
                <a:lnTo>
                  <a:pt x="0" y="288837"/>
                </a:lnTo>
                <a:lnTo>
                  <a:pt x="0" y="223106"/>
                </a:lnTo>
                <a:lnTo>
                  <a:pt x="3007" y="213240"/>
                </a:lnTo>
                <a:cubicBezTo>
                  <a:pt x="5984" y="206245"/>
                  <a:pt x="11044" y="198878"/>
                  <a:pt x="18187" y="191139"/>
                </a:cubicBezTo>
                <a:cubicBezTo>
                  <a:pt x="20271" y="187270"/>
                  <a:pt x="22875" y="184963"/>
                  <a:pt x="26001" y="184219"/>
                </a:cubicBezTo>
                <a:cubicBezTo>
                  <a:pt x="29126" y="183475"/>
                  <a:pt x="32475" y="183103"/>
                  <a:pt x="36047" y="183103"/>
                </a:cubicBezTo>
                <a:cubicBezTo>
                  <a:pt x="47060" y="185484"/>
                  <a:pt x="56213" y="184814"/>
                  <a:pt x="63506" y="181093"/>
                </a:cubicBezTo>
                <a:cubicBezTo>
                  <a:pt x="70798" y="177373"/>
                  <a:pt x="80100" y="172685"/>
                  <a:pt x="91411" y="167029"/>
                </a:cubicBezTo>
                <a:cubicBezTo>
                  <a:pt x="92899" y="166136"/>
                  <a:pt x="94387" y="165169"/>
                  <a:pt x="95876" y="164127"/>
                </a:cubicBezTo>
                <a:cubicBezTo>
                  <a:pt x="97364" y="163085"/>
                  <a:pt x="98257" y="161374"/>
                  <a:pt x="98555" y="158992"/>
                </a:cubicBezTo>
                <a:cubicBezTo>
                  <a:pt x="95876" y="156611"/>
                  <a:pt x="93346" y="154825"/>
                  <a:pt x="90964" y="153635"/>
                </a:cubicBezTo>
                <a:cubicBezTo>
                  <a:pt x="88583" y="152444"/>
                  <a:pt x="88137" y="150360"/>
                  <a:pt x="89625" y="147384"/>
                </a:cubicBezTo>
                <a:lnTo>
                  <a:pt x="124451" y="128632"/>
                </a:lnTo>
                <a:cubicBezTo>
                  <a:pt x="128023" y="125655"/>
                  <a:pt x="129734" y="122381"/>
                  <a:pt x="129585" y="118809"/>
                </a:cubicBezTo>
                <a:cubicBezTo>
                  <a:pt x="129436" y="115237"/>
                  <a:pt x="127130" y="112856"/>
                  <a:pt x="122665" y="111665"/>
                </a:cubicBezTo>
                <a:lnTo>
                  <a:pt x="100341" y="99164"/>
                </a:lnTo>
                <a:cubicBezTo>
                  <a:pt x="95876" y="96485"/>
                  <a:pt x="93643" y="94029"/>
                  <a:pt x="93643" y="91797"/>
                </a:cubicBezTo>
                <a:cubicBezTo>
                  <a:pt x="93643" y="89564"/>
                  <a:pt x="95876" y="87257"/>
                  <a:pt x="100341" y="84876"/>
                </a:cubicBezTo>
                <a:cubicBezTo>
                  <a:pt x="106294" y="80709"/>
                  <a:pt x="112396" y="78104"/>
                  <a:pt x="118646" y="77063"/>
                </a:cubicBezTo>
                <a:cubicBezTo>
                  <a:pt x="124897" y="76021"/>
                  <a:pt x="131297" y="73863"/>
                  <a:pt x="137845" y="70589"/>
                </a:cubicBezTo>
                <a:cubicBezTo>
                  <a:pt x="140226" y="64338"/>
                  <a:pt x="141343" y="57715"/>
                  <a:pt x="141194" y="50720"/>
                </a:cubicBezTo>
                <a:cubicBezTo>
                  <a:pt x="141045" y="43725"/>
                  <a:pt x="140524" y="36656"/>
                  <a:pt x="139631" y="29512"/>
                </a:cubicBezTo>
                <a:cubicBezTo>
                  <a:pt x="136952" y="25940"/>
                  <a:pt x="134943" y="23112"/>
                  <a:pt x="133604" y="21029"/>
                </a:cubicBezTo>
                <a:cubicBezTo>
                  <a:pt x="132264" y="18945"/>
                  <a:pt x="131892" y="16117"/>
                  <a:pt x="132487" y="12546"/>
                </a:cubicBezTo>
                <a:cubicBezTo>
                  <a:pt x="137845" y="5402"/>
                  <a:pt x="143501" y="1309"/>
                  <a:pt x="149454" y="267"/>
                </a:cubicBezTo>
                <a:close/>
              </a:path>
            </a:pathLst>
          </a:custGeom>
          <a:solidFill>
            <a:schemeClr val="bg1"/>
          </a:solidFill>
          <a:ln w="3175">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3600" dirty="0">
              <a:solidFill>
                <a:schemeClr val="bg1">
                  <a:lumMod val="75000"/>
                </a:schemeClr>
              </a:solidFill>
              <a:latin typeface="中山行书百年纪念版" panose="02010609000101010101" pitchFamily="49" charset="-122"/>
              <a:ea typeface="中山行书百年纪念版" panose="02010609000101010101" pitchFamily="49" charset="-122"/>
              <a:cs typeface="经典繁颜体" panose="02010609000101010101" pitchFamily="49" charset="-122"/>
            </a:endParaRPr>
          </a:p>
        </p:txBody>
      </p:sp>
      <p:sp>
        <p:nvSpPr>
          <p:cNvPr id="27" name="圆角矩形 26"/>
          <p:cNvSpPr/>
          <p:nvPr/>
        </p:nvSpPr>
        <p:spPr>
          <a:xfrm>
            <a:off x="6952344" y="4260127"/>
            <a:ext cx="551542" cy="551542"/>
          </a:xfrm>
          <a:prstGeom prst="roundRect">
            <a:avLst>
              <a:gd name="adj" fmla="val 32457"/>
            </a:avLst>
          </a:prstGeom>
          <a:solidFill>
            <a:srgbClr val="D32F2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_文本框 50"/>
          <p:cNvSpPr txBox="1"/>
          <p:nvPr>
            <p:custDataLst>
              <p:tags r:id="rId3"/>
            </p:custDataLst>
          </p:nvPr>
        </p:nvSpPr>
        <p:spPr>
          <a:xfrm>
            <a:off x="7021404" y="4330123"/>
            <a:ext cx="420066" cy="411550"/>
          </a:xfrm>
          <a:custGeom>
            <a:avLst/>
            <a:gdLst/>
            <a:ahLst/>
            <a:cxnLst/>
            <a:rect l="l" t="t" r="r" b="b"/>
            <a:pathLst>
              <a:path w="420066" h="411550">
                <a:moveTo>
                  <a:pt x="121612" y="230155"/>
                </a:moveTo>
                <a:cubicBezTo>
                  <a:pt x="122207" y="270636"/>
                  <a:pt x="121909" y="311117"/>
                  <a:pt x="120719" y="351598"/>
                </a:cubicBezTo>
                <a:cubicBezTo>
                  <a:pt x="148698" y="314689"/>
                  <a:pt x="173404" y="276440"/>
                  <a:pt x="194835" y="236852"/>
                </a:cubicBezTo>
                <a:cubicBezTo>
                  <a:pt x="187096" y="236852"/>
                  <a:pt x="180696" y="235512"/>
                  <a:pt x="175636" y="232834"/>
                </a:cubicBezTo>
                <a:cubicBezTo>
                  <a:pt x="167004" y="236405"/>
                  <a:pt x="159116" y="237298"/>
                  <a:pt x="151973" y="235512"/>
                </a:cubicBezTo>
                <a:cubicBezTo>
                  <a:pt x="143936" y="231941"/>
                  <a:pt x="133815" y="230155"/>
                  <a:pt x="121612" y="230155"/>
                </a:cubicBezTo>
                <a:close/>
                <a:moveTo>
                  <a:pt x="296522" y="206603"/>
                </a:moveTo>
                <a:cubicBezTo>
                  <a:pt x="299573" y="207272"/>
                  <a:pt x="301991" y="208723"/>
                  <a:pt x="303777" y="210956"/>
                </a:cubicBezTo>
                <a:cubicBezTo>
                  <a:pt x="309433" y="218993"/>
                  <a:pt x="308689" y="230304"/>
                  <a:pt x="301545" y="244889"/>
                </a:cubicBezTo>
                <a:cubicBezTo>
                  <a:pt x="295889" y="267511"/>
                  <a:pt x="292020" y="294151"/>
                  <a:pt x="289936" y="324809"/>
                </a:cubicBezTo>
                <a:cubicBezTo>
                  <a:pt x="289936" y="340883"/>
                  <a:pt x="297378" y="349366"/>
                  <a:pt x="312260" y="350259"/>
                </a:cubicBezTo>
                <a:cubicBezTo>
                  <a:pt x="332501" y="348473"/>
                  <a:pt x="349170" y="344455"/>
                  <a:pt x="362267" y="338204"/>
                </a:cubicBezTo>
                <a:cubicBezTo>
                  <a:pt x="369410" y="330167"/>
                  <a:pt x="373280" y="322428"/>
                  <a:pt x="373875" y="314987"/>
                </a:cubicBezTo>
                <a:cubicBezTo>
                  <a:pt x="375959" y="305164"/>
                  <a:pt x="378191" y="295788"/>
                  <a:pt x="380573" y="286858"/>
                </a:cubicBezTo>
                <a:cubicBezTo>
                  <a:pt x="385633" y="277929"/>
                  <a:pt x="390246" y="280161"/>
                  <a:pt x="394414" y="293555"/>
                </a:cubicBezTo>
                <a:cubicBezTo>
                  <a:pt x="395902" y="303378"/>
                  <a:pt x="398432" y="312457"/>
                  <a:pt x="402004" y="320791"/>
                </a:cubicBezTo>
                <a:cubicBezTo>
                  <a:pt x="410636" y="326149"/>
                  <a:pt x="416440" y="332846"/>
                  <a:pt x="419417" y="340883"/>
                </a:cubicBezTo>
                <a:cubicBezTo>
                  <a:pt x="420607" y="346241"/>
                  <a:pt x="420161" y="354426"/>
                  <a:pt x="418077" y="365439"/>
                </a:cubicBezTo>
                <a:cubicBezTo>
                  <a:pt x="408850" y="379727"/>
                  <a:pt x="393372" y="390443"/>
                  <a:pt x="371643" y="397586"/>
                </a:cubicBezTo>
                <a:cubicBezTo>
                  <a:pt x="346640" y="404135"/>
                  <a:pt x="319702" y="405921"/>
                  <a:pt x="290829" y="402944"/>
                </a:cubicBezTo>
                <a:cubicBezTo>
                  <a:pt x="264933" y="397586"/>
                  <a:pt x="250199" y="380471"/>
                  <a:pt x="246627" y="351598"/>
                </a:cubicBezTo>
                <a:cubicBezTo>
                  <a:pt x="248711" y="316475"/>
                  <a:pt x="251539" y="283584"/>
                  <a:pt x="255110" y="252925"/>
                </a:cubicBezTo>
                <a:lnTo>
                  <a:pt x="261808" y="231494"/>
                </a:lnTo>
                <a:cubicBezTo>
                  <a:pt x="268356" y="219588"/>
                  <a:pt x="276244" y="211402"/>
                  <a:pt x="285471" y="206937"/>
                </a:cubicBezTo>
                <a:cubicBezTo>
                  <a:pt x="289787" y="206045"/>
                  <a:pt x="293471" y="205933"/>
                  <a:pt x="296522" y="206603"/>
                </a:cubicBezTo>
                <a:close/>
                <a:moveTo>
                  <a:pt x="293173" y="8587"/>
                </a:moveTo>
                <a:cubicBezTo>
                  <a:pt x="296819" y="8364"/>
                  <a:pt x="300801" y="9145"/>
                  <a:pt x="305117" y="10931"/>
                </a:cubicBezTo>
                <a:cubicBezTo>
                  <a:pt x="313749" y="16289"/>
                  <a:pt x="320446" y="22986"/>
                  <a:pt x="325208" y="31023"/>
                </a:cubicBezTo>
                <a:cubicBezTo>
                  <a:pt x="326101" y="39059"/>
                  <a:pt x="324762" y="46352"/>
                  <a:pt x="321190" y="52900"/>
                </a:cubicBezTo>
                <a:cubicBezTo>
                  <a:pt x="306010" y="70760"/>
                  <a:pt x="292020" y="82815"/>
                  <a:pt x="279221" y="89066"/>
                </a:cubicBezTo>
                <a:cubicBezTo>
                  <a:pt x="270589" y="92935"/>
                  <a:pt x="257938" y="94870"/>
                  <a:pt x="241269" y="94870"/>
                </a:cubicBezTo>
                <a:cubicBezTo>
                  <a:pt x="231149" y="91893"/>
                  <a:pt x="223559" y="84154"/>
                  <a:pt x="218499" y="71653"/>
                </a:cubicBezTo>
                <a:cubicBezTo>
                  <a:pt x="214332" y="61830"/>
                  <a:pt x="212546" y="52305"/>
                  <a:pt x="213141" y="43078"/>
                </a:cubicBezTo>
                <a:cubicBezTo>
                  <a:pt x="214629" y="35934"/>
                  <a:pt x="221178" y="31916"/>
                  <a:pt x="232786" y="31023"/>
                </a:cubicBezTo>
                <a:cubicBezTo>
                  <a:pt x="248562" y="29237"/>
                  <a:pt x="265380" y="22986"/>
                  <a:pt x="283239" y="12270"/>
                </a:cubicBezTo>
                <a:cubicBezTo>
                  <a:pt x="286215" y="10038"/>
                  <a:pt x="289527" y="8810"/>
                  <a:pt x="293173" y="8587"/>
                </a:cubicBezTo>
                <a:close/>
                <a:moveTo>
                  <a:pt x="106319" y="215"/>
                </a:moveTo>
                <a:cubicBezTo>
                  <a:pt x="111008" y="-529"/>
                  <a:pt x="117147" y="662"/>
                  <a:pt x="124737" y="3787"/>
                </a:cubicBezTo>
                <a:cubicBezTo>
                  <a:pt x="133369" y="10336"/>
                  <a:pt x="139471" y="15842"/>
                  <a:pt x="143043" y="20307"/>
                </a:cubicBezTo>
                <a:cubicBezTo>
                  <a:pt x="146019" y="30130"/>
                  <a:pt x="145722" y="37720"/>
                  <a:pt x="142150" y="43078"/>
                </a:cubicBezTo>
                <a:cubicBezTo>
                  <a:pt x="137685" y="50519"/>
                  <a:pt x="134411" y="58705"/>
                  <a:pt x="132327" y="67634"/>
                </a:cubicBezTo>
                <a:cubicBezTo>
                  <a:pt x="148996" y="64063"/>
                  <a:pt x="161646" y="66295"/>
                  <a:pt x="170278" y="74332"/>
                </a:cubicBezTo>
                <a:cubicBezTo>
                  <a:pt x="181589" y="88024"/>
                  <a:pt x="184119" y="100228"/>
                  <a:pt x="177869" y="110943"/>
                </a:cubicBezTo>
                <a:cubicBezTo>
                  <a:pt x="161200" y="126124"/>
                  <a:pt x="143936" y="141900"/>
                  <a:pt x="126076" y="158271"/>
                </a:cubicBezTo>
                <a:cubicBezTo>
                  <a:pt x="123695" y="170772"/>
                  <a:pt x="122207" y="183423"/>
                  <a:pt x="121612" y="196222"/>
                </a:cubicBezTo>
                <a:cubicBezTo>
                  <a:pt x="138876" y="195329"/>
                  <a:pt x="153610" y="198454"/>
                  <a:pt x="165814" y="205598"/>
                </a:cubicBezTo>
                <a:cubicBezTo>
                  <a:pt x="160753" y="196668"/>
                  <a:pt x="162242" y="187143"/>
                  <a:pt x="170278" y="177023"/>
                </a:cubicBezTo>
                <a:cubicBezTo>
                  <a:pt x="191114" y="163629"/>
                  <a:pt x="217308" y="150532"/>
                  <a:pt x="248860" y="137732"/>
                </a:cubicBezTo>
                <a:lnTo>
                  <a:pt x="292169" y="114962"/>
                </a:lnTo>
                <a:cubicBezTo>
                  <a:pt x="304373" y="107818"/>
                  <a:pt x="315088" y="108264"/>
                  <a:pt x="324315" y="116301"/>
                </a:cubicBezTo>
                <a:cubicBezTo>
                  <a:pt x="329971" y="122552"/>
                  <a:pt x="334287" y="129696"/>
                  <a:pt x="337264" y="137732"/>
                </a:cubicBezTo>
                <a:cubicBezTo>
                  <a:pt x="341728" y="149639"/>
                  <a:pt x="338901" y="159610"/>
                  <a:pt x="328780" y="167647"/>
                </a:cubicBezTo>
                <a:cubicBezTo>
                  <a:pt x="291276" y="182232"/>
                  <a:pt x="266124" y="198008"/>
                  <a:pt x="253324" y="214974"/>
                </a:cubicBezTo>
                <a:cubicBezTo>
                  <a:pt x="225940" y="266469"/>
                  <a:pt x="197812" y="311117"/>
                  <a:pt x="168939" y="348920"/>
                </a:cubicBezTo>
                <a:cubicBezTo>
                  <a:pt x="156735" y="362612"/>
                  <a:pt x="143787" y="371244"/>
                  <a:pt x="130095" y="374816"/>
                </a:cubicBezTo>
                <a:cubicBezTo>
                  <a:pt x="124439" y="375709"/>
                  <a:pt x="120867" y="373476"/>
                  <a:pt x="119379" y="368118"/>
                </a:cubicBezTo>
                <a:cubicBezTo>
                  <a:pt x="118784" y="384192"/>
                  <a:pt x="115510" y="395354"/>
                  <a:pt x="109557" y="401605"/>
                </a:cubicBezTo>
                <a:cubicBezTo>
                  <a:pt x="98841" y="414404"/>
                  <a:pt x="90953" y="414850"/>
                  <a:pt x="85893" y="402944"/>
                </a:cubicBezTo>
                <a:cubicBezTo>
                  <a:pt x="80237" y="388657"/>
                  <a:pt x="77410" y="372434"/>
                  <a:pt x="77410" y="354277"/>
                </a:cubicBezTo>
                <a:cubicBezTo>
                  <a:pt x="75921" y="315582"/>
                  <a:pt x="76666" y="275547"/>
                  <a:pt x="79642" y="234173"/>
                </a:cubicBezTo>
                <a:cubicBezTo>
                  <a:pt x="58806" y="259176"/>
                  <a:pt x="38566" y="285221"/>
                  <a:pt x="18920" y="312308"/>
                </a:cubicBezTo>
                <a:cubicBezTo>
                  <a:pt x="4037" y="323321"/>
                  <a:pt x="-2065" y="321089"/>
                  <a:pt x="614" y="305611"/>
                </a:cubicBezTo>
                <a:cubicBezTo>
                  <a:pt x="5674" y="282989"/>
                  <a:pt x="18027" y="257837"/>
                  <a:pt x="37673" y="230155"/>
                </a:cubicBezTo>
                <a:cubicBezTo>
                  <a:pt x="48388" y="212891"/>
                  <a:pt x="60890" y="196520"/>
                  <a:pt x="75177" y="181041"/>
                </a:cubicBezTo>
                <a:cubicBezTo>
                  <a:pt x="75177" y="178362"/>
                  <a:pt x="72647" y="176577"/>
                  <a:pt x="67587" y="175684"/>
                </a:cubicBezTo>
                <a:cubicBezTo>
                  <a:pt x="43179" y="170326"/>
                  <a:pt x="27403" y="162289"/>
                  <a:pt x="20260" y="151573"/>
                </a:cubicBezTo>
                <a:cubicBezTo>
                  <a:pt x="13711" y="130737"/>
                  <a:pt x="17283" y="118980"/>
                  <a:pt x="30975" y="116301"/>
                </a:cubicBezTo>
                <a:cubicBezTo>
                  <a:pt x="46751" y="110943"/>
                  <a:pt x="65057" y="100972"/>
                  <a:pt x="85893" y="86387"/>
                </a:cubicBezTo>
                <a:cubicBezTo>
                  <a:pt x="88869" y="57514"/>
                  <a:pt x="92441" y="31469"/>
                  <a:pt x="96608" y="8252"/>
                </a:cubicBezTo>
                <a:cubicBezTo>
                  <a:pt x="98394" y="3638"/>
                  <a:pt x="101631" y="959"/>
                  <a:pt x="106319" y="215"/>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3600" dirty="0">
              <a:solidFill>
                <a:schemeClr val="bg1">
                  <a:lumMod val="75000"/>
                </a:schemeClr>
              </a:solidFill>
              <a:latin typeface="经典繁颜体" panose="02010609000101010101" pitchFamily="49" charset="-122"/>
              <a:ea typeface="经典繁颜体" panose="02010609000101010101" pitchFamily="49" charset="-122"/>
              <a:cs typeface="经典繁颜体" panose="02010609000101010101" pitchFamily="49" charset="-122"/>
            </a:endParaRPr>
          </a:p>
        </p:txBody>
      </p:sp>
      <p:sp>
        <p:nvSpPr>
          <p:cNvPr id="38" name="文本框 37"/>
          <p:cNvSpPr txBox="1"/>
          <p:nvPr/>
        </p:nvSpPr>
        <p:spPr>
          <a:xfrm>
            <a:off x="7612259" y="2193649"/>
            <a:ext cx="4221434" cy="412421"/>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
        <p:nvSpPr>
          <p:cNvPr id="39" name="文本框 38"/>
          <p:cNvSpPr txBox="1"/>
          <p:nvPr/>
        </p:nvSpPr>
        <p:spPr>
          <a:xfrm>
            <a:off x="7612259" y="3270145"/>
            <a:ext cx="4221434" cy="412421"/>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
        <p:nvSpPr>
          <p:cNvPr id="40" name="文本框 39"/>
          <p:cNvSpPr txBox="1"/>
          <p:nvPr/>
        </p:nvSpPr>
        <p:spPr>
          <a:xfrm>
            <a:off x="7612259" y="4346641"/>
            <a:ext cx="4221434" cy="412421"/>
          </a:xfrm>
          <a:prstGeom prst="rect">
            <a:avLst/>
          </a:prstGeom>
          <a:noFill/>
        </p:spPr>
        <p:txBody>
          <a:bodyPr wrap="square" rtlCol="0">
            <a:spAutoFit/>
          </a:bodyPr>
          <a:lstStyle/>
          <a:p>
            <a:pPr>
              <a:lnSpc>
                <a:spcPct val="130000"/>
              </a:lnSpc>
            </a:pPr>
            <a:r>
              <a:rPr lang="zh-CN" altLang="en-US" sz="1600" spc="300" dirty="0">
                <a:solidFill>
                  <a:schemeClr val="tx1">
                    <a:lumMod val="85000"/>
                    <a:lumOff val="15000"/>
                  </a:schemeClr>
                </a:solidFill>
                <a:latin typeface="微软雅黑" panose="020B0503020204020204" pitchFamily="34" charset="-122"/>
                <a:ea typeface="微软雅黑" panose="020B0503020204020204" pitchFamily="34" charset="-122"/>
              </a:rPr>
              <a:t>我真的觉得我可以再抢救一下的</a:t>
            </a:r>
          </a:p>
        </p:txBody>
      </p:sp>
    </p:spTree>
    <p:extLst>
      <p:ext uri="{BB962C8B-B14F-4D97-AF65-F5344CB8AC3E}">
        <p14:creationId xmlns="" xmlns:p14="http://schemas.microsoft.com/office/powerpoint/2010/main" val="2853369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_文本框 50"/>
          <p:cNvSpPr txBox="1"/>
          <p:nvPr>
            <p:custDataLst>
              <p:tags r:id="rId1"/>
            </p:custDataLst>
          </p:nvPr>
        </p:nvSpPr>
        <p:spPr>
          <a:xfrm>
            <a:off x="3568913" y="953145"/>
            <a:ext cx="5054174" cy="4951710"/>
          </a:xfrm>
          <a:custGeom>
            <a:avLst/>
            <a:gdLst/>
            <a:ahLst/>
            <a:cxnLst/>
            <a:rect l="l" t="t" r="r" b="b"/>
            <a:pathLst>
              <a:path w="420066" h="411550">
                <a:moveTo>
                  <a:pt x="121612" y="230155"/>
                </a:moveTo>
                <a:cubicBezTo>
                  <a:pt x="122207" y="270636"/>
                  <a:pt x="121909" y="311117"/>
                  <a:pt x="120719" y="351598"/>
                </a:cubicBezTo>
                <a:cubicBezTo>
                  <a:pt x="148698" y="314689"/>
                  <a:pt x="173404" y="276440"/>
                  <a:pt x="194835" y="236852"/>
                </a:cubicBezTo>
                <a:cubicBezTo>
                  <a:pt x="187096" y="236852"/>
                  <a:pt x="180696" y="235512"/>
                  <a:pt x="175636" y="232834"/>
                </a:cubicBezTo>
                <a:cubicBezTo>
                  <a:pt x="167004" y="236405"/>
                  <a:pt x="159116" y="237298"/>
                  <a:pt x="151973" y="235512"/>
                </a:cubicBezTo>
                <a:cubicBezTo>
                  <a:pt x="143936" y="231941"/>
                  <a:pt x="133815" y="230155"/>
                  <a:pt x="121612" y="230155"/>
                </a:cubicBezTo>
                <a:close/>
                <a:moveTo>
                  <a:pt x="296522" y="206603"/>
                </a:moveTo>
                <a:cubicBezTo>
                  <a:pt x="299573" y="207272"/>
                  <a:pt x="301991" y="208723"/>
                  <a:pt x="303777" y="210956"/>
                </a:cubicBezTo>
                <a:cubicBezTo>
                  <a:pt x="309433" y="218993"/>
                  <a:pt x="308689" y="230304"/>
                  <a:pt x="301545" y="244889"/>
                </a:cubicBezTo>
                <a:cubicBezTo>
                  <a:pt x="295889" y="267511"/>
                  <a:pt x="292020" y="294151"/>
                  <a:pt x="289936" y="324809"/>
                </a:cubicBezTo>
                <a:cubicBezTo>
                  <a:pt x="289936" y="340883"/>
                  <a:pt x="297378" y="349366"/>
                  <a:pt x="312260" y="350259"/>
                </a:cubicBezTo>
                <a:cubicBezTo>
                  <a:pt x="332501" y="348473"/>
                  <a:pt x="349170" y="344455"/>
                  <a:pt x="362267" y="338204"/>
                </a:cubicBezTo>
                <a:cubicBezTo>
                  <a:pt x="369410" y="330167"/>
                  <a:pt x="373280" y="322428"/>
                  <a:pt x="373875" y="314987"/>
                </a:cubicBezTo>
                <a:cubicBezTo>
                  <a:pt x="375959" y="305164"/>
                  <a:pt x="378191" y="295788"/>
                  <a:pt x="380573" y="286858"/>
                </a:cubicBezTo>
                <a:cubicBezTo>
                  <a:pt x="385633" y="277929"/>
                  <a:pt x="390246" y="280161"/>
                  <a:pt x="394414" y="293555"/>
                </a:cubicBezTo>
                <a:cubicBezTo>
                  <a:pt x="395902" y="303378"/>
                  <a:pt x="398432" y="312457"/>
                  <a:pt x="402004" y="320791"/>
                </a:cubicBezTo>
                <a:cubicBezTo>
                  <a:pt x="410636" y="326149"/>
                  <a:pt x="416440" y="332846"/>
                  <a:pt x="419417" y="340883"/>
                </a:cubicBezTo>
                <a:cubicBezTo>
                  <a:pt x="420607" y="346241"/>
                  <a:pt x="420161" y="354426"/>
                  <a:pt x="418077" y="365439"/>
                </a:cubicBezTo>
                <a:cubicBezTo>
                  <a:pt x="408850" y="379727"/>
                  <a:pt x="393372" y="390443"/>
                  <a:pt x="371643" y="397586"/>
                </a:cubicBezTo>
                <a:cubicBezTo>
                  <a:pt x="346640" y="404135"/>
                  <a:pt x="319702" y="405921"/>
                  <a:pt x="290829" y="402944"/>
                </a:cubicBezTo>
                <a:cubicBezTo>
                  <a:pt x="264933" y="397586"/>
                  <a:pt x="250199" y="380471"/>
                  <a:pt x="246627" y="351598"/>
                </a:cubicBezTo>
                <a:cubicBezTo>
                  <a:pt x="248711" y="316475"/>
                  <a:pt x="251539" y="283584"/>
                  <a:pt x="255110" y="252925"/>
                </a:cubicBezTo>
                <a:lnTo>
                  <a:pt x="261808" y="231494"/>
                </a:lnTo>
                <a:cubicBezTo>
                  <a:pt x="268356" y="219588"/>
                  <a:pt x="276244" y="211402"/>
                  <a:pt x="285471" y="206937"/>
                </a:cubicBezTo>
                <a:cubicBezTo>
                  <a:pt x="289787" y="206045"/>
                  <a:pt x="293471" y="205933"/>
                  <a:pt x="296522" y="206603"/>
                </a:cubicBezTo>
                <a:close/>
                <a:moveTo>
                  <a:pt x="293173" y="8587"/>
                </a:moveTo>
                <a:cubicBezTo>
                  <a:pt x="296819" y="8364"/>
                  <a:pt x="300801" y="9145"/>
                  <a:pt x="305117" y="10931"/>
                </a:cubicBezTo>
                <a:cubicBezTo>
                  <a:pt x="313749" y="16289"/>
                  <a:pt x="320446" y="22986"/>
                  <a:pt x="325208" y="31023"/>
                </a:cubicBezTo>
                <a:cubicBezTo>
                  <a:pt x="326101" y="39059"/>
                  <a:pt x="324762" y="46352"/>
                  <a:pt x="321190" y="52900"/>
                </a:cubicBezTo>
                <a:cubicBezTo>
                  <a:pt x="306010" y="70760"/>
                  <a:pt x="292020" y="82815"/>
                  <a:pt x="279221" y="89066"/>
                </a:cubicBezTo>
                <a:cubicBezTo>
                  <a:pt x="270589" y="92935"/>
                  <a:pt x="257938" y="94870"/>
                  <a:pt x="241269" y="94870"/>
                </a:cubicBezTo>
                <a:cubicBezTo>
                  <a:pt x="231149" y="91893"/>
                  <a:pt x="223559" y="84154"/>
                  <a:pt x="218499" y="71653"/>
                </a:cubicBezTo>
                <a:cubicBezTo>
                  <a:pt x="214332" y="61830"/>
                  <a:pt x="212546" y="52305"/>
                  <a:pt x="213141" y="43078"/>
                </a:cubicBezTo>
                <a:cubicBezTo>
                  <a:pt x="214629" y="35934"/>
                  <a:pt x="221178" y="31916"/>
                  <a:pt x="232786" y="31023"/>
                </a:cubicBezTo>
                <a:cubicBezTo>
                  <a:pt x="248562" y="29237"/>
                  <a:pt x="265380" y="22986"/>
                  <a:pt x="283239" y="12270"/>
                </a:cubicBezTo>
                <a:cubicBezTo>
                  <a:pt x="286215" y="10038"/>
                  <a:pt x="289527" y="8810"/>
                  <a:pt x="293173" y="8587"/>
                </a:cubicBezTo>
                <a:close/>
                <a:moveTo>
                  <a:pt x="106319" y="215"/>
                </a:moveTo>
                <a:cubicBezTo>
                  <a:pt x="111008" y="-529"/>
                  <a:pt x="117147" y="662"/>
                  <a:pt x="124737" y="3787"/>
                </a:cubicBezTo>
                <a:cubicBezTo>
                  <a:pt x="133369" y="10336"/>
                  <a:pt x="139471" y="15842"/>
                  <a:pt x="143043" y="20307"/>
                </a:cubicBezTo>
                <a:cubicBezTo>
                  <a:pt x="146019" y="30130"/>
                  <a:pt x="145722" y="37720"/>
                  <a:pt x="142150" y="43078"/>
                </a:cubicBezTo>
                <a:cubicBezTo>
                  <a:pt x="137685" y="50519"/>
                  <a:pt x="134411" y="58705"/>
                  <a:pt x="132327" y="67634"/>
                </a:cubicBezTo>
                <a:cubicBezTo>
                  <a:pt x="148996" y="64063"/>
                  <a:pt x="161646" y="66295"/>
                  <a:pt x="170278" y="74332"/>
                </a:cubicBezTo>
                <a:cubicBezTo>
                  <a:pt x="181589" y="88024"/>
                  <a:pt x="184119" y="100228"/>
                  <a:pt x="177869" y="110943"/>
                </a:cubicBezTo>
                <a:cubicBezTo>
                  <a:pt x="161200" y="126124"/>
                  <a:pt x="143936" y="141900"/>
                  <a:pt x="126076" y="158271"/>
                </a:cubicBezTo>
                <a:cubicBezTo>
                  <a:pt x="123695" y="170772"/>
                  <a:pt x="122207" y="183423"/>
                  <a:pt x="121612" y="196222"/>
                </a:cubicBezTo>
                <a:cubicBezTo>
                  <a:pt x="138876" y="195329"/>
                  <a:pt x="153610" y="198454"/>
                  <a:pt x="165814" y="205598"/>
                </a:cubicBezTo>
                <a:cubicBezTo>
                  <a:pt x="160753" y="196668"/>
                  <a:pt x="162242" y="187143"/>
                  <a:pt x="170278" y="177023"/>
                </a:cubicBezTo>
                <a:cubicBezTo>
                  <a:pt x="191114" y="163629"/>
                  <a:pt x="217308" y="150532"/>
                  <a:pt x="248860" y="137732"/>
                </a:cubicBezTo>
                <a:lnTo>
                  <a:pt x="292169" y="114962"/>
                </a:lnTo>
                <a:cubicBezTo>
                  <a:pt x="304373" y="107818"/>
                  <a:pt x="315088" y="108264"/>
                  <a:pt x="324315" y="116301"/>
                </a:cubicBezTo>
                <a:cubicBezTo>
                  <a:pt x="329971" y="122552"/>
                  <a:pt x="334287" y="129696"/>
                  <a:pt x="337264" y="137732"/>
                </a:cubicBezTo>
                <a:cubicBezTo>
                  <a:pt x="341728" y="149639"/>
                  <a:pt x="338901" y="159610"/>
                  <a:pt x="328780" y="167647"/>
                </a:cubicBezTo>
                <a:cubicBezTo>
                  <a:pt x="291276" y="182232"/>
                  <a:pt x="266124" y="198008"/>
                  <a:pt x="253324" y="214974"/>
                </a:cubicBezTo>
                <a:cubicBezTo>
                  <a:pt x="225940" y="266469"/>
                  <a:pt x="197812" y="311117"/>
                  <a:pt x="168939" y="348920"/>
                </a:cubicBezTo>
                <a:cubicBezTo>
                  <a:pt x="156735" y="362612"/>
                  <a:pt x="143787" y="371244"/>
                  <a:pt x="130095" y="374816"/>
                </a:cubicBezTo>
                <a:cubicBezTo>
                  <a:pt x="124439" y="375709"/>
                  <a:pt x="120867" y="373476"/>
                  <a:pt x="119379" y="368118"/>
                </a:cubicBezTo>
                <a:cubicBezTo>
                  <a:pt x="118784" y="384192"/>
                  <a:pt x="115510" y="395354"/>
                  <a:pt x="109557" y="401605"/>
                </a:cubicBezTo>
                <a:cubicBezTo>
                  <a:pt x="98841" y="414404"/>
                  <a:pt x="90953" y="414850"/>
                  <a:pt x="85893" y="402944"/>
                </a:cubicBezTo>
                <a:cubicBezTo>
                  <a:pt x="80237" y="388657"/>
                  <a:pt x="77410" y="372434"/>
                  <a:pt x="77410" y="354277"/>
                </a:cubicBezTo>
                <a:cubicBezTo>
                  <a:pt x="75921" y="315582"/>
                  <a:pt x="76666" y="275547"/>
                  <a:pt x="79642" y="234173"/>
                </a:cubicBezTo>
                <a:cubicBezTo>
                  <a:pt x="58806" y="259176"/>
                  <a:pt x="38566" y="285221"/>
                  <a:pt x="18920" y="312308"/>
                </a:cubicBezTo>
                <a:cubicBezTo>
                  <a:pt x="4037" y="323321"/>
                  <a:pt x="-2065" y="321089"/>
                  <a:pt x="614" y="305611"/>
                </a:cubicBezTo>
                <a:cubicBezTo>
                  <a:pt x="5674" y="282989"/>
                  <a:pt x="18027" y="257837"/>
                  <a:pt x="37673" y="230155"/>
                </a:cubicBezTo>
                <a:cubicBezTo>
                  <a:pt x="48388" y="212891"/>
                  <a:pt x="60890" y="196520"/>
                  <a:pt x="75177" y="181041"/>
                </a:cubicBezTo>
                <a:cubicBezTo>
                  <a:pt x="75177" y="178362"/>
                  <a:pt x="72647" y="176577"/>
                  <a:pt x="67587" y="175684"/>
                </a:cubicBezTo>
                <a:cubicBezTo>
                  <a:pt x="43179" y="170326"/>
                  <a:pt x="27403" y="162289"/>
                  <a:pt x="20260" y="151573"/>
                </a:cubicBezTo>
                <a:cubicBezTo>
                  <a:pt x="13711" y="130737"/>
                  <a:pt x="17283" y="118980"/>
                  <a:pt x="30975" y="116301"/>
                </a:cubicBezTo>
                <a:cubicBezTo>
                  <a:pt x="46751" y="110943"/>
                  <a:pt x="65057" y="100972"/>
                  <a:pt x="85893" y="86387"/>
                </a:cubicBezTo>
                <a:cubicBezTo>
                  <a:pt x="88869" y="57514"/>
                  <a:pt x="92441" y="31469"/>
                  <a:pt x="96608" y="8252"/>
                </a:cubicBezTo>
                <a:cubicBezTo>
                  <a:pt x="98394" y="3638"/>
                  <a:pt x="101631" y="959"/>
                  <a:pt x="106319" y="215"/>
                </a:cubicBezTo>
                <a:close/>
              </a:path>
            </a:pathLst>
          </a:custGeom>
          <a:solidFill>
            <a:schemeClr val="bg1">
              <a:lumMod val="65000"/>
            </a:schemeClr>
          </a:solidFill>
          <a:ln w="3175">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3600" dirty="0">
              <a:solidFill>
                <a:schemeClr val="bg1">
                  <a:lumMod val="75000"/>
                </a:schemeClr>
              </a:solidFill>
              <a:latin typeface="经典繁颜体" panose="02010609000101010101" pitchFamily="49" charset="-122"/>
              <a:ea typeface="经典繁颜体" panose="02010609000101010101" pitchFamily="49" charset="-122"/>
              <a:cs typeface="经典繁颜体" panose="02010609000101010101" pitchFamily="49" charset="-122"/>
            </a:endParaRPr>
          </a:p>
        </p:txBody>
      </p:sp>
      <p:sp>
        <p:nvSpPr>
          <p:cNvPr id="33" name="圆角矩形 32"/>
          <p:cNvSpPr/>
          <p:nvPr/>
        </p:nvSpPr>
        <p:spPr>
          <a:xfrm>
            <a:off x="2414649" y="2471057"/>
            <a:ext cx="7362702" cy="2525486"/>
          </a:xfrm>
          <a:prstGeom prst="roundRect">
            <a:avLst>
              <a:gd name="adj" fmla="val 40230"/>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46412" y="0"/>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3206" y="0"/>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3206" y="573206"/>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73206"/>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14641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0800000">
            <a:off x="11618794" y="6284794"/>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0800000">
            <a:off x="10472382" y="6284794"/>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10800000">
            <a:off x="11045588" y="6284794"/>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a:off x="11045588" y="5711588"/>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0800000">
            <a:off x="11618794" y="5711588"/>
            <a:ext cx="573206" cy="573206"/>
          </a:xfrm>
          <a:prstGeom prst="rect">
            <a:avLst/>
          </a:prstGeom>
          <a:solidFill>
            <a:srgbClr val="D32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10800000">
            <a:off x="11618794" y="5138382"/>
            <a:ext cx="573206" cy="573206"/>
          </a:xfrm>
          <a:prstGeom prst="rect">
            <a:avLst/>
          </a:prstGeom>
          <a:solidFill>
            <a:srgbClr val="D32F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895476" y="2951291"/>
            <a:ext cx="4401049" cy="1077218"/>
          </a:xfrm>
          <a:prstGeom prst="rect">
            <a:avLst/>
          </a:prstGeom>
          <a:noFill/>
        </p:spPr>
        <p:txBody>
          <a:bodyPr wrap="square" rtlCol="0">
            <a:spAutoFit/>
          </a:bodyPr>
          <a:lstStyle/>
          <a:p>
            <a:pPr algn="ctr"/>
            <a:r>
              <a:rPr lang="zh-CN" altLang="en-US" sz="3200" b="1" spc="800" dirty="0">
                <a:latin typeface="微软雅黑" panose="020B0503020204020204" pitchFamily="34" charset="-122"/>
                <a:ea typeface="微软雅黑" panose="020B0503020204020204" pitchFamily="34" charset="-122"/>
              </a:rPr>
              <a:t>请在此处输入标题</a:t>
            </a:r>
          </a:p>
        </p:txBody>
      </p:sp>
      <p:sp>
        <p:nvSpPr>
          <p:cNvPr id="30" name="文本框 29"/>
          <p:cNvSpPr txBox="1"/>
          <p:nvPr/>
        </p:nvSpPr>
        <p:spPr>
          <a:xfrm>
            <a:off x="4309442" y="3469869"/>
            <a:ext cx="3573117" cy="307777"/>
          </a:xfrm>
          <a:prstGeom prst="rect">
            <a:avLst/>
          </a:prstGeom>
          <a:noFill/>
        </p:spPr>
        <p:txBody>
          <a:bodyPr wrap="square" rtlCol="0">
            <a:spAutoFit/>
          </a:bodyPr>
          <a:lstStyle/>
          <a:p>
            <a:pPr algn="ctr"/>
            <a:r>
              <a:rPr lang="en-US" altLang="zh-CN" sz="1400" spc="300" dirty="0">
                <a:solidFill>
                  <a:schemeClr val="tx1">
                    <a:lumMod val="75000"/>
                    <a:lumOff val="25000"/>
                  </a:schemeClr>
                </a:solidFill>
                <a:latin typeface="Chaparral Pro" panose="02060503040505020203" pitchFamily="18" charset="0"/>
                <a:ea typeface="微软雅黑" panose="020B0503020204020204" pitchFamily="34" charset="-122"/>
              </a:rPr>
              <a:t>Please Enter The Title Here</a:t>
            </a:r>
            <a:endParaRPr lang="zh-CN" altLang="en-US" sz="1400" spc="300" dirty="0">
              <a:solidFill>
                <a:schemeClr val="tx1">
                  <a:lumMod val="75000"/>
                  <a:lumOff val="25000"/>
                </a:schemeClr>
              </a:solidFill>
              <a:latin typeface="Chaparral Pro" panose="02060503040505020203" pitchFamily="18" charset="0"/>
              <a:ea typeface="微软雅黑" panose="020B0503020204020204" pitchFamily="34" charset="-122"/>
            </a:endParaRPr>
          </a:p>
        </p:txBody>
      </p:sp>
      <p:sp>
        <p:nvSpPr>
          <p:cNvPr id="31" name="文本框 30"/>
          <p:cNvSpPr txBox="1"/>
          <p:nvPr/>
        </p:nvSpPr>
        <p:spPr>
          <a:xfrm>
            <a:off x="4309442" y="3993089"/>
            <a:ext cx="3573116" cy="523220"/>
          </a:xfrm>
          <a:prstGeom prst="rect">
            <a:avLst/>
          </a:prstGeom>
          <a:noFill/>
        </p:spPr>
        <p:txBody>
          <a:bodyPr wrap="square" rtlCol="0">
            <a:spAutoFit/>
          </a:bodyPr>
          <a:lstStyle/>
          <a:p>
            <a:pPr algn="ct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Nunc </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Viverra</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Imperdiet</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Enim</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Fusce</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Est </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Vivamus</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 </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Tellus</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849756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5400000">
            <a:off x="4447612" y="1752600"/>
            <a:ext cx="1751004" cy="1509486"/>
          </a:xfrm>
          <a:prstGeom prst="hexagon">
            <a:avLst>
              <a:gd name="adj" fmla="val 29808"/>
              <a:gd name="vf" fmla="val 115470"/>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5400000">
            <a:off x="6007898" y="1752600"/>
            <a:ext cx="1751004" cy="1509486"/>
          </a:xfrm>
          <a:prstGeom prst="hexagon">
            <a:avLst>
              <a:gd name="adj" fmla="val 29808"/>
              <a:gd name="vf" fmla="val 11547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4447612" y="4466772"/>
            <a:ext cx="1751004" cy="1509486"/>
          </a:xfrm>
          <a:prstGeom prst="hexagon">
            <a:avLst>
              <a:gd name="adj" fmla="val 29808"/>
              <a:gd name="vf" fmla="val 115470"/>
            </a:avLst>
          </a:prstGeom>
          <a:solidFill>
            <a:srgbClr val="21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6007898" y="4466772"/>
            <a:ext cx="1751004" cy="1509486"/>
          </a:xfrm>
          <a:prstGeom prst="hexagon">
            <a:avLst>
              <a:gd name="adj" fmla="val 29808"/>
              <a:gd name="vf" fmla="val 115470"/>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rot="5400000">
            <a:off x="3678355" y="3109686"/>
            <a:ext cx="1751004" cy="1509486"/>
          </a:xfrm>
          <a:prstGeom prst="hexagon">
            <a:avLst>
              <a:gd name="adj" fmla="val 29808"/>
              <a:gd name="vf" fmla="val 11547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5400000">
            <a:off x="6762641" y="3109686"/>
            <a:ext cx="1751004" cy="1509486"/>
          </a:xfrm>
          <a:prstGeom prst="hexagon">
            <a:avLst>
              <a:gd name="adj" fmla="val 29808"/>
              <a:gd name="vf" fmla="val 115470"/>
            </a:avLst>
          </a:prstGeom>
          <a:solidFill>
            <a:srgbClr val="21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753350" y="1954893"/>
            <a:ext cx="20764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请输入标题</a:t>
            </a:r>
          </a:p>
        </p:txBody>
      </p:sp>
      <p:sp>
        <p:nvSpPr>
          <p:cNvPr id="9" name="文本框 8"/>
          <p:cNvSpPr txBox="1"/>
          <p:nvPr/>
        </p:nvSpPr>
        <p:spPr>
          <a:xfrm>
            <a:off x="7753350" y="2342596"/>
            <a:ext cx="3532983"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0" name="文本框 9"/>
          <p:cNvSpPr txBox="1"/>
          <p:nvPr/>
        </p:nvSpPr>
        <p:spPr>
          <a:xfrm>
            <a:off x="8440062" y="3361044"/>
            <a:ext cx="20764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请输入标题</a:t>
            </a:r>
          </a:p>
        </p:txBody>
      </p:sp>
      <p:sp>
        <p:nvSpPr>
          <p:cNvPr id="11" name="文本框 10"/>
          <p:cNvSpPr txBox="1"/>
          <p:nvPr/>
        </p:nvSpPr>
        <p:spPr>
          <a:xfrm>
            <a:off x="8440062" y="3748747"/>
            <a:ext cx="3532983"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2" name="文本框 11"/>
          <p:cNvSpPr txBox="1"/>
          <p:nvPr/>
        </p:nvSpPr>
        <p:spPr>
          <a:xfrm>
            <a:off x="7753350" y="4788882"/>
            <a:ext cx="207645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请输入标题</a:t>
            </a:r>
          </a:p>
        </p:txBody>
      </p:sp>
      <p:sp>
        <p:nvSpPr>
          <p:cNvPr id="13" name="文本框 12"/>
          <p:cNvSpPr txBox="1"/>
          <p:nvPr/>
        </p:nvSpPr>
        <p:spPr>
          <a:xfrm>
            <a:off x="7753350" y="5176585"/>
            <a:ext cx="3532983" cy="584775"/>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4" name="文本框 13"/>
          <p:cNvSpPr txBox="1"/>
          <p:nvPr/>
        </p:nvSpPr>
        <p:spPr>
          <a:xfrm>
            <a:off x="2441121" y="1954893"/>
            <a:ext cx="2076450"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rPr>
              <a:t>请输入标题</a:t>
            </a:r>
          </a:p>
        </p:txBody>
      </p:sp>
      <p:sp>
        <p:nvSpPr>
          <p:cNvPr id="15" name="文本框 14"/>
          <p:cNvSpPr txBox="1"/>
          <p:nvPr/>
        </p:nvSpPr>
        <p:spPr>
          <a:xfrm>
            <a:off x="984588" y="2342596"/>
            <a:ext cx="3532983"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6" name="文本框 15"/>
          <p:cNvSpPr txBox="1"/>
          <p:nvPr/>
        </p:nvSpPr>
        <p:spPr>
          <a:xfrm>
            <a:off x="1722664" y="3361044"/>
            <a:ext cx="2076450"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rPr>
              <a:t>请输入标题</a:t>
            </a:r>
          </a:p>
        </p:txBody>
      </p:sp>
      <p:sp>
        <p:nvSpPr>
          <p:cNvPr id="17" name="文本框 16"/>
          <p:cNvSpPr txBox="1"/>
          <p:nvPr/>
        </p:nvSpPr>
        <p:spPr>
          <a:xfrm>
            <a:off x="266131" y="3748747"/>
            <a:ext cx="3532983"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18" name="文本框 17"/>
          <p:cNvSpPr txBox="1"/>
          <p:nvPr/>
        </p:nvSpPr>
        <p:spPr>
          <a:xfrm>
            <a:off x="2441121" y="4788882"/>
            <a:ext cx="2076450" cy="461665"/>
          </a:xfrm>
          <a:prstGeom prst="rect">
            <a:avLst/>
          </a:prstGeom>
          <a:noFill/>
        </p:spPr>
        <p:txBody>
          <a:bodyPr wrap="square" rtlCol="0">
            <a:spAutoFit/>
          </a:bodyPr>
          <a:lstStyle/>
          <a:p>
            <a:pPr algn="r"/>
            <a:r>
              <a:rPr lang="zh-CN" altLang="en-US" sz="2400" b="1" dirty="0">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984588" y="5176585"/>
            <a:ext cx="3532983"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请输入一段文字对上述标题进行解释文字个数不超过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最佳</a:t>
            </a:r>
          </a:p>
        </p:txBody>
      </p:sp>
      <p:sp>
        <p:nvSpPr>
          <p:cNvPr id="20" name="Freeform 9"/>
          <p:cNvSpPr>
            <a:spLocks noEditPoints="1"/>
          </p:cNvSpPr>
          <p:nvPr/>
        </p:nvSpPr>
        <p:spPr bwMode="auto">
          <a:xfrm>
            <a:off x="4224348" y="3534920"/>
            <a:ext cx="659018" cy="659018"/>
          </a:xfrm>
          <a:custGeom>
            <a:avLst/>
            <a:gdLst>
              <a:gd name="T0" fmla="*/ 2425 w 2457"/>
              <a:gd name="T1" fmla="*/ 2133 h 2457"/>
              <a:gd name="T2" fmla="*/ 2075 w 2457"/>
              <a:gd name="T3" fmla="*/ 1783 h 2457"/>
              <a:gd name="T4" fmla="*/ 1958 w 2457"/>
              <a:gd name="T5" fmla="*/ 1783 h 2457"/>
              <a:gd name="T6" fmla="*/ 1949 w 2457"/>
              <a:gd name="T7" fmla="*/ 1793 h 2457"/>
              <a:gd name="T8" fmla="*/ 1784 w 2457"/>
              <a:gd name="T9" fmla="*/ 1628 h 2457"/>
              <a:gd name="T10" fmla="*/ 1772 w 2457"/>
              <a:gd name="T11" fmla="*/ 1618 h 2457"/>
              <a:gd name="T12" fmla="*/ 1991 w 2457"/>
              <a:gd name="T13" fmla="*/ 995 h 2457"/>
              <a:gd name="T14" fmla="*/ 995 w 2457"/>
              <a:gd name="T15" fmla="*/ 0 h 2457"/>
              <a:gd name="T16" fmla="*/ 0 w 2457"/>
              <a:gd name="T17" fmla="*/ 995 h 2457"/>
              <a:gd name="T18" fmla="*/ 995 w 2457"/>
              <a:gd name="T19" fmla="*/ 1991 h 2457"/>
              <a:gd name="T20" fmla="*/ 1618 w 2457"/>
              <a:gd name="T21" fmla="*/ 1771 h 2457"/>
              <a:gd name="T22" fmla="*/ 1628 w 2457"/>
              <a:gd name="T23" fmla="*/ 1784 h 2457"/>
              <a:gd name="T24" fmla="*/ 1793 w 2457"/>
              <a:gd name="T25" fmla="*/ 1949 h 2457"/>
              <a:gd name="T26" fmla="*/ 1783 w 2457"/>
              <a:gd name="T27" fmla="*/ 1958 h 2457"/>
              <a:gd name="T28" fmla="*/ 1783 w 2457"/>
              <a:gd name="T29" fmla="*/ 2075 h 2457"/>
              <a:gd name="T30" fmla="*/ 2133 w 2457"/>
              <a:gd name="T31" fmla="*/ 2425 h 2457"/>
              <a:gd name="T32" fmla="*/ 2250 w 2457"/>
              <a:gd name="T33" fmla="*/ 2425 h 2457"/>
              <a:gd name="T34" fmla="*/ 2425 w 2457"/>
              <a:gd name="T35" fmla="*/ 2250 h 2457"/>
              <a:gd name="T36" fmla="*/ 2425 w 2457"/>
              <a:gd name="T37" fmla="*/ 2133 h 2457"/>
              <a:gd name="T38" fmla="*/ 995 w 2457"/>
              <a:gd name="T39" fmla="*/ 1607 h 2457"/>
              <a:gd name="T40" fmla="*/ 383 w 2457"/>
              <a:gd name="T41" fmla="*/ 995 h 2457"/>
              <a:gd name="T42" fmla="*/ 995 w 2457"/>
              <a:gd name="T43" fmla="*/ 383 h 2457"/>
              <a:gd name="T44" fmla="*/ 1607 w 2457"/>
              <a:gd name="T45" fmla="*/ 995 h 2457"/>
              <a:gd name="T46" fmla="*/ 995 w 2457"/>
              <a:gd name="T47" fmla="*/ 1607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7" h="2457">
                <a:moveTo>
                  <a:pt x="2425" y="2133"/>
                </a:moveTo>
                <a:cubicBezTo>
                  <a:pt x="2075" y="1783"/>
                  <a:pt x="2075" y="1783"/>
                  <a:pt x="2075" y="1783"/>
                </a:cubicBezTo>
                <a:cubicBezTo>
                  <a:pt x="2043" y="1751"/>
                  <a:pt x="1991" y="1751"/>
                  <a:pt x="1958" y="1783"/>
                </a:cubicBezTo>
                <a:cubicBezTo>
                  <a:pt x="1949" y="1793"/>
                  <a:pt x="1949" y="1793"/>
                  <a:pt x="1949" y="1793"/>
                </a:cubicBezTo>
                <a:cubicBezTo>
                  <a:pt x="1784" y="1628"/>
                  <a:pt x="1784" y="1628"/>
                  <a:pt x="1784" y="1628"/>
                </a:cubicBezTo>
                <a:cubicBezTo>
                  <a:pt x="1780" y="1624"/>
                  <a:pt x="1776" y="1621"/>
                  <a:pt x="1772" y="1618"/>
                </a:cubicBezTo>
                <a:cubicBezTo>
                  <a:pt x="1909" y="1448"/>
                  <a:pt x="1991" y="1231"/>
                  <a:pt x="1991" y="995"/>
                </a:cubicBezTo>
                <a:cubicBezTo>
                  <a:pt x="1991" y="446"/>
                  <a:pt x="1545" y="0"/>
                  <a:pt x="995" y="0"/>
                </a:cubicBezTo>
                <a:cubicBezTo>
                  <a:pt x="446" y="0"/>
                  <a:pt x="0" y="446"/>
                  <a:pt x="0" y="995"/>
                </a:cubicBezTo>
                <a:cubicBezTo>
                  <a:pt x="0" y="1545"/>
                  <a:pt x="446" y="1991"/>
                  <a:pt x="995" y="1991"/>
                </a:cubicBezTo>
                <a:cubicBezTo>
                  <a:pt x="1231" y="1991"/>
                  <a:pt x="1448" y="1909"/>
                  <a:pt x="1618" y="1771"/>
                </a:cubicBezTo>
                <a:cubicBezTo>
                  <a:pt x="1621" y="1776"/>
                  <a:pt x="1624" y="1780"/>
                  <a:pt x="1628" y="1784"/>
                </a:cubicBezTo>
                <a:cubicBezTo>
                  <a:pt x="1793" y="1949"/>
                  <a:pt x="1793" y="1949"/>
                  <a:pt x="1793" y="1949"/>
                </a:cubicBezTo>
                <a:cubicBezTo>
                  <a:pt x="1783" y="1958"/>
                  <a:pt x="1783" y="1958"/>
                  <a:pt x="1783" y="1958"/>
                </a:cubicBezTo>
                <a:cubicBezTo>
                  <a:pt x="1751" y="1991"/>
                  <a:pt x="1751" y="2043"/>
                  <a:pt x="1783" y="2075"/>
                </a:cubicBezTo>
                <a:cubicBezTo>
                  <a:pt x="2133" y="2425"/>
                  <a:pt x="2133" y="2425"/>
                  <a:pt x="2133" y="2425"/>
                </a:cubicBezTo>
                <a:cubicBezTo>
                  <a:pt x="2166" y="2457"/>
                  <a:pt x="2218" y="2457"/>
                  <a:pt x="2250" y="2425"/>
                </a:cubicBezTo>
                <a:cubicBezTo>
                  <a:pt x="2425" y="2250"/>
                  <a:pt x="2425" y="2250"/>
                  <a:pt x="2425" y="2250"/>
                </a:cubicBezTo>
                <a:cubicBezTo>
                  <a:pt x="2457" y="2218"/>
                  <a:pt x="2457" y="2166"/>
                  <a:pt x="2425" y="2133"/>
                </a:cubicBezTo>
                <a:close/>
                <a:moveTo>
                  <a:pt x="995" y="1607"/>
                </a:moveTo>
                <a:cubicBezTo>
                  <a:pt x="657" y="1607"/>
                  <a:pt x="383" y="1333"/>
                  <a:pt x="383" y="995"/>
                </a:cubicBezTo>
                <a:cubicBezTo>
                  <a:pt x="383" y="657"/>
                  <a:pt x="657" y="383"/>
                  <a:pt x="995" y="383"/>
                </a:cubicBezTo>
                <a:cubicBezTo>
                  <a:pt x="1333" y="383"/>
                  <a:pt x="1607" y="657"/>
                  <a:pt x="1607" y="995"/>
                </a:cubicBezTo>
                <a:cubicBezTo>
                  <a:pt x="1607" y="1333"/>
                  <a:pt x="1333" y="1607"/>
                  <a:pt x="995" y="16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4969328" y="2145519"/>
            <a:ext cx="707572" cy="723648"/>
            <a:chOff x="785813" y="-2001838"/>
            <a:chExt cx="10620375" cy="10861676"/>
          </a:xfrm>
          <a:solidFill>
            <a:schemeClr val="bg1"/>
          </a:solidFill>
        </p:grpSpPr>
        <p:sp>
          <p:nvSpPr>
            <p:cNvPr id="22" name="Freeform 13"/>
            <p:cNvSpPr>
              <a:spLocks/>
            </p:cNvSpPr>
            <p:nvPr/>
          </p:nvSpPr>
          <p:spPr bwMode="auto">
            <a:xfrm>
              <a:off x="1187451" y="2436812"/>
              <a:ext cx="2849563" cy="5122863"/>
            </a:xfrm>
            <a:custGeom>
              <a:avLst/>
              <a:gdLst>
                <a:gd name="T0" fmla="*/ 0 w 1795"/>
                <a:gd name="T1" fmla="*/ 3227 h 3227"/>
                <a:gd name="T2" fmla="*/ 1795 w 1795"/>
                <a:gd name="T3" fmla="*/ 3227 h 3227"/>
                <a:gd name="T4" fmla="*/ 1795 w 1795"/>
                <a:gd name="T5" fmla="*/ 342 h 3227"/>
                <a:gd name="T6" fmla="*/ 1303 w 1795"/>
                <a:gd name="T7" fmla="*/ 0 h 3227"/>
                <a:gd name="T8" fmla="*/ 0 w 1795"/>
                <a:gd name="T9" fmla="*/ 1109 h 3227"/>
                <a:gd name="T10" fmla="*/ 0 w 1795"/>
                <a:gd name="T11" fmla="*/ 3227 h 3227"/>
                <a:gd name="T12" fmla="*/ 0 w 1795"/>
                <a:gd name="T13" fmla="*/ 3227 h 3227"/>
              </a:gdLst>
              <a:ahLst/>
              <a:cxnLst>
                <a:cxn ang="0">
                  <a:pos x="T0" y="T1"/>
                </a:cxn>
                <a:cxn ang="0">
                  <a:pos x="T2" y="T3"/>
                </a:cxn>
                <a:cxn ang="0">
                  <a:pos x="T4" y="T5"/>
                </a:cxn>
                <a:cxn ang="0">
                  <a:pos x="T6" y="T7"/>
                </a:cxn>
                <a:cxn ang="0">
                  <a:pos x="T8" y="T9"/>
                </a:cxn>
                <a:cxn ang="0">
                  <a:pos x="T10" y="T11"/>
                </a:cxn>
                <a:cxn ang="0">
                  <a:pos x="T12" y="T13"/>
                </a:cxn>
              </a:cxnLst>
              <a:rect l="0" t="0" r="r" b="b"/>
              <a:pathLst>
                <a:path w="1795" h="3227">
                  <a:moveTo>
                    <a:pt x="0" y="3227"/>
                  </a:moveTo>
                  <a:lnTo>
                    <a:pt x="1795" y="3227"/>
                  </a:lnTo>
                  <a:lnTo>
                    <a:pt x="1795" y="342"/>
                  </a:lnTo>
                  <a:lnTo>
                    <a:pt x="1303" y="0"/>
                  </a:lnTo>
                  <a:lnTo>
                    <a:pt x="0" y="1109"/>
                  </a:lnTo>
                  <a:lnTo>
                    <a:pt x="0" y="3227"/>
                  </a:lnTo>
                  <a:lnTo>
                    <a:pt x="0" y="3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4"/>
            <p:cNvSpPr>
              <a:spLocks/>
            </p:cNvSpPr>
            <p:nvPr/>
          </p:nvSpPr>
          <p:spPr bwMode="auto">
            <a:xfrm>
              <a:off x="4708526" y="3006725"/>
              <a:ext cx="2852738" cy="4552950"/>
            </a:xfrm>
            <a:custGeom>
              <a:avLst/>
              <a:gdLst>
                <a:gd name="T0" fmla="*/ 0 w 1797"/>
                <a:gd name="T1" fmla="*/ 2868 h 2868"/>
                <a:gd name="T2" fmla="*/ 1797 w 1797"/>
                <a:gd name="T3" fmla="*/ 2868 h 2868"/>
                <a:gd name="T4" fmla="*/ 1797 w 1797"/>
                <a:gd name="T5" fmla="*/ 0 h 2868"/>
                <a:gd name="T6" fmla="*/ 930 w 1797"/>
                <a:gd name="T7" fmla="*/ 731 h 2868"/>
                <a:gd name="T8" fmla="*/ 0 w 1797"/>
                <a:gd name="T9" fmla="*/ 225 h 2868"/>
                <a:gd name="T10" fmla="*/ 0 w 1797"/>
                <a:gd name="T11" fmla="*/ 2868 h 2868"/>
                <a:gd name="T12" fmla="*/ 0 w 1797"/>
                <a:gd name="T13" fmla="*/ 2868 h 2868"/>
              </a:gdLst>
              <a:ahLst/>
              <a:cxnLst>
                <a:cxn ang="0">
                  <a:pos x="T0" y="T1"/>
                </a:cxn>
                <a:cxn ang="0">
                  <a:pos x="T2" y="T3"/>
                </a:cxn>
                <a:cxn ang="0">
                  <a:pos x="T4" y="T5"/>
                </a:cxn>
                <a:cxn ang="0">
                  <a:pos x="T6" y="T7"/>
                </a:cxn>
                <a:cxn ang="0">
                  <a:pos x="T8" y="T9"/>
                </a:cxn>
                <a:cxn ang="0">
                  <a:pos x="T10" y="T11"/>
                </a:cxn>
                <a:cxn ang="0">
                  <a:pos x="T12" y="T13"/>
                </a:cxn>
              </a:cxnLst>
              <a:rect l="0" t="0" r="r" b="b"/>
              <a:pathLst>
                <a:path w="1797" h="2868">
                  <a:moveTo>
                    <a:pt x="0" y="2868"/>
                  </a:moveTo>
                  <a:lnTo>
                    <a:pt x="1797" y="2868"/>
                  </a:lnTo>
                  <a:lnTo>
                    <a:pt x="1797" y="0"/>
                  </a:lnTo>
                  <a:lnTo>
                    <a:pt x="930" y="731"/>
                  </a:lnTo>
                  <a:lnTo>
                    <a:pt x="0" y="225"/>
                  </a:lnTo>
                  <a:lnTo>
                    <a:pt x="0" y="2868"/>
                  </a:lnTo>
                  <a:lnTo>
                    <a:pt x="0" y="28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5"/>
            <p:cNvSpPr>
              <a:spLocks/>
            </p:cNvSpPr>
            <p:nvPr/>
          </p:nvSpPr>
          <p:spPr bwMode="auto">
            <a:xfrm>
              <a:off x="8234363" y="896937"/>
              <a:ext cx="2849563" cy="6662738"/>
            </a:xfrm>
            <a:custGeom>
              <a:avLst/>
              <a:gdLst>
                <a:gd name="T0" fmla="*/ 0 w 1795"/>
                <a:gd name="T1" fmla="*/ 988 h 4197"/>
                <a:gd name="T2" fmla="*/ 0 w 1795"/>
                <a:gd name="T3" fmla="*/ 4197 h 4197"/>
                <a:gd name="T4" fmla="*/ 1795 w 1795"/>
                <a:gd name="T5" fmla="*/ 4197 h 4197"/>
                <a:gd name="T6" fmla="*/ 1795 w 1795"/>
                <a:gd name="T7" fmla="*/ 1010 h 4197"/>
                <a:gd name="T8" fmla="*/ 1028 w 1795"/>
                <a:gd name="T9" fmla="*/ 0 h 4197"/>
                <a:gd name="T10" fmla="*/ 0 w 1795"/>
                <a:gd name="T11" fmla="*/ 988 h 4197"/>
                <a:gd name="T12" fmla="*/ 0 w 1795"/>
                <a:gd name="T13" fmla="*/ 988 h 4197"/>
              </a:gdLst>
              <a:ahLst/>
              <a:cxnLst>
                <a:cxn ang="0">
                  <a:pos x="T0" y="T1"/>
                </a:cxn>
                <a:cxn ang="0">
                  <a:pos x="T2" y="T3"/>
                </a:cxn>
                <a:cxn ang="0">
                  <a:pos x="T4" y="T5"/>
                </a:cxn>
                <a:cxn ang="0">
                  <a:pos x="T6" y="T7"/>
                </a:cxn>
                <a:cxn ang="0">
                  <a:pos x="T8" y="T9"/>
                </a:cxn>
                <a:cxn ang="0">
                  <a:pos x="T10" y="T11"/>
                </a:cxn>
                <a:cxn ang="0">
                  <a:pos x="T12" y="T13"/>
                </a:cxn>
              </a:cxnLst>
              <a:rect l="0" t="0" r="r" b="b"/>
              <a:pathLst>
                <a:path w="1795" h="4197">
                  <a:moveTo>
                    <a:pt x="0" y="988"/>
                  </a:moveTo>
                  <a:lnTo>
                    <a:pt x="0" y="4197"/>
                  </a:lnTo>
                  <a:lnTo>
                    <a:pt x="1795" y="4197"/>
                  </a:lnTo>
                  <a:lnTo>
                    <a:pt x="1795" y="1010"/>
                  </a:lnTo>
                  <a:lnTo>
                    <a:pt x="1028" y="0"/>
                  </a:lnTo>
                  <a:lnTo>
                    <a:pt x="0" y="988"/>
                  </a:lnTo>
                  <a:lnTo>
                    <a:pt x="0" y="9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6"/>
            <p:cNvSpPr>
              <a:spLocks/>
            </p:cNvSpPr>
            <p:nvPr/>
          </p:nvSpPr>
          <p:spPr bwMode="auto">
            <a:xfrm>
              <a:off x="981076" y="-2001838"/>
              <a:ext cx="10279063" cy="5429250"/>
            </a:xfrm>
            <a:custGeom>
              <a:avLst/>
              <a:gdLst>
                <a:gd name="T0" fmla="*/ 180 w 2738"/>
                <a:gd name="T1" fmla="*/ 1312 h 1446"/>
                <a:gd name="T2" fmla="*/ 593 w 2738"/>
                <a:gd name="T3" fmla="*/ 966 h 1446"/>
                <a:gd name="T4" fmla="*/ 1382 w 2738"/>
                <a:gd name="T5" fmla="*/ 1446 h 1446"/>
                <a:gd name="T6" fmla="*/ 2318 w 2738"/>
                <a:gd name="T7" fmla="*/ 565 h 1446"/>
                <a:gd name="T8" fmla="*/ 2327 w 2738"/>
                <a:gd name="T9" fmla="*/ 555 h 1446"/>
                <a:gd name="T10" fmla="*/ 2485 w 2738"/>
                <a:gd name="T11" fmla="*/ 714 h 1446"/>
                <a:gd name="T12" fmla="*/ 2738 w 2738"/>
                <a:gd name="T13" fmla="*/ 0 h 1446"/>
                <a:gd name="T14" fmla="*/ 2010 w 2738"/>
                <a:gd name="T15" fmla="*/ 235 h 1446"/>
                <a:gd name="T16" fmla="*/ 2185 w 2738"/>
                <a:gd name="T17" fmla="*/ 411 h 1446"/>
                <a:gd name="T18" fmla="*/ 2178 w 2738"/>
                <a:gd name="T19" fmla="*/ 416 h 1446"/>
                <a:gd name="T20" fmla="*/ 1355 w 2738"/>
                <a:gd name="T21" fmla="*/ 1190 h 1446"/>
                <a:gd name="T22" fmla="*/ 574 w 2738"/>
                <a:gd name="T23" fmla="*/ 715 h 1446"/>
                <a:gd name="T24" fmla="*/ 49 w 2738"/>
                <a:gd name="T25" fmla="*/ 1155 h 1446"/>
                <a:gd name="T26" fmla="*/ 36 w 2738"/>
                <a:gd name="T27" fmla="*/ 1299 h 1446"/>
                <a:gd name="T28" fmla="*/ 180 w 2738"/>
                <a:gd name="T29" fmla="*/ 1312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8" h="1446">
                  <a:moveTo>
                    <a:pt x="180" y="1312"/>
                  </a:moveTo>
                  <a:cubicBezTo>
                    <a:pt x="593" y="966"/>
                    <a:pt x="593" y="966"/>
                    <a:pt x="593" y="966"/>
                  </a:cubicBezTo>
                  <a:cubicBezTo>
                    <a:pt x="1382" y="1446"/>
                    <a:pt x="1382" y="1446"/>
                    <a:pt x="1382" y="1446"/>
                  </a:cubicBezTo>
                  <a:cubicBezTo>
                    <a:pt x="2318" y="565"/>
                    <a:pt x="2318" y="565"/>
                    <a:pt x="2318" y="565"/>
                  </a:cubicBezTo>
                  <a:cubicBezTo>
                    <a:pt x="2321" y="562"/>
                    <a:pt x="2324" y="558"/>
                    <a:pt x="2327" y="555"/>
                  </a:cubicBezTo>
                  <a:cubicBezTo>
                    <a:pt x="2485" y="714"/>
                    <a:pt x="2485" y="714"/>
                    <a:pt x="2485" y="714"/>
                  </a:cubicBezTo>
                  <a:cubicBezTo>
                    <a:pt x="2738" y="0"/>
                    <a:pt x="2738" y="0"/>
                    <a:pt x="2738" y="0"/>
                  </a:cubicBezTo>
                  <a:cubicBezTo>
                    <a:pt x="2010" y="235"/>
                    <a:pt x="2010" y="235"/>
                    <a:pt x="2010" y="235"/>
                  </a:cubicBezTo>
                  <a:cubicBezTo>
                    <a:pt x="2185" y="411"/>
                    <a:pt x="2185" y="411"/>
                    <a:pt x="2185" y="411"/>
                  </a:cubicBezTo>
                  <a:cubicBezTo>
                    <a:pt x="2182" y="413"/>
                    <a:pt x="2180" y="414"/>
                    <a:pt x="2178" y="416"/>
                  </a:cubicBezTo>
                  <a:cubicBezTo>
                    <a:pt x="1355" y="1190"/>
                    <a:pt x="1355" y="1190"/>
                    <a:pt x="1355" y="1190"/>
                  </a:cubicBezTo>
                  <a:cubicBezTo>
                    <a:pt x="574" y="715"/>
                    <a:pt x="574" y="715"/>
                    <a:pt x="574" y="715"/>
                  </a:cubicBezTo>
                  <a:cubicBezTo>
                    <a:pt x="49" y="1155"/>
                    <a:pt x="49" y="1155"/>
                    <a:pt x="49" y="1155"/>
                  </a:cubicBezTo>
                  <a:cubicBezTo>
                    <a:pt x="5" y="1191"/>
                    <a:pt x="0" y="1255"/>
                    <a:pt x="36" y="1299"/>
                  </a:cubicBezTo>
                  <a:cubicBezTo>
                    <a:pt x="72" y="1342"/>
                    <a:pt x="137" y="1348"/>
                    <a:pt x="180" y="13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7"/>
            <p:cNvSpPr>
              <a:spLocks/>
            </p:cNvSpPr>
            <p:nvPr/>
          </p:nvSpPr>
          <p:spPr bwMode="auto">
            <a:xfrm>
              <a:off x="785813" y="8089900"/>
              <a:ext cx="10620375" cy="769938"/>
            </a:xfrm>
            <a:custGeom>
              <a:avLst/>
              <a:gdLst>
                <a:gd name="T0" fmla="*/ 2726 w 2829"/>
                <a:gd name="T1" fmla="*/ 0 h 205"/>
                <a:gd name="T2" fmla="*/ 102 w 2829"/>
                <a:gd name="T3" fmla="*/ 0 h 205"/>
                <a:gd name="T4" fmla="*/ 0 w 2829"/>
                <a:gd name="T5" fmla="*/ 102 h 205"/>
                <a:gd name="T6" fmla="*/ 102 w 2829"/>
                <a:gd name="T7" fmla="*/ 205 h 205"/>
                <a:gd name="T8" fmla="*/ 2726 w 2829"/>
                <a:gd name="T9" fmla="*/ 205 h 205"/>
                <a:gd name="T10" fmla="*/ 2829 w 2829"/>
                <a:gd name="T11" fmla="*/ 102 h 205"/>
                <a:gd name="T12" fmla="*/ 2726 w 2829"/>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829" h="205">
                  <a:moveTo>
                    <a:pt x="2726" y="0"/>
                  </a:moveTo>
                  <a:cubicBezTo>
                    <a:pt x="102" y="0"/>
                    <a:pt x="102" y="0"/>
                    <a:pt x="102" y="0"/>
                  </a:cubicBezTo>
                  <a:cubicBezTo>
                    <a:pt x="46" y="0"/>
                    <a:pt x="0" y="46"/>
                    <a:pt x="0" y="102"/>
                  </a:cubicBezTo>
                  <a:cubicBezTo>
                    <a:pt x="0" y="159"/>
                    <a:pt x="46" y="205"/>
                    <a:pt x="102" y="205"/>
                  </a:cubicBezTo>
                  <a:cubicBezTo>
                    <a:pt x="2726" y="205"/>
                    <a:pt x="2726" y="205"/>
                    <a:pt x="2726" y="205"/>
                  </a:cubicBezTo>
                  <a:cubicBezTo>
                    <a:pt x="2783" y="205"/>
                    <a:pt x="2829" y="159"/>
                    <a:pt x="2829" y="102"/>
                  </a:cubicBezTo>
                  <a:cubicBezTo>
                    <a:pt x="2829" y="46"/>
                    <a:pt x="2783" y="0"/>
                    <a:pt x="27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21"/>
          <p:cNvSpPr>
            <a:spLocks/>
          </p:cNvSpPr>
          <p:nvPr/>
        </p:nvSpPr>
        <p:spPr bwMode="auto">
          <a:xfrm>
            <a:off x="6597847" y="2128333"/>
            <a:ext cx="761606" cy="758020"/>
          </a:xfrm>
          <a:custGeom>
            <a:avLst/>
            <a:gdLst>
              <a:gd name="T0" fmla="*/ 2372 w 2874"/>
              <a:gd name="T1" fmla="*/ 1360 h 2861"/>
              <a:gd name="T2" fmla="*/ 2566 w 2874"/>
              <a:gd name="T3" fmla="*/ 1399 h 2861"/>
              <a:gd name="T4" fmla="*/ 2726 w 2874"/>
              <a:gd name="T5" fmla="*/ 1507 h 2861"/>
              <a:gd name="T6" fmla="*/ 2834 w 2874"/>
              <a:gd name="T7" fmla="*/ 1668 h 2861"/>
              <a:gd name="T8" fmla="*/ 2874 w 2874"/>
              <a:gd name="T9" fmla="*/ 1861 h 2861"/>
              <a:gd name="T10" fmla="*/ 2834 w 2874"/>
              <a:gd name="T11" fmla="*/ 2056 h 2861"/>
              <a:gd name="T12" fmla="*/ 2726 w 2874"/>
              <a:gd name="T13" fmla="*/ 2215 h 2861"/>
              <a:gd name="T14" fmla="*/ 2566 w 2874"/>
              <a:gd name="T15" fmla="*/ 2323 h 2861"/>
              <a:gd name="T16" fmla="*/ 2372 w 2874"/>
              <a:gd name="T17" fmla="*/ 2363 h 2861"/>
              <a:gd name="T18" fmla="*/ 2194 w 2874"/>
              <a:gd name="T19" fmla="*/ 2328 h 2861"/>
              <a:gd name="T20" fmla="*/ 2045 w 2874"/>
              <a:gd name="T21" fmla="*/ 2238 h 2861"/>
              <a:gd name="T22" fmla="*/ 2045 w 2874"/>
              <a:gd name="T23" fmla="*/ 2648 h 2861"/>
              <a:gd name="T24" fmla="*/ 1982 w 2874"/>
              <a:gd name="T25" fmla="*/ 2798 h 2861"/>
              <a:gd name="T26" fmla="*/ 1832 w 2874"/>
              <a:gd name="T27" fmla="*/ 2861 h 2861"/>
              <a:gd name="T28" fmla="*/ 216 w 2874"/>
              <a:gd name="T29" fmla="*/ 2861 h 2861"/>
              <a:gd name="T30" fmla="*/ 64 w 2874"/>
              <a:gd name="T31" fmla="*/ 2798 h 2861"/>
              <a:gd name="T32" fmla="*/ 0 w 2874"/>
              <a:gd name="T33" fmla="*/ 2648 h 2861"/>
              <a:gd name="T34" fmla="*/ 0 w 2874"/>
              <a:gd name="T35" fmla="*/ 2284 h 2861"/>
              <a:gd name="T36" fmla="*/ 59 w 2874"/>
              <a:gd name="T37" fmla="*/ 2182 h 2861"/>
              <a:gd name="T38" fmla="*/ 184 w 2874"/>
              <a:gd name="T39" fmla="*/ 2199 h 2861"/>
              <a:gd name="T40" fmla="*/ 242 w 2874"/>
              <a:gd name="T41" fmla="*/ 2225 h 2861"/>
              <a:gd name="T42" fmla="*/ 416 w 2874"/>
              <a:gd name="T43" fmla="*/ 2268 h 2861"/>
              <a:gd name="T44" fmla="*/ 582 w 2874"/>
              <a:gd name="T45" fmla="*/ 2235 h 2861"/>
              <a:gd name="T46" fmla="*/ 716 w 2874"/>
              <a:gd name="T47" fmla="*/ 2145 h 2861"/>
              <a:gd name="T48" fmla="*/ 806 w 2874"/>
              <a:gd name="T49" fmla="*/ 2012 h 2861"/>
              <a:gd name="T50" fmla="*/ 839 w 2874"/>
              <a:gd name="T51" fmla="*/ 1848 h 2861"/>
              <a:gd name="T52" fmla="*/ 806 w 2874"/>
              <a:gd name="T53" fmla="*/ 1683 h 2861"/>
              <a:gd name="T54" fmla="*/ 716 w 2874"/>
              <a:gd name="T55" fmla="*/ 1548 h 2861"/>
              <a:gd name="T56" fmla="*/ 582 w 2874"/>
              <a:gd name="T57" fmla="*/ 1458 h 2861"/>
              <a:gd name="T58" fmla="*/ 416 w 2874"/>
              <a:gd name="T59" fmla="*/ 1425 h 2861"/>
              <a:gd name="T60" fmla="*/ 249 w 2874"/>
              <a:gd name="T61" fmla="*/ 1461 h 2861"/>
              <a:gd name="T62" fmla="*/ 216 w 2874"/>
              <a:gd name="T63" fmla="*/ 1475 h 2861"/>
              <a:gd name="T64" fmla="*/ 139 w 2874"/>
              <a:gd name="T65" fmla="*/ 1511 h 2861"/>
              <a:gd name="T66" fmla="*/ 72 w 2874"/>
              <a:gd name="T67" fmla="*/ 1524 h 2861"/>
              <a:gd name="T68" fmla="*/ 23 w 2874"/>
              <a:gd name="T69" fmla="*/ 1491 h 2861"/>
              <a:gd name="T70" fmla="*/ 0 w 2874"/>
              <a:gd name="T71" fmla="*/ 1393 h 2861"/>
              <a:gd name="T72" fmla="*/ 0 w 2874"/>
              <a:gd name="T73" fmla="*/ 1049 h 2861"/>
              <a:gd name="T74" fmla="*/ 64 w 2874"/>
              <a:gd name="T75" fmla="*/ 896 h 2861"/>
              <a:gd name="T76" fmla="*/ 216 w 2874"/>
              <a:gd name="T77" fmla="*/ 832 h 2861"/>
              <a:gd name="T78" fmla="*/ 727 w 2874"/>
              <a:gd name="T79" fmla="*/ 832 h 2861"/>
              <a:gd name="T80" fmla="*/ 644 w 2874"/>
              <a:gd name="T81" fmla="*/ 686 h 2861"/>
              <a:gd name="T82" fmla="*/ 613 w 2874"/>
              <a:gd name="T83" fmla="*/ 514 h 2861"/>
              <a:gd name="T84" fmla="*/ 654 w 2874"/>
              <a:gd name="T85" fmla="*/ 313 h 2861"/>
              <a:gd name="T86" fmla="*/ 763 w 2874"/>
              <a:gd name="T87" fmla="*/ 151 h 2861"/>
              <a:gd name="T88" fmla="*/ 926 w 2874"/>
              <a:gd name="T89" fmla="*/ 41 h 2861"/>
              <a:gd name="T90" fmla="*/ 1124 w 2874"/>
              <a:gd name="T91" fmla="*/ 0 h 2861"/>
              <a:gd name="T92" fmla="*/ 1322 w 2874"/>
              <a:gd name="T93" fmla="*/ 41 h 2861"/>
              <a:gd name="T94" fmla="*/ 1484 w 2874"/>
              <a:gd name="T95" fmla="*/ 151 h 2861"/>
              <a:gd name="T96" fmla="*/ 1594 w 2874"/>
              <a:gd name="T97" fmla="*/ 313 h 2861"/>
              <a:gd name="T98" fmla="*/ 1635 w 2874"/>
              <a:gd name="T99" fmla="*/ 514 h 2861"/>
              <a:gd name="T100" fmla="*/ 1520 w 2874"/>
              <a:gd name="T101" fmla="*/ 832 h 2861"/>
              <a:gd name="T102" fmla="*/ 1832 w 2874"/>
              <a:gd name="T103" fmla="*/ 832 h 2861"/>
              <a:gd name="T104" fmla="*/ 1982 w 2874"/>
              <a:gd name="T105" fmla="*/ 896 h 2861"/>
              <a:gd name="T106" fmla="*/ 2045 w 2874"/>
              <a:gd name="T107" fmla="*/ 1049 h 2861"/>
              <a:gd name="T108" fmla="*/ 2045 w 2874"/>
              <a:gd name="T109" fmla="*/ 1484 h 2861"/>
              <a:gd name="T110" fmla="*/ 2194 w 2874"/>
              <a:gd name="T111" fmla="*/ 1394 h 2861"/>
              <a:gd name="T112" fmla="*/ 2372 w 2874"/>
              <a:gd name="T113" fmla="*/ 1360 h 2861"/>
              <a:gd name="T114" fmla="*/ 2372 w 2874"/>
              <a:gd name="T115" fmla="*/ 1360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4" h="2861">
                <a:moveTo>
                  <a:pt x="2372" y="1360"/>
                </a:moveTo>
                <a:cubicBezTo>
                  <a:pt x="2440" y="1360"/>
                  <a:pt x="2505" y="1373"/>
                  <a:pt x="2566" y="1399"/>
                </a:cubicBezTo>
                <a:cubicBezTo>
                  <a:pt x="2627" y="1425"/>
                  <a:pt x="2680" y="1461"/>
                  <a:pt x="2726" y="1507"/>
                </a:cubicBezTo>
                <a:cubicBezTo>
                  <a:pt x="2772" y="1553"/>
                  <a:pt x="2808" y="1607"/>
                  <a:pt x="2834" y="1668"/>
                </a:cubicBezTo>
                <a:cubicBezTo>
                  <a:pt x="2861" y="1729"/>
                  <a:pt x="2874" y="1794"/>
                  <a:pt x="2874" y="1861"/>
                </a:cubicBezTo>
                <a:cubicBezTo>
                  <a:pt x="2874" y="1931"/>
                  <a:pt x="2861" y="1996"/>
                  <a:pt x="2834" y="2056"/>
                </a:cubicBezTo>
                <a:cubicBezTo>
                  <a:pt x="2808" y="2116"/>
                  <a:pt x="2772" y="2169"/>
                  <a:pt x="2726" y="2215"/>
                </a:cubicBezTo>
                <a:cubicBezTo>
                  <a:pt x="2680" y="2261"/>
                  <a:pt x="2627" y="2297"/>
                  <a:pt x="2566" y="2323"/>
                </a:cubicBezTo>
                <a:cubicBezTo>
                  <a:pt x="2505" y="2349"/>
                  <a:pt x="2440" y="2363"/>
                  <a:pt x="2372" y="2363"/>
                </a:cubicBezTo>
                <a:cubicBezTo>
                  <a:pt x="2309" y="2363"/>
                  <a:pt x="2250" y="2351"/>
                  <a:pt x="2194" y="2328"/>
                </a:cubicBezTo>
                <a:cubicBezTo>
                  <a:pt x="2138" y="2305"/>
                  <a:pt x="2088" y="2275"/>
                  <a:pt x="2045" y="2238"/>
                </a:cubicBezTo>
                <a:cubicBezTo>
                  <a:pt x="2045" y="2648"/>
                  <a:pt x="2045" y="2648"/>
                  <a:pt x="2045" y="2648"/>
                </a:cubicBezTo>
                <a:cubicBezTo>
                  <a:pt x="2045" y="2707"/>
                  <a:pt x="2024" y="2757"/>
                  <a:pt x="1982" y="2798"/>
                </a:cubicBezTo>
                <a:cubicBezTo>
                  <a:pt x="1941" y="2840"/>
                  <a:pt x="1891" y="2861"/>
                  <a:pt x="1832" y="2861"/>
                </a:cubicBezTo>
                <a:cubicBezTo>
                  <a:pt x="216" y="2861"/>
                  <a:pt x="216" y="2861"/>
                  <a:pt x="216" y="2861"/>
                </a:cubicBezTo>
                <a:cubicBezTo>
                  <a:pt x="157" y="2861"/>
                  <a:pt x="106" y="2840"/>
                  <a:pt x="64" y="2798"/>
                </a:cubicBezTo>
                <a:cubicBezTo>
                  <a:pt x="21" y="2757"/>
                  <a:pt x="0" y="2707"/>
                  <a:pt x="0" y="2648"/>
                </a:cubicBezTo>
                <a:cubicBezTo>
                  <a:pt x="0" y="2284"/>
                  <a:pt x="0" y="2284"/>
                  <a:pt x="0" y="2284"/>
                </a:cubicBezTo>
                <a:cubicBezTo>
                  <a:pt x="11" y="2238"/>
                  <a:pt x="31" y="2204"/>
                  <a:pt x="59" y="2182"/>
                </a:cubicBezTo>
                <a:cubicBezTo>
                  <a:pt x="87" y="2161"/>
                  <a:pt x="129" y="2166"/>
                  <a:pt x="184" y="2199"/>
                </a:cubicBezTo>
                <a:cubicBezTo>
                  <a:pt x="210" y="2214"/>
                  <a:pt x="229" y="2223"/>
                  <a:pt x="242" y="2225"/>
                </a:cubicBezTo>
                <a:cubicBezTo>
                  <a:pt x="299" y="2253"/>
                  <a:pt x="357" y="2268"/>
                  <a:pt x="416" y="2268"/>
                </a:cubicBezTo>
                <a:cubicBezTo>
                  <a:pt x="475" y="2268"/>
                  <a:pt x="530" y="2257"/>
                  <a:pt x="582" y="2235"/>
                </a:cubicBezTo>
                <a:cubicBezTo>
                  <a:pt x="633" y="2213"/>
                  <a:pt x="678" y="2183"/>
                  <a:pt x="716" y="2145"/>
                </a:cubicBezTo>
                <a:cubicBezTo>
                  <a:pt x="754" y="2106"/>
                  <a:pt x="784" y="2062"/>
                  <a:pt x="806" y="2012"/>
                </a:cubicBezTo>
                <a:cubicBezTo>
                  <a:pt x="828" y="1962"/>
                  <a:pt x="839" y="1907"/>
                  <a:pt x="839" y="1848"/>
                </a:cubicBezTo>
                <a:cubicBezTo>
                  <a:pt x="839" y="1789"/>
                  <a:pt x="828" y="1734"/>
                  <a:pt x="806" y="1683"/>
                </a:cubicBezTo>
                <a:cubicBezTo>
                  <a:pt x="784" y="1631"/>
                  <a:pt x="754" y="1587"/>
                  <a:pt x="716" y="1548"/>
                </a:cubicBezTo>
                <a:cubicBezTo>
                  <a:pt x="678" y="1510"/>
                  <a:pt x="633" y="1480"/>
                  <a:pt x="582" y="1458"/>
                </a:cubicBezTo>
                <a:cubicBezTo>
                  <a:pt x="530" y="1436"/>
                  <a:pt x="475" y="1425"/>
                  <a:pt x="416" y="1425"/>
                </a:cubicBezTo>
                <a:cubicBezTo>
                  <a:pt x="359" y="1425"/>
                  <a:pt x="304" y="1437"/>
                  <a:pt x="249" y="1461"/>
                </a:cubicBezTo>
                <a:cubicBezTo>
                  <a:pt x="236" y="1466"/>
                  <a:pt x="225" y="1470"/>
                  <a:pt x="216" y="1475"/>
                </a:cubicBezTo>
                <a:cubicBezTo>
                  <a:pt x="190" y="1488"/>
                  <a:pt x="164" y="1500"/>
                  <a:pt x="139" y="1511"/>
                </a:cubicBezTo>
                <a:cubicBezTo>
                  <a:pt x="114" y="1522"/>
                  <a:pt x="92" y="1526"/>
                  <a:pt x="72" y="1524"/>
                </a:cubicBezTo>
                <a:cubicBezTo>
                  <a:pt x="52" y="1522"/>
                  <a:pt x="36" y="1511"/>
                  <a:pt x="23" y="1491"/>
                </a:cubicBezTo>
                <a:cubicBezTo>
                  <a:pt x="10" y="1471"/>
                  <a:pt x="2" y="1439"/>
                  <a:pt x="0" y="1393"/>
                </a:cubicBezTo>
                <a:cubicBezTo>
                  <a:pt x="0" y="1049"/>
                  <a:pt x="0" y="1049"/>
                  <a:pt x="0" y="1049"/>
                </a:cubicBezTo>
                <a:cubicBezTo>
                  <a:pt x="0" y="990"/>
                  <a:pt x="21" y="939"/>
                  <a:pt x="64" y="896"/>
                </a:cubicBezTo>
                <a:cubicBezTo>
                  <a:pt x="106" y="854"/>
                  <a:pt x="157" y="832"/>
                  <a:pt x="216" y="832"/>
                </a:cubicBezTo>
                <a:cubicBezTo>
                  <a:pt x="727" y="832"/>
                  <a:pt x="727" y="832"/>
                  <a:pt x="727" y="832"/>
                </a:cubicBezTo>
                <a:cubicBezTo>
                  <a:pt x="692" y="789"/>
                  <a:pt x="665" y="740"/>
                  <a:pt x="644" y="686"/>
                </a:cubicBezTo>
                <a:cubicBezTo>
                  <a:pt x="623" y="633"/>
                  <a:pt x="613" y="576"/>
                  <a:pt x="613" y="514"/>
                </a:cubicBezTo>
                <a:cubicBezTo>
                  <a:pt x="613" y="442"/>
                  <a:pt x="626" y="375"/>
                  <a:pt x="654" y="313"/>
                </a:cubicBezTo>
                <a:cubicBezTo>
                  <a:pt x="681" y="251"/>
                  <a:pt x="718" y="197"/>
                  <a:pt x="763" y="151"/>
                </a:cubicBezTo>
                <a:cubicBezTo>
                  <a:pt x="809" y="105"/>
                  <a:pt x="863" y="68"/>
                  <a:pt x="926" y="41"/>
                </a:cubicBezTo>
                <a:cubicBezTo>
                  <a:pt x="988" y="14"/>
                  <a:pt x="1054" y="0"/>
                  <a:pt x="1124" y="0"/>
                </a:cubicBezTo>
                <a:cubicBezTo>
                  <a:pt x="1194" y="0"/>
                  <a:pt x="1260" y="14"/>
                  <a:pt x="1322" y="41"/>
                </a:cubicBezTo>
                <a:cubicBezTo>
                  <a:pt x="1384" y="68"/>
                  <a:pt x="1439" y="105"/>
                  <a:pt x="1484" y="151"/>
                </a:cubicBezTo>
                <a:cubicBezTo>
                  <a:pt x="1530" y="197"/>
                  <a:pt x="1567" y="251"/>
                  <a:pt x="1594" y="313"/>
                </a:cubicBezTo>
                <a:cubicBezTo>
                  <a:pt x="1621" y="375"/>
                  <a:pt x="1635" y="442"/>
                  <a:pt x="1635" y="514"/>
                </a:cubicBezTo>
                <a:cubicBezTo>
                  <a:pt x="1635" y="637"/>
                  <a:pt x="1597" y="743"/>
                  <a:pt x="1520" y="832"/>
                </a:cubicBezTo>
                <a:cubicBezTo>
                  <a:pt x="1832" y="832"/>
                  <a:pt x="1832" y="832"/>
                  <a:pt x="1832" y="832"/>
                </a:cubicBezTo>
                <a:cubicBezTo>
                  <a:pt x="1891" y="832"/>
                  <a:pt x="1941" y="854"/>
                  <a:pt x="1982" y="896"/>
                </a:cubicBezTo>
                <a:cubicBezTo>
                  <a:pt x="2024" y="939"/>
                  <a:pt x="2045" y="990"/>
                  <a:pt x="2045" y="1049"/>
                </a:cubicBezTo>
                <a:cubicBezTo>
                  <a:pt x="2045" y="1484"/>
                  <a:pt x="2045" y="1484"/>
                  <a:pt x="2045" y="1484"/>
                </a:cubicBezTo>
                <a:cubicBezTo>
                  <a:pt x="2088" y="1447"/>
                  <a:pt x="2138" y="1417"/>
                  <a:pt x="2194" y="1394"/>
                </a:cubicBezTo>
                <a:cubicBezTo>
                  <a:pt x="2250" y="1371"/>
                  <a:pt x="2309" y="1360"/>
                  <a:pt x="2372" y="1360"/>
                </a:cubicBezTo>
                <a:cubicBezTo>
                  <a:pt x="2372" y="1360"/>
                  <a:pt x="2372" y="1360"/>
                  <a:pt x="2372" y="13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noEditPoints="1"/>
          </p:cNvSpPr>
          <p:nvPr/>
        </p:nvSpPr>
        <p:spPr bwMode="auto">
          <a:xfrm>
            <a:off x="6588946" y="4929692"/>
            <a:ext cx="588908" cy="583646"/>
          </a:xfrm>
          <a:custGeom>
            <a:avLst/>
            <a:gdLst>
              <a:gd name="T0" fmla="*/ 2969 w 3124"/>
              <a:gd name="T1" fmla="*/ 1168 h 3096"/>
              <a:gd name="T2" fmla="*/ 2587 w 3124"/>
              <a:gd name="T3" fmla="*/ 788 h 3096"/>
              <a:gd name="T4" fmla="*/ 2679 w 3124"/>
              <a:gd name="T5" fmla="*/ 480 h 3096"/>
              <a:gd name="T6" fmla="*/ 2213 w 3124"/>
              <a:gd name="T7" fmla="*/ 480 h 3096"/>
              <a:gd name="T8" fmla="*/ 2298 w 3124"/>
              <a:gd name="T9" fmla="*/ 791 h 3096"/>
              <a:gd name="T10" fmla="*/ 2083 w 3124"/>
              <a:gd name="T11" fmla="*/ 931 h 3096"/>
              <a:gd name="T12" fmla="*/ 1720 w 3124"/>
              <a:gd name="T13" fmla="*/ 644 h 3096"/>
              <a:gd name="T14" fmla="*/ 1829 w 3124"/>
              <a:gd name="T15" fmla="*/ 277 h 3096"/>
              <a:gd name="T16" fmla="*/ 1275 w 3124"/>
              <a:gd name="T17" fmla="*/ 277 h 3096"/>
              <a:gd name="T18" fmla="*/ 1375 w 3124"/>
              <a:gd name="T19" fmla="*/ 647 h 3096"/>
              <a:gd name="T20" fmla="*/ 1040 w 3124"/>
              <a:gd name="T21" fmla="*/ 929 h 3096"/>
              <a:gd name="T22" fmla="*/ 804 w 3124"/>
              <a:gd name="T23" fmla="*/ 788 h 3096"/>
              <a:gd name="T24" fmla="*/ 896 w 3124"/>
              <a:gd name="T25" fmla="*/ 480 h 3096"/>
              <a:gd name="T26" fmla="*/ 430 w 3124"/>
              <a:gd name="T27" fmla="*/ 480 h 3096"/>
              <a:gd name="T28" fmla="*/ 515 w 3124"/>
              <a:gd name="T29" fmla="*/ 791 h 3096"/>
              <a:gd name="T30" fmla="*/ 155 w 3124"/>
              <a:gd name="T31" fmla="*/ 1168 h 3096"/>
              <a:gd name="T32" fmla="*/ 56 w 3124"/>
              <a:gd name="T33" fmla="*/ 1622 h 3096"/>
              <a:gd name="T34" fmla="*/ 298 w 3124"/>
              <a:gd name="T35" fmla="*/ 1397 h 3096"/>
              <a:gd name="T36" fmla="*/ 316 w 3124"/>
              <a:gd name="T37" fmla="*/ 1831 h 3096"/>
              <a:gd name="T38" fmla="*/ 308 w 3124"/>
              <a:gd name="T39" fmla="*/ 2725 h 3096"/>
              <a:gd name="T40" fmla="*/ 509 w 3124"/>
              <a:gd name="T41" fmla="*/ 2720 h 3096"/>
              <a:gd name="T42" fmla="*/ 571 w 3124"/>
              <a:gd name="T43" fmla="*/ 1904 h 3096"/>
              <a:gd name="T44" fmla="*/ 757 w 3124"/>
              <a:gd name="T45" fmla="*/ 1902 h 3096"/>
              <a:gd name="T46" fmla="*/ 792 w 3124"/>
              <a:gd name="T47" fmla="*/ 2718 h 3096"/>
              <a:gd name="T48" fmla="*/ 991 w 3124"/>
              <a:gd name="T49" fmla="*/ 2724 h 3096"/>
              <a:gd name="T50" fmla="*/ 1000 w 3124"/>
              <a:gd name="T51" fmla="*/ 1793 h 3096"/>
              <a:gd name="T52" fmla="*/ 1140 w 3124"/>
              <a:gd name="T53" fmla="*/ 1786 h 3096"/>
              <a:gd name="T54" fmla="*/ 1133 w 3124"/>
              <a:gd name="T55" fmla="*/ 2185 h 3096"/>
              <a:gd name="T56" fmla="*/ 1245 w 3124"/>
              <a:gd name="T57" fmla="*/ 3096 h 3096"/>
              <a:gd name="T58" fmla="*/ 1411 w 3124"/>
              <a:gd name="T59" fmla="*/ 2385 h 3096"/>
              <a:gd name="T60" fmla="*/ 1552 w 3124"/>
              <a:gd name="T61" fmla="*/ 1884 h 3096"/>
              <a:gd name="T62" fmla="*/ 1672 w 3124"/>
              <a:gd name="T63" fmla="*/ 2390 h 3096"/>
              <a:gd name="T64" fmla="*/ 1814 w 3124"/>
              <a:gd name="T65" fmla="*/ 3096 h 3096"/>
              <a:gd name="T66" fmla="*/ 1959 w 3124"/>
              <a:gd name="T67" fmla="*/ 2191 h 3096"/>
              <a:gd name="T68" fmla="*/ 1958 w 3124"/>
              <a:gd name="T69" fmla="*/ 1725 h 3096"/>
              <a:gd name="T70" fmla="*/ 2105 w 3124"/>
              <a:gd name="T71" fmla="*/ 1737 h 3096"/>
              <a:gd name="T72" fmla="*/ 2094 w 3124"/>
              <a:gd name="T73" fmla="*/ 2083 h 3096"/>
              <a:gd name="T74" fmla="*/ 2188 w 3124"/>
              <a:gd name="T75" fmla="*/ 2849 h 3096"/>
              <a:gd name="T76" fmla="*/ 2328 w 3124"/>
              <a:gd name="T77" fmla="*/ 2251 h 3096"/>
              <a:gd name="T78" fmla="*/ 2446 w 3124"/>
              <a:gd name="T79" fmla="*/ 1830 h 3096"/>
              <a:gd name="T80" fmla="*/ 2547 w 3124"/>
              <a:gd name="T81" fmla="*/ 2256 h 3096"/>
              <a:gd name="T82" fmla="*/ 2666 w 3124"/>
              <a:gd name="T83" fmla="*/ 2849 h 3096"/>
              <a:gd name="T84" fmla="*/ 2788 w 3124"/>
              <a:gd name="T85" fmla="*/ 2088 h 3096"/>
              <a:gd name="T86" fmla="*/ 2787 w 3124"/>
              <a:gd name="T87" fmla="*/ 1598 h 3096"/>
              <a:gd name="T88" fmla="*/ 2934 w 3124"/>
              <a:gd name="T89" fmla="*/ 1562 h 3096"/>
              <a:gd name="T90" fmla="*/ 3102 w 3124"/>
              <a:gd name="T91" fmla="*/ 1489 h 3096"/>
              <a:gd name="T92" fmla="*/ 664 w 3124"/>
              <a:gd name="T93" fmla="*/ 1028 h 3096"/>
              <a:gd name="T94" fmla="*/ 550 w 3124"/>
              <a:gd name="T95" fmla="*/ 808 h 3096"/>
              <a:gd name="T96" fmla="*/ 748 w 3124"/>
              <a:gd name="T97" fmla="*/ 767 h 3096"/>
              <a:gd name="T98" fmla="*/ 723 w 3124"/>
              <a:gd name="T99" fmla="*/ 939 h 3096"/>
              <a:gd name="T100" fmla="*/ 1648 w 3124"/>
              <a:gd name="T101" fmla="*/ 1121 h 3096"/>
              <a:gd name="T102" fmla="*/ 1561 w 3124"/>
              <a:gd name="T103" fmla="*/ 1271 h 3096"/>
              <a:gd name="T104" fmla="*/ 1464 w 3124"/>
              <a:gd name="T105" fmla="*/ 1128 h 3096"/>
              <a:gd name="T106" fmla="*/ 1417 w 3124"/>
              <a:gd name="T107" fmla="*/ 667 h 3096"/>
              <a:gd name="T108" fmla="*/ 1679 w 3124"/>
              <a:gd name="T109" fmla="*/ 664 h 3096"/>
              <a:gd name="T110" fmla="*/ 2506 w 3124"/>
              <a:gd name="T111" fmla="*/ 939 h 3096"/>
              <a:gd name="T112" fmla="*/ 2368 w 3124"/>
              <a:gd name="T113" fmla="*/ 931 h 3096"/>
              <a:gd name="T114" fmla="*/ 2447 w 3124"/>
              <a:gd name="T115" fmla="*/ 728 h 3096"/>
              <a:gd name="T116" fmla="*/ 2553 w 3124"/>
              <a:gd name="T117" fmla="*/ 832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4" h="3096">
                <a:moveTo>
                  <a:pt x="3102" y="1489"/>
                </a:moveTo>
                <a:cubicBezTo>
                  <a:pt x="3083" y="1411"/>
                  <a:pt x="3018" y="1267"/>
                  <a:pt x="2969" y="1168"/>
                </a:cubicBezTo>
                <a:cubicBezTo>
                  <a:pt x="2883" y="994"/>
                  <a:pt x="2782" y="861"/>
                  <a:pt x="2714" y="827"/>
                </a:cubicBezTo>
                <a:cubicBezTo>
                  <a:pt x="2680" y="807"/>
                  <a:pt x="2637" y="799"/>
                  <a:pt x="2587" y="788"/>
                </a:cubicBezTo>
                <a:cubicBezTo>
                  <a:pt x="2553" y="781"/>
                  <a:pt x="2551" y="726"/>
                  <a:pt x="2490" y="708"/>
                </a:cubicBezTo>
                <a:cubicBezTo>
                  <a:pt x="2597" y="688"/>
                  <a:pt x="2679" y="593"/>
                  <a:pt x="2679" y="480"/>
                </a:cubicBezTo>
                <a:cubicBezTo>
                  <a:pt x="2679" y="351"/>
                  <a:pt x="2575" y="247"/>
                  <a:pt x="2446" y="247"/>
                </a:cubicBezTo>
                <a:cubicBezTo>
                  <a:pt x="2318" y="247"/>
                  <a:pt x="2213" y="351"/>
                  <a:pt x="2213" y="480"/>
                </a:cubicBezTo>
                <a:cubicBezTo>
                  <a:pt x="2213" y="592"/>
                  <a:pt x="2294" y="686"/>
                  <a:pt x="2400" y="708"/>
                </a:cubicBezTo>
                <a:cubicBezTo>
                  <a:pt x="2334" y="725"/>
                  <a:pt x="2336" y="780"/>
                  <a:pt x="2298" y="791"/>
                </a:cubicBezTo>
                <a:cubicBezTo>
                  <a:pt x="2229" y="809"/>
                  <a:pt x="2172" y="821"/>
                  <a:pt x="2133" y="874"/>
                </a:cubicBezTo>
                <a:cubicBezTo>
                  <a:pt x="2117" y="890"/>
                  <a:pt x="2100" y="909"/>
                  <a:pt x="2083" y="931"/>
                </a:cubicBezTo>
                <a:cubicBezTo>
                  <a:pt x="2006" y="808"/>
                  <a:pt x="1928" y="719"/>
                  <a:pt x="1871" y="689"/>
                </a:cubicBezTo>
                <a:cubicBezTo>
                  <a:pt x="1830" y="666"/>
                  <a:pt x="1779" y="657"/>
                  <a:pt x="1720" y="644"/>
                </a:cubicBezTo>
                <a:cubicBezTo>
                  <a:pt x="1679" y="635"/>
                  <a:pt x="1677" y="570"/>
                  <a:pt x="1604" y="548"/>
                </a:cubicBezTo>
                <a:cubicBezTo>
                  <a:pt x="1732" y="524"/>
                  <a:pt x="1829" y="412"/>
                  <a:pt x="1829" y="277"/>
                </a:cubicBezTo>
                <a:cubicBezTo>
                  <a:pt x="1829" y="124"/>
                  <a:pt x="1705" y="0"/>
                  <a:pt x="1552" y="0"/>
                </a:cubicBezTo>
                <a:cubicBezTo>
                  <a:pt x="1399" y="0"/>
                  <a:pt x="1275" y="124"/>
                  <a:pt x="1275" y="277"/>
                </a:cubicBezTo>
                <a:cubicBezTo>
                  <a:pt x="1275" y="411"/>
                  <a:pt x="1371" y="523"/>
                  <a:pt x="1497" y="548"/>
                </a:cubicBezTo>
                <a:cubicBezTo>
                  <a:pt x="1418" y="568"/>
                  <a:pt x="1421" y="634"/>
                  <a:pt x="1375" y="647"/>
                </a:cubicBezTo>
                <a:cubicBezTo>
                  <a:pt x="1294" y="669"/>
                  <a:pt x="1225" y="683"/>
                  <a:pt x="1179" y="746"/>
                </a:cubicBezTo>
                <a:cubicBezTo>
                  <a:pt x="1136" y="789"/>
                  <a:pt x="1088" y="853"/>
                  <a:pt x="1040" y="929"/>
                </a:cubicBezTo>
                <a:cubicBezTo>
                  <a:pt x="1000" y="878"/>
                  <a:pt x="962" y="842"/>
                  <a:pt x="932" y="827"/>
                </a:cubicBezTo>
                <a:cubicBezTo>
                  <a:pt x="897" y="807"/>
                  <a:pt x="854" y="799"/>
                  <a:pt x="804" y="788"/>
                </a:cubicBezTo>
                <a:cubicBezTo>
                  <a:pt x="770" y="781"/>
                  <a:pt x="769" y="726"/>
                  <a:pt x="707" y="708"/>
                </a:cubicBezTo>
                <a:cubicBezTo>
                  <a:pt x="815" y="688"/>
                  <a:pt x="896" y="593"/>
                  <a:pt x="896" y="480"/>
                </a:cubicBezTo>
                <a:cubicBezTo>
                  <a:pt x="896" y="351"/>
                  <a:pt x="792" y="247"/>
                  <a:pt x="663" y="247"/>
                </a:cubicBezTo>
                <a:cubicBezTo>
                  <a:pt x="535" y="247"/>
                  <a:pt x="430" y="351"/>
                  <a:pt x="430" y="480"/>
                </a:cubicBezTo>
                <a:cubicBezTo>
                  <a:pt x="430" y="592"/>
                  <a:pt x="511" y="686"/>
                  <a:pt x="617" y="708"/>
                </a:cubicBezTo>
                <a:cubicBezTo>
                  <a:pt x="551" y="725"/>
                  <a:pt x="553" y="780"/>
                  <a:pt x="515" y="791"/>
                </a:cubicBezTo>
                <a:cubicBezTo>
                  <a:pt x="446" y="809"/>
                  <a:pt x="389" y="821"/>
                  <a:pt x="350" y="874"/>
                </a:cubicBezTo>
                <a:cubicBezTo>
                  <a:pt x="290" y="935"/>
                  <a:pt x="218" y="1040"/>
                  <a:pt x="155" y="1168"/>
                </a:cubicBezTo>
                <a:cubicBezTo>
                  <a:pt x="106" y="1267"/>
                  <a:pt x="41" y="1411"/>
                  <a:pt x="23" y="1489"/>
                </a:cubicBezTo>
                <a:cubicBezTo>
                  <a:pt x="0" y="1582"/>
                  <a:pt x="25" y="1607"/>
                  <a:pt x="56" y="1622"/>
                </a:cubicBezTo>
                <a:cubicBezTo>
                  <a:pt x="89" y="1638"/>
                  <a:pt x="128" y="1640"/>
                  <a:pt x="190" y="1562"/>
                </a:cubicBezTo>
                <a:cubicBezTo>
                  <a:pt x="219" y="1525"/>
                  <a:pt x="255" y="1376"/>
                  <a:pt x="298" y="1397"/>
                </a:cubicBezTo>
                <a:cubicBezTo>
                  <a:pt x="359" y="1421"/>
                  <a:pt x="332" y="1548"/>
                  <a:pt x="322" y="1600"/>
                </a:cubicBezTo>
                <a:cubicBezTo>
                  <a:pt x="312" y="1652"/>
                  <a:pt x="318" y="1779"/>
                  <a:pt x="316" y="1831"/>
                </a:cubicBezTo>
                <a:cubicBezTo>
                  <a:pt x="315" y="1883"/>
                  <a:pt x="313" y="1999"/>
                  <a:pt x="312" y="2083"/>
                </a:cubicBezTo>
                <a:cubicBezTo>
                  <a:pt x="308" y="2271"/>
                  <a:pt x="288" y="2593"/>
                  <a:pt x="308" y="2725"/>
                </a:cubicBezTo>
                <a:cubicBezTo>
                  <a:pt x="320" y="2830"/>
                  <a:pt x="361" y="2849"/>
                  <a:pt x="405" y="2849"/>
                </a:cubicBezTo>
                <a:cubicBezTo>
                  <a:pt x="457" y="2849"/>
                  <a:pt x="491" y="2841"/>
                  <a:pt x="509" y="2720"/>
                </a:cubicBezTo>
                <a:cubicBezTo>
                  <a:pt x="528" y="2590"/>
                  <a:pt x="536" y="2316"/>
                  <a:pt x="545" y="2251"/>
                </a:cubicBezTo>
                <a:cubicBezTo>
                  <a:pt x="554" y="2186"/>
                  <a:pt x="570" y="1982"/>
                  <a:pt x="571" y="1904"/>
                </a:cubicBezTo>
                <a:cubicBezTo>
                  <a:pt x="571" y="1867"/>
                  <a:pt x="605" y="1830"/>
                  <a:pt x="663" y="1830"/>
                </a:cubicBezTo>
                <a:cubicBezTo>
                  <a:pt x="724" y="1830"/>
                  <a:pt x="757" y="1868"/>
                  <a:pt x="757" y="1902"/>
                </a:cubicBezTo>
                <a:cubicBezTo>
                  <a:pt x="755" y="1980"/>
                  <a:pt x="765" y="2222"/>
                  <a:pt x="764" y="2256"/>
                </a:cubicBezTo>
                <a:cubicBezTo>
                  <a:pt x="761" y="2443"/>
                  <a:pt x="773" y="2587"/>
                  <a:pt x="792" y="2718"/>
                </a:cubicBezTo>
                <a:cubicBezTo>
                  <a:pt x="805" y="2823"/>
                  <a:pt x="839" y="2849"/>
                  <a:pt x="883" y="2849"/>
                </a:cubicBezTo>
                <a:cubicBezTo>
                  <a:pt x="935" y="2849"/>
                  <a:pt x="973" y="2845"/>
                  <a:pt x="991" y="2724"/>
                </a:cubicBezTo>
                <a:cubicBezTo>
                  <a:pt x="1011" y="2595"/>
                  <a:pt x="1002" y="2270"/>
                  <a:pt x="1005" y="2088"/>
                </a:cubicBezTo>
                <a:cubicBezTo>
                  <a:pt x="1007" y="2000"/>
                  <a:pt x="1000" y="1793"/>
                  <a:pt x="1000" y="1793"/>
                </a:cubicBezTo>
                <a:cubicBezTo>
                  <a:pt x="1000" y="1793"/>
                  <a:pt x="996" y="1548"/>
                  <a:pt x="1064" y="1548"/>
                </a:cubicBezTo>
                <a:cubicBezTo>
                  <a:pt x="1144" y="1548"/>
                  <a:pt x="1140" y="1786"/>
                  <a:pt x="1140" y="1786"/>
                </a:cubicBezTo>
                <a:cubicBezTo>
                  <a:pt x="1140" y="1786"/>
                  <a:pt x="1141" y="1823"/>
                  <a:pt x="1139" y="1884"/>
                </a:cubicBezTo>
                <a:cubicBezTo>
                  <a:pt x="1137" y="1946"/>
                  <a:pt x="1135" y="2085"/>
                  <a:pt x="1133" y="2185"/>
                </a:cubicBezTo>
                <a:cubicBezTo>
                  <a:pt x="1129" y="2409"/>
                  <a:pt x="1106" y="2792"/>
                  <a:pt x="1129" y="2948"/>
                </a:cubicBezTo>
                <a:cubicBezTo>
                  <a:pt x="1144" y="3073"/>
                  <a:pt x="1192" y="3096"/>
                  <a:pt x="1245" y="3096"/>
                </a:cubicBezTo>
                <a:cubicBezTo>
                  <a:pt x="1306" y="3096"/>
                  <a:pt x="1347" y="3086"/>
                  <a:pt x="1368" y="2943"/>
                </a:cubicBezTo>
                <a:cubicBezTo>
                  <a:pt x="1392" y="2788"/>
                  <a:pt x="1400" y="2462"/>
                  <a:pt x="1411" y="2385"/>
                </a:cubicBezTo>
                <a:cubicBezTo>
                  <a:pt x="1422" y="2308"/>
                  <a:pt x="1441" y="2065"/>
                  <a:pt x="1442" y="1971"/>
                </a:cubicBezTo>
                <a:cubicBezTo>
                  <a:pt x="1442" y="1927"/>
                  <a:pt x="1483" y="1884"/>
                  <a:pt x="1552" y="1884"/>
                </a:cubicBezTo>
                <a:cubicBezTo>
                  <a:pt x="1624" y="1884"/>
                  <a:pt x="1663" y="1929"/>
                  <a:pt x="1663" y="1969"/>
                </a:cubicBezTo>
                <a:cubicBezTo>
                  <a:pt x="1661" y="2061"/>
                  <a:pt x="1673" y="2350"/>
                  <a:pt x="1672" y="2390"/>
                </a:cubicBezTo>
                <a:cubicBezTo>
                  <a:pt x="1668" y="2614"/>
                  <a:pt x="1682" y="2784"/>
                  <a:pt x="1706" y="2940"/>
                </a:cubicBezTo>
                <a:cubicBezTo>
                  <a:pt x="1720" y="3065"/>
                  <a:pt x="1761" y="3096"/>
                  <a:pt x="1814" y="3096"/>
                </a:cubicBezTo>
                <a:cubicBezTo>
                  <a:pt x="1875" y="3096"/>
                  <a:pt x="1920" y="3091"/>
                  <a:pt x="1942" y="2948"/>
                </a:cubicBezTo>
                <a:cubicBezTo>
                  <a:pt x="1965" y="2793"/>
                  <a:pt x="1955" y="2407"/>
                  <a:pt x="1959" y="2191"/>
                </a:cubicBezTo>
                <a:cubicBezTo>
                  <a:pt x="1961" y="2085"/>
                  <a:pt x="1966" y="1897"/>
                  <a:pt x="1962" y="1804"/>
                </a:cubicBezTo>
                <a:cubicBezTo>
                  <a:pt x="1961" y="1780"/>
                  <a:pt x="1960" y="1745"/>
                  <a:pt x="1958" y="1725"/>
                </a:cubicBezTo>
                <a:cubicBezTo>
                  <a:pt x="1959" y="1718"/>
                  <a:pt x="1959" y="1562"/>
                  <a:pt x="2030" y="1559"/>
                </a:cubicBezTo>
                <a:cubicBezTo>
                  <a:pt x="2102" y="1556"/>
                  <a:pt x="2105" y="1737"/>
                  <a:pt x="2105" y="1737"/>
                </a:cubicBezTo>
                <a:cubicBezTo>
                  <a:pt x="2105" y="1737"/>
                  <a:pt x="2101" y="1779"/>
                  <a:pt x="2099" y="1831"/>
                </a:cubicBezTo>
                <a:cubicBezTo>
                  <a:pt x="2098" y="1883"/>
                  <a:pt x="2096" y="1999"/>
                  <a:pt x="2094" y="2083"/>
                </a:cubicBezTo>
                <a:cubicBezTo>
                  <a:pt x="2091" y="2271"/>
                  <a:pt x="2071" y="2593"/>
                  <a:pt x="2091" y="2725"/>
                </a:cubicBezTo>
                <a:cubicBezTo>
                  <a:pt x="2103" y="2830"/>
                  <a:pt x="2144" y="2849"/>
                  <a:pt x="2188" y="2849"/>
                </a:cubicBezTo>
                <a:cubicBezTo>
                  <a:pt x="2240" y="2849"/>
                  <a:pt x="2273" y="2841"/>
                  <a:pt x="2292" y="2720"/>
                </a:cubicBezTo>
                <a:cubicBezTo>
                  <a:pt x="2311" y="2590"/>
                  <a:pt x="2319" y="2316"/>
                  <a:pt x="2328" y="2251"/>
                </a:cubicBezTo>
                <a:cubicBezTo>
                  <a:pt x="2337" y="2186"/>
                  <a:pt x="2353" y="1982"/>
                  <a:pt x="2354" y="1904"/>
                </a:cubicBezTo>
                <a:cubicBezTo>
                  <a:pt x="2354" y="1867"/>
                  <a:pt x="2388" y="1830"/>
                  <a:pt x="2446" y="1830"/>
                </a:cubicBezTo>
                <a:cubicBezTo>
                  <a:pt x="2507" y="1830"/>
                  <a:pt x="2540" y="1868"/>
                  <a:pt x="2540" y="1902"/>
                </a:cubicBezTo>
                <a:cubicBezTo>
                  <a:pt x="2538" y="1979"/>
                  <a:pt x="2548" y="2222"/>
                  <a:pt x="2547" y="2256"/>
                </a:cubicBezTo>
                <a:cubicBezTo>
                  <a:pt x="2543" y="2443"/>
                  <a:pt x="2556" y="2587"/>
                  <a:pt x="2575" y="2718"/>
                </a:cubicBezTo>
                <a:cubicBezTo>
                  <a:pt x="2588" y="2823"/>
                  <a:pt x="2622" y="2849"/>
                  <a:pt x="2666" y="2849"/>
                </a:cubicBezTo>
                <a:cubicBezTo>
                  <a:pt x="2718" y="2849"/>
                  <a:pt x="2756" y="2845"/>
                  <a:pt x="2774" y="2724"/>
                </a:cubicBezTo>
                <a:cubicBezTo>
                  <a:pt x="2793" y="2594"/>
                  <a:pt x="2784" y="2270"/>
                  <a:pt x="2788" y="2088"/>
                </a:cubicBezTo>
                <a:cubicBezTo>
                  <a:pt x="2789" y="2000"/>
                  <a:pt x="2794" y="1842"/>
                  <a:pt x="2790" y="1763"/>
                </a:cubicBezTo>
                <a:cubicBezTo>
                  <a:pt x="2789" y="1743"/>
                  <a:pt x="2789" y="1615"/>
                  <a:pt x="2787" y="1598"/>
                </a:cubicBezTo>
                <a:cubicBezTo>
                  <a:pt x="2791" y="1550"/>
                  <a:pt x="2747" y="1399"/>
                  <a:pt x="2803" y="1371"/>
                </a:cubicBezTo>
                <a:cubicBezTo>
                  <a:pt x="2844" y="1354"/>
                  <a:pt x="2901" y="1520"/>
                  <a:pt x="2934" y="1562"/>
                </a:cubicBezTo>
                <a:cubicBezTo>
                  <a:pt x="2997" y="1640"/>
                  <a:pt x="3036" y="1638"/>
                  <a:pt x="3068" y="1622"/>
                </a:cubicBezTo>
                <a:cubicBezTo>
                  <a:pt x="3099" y="1607"/>
                  <a:pt x="3124" y="1582"/>
                  <a:pt x="3102" y="1489"/>
                </a:cubicBezTo>
                <a:close/>
                <a:moveTo>
                  <a:pt x="723" y="939"/>
                </a:moveTo>
                <a:cubicBezTo>
                  <a:pt x="694" y="982"/>
                  <a:pt x="664" y="1028"/>
                  <a:pt x="664" y="1028"/>
                </a:cubicBezTo>
                <a:cubicBezTo>
                  <a:pt x="664" y="1028"/>
                  <a:pt x="608" y="962"/>
                  <a:pt x="585" y="931"/>
                </a:cubicBezTo>
                <a:cubicBezTo>
                  <a:pt x="562" y="900"/>
                  <a:pt x="538" y="856"/>
                  <a:pt x="550" y="808"/>
                </a:cubicBezTo>
                <a:cubicBezTo>
                  <a:pt x="565" y="749"/>
                  <a:pt x="607" y="728"/>
                  <a:pt x="665" y="728"/>
                </a:cubicBezTo>
                <a:cubicBezTo>
                  <a:pt x="722" y="728"/>
                  <a:pt x="735" y="753"/>
                  <a:pt x="748" y="767"/>
                </a:cubicBezTo>
                <a:cubicBezTo>
                  <a:pt x="761" y="782"/>
                  <a:pt x="770" y="807"/>
                  <a:pt x="770" y="832"/>
                </a:cubicBezTo>
                <a:cubicBezTo>
                  <a:pt x="770" y="858"/>
                  <a:pt x="753" y="896"/>
                  <a:pt x="723" y="939"/>
                </a:cubicBezTo>
                <a:close/>
                <a:moveTo>
                  <a:pt x="1603" y="749"/>
                </a:moveTo>
                <a:cubicBezTo>
                  <a:pt x="1593" y="770"/>
                  <a:pt x="1650" y="1089"/>
                  <a:pt x="1648" y="1121"/>
                </a:cubicBezTo>
                <a:cubicBezTo>
                  <a:pt x="1645" y="1153"/>
                  <a:pt x="1634" y="1201"/>
                  <a:pt x="1611" y="1230"/>
                </a:cubicBezTo>
                <a:cubicBezTo>
                  <a:pt x="1600" y="1245"/>
                  <a:pt x="1577" y="1271"/>
                  <a:pt x="1561" y="1271"/>
                </a:cubicBezTo>
                <a:cubicBezTo>
                  <a:pt x="1545" y="1271"/>
                  <a:pt x="1513" y="1248"/>
                  <a:pt x="1501" y="1231"/>
                </a:cubicBezTo>
                <a:cubicBezTo>
                  <a:pt x="1478" y="1200"/>
                  <a:pt x="1465" y="1161"/>
                  <a:pt x="1464" y="1128"/>
                </a:cubicBezTo>
                <a:cubicBezTo>
                  <a:pt x="1462" y="1095"/>
                  <a:pt x="1503" y="772"/>
                  <a:pt x="1494" y="753"/>
                </a:cubicBezTo>
                <a:cubicBezTo>
                  <a:pt x="1481" y="724"/>
                  <a:pt x="1409" y="702"/>
                  <a:pt x="1417" y="667"/>
                </a:cubicBezTo>
                <a:cubicBezTo>
                  <a:pt x="1436" y="598"/>
                  <a:pt x="1485" y="572"/>
                  <a:pt x="1553" y="572"/>
                </a:cubicBezTo>
                <a:cubicBezTo>
                  <a:pt x="1622" y="572"/>
                  <a:pt x="1667" y="608"/>
                  <a:pt x="1679" y="664"/>
                </a:cubicBezTo>
                <a:cubicBezTo>
                  <a:pt x="1684" y="693"/>
                  <a:pt x="1614" y="725"/>
                  <a:pt x="1603" y="749"/>
                </a:cubicBezTo>
                <a:close/>
                <a:moveTo>
                  <a:pt x="2506" y="939"/>
                </a:moveTo>
                <a:cubicBezTo>
                  <a:pt x="2477" y="982"/>
                  <a:pt x="2447" y="1028"/>
                  <a:pt x="2447" y="1028"/>
                </a:cubicBezTo>
                <a:cubicBezTo>
                  <a:pt x="2447" y="1028"/>
                  <a:pt x="2391" y="962"/>
                  <a:pt x="2368" y="931"/>
                </a:cubicBezTo>
                <a:cubicBezTo>
                  <a:pt x="2345" y="900"/>
                  <a:pt x="2321" y="856"/>
                  <a:pt x="2332" y="808"/>
                </a:cubicBezTo>
                <a:cubicBezTo>
                  <a:pt x="2348" y="749"/>
                  <a:pt x="2390" y="728"/>
                  <a:pt x="2447" y="728"/>
                </a:cubicBezTo>
                <a:cubicBezTo>
                  <a:pt x="2505" y="728"/>
                  <a:pt x="2518" y="753"/>
                  <a:pt x="2531" y="767"/>
                </a:cubicBezTo>
                <a:cubicBezTo>
                  <a:pt x="2544" y="782"/>
                  <a:pt x="2553" y="807"/>
                  <a:pt x="2553" y="832"/>
                </a:cubicBezTo>
                <a:cubicBezTo>
                  <a:pt x="2553" y="858"/>
                  <a:pt x="2536" y="896"/>
                  <a:pt x="2506" y="9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5"/>
          <p:cNvSpPr>
            <a:spLocks noEditPoints="1"/>
          </p:cNvSpPr>
          <p:nvPr/>
        </p:nvSpPr>
        <p:spPr bwMode="auto">
          <a:xfrm>
            <a:off x="4942114" y="4888169"/>
            <a:ext cx="762000" cy="666692"/>
          </a:xfrm>
          <a:custGeom>
            <a:avLst/>
            <a:gdLst>
              <a:gd name="T0" fmla="*/ 1062 w 2833"/>
              <a:gd name="T1" fmla="*/ 2479 h 2479"/>
              <a:gd name="T2" fmla="*/ 1770 w 2833"/>
              <a:gd name="T3" fmla="*/ 2479 h 2479"/>
              <a:gd name="T4" fmla="*/ 1770 w 2833"/>
              <a:gd name="T5" fmla="*/ 2124 h 2479"/>
              <a:gd name="T6" fmla="*/ 1062 w 2833"/>
              <a:gd name="T7" fmla="*/ 2124 h 2479"/>
              <a:gd name="T8" fmla="*/ 1062 w 2833"/>
              <a:gd name="T9" fmla="*/ 2479 h 2479"/>
              <a:gd name="T10" fmla="*/ 1062 w 2833"/>
              <a:gd name="T11" fmla="*/ 2479 h 2479"/>
              <a:gd name="T12" fmla="*/ 2656 w 2833"/>
              <a:gd name="T13" fmla="*/ 0 h 2479"/>
              <a:gd name="T14" fmla="*/ 177 w 2833"/>
              <a:gd name="T15" fmla="*/ 0 h 2479"/>
              <a:gd name="T16" fmla="*/ 0 w 2833"/>
              <a:gd name="T17" fmla="*/ 177 h 2479"/>
              <a:gd name="T18" fmla="*/ 0 w 2833"/>
              <a:gd name="T19" fmla="*/ 1770 h 2479"/>
              <a:gd name="T20" fmla="*/ 177 w 2833"/>
              <a:gd name="T21" fmla="*/ 1947 h 2479"/>
              <a:gd name="T22" fmla="*/ 2656 w 2833"/>
              <a:gd name="T23" fmla="*/ 1947 h 2479"/>
              <a:gd name="T24" fmla="*/ 2833 w 2833"/>
              <a:gd name="T25" fmla="*/ 1770 h 2479"/>
              <a:gd name="T26" fmla="*/ 2833 w 2833"/>
              <a:gd name="T27" fmla="*/ 177 h 2479"/>
              <a:gd name="T28" fmla="*/ 2656 w 2833"/>
              <a:gd name="T29" fmla="*/ 0 h 2479"/>
              <a:gd name="T30" fmla="*/ 2656 w 2833"/>
              <a:gd name="T31" fmla="*/ 0 h 2479"/>
              <a:gd name="T32" fmla="*/ 1593 w 2833"/>
              <a:gd name="T33" fmla="*/ 1770 h 2479"/>
              <a:gd name="T34" fmla="*/ 1239 w 2833"/>
              <a:gd name="T35" fmla="*/ 1770 h 2479"/>
              <a:gd name="T36" fmla="*/ 1239 w 2833"/>
              <a:gd name="T37" fmla="*/ 1593 h 2479"/>
              <a:gd name="T38" fmla="*/ 1593 w 2833"/>
              <a:gd name="T39" fmla="*/ 1593 h 2479"/>
              <a:gd name="T40" fmla="*/ 1593 w 2833"/>
              <a:gd name="T41" fmla="*/ 1770 h 2479"/>
              <a:gd name="T42" fmla="*/ 1593 w 2833"/>
              <a:gd name="T43" fmla="*/ 1770 h 2479"/>
              <a:gd name="T44" fmla="*/ 2656 w 2833"/>
              <a:gd name="T45" fmla="*/ 1416 h 2479"/>
              <a:gd name="T46" fmla="*/ 177 w 2833"/>
              <a:gd name="T47" fmla="*/ 1416 h 2479"/>
              <a:gd name="T48" fmla="*/ 177 w 2833"/>
              <a:gd name="T49" fmla="*/ 177 h 2479"/>
              <a:gd name="T50" fmla="*/ 2656 w 2833"/>
              <a:gd name="T51" fmla="*/ 177 h 2479"/>
              <a:gd name="T52" fmla="*/ 2656 w 2833"/>
              <a:gd name="T53" fmla="*/ 1416 h 2479"/>
              <a:gd name="T54" fmla="*/ 2656 w 2833"/>
              <a:gd name="T55" fmla="*/ 1416 h 2479"/>
              <a:gd name="T56" fmla="*/ 2656 w 2833"/>
              <a:gd name="T57" fmla="*/ 1416 h 2479"/>
              <a:gd name="T58" fmla="*/ 2656 w 2833"/>
              <a:gd name="T59" fmla="*/ 1416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33" h="2479">
                <a:moveTo>
                  <a:pt x="1062" y="2479"/>
                </a:moveTo>
                <a:cubicBezTo>
                  <a:pt x="1770" y="2479"/>
                  <a:pt x="1770" y="2479"/>
                  <a:pt x="1770" y="2479"/>
                </a:cubicBezTo>
                <a:cubicBezTo>
                  <a:pt x="1770" y="2124"/>
                  <a:pt x="1770" y="2124"/>
                  <a:pt x="1770" y="2124"/>
                </a:cubicBezTo>
                <a:cubicBezTo>
                  <a:pt x="1062" y="2124"/>
                  <a:pt x="1062" y="2124"/>
                  <a:pt x="1062" y="2124"/>
                </a:cubicBezTo>
                <a:cubicBezTo>
                  <a:pt x="1062" y="2479"/>
                  <a:pt x="1062" y="2479"/>
                  <a:pt x="1062" y="2479"/>
                </a:cubicBezTo>
                <a:cubicBezTo>
                  <a:pt x="1062" y="2479"/>
                  <a:pt x="1062" y="2479"/>
                  <a:pt x="1062" y="2479"/>
                </a:cubicBezTo>
                <a:moveTo>
                  <a:pt x="2656" y="0"/>
                </a:moveTo>
                <a:cubicBezTo>
                  <a:pt x="177" y="0"/>
                  <a:pt x="177" y="0"/>
                  <a:pt x="177" y="0"/>
                </a:cubicBezTo>
                <a:cubicBezTo>
                  <a:pt x="80" y="0"/>
                  <a:pt x="0" y="80"/>
                  <a:pt x="0" y="177"/>
                </a:cubicBezTo>
                <a:cubicBezTo>
                  <a:pt x="0" y="1770"/>
                  <a:pt x="0" y="1770"/>
                  <a:pt x="0" y="1770"/>
                </a:cubicBezTo>
                <a:cubicBezTo>
                  <a:pt x="0" y="1868"/>
                  <a:pt x="80" y="1947"/>
                  <a:pt x="177" y="1947"/>
                </a:cubicBezTo>
                <a:cubicBezTo>
                  <a:pt x="2656" y="1947"/>
                  <a:pt x="2656" y="1947"/>
                  <a:pt x="2656" y="1947"/>
                </a:cubicBezTo>
                <a:cubicBezTo>
                  <a:pt x="2753" y="1947"/>
                  <a:pt x="2833" y="1868"/>
                  <a:pt x="2833" y="1770"/>
                </a:cubicBezTo>
                <a:cubicBezTo>
                  <a:pt x="2833" y="177"/>
                  <a:pt x="2833" y="177"/>
                  <a:pt x="2833" y="177"/>
                </a:cubicBezTo>
                <a:cubicBezTo>
                  <a:pt x="2833" y="80"/>
                  <a:pt x="2753" y="0"/>
                  <a:pt x="2656" y="0"/>
                </a:cubicBezTo>
                <a:cubicBezTo>
                  <a:pt x="2656" y="0"/>
                  <a:pt x="2656" y="0"/>
                  <a:pt x="2656" y="0"/>
                </a:cubicBezTo>
                <a:moveTo>
                  <a:pt x="1593" y="1770"/>
                </a:moveTo>
                <a:cubicBezTo>
                  <a:pt x="1239" y="1770"/>
                  <a:pt x="1239" y="1770"/>
                  <a:pt x="1239" y="1770"/>
                </a:cubicBezTo>
                <a:cubicBezTo>
                  <a:pt x="1239" y="1593"/>
                  <a:pt x="1239" y="1593"/>
                  <a:pt x="1239" y="1593"/>
                </a:cubicBezTo>
                <a:cubicBezTo>
                  <a:pt x="1593" y="1593"/>
                  <a:pt x="1593" y="1593"/>
                  <a:pt x="1593" y="1593"/>
                </a:cubicBezTo>
                <a:cubicBezTo>
                  <a:pt x="1593" y="1770"/>
                  <a:pt x="1593" y="1770"/>
                  <a:pt x="1593" y="1770"/>
                </a:cubicBezTo>
                <a:cubicBezTo>
                  <a:pt x="1593" y="1770"/>
                  <a:pt x="1593" y="1770"/>
                  <a:pt x="1593" y="1770"/>
                </a:cubicBezTo>
                <a:moveTo>
                  <a:pt x="2656" y="1416"/>
                </a:moveTo>
                <a:cubicBezTo>
                  <a:pt x="177" y="1416"/>
                  <a:pt x="177" y="1416"/>
                  <a:pt x="177" y="1416"/>
                </a:cubicBezTo>
                <a:cubicBezTo>
                  <a:pt x="177" y="177"/>
                  <a:pt x="177" y="177"/>
                  <a:pt x="177" y="177"/>
                </a:cubicBezTo>
                <a:cubicBezTo>
                  <a:pt x="2656" y="177"/>
                  <a:pt x="2656" y="177"/>
                  <a:pt x="2656" y="177"/>
                </a:cubicBezTo>
                <a:cubicBezTo>
                  <a:pt x="2656" y="1416"/>
                  <a:pt x="2656" y="1416"/>
                  <a:pt x="2656" y="1416"/>
                </a:cubicBezTo>
                <a:cubicBezTo>
                  <a:pt x="2656" y="1416"/>
                  <a:pt x="2656" y="1416"/>
                  <a:pt x="2656" y="1416"/>
                </a:cubicBezTo>
                <a:moveTo>
                  <a:pt x="2656" y="1416"/>
                </a:moveTo>
                <a:cubicBezTo>
                  <a:pt x="2656" y="1416"/>
                  <a:pt x="2656" y="1416"/>
                  <a:pt x="2656" y="14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noEditPoints="1"/>
          </p:cNvSpPr>
          <p:nvPr/>
        </p:nvSpPr>
        <p:spPr bwMode="auto">
          <a:xfrm>
            <a:off x="7274837" y="3471870"/>
            <a:ext cx="726612" cy="785118"/>
          </a:xfrm>
          <a:custGeom>
            <a:avLst/>
            <a:gdLst>
              <a:gd name="T0" fmla="*/ 1921 w 3004"/>
              <a:gd name="T1" fmla="*/ 2722 h 3247"/>
              <a:gd name="T2" fmla="*/ 1685 w 3004"/>
              <a:gd name="T3" fmla="*/ 2319 h 3247"/>
              <a:gd name="T4" fmla="*/ 1318 w 3004"/>
              <a:gd name="T5" fmla="*/ 2319 h 3247"/>
              <a:gd name="T6" fmla="*/ 1083 w 3004"/>
              <a:gd name="T7" fmla="*/ 2722 h 3247"/>
              <a:gd name="T8" fmla="*/ 892 w 3004"/>
              <a:gd name="T9" fmla="*/ 3105 h 3247"/>
              <a:gd name="T10" fmla="*/ 999 w 3004"/>
              <a:gd name="T11" fmla="*/ 3247 h 3247"/>
              <a:gd name="T12" fmla="*/ 2005 w 3004"/>
              <a:gd name="T13" fmla="*/ 3247 h 3247"/>
              <a:gd name="T14" fmla="*/ 2108 w 3004"/>
              <a:gd name="T15" fmla="*/ 3092 h 3247"/>
              <a:gd name="T16" fmla="*/ 2028 w 3004"/>
              <a:gd name="T17" fmla="*/ 2803 h 3247"/>
              <a:gd name="T18" fmla="*/ 2537 w 3004"/>
              <a:gd name="T19" fmla="*/ 400 h 3247"/>
              <a:gd name="T20" fmla="*/ 2495 w 3004"/>
              <a:gd name="T21" fmla="*/ 105 h 3247"/>
              <a:gd name="T22" fmla="*/ 614 w 3004"/>
              <a:gd name="T23" fmla="*/ 0 h 3247"/>
              <a:gd name="T24" fmla="*/ 509 w 3004"/>
              <a:gd name="T25" fmla="*/ 402 h 3247"/>
              <a:gd name="T26" fmla="*/ 373 w 3004"/>
              <a:gd name="T27" fmla="*/ 412 h 3247"/>
              <a:gd name="T28" fmla="*/ 583 w 3004"/>
              <a:gd name="T29" fmla="*/ 1566 h 3247"/>
              <a:gd name="T30" fmla="*/ 641 w 3004"/>
              <a:gd name="T31" fmla="*/ 1615 h 3247"/>
              <a:gd name="T32" fmla="*/ 688 w 3004"/>
              <a:gd name="T33" fmla="*/ 1694 h 3247"/>
              <a:gd name="T34" fmla="*/ 741 w 3004"/>
              <a:gd name="T35" fmla="*/ 1770 h 3247"/>
              <a:gd name="T36" fmla="*/ 859 w 3004"/>
              <a:gd name="T37" fmla="*/ 1899 h 3247"/>
              <a:gd name="T38" fmla="*/ 925 w 3004"/>
              <a:gd name="T39" fmla="*/ 1955 h 3247"/>
              <a:gd name="T40" fmla="*/ 1233 w 3004"/>
              <a:gd name="T41" fmla="*/ 2116 h 3247"/>
              <a:gd name="T42" fmla="*/ 1318 w 3004"/>
              <a:gd name="T43" fmla="*/ 2138 h 3247"/>
              <a:gd name="T44" fmla="*/ 1408 w 3004"/>
              <a:gd name="T45" fmla="*/ 2151 h 3247"/>
              <a:gd name="T46" fmla="*/ 1502 w 3004"/>
              <a:gd name="T47" fmla="*/ 2156 h 3247"/>
              <a:gd name="T48" fmla="*/ 1596 w 3004"/>
              <a:gd name="T49" fmla="*/ 2151 h 3247"/>
              <a:gd name="T50" fmla="*/ 1685 w 3004"/>
              <a:gd name="T51" fmla="*/ 2138 h 3247"/>
              <a:gd name="T52" fmla="*/ 1770 w 3004"/>
              <a:gd name="T53" fmla="*/ 2116 h 3247"/>
              <a:gd name="T54" fmla="*/ 2075 w 3004"/>
              <a:gd name="T55" fmla="*/ 1958 h 3247"/>
              <a:gd name="T56" fmla="*/ 2143 w 3004"/>
              <a:gd name="T57" fmla="*/ 1901 h 3247"/>
              <a:gd name="T58" fmla="*/ 2262 w 3004"/>
              <a:gd name="T59" fmla="*/ 1771 h 3247"/>
              <a:gd name="T60" fmla="*/ 2311 w 3004"/>
              <a:gd name="T61" fmla="*/ 1702 h 3247"/>
              <a:gd name="T62" fmla="*/ 2358 w 3004"/>
              <a:gd name="T63" fmla="*/ 1624 h 3247"/>
              <a:gd name="T64" fmla="*/ 2388 w 3004"/>
              <a:gd name="T65" fmla="*/ 1564 h 3247"/>
              <a:gd name="T66" fmla="*/ 2921 w 3004"/>
              <a:gd name="T67" fmla="*/ 1101 h 3247"/>
              <a:gd name="T68" fmla="*/ 2630 w 3004"/>
              <a:gd name="T69" fmla="*/ 412 h 3247"/>
              <a:gd name="T70" fmla="*/ 419 w 3004"/>
              <a:gd name="T71" fmla="*/ 584 h 3247"/>
              <a:gd name="T72" fmla="*/ 509 w 3004"/>
              <a:gd name="T73" fmla="*/ 583 h 3247"/>
              <a:gd name="T74" fmla="*/ 513 w 3004"/>
              <a:gd name="T75" fmla="*/ 1168 h 3247"/>
              <a:gd name="T76" fmla="*/ 524 w 3004"/>
              <a:gd name="T77" fmla="*/ 1263 h 3247"/>
              <a:gd name="T78" fmla="*/ 544 w 3004"/>
              <a:gd name="T79" fmla="*/ 1359 h 3247"/>
              <a:gd name="T80" fmla="*/ 550 w 3004"/>
              <a:gd name="T81" fmla="*/ 1384 h 3247"/>
              <a:gd name="T82" fmla="*/ 255 w 3004"/>
              <a:gd name="T83" fmla="*/ 1055 h 3247"/>
              <a:gd name="T84" fmla="*/ 1750 w 3004"/>
              <a:gd name="T85" fmla="*/ 1074 h 3247"/>
              <a:gd name="T86" fmla="*/ 1845 w 3004"/>
              <a:gd name="T87" fmla="*/ 1462 h 3247"/>
              <a:gd name="T88" fmla="*/ 1806 w 3004"/>
              <a:gd name="T89" fmla="*/ 1463 h 3247"/>
              <a:gd name="T90" fmla="*/ 1198 w 3004"/>
              <a:gd name="T91" fmla="*/ 1463 h 3247"/>
              <a:gd name="T92" fmla="*/ 1147 w 3004"/>
              <a:gd name="T93" fmla="*/ 1426 h 3247"/>
              <a:gd name="T94" fmla="*/ 959 w 3004"/>
              <a:gd name="T95" fmla="*/ 852 h 3247"/>
              <a:gd name="T96" fmla="*/ 978 w 3004"/>
              <a:gd name="T97" fmla="*/ 791 h 3247"/>
              <a:gd name="T98" fmla="*/ 1471 w 3004"/>
              <a:gd name="T99" fmla="*/ 436 h 3247"/>
              <a:gd name="T100" fmla="*/ 1533 w 3004"/>
              <a:gd name="T101" fmla="*/ 436 h 3247"/>
              <a:gd name="T102" fmla="*/ 2025 w 3004"/>
              <a:gd name="T103" fmla="*/ 791 h 3247"/>
              <a:gd name="T104" fmla="*/ 2045 w 3004"/>
              <a:gd name="T105" fmla="*/ 852 h 3247"/>
              <a:gd name="T106" fmla="*/ 2749 w 3004"/>
              <a:gd name="T107" fmla="*/ 1055 h 3247"/>
              <a:gd name="T108" fmla="*/ 2457 w 3004"/>
              <a:gd name="T109" fmla="*/ 1371 h 3247"/>
              <a:gd name="T110" fmla="*/ 2477 w 3004"/>
              <a:gd name="T111" fmla="*/ 1278 h 3247"/>
              <a:gd name="T112" fmla="*/ 2490 w 3004"/>
              <a:gd name="T113" fmla="*/ 1180 h 3247"/>
              <a:gd name="T114" fmla="*/ 2495 w 3004"/>
              <a:gd name="T115" fmla="*/ 1078 h 3247"/>
              <a:gd name="T116" fmla="*/ 2538 w 3004"/>
              <a:gd name="T117" fmla="*/ 578 h 3247"/>
              <a:gd name="T118" fmla="*/ 2749 w 3004"/>
              <a:gd name="T119" fmla="*/ 1055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4" h="3247">
                <a:moveTo>
                  <a:pt x="2028" y="2803"/>
                </a:moveTo>
                <a:cubicBezTo>
                  <a:pt x="2015" y="2755"/>
                  <a:pt x="1971" y="2722"/>
                  <a:pt x="1921" y="2722"/>
                </a:cubicBezTo>
                <a:cubicBezTo>
                  <a:pt x="1685" y="2722"/>
                  <a:pt x="1685" y="2722"/>
                  <a:pt x="1685" y="2722"/>
                </a:cubicBezTo>
                <a:cubicBezTo>
                  <a:pt x="1685" y="2319"/>
                  <a:pt x="1685" y="2319"/>
                  <a:pt x="1685" y="2319"/>
                </a:cubicBezTo>
                <a:cubicBezTo>
                  <a:pt x="1626" y="2329"/>
                  <a:pt x="1564" y="2335"/>
                  <a:pt x="1502" y="2335"/>
                </a:cubicBezTo>
                <a:cubicBezTo>
                  <a:pt x="1439" y="2335"/>
                  <a:pt x="1378" y="2329"/>
                  <a:pt x="1318" y="2319"/>
                </a:cubicBezTo>
                <a:cubicBezTo>
                  <a:pt x="1318" y="2722"/>
                  <a:pt x="1318" y="2722"/>
                  <a:pt x="1318" y="2722"/>
                </a:cubicBezTo>
                <a:cubicBezTo>
                  <a:pt x="1083" y="2722"/>
                  <a:pt x="1083" y="2722"/>
                  <a:pt x="1083" y="2722"/>
                </a:cubicBezTo>
                <a:cubicBezTo>
                  <a:pt x="1033" y="2722"/>
                  <a:pt x="989" y="2755"/>
                  <a:pt x="976" y="2803"/>
                </a:cubicBezTo>
                <a:cubicBezTo>
                  <a:pt x="892" y="3105"/>
                  <a:pt x="892" y="3105"/>
                  <a:pt x="892" y="3105"/>
                </a:cubicBezTo>
                <a:cubicBezTo>
                  <a:pt x="883" y="3139"/>
                  <a:pt x="890" y="3175"/>
                  <a:pt x="911" y="3202"/>
                </a:cubicBezTo>
                <a:cubicBezTo>
                  <a:pt x="932" y="3230"/>
                  <a:pt x="965" y="3247"/>
                  <a:pt x="999" y="3247"/>
                </a:cubicBezTo>
                <a:cubicBezTo>
                  <a:pt x="2005" y="3247"/>
                  <a:pt x="2005" y="3247"/>
                  <a:pt x="2005" y="3247"/>
                </a:cubicBezTo>
                <a:cubicBezTo>
                  <a:pt x="2005" y="3247"/>
                  <a:pt x="2005" y="3247"/>
                  <a:pt x="2005" y="3247"/>
                </a:cubicBezTo>
                <a:cubicBezTo>
                  <a:pt x="2067" y="3247"/>
                  <a:pt x="2116" y="3197"/>
                  <a:pt x="2116" y="3135"/>
                </a:cubicBezTo>
                <a:cubicBezTo>
                  <a:pt x="2116" y="3120"/>
                  <a:pt x="2113" y="3105"/>
                  <a:pt x="2108" y="3092"/>
                </a:cubicBezTo>
                <a:cubicBezTo>
                  <a:pt x="2028" y="2803"/>
                  <a:pt x="2028" y="2803"/>
                  <a:pt x="2028" y="2803"/>
                </a:cubicBezTo>
                <a:cubicBezTo>
                  <a:pt x="2028" y="2803"/>
                  <a:pt x="2028" y="2803"/>
                  <a:pt x="2028" y="2803"/>
                </a:cubicBezTo>
                <a:close/>
                <a:moveTo>
                  <a:pt x="2630" y="412"/>
                </a:moveTo>
                <a:cubicBezTo>
                  <a:pt x="2600" y="404"/>
                  <a:pt x="2569" y="400"/>
                  <a:pt x="2537" y="400"/>
                </a:cubicBezTo>
                <a:cubicBezTo>
                  <a:pt x="2523" y="400"/>
                  <a:pt x="2509" y="401"/>
                  <a:pt x="2495" y="402"/>
                </a:cubicBezTo>
                <a:cubicBezTo>
                  <a:pt x="2495" y="105"/>
                  <a:pt x="2495" y="105"/>
                  <a:pt x="2495" y="105"/>
                </a:cubicBezTo>
                <a:cubicBezTo>
                  <a:pt x="2495" y="47"/>
                  <a:pt x="2448" y="0"/>
                  <a:pt x="2390" y="0"/>
                </a:cubicBezTo>
                <a:cubicBezTo>
                  <a:pt x="614" y="0"/>
                  <a:pt x="614" y="0"/>
                  <a:pt x="614" y="0"/>
                </a:cubicBezTo>
                <a:cubicBezTo>
                  <a:pt x="556" y="0"/>
                  <a:pt x="509" y="47"/>
                  <a:pt x="509" y="105"/>
                </a:cubicBezTo>
                <a:cubicBezTo>
                  <a:pt x="509" y="402"/>
                  <a:pt x="509" y="402"/>
                  <a:pt x="509" y="402"/>
                </a:cubicBezTo>
                <a:cubicBezTo>
                  <a:pt x="495" y="401"/>
                  <a:pt x="481" y="400"/>
                  <a:pt x="466" y="400"/>
                </a:cubicBezTo>
                <a:cubicBezTo>
                  <a:pt x="435" y="400"/>
                  <a:pt x="404" y="404"/>
                  <a:pt x="373" y="412"/>
                </a:cubicBezTo>
                <a:cubicBezTo>
                  <a:pt x="130" y="477"/>
                  <a:pt x="0" y="786"/>
                  <a:pt x="83" y="1101"/>
                </a:cubicBezTo>
                <a:cubicBezTo>
                  <a:pt x="156" y="1376"/>
                  <a:pt x="368" y="1566"/>
                  <a:pt x="583" y="1566"/>
                </a:cubicBezTo>
                <a:cubicBezTo>
                  <a:pt x="594" y="1566"/>
                  <a:pt x="605" y="1565"/>
                  <a:pt x="616" y="1564"/>
                </a:cubicBezTo>
                <a:cubicBezTo>
                  <a:pt x="624" y="1581"/>
                  <a:pt x="632" y="1598"/>
                  <a:pt x="641" y="1615"/>
                </a:cubicBezTo>
                <a:cubicBezTo>
                  <a:pt x="643" y="1618"/>
                  <a:pt x="645" y="1621"/>
                  <a:pt x="646" y="1624"/>
                </a:cubicBezTo>
                <a:cubicBezTo>
                  <a:pt x="659" y="1648"/>
                  <a:pt x="673" y="1671"/>
                  <a:pt x="688" y="1694"/>
                </a:cubicBezTo>
                <a:cubicBezTo>
                  <a:pt x="689" y="1697"/>
                  <a:pt x="691" y="1699"/>
                  <a:pt x="693" y="1702"/>
                </a:cubicBezTo>
                <a:cubicBezTo>
                  <a:pt x="708" y="1725"/>
                  <a:pt x="724" y="1748"/>
                  <a:pt x="741" y="1770"/>
                </a:cubicBezTo>
                <a:cubicBezTo>
                  <a:pt x="741" y="1770"/>
                  <a:pt x="742" y="1771"/>
                  <a:pt x="742" y="1771"/>
                </a:cubicBezTo>
                <a:cubicBezTo>
                  <a:pt x="778" y="1817"/>
                  <a:pt x="817" y="1860"/>
                  <a:pt x="859" y="1899"/>
                </a:cubicBezTo>
                <a:cubicBezTo>
                  <a:pt x="860" y="1899"/>
                  <a:pt x="860" y="1900"/>
                  <a:pt x="861" y="1901"/>
                </a:cubicBezTo>
                <a:cubicBezTo>
                  <a:pt x="882" y="1920"/>
                  <a:pt x="903" y="1938"/>
                  <a:pt x="925" y="1955"/>
                </a:cubicBezTo>
                <a:cubicBezTo>
                  <a:pt x="926" y="1956"/>
                  <a:pt x="927" y="1957"/>
                  <a:pt x="928" y="1958"/>
                </a:cubicBezTo>
                <a:cubicBezTo>
                  <a:pt x="1020" y="2028"/>
                  <a:pt x="1122" y="2082"/>
                  <a:pt x="1233" y="2116"/>
                </a:cubicBezTo>
                <a:cubicBezTo>
                  <a:pt x="1233" y="2116"/>
                  <a:pt x="1234" y="2116"/>
                  <a:pt x="1234" y="2116"/>
                </a:cubicBezTo>
                <a:cubicBezTo>
                  <a:pt x="1262" y="2125"/>
                  <a:pt x="1290" y="2132"/>
                  <a:pt x="1318" y="2138"/>
                </a:cubicBezTo>
                <a:cubicBezTo>
                  <a:pt x="1318" y="2138"/>
                  <a:pt x="1318" y="2138"/>
                  <a:pt x="1318" y="2138"/>
                </a:cubicBezTo>
                <a:cubicBezTo>
                  <a:pt x="1348" y="2144"/>
                  <a:pt x="1378" y="2148"/>
                  <a:pt x="1408" y="2151"/>
                </a:cubicBezTo>
                <a:cubicBezTo>
                  <a:pt x="1409" y="2152"/>
                  <a:pt x="1410" y="2152"/>
                  <a:pt x="1410" y="2152"/>
                </a:cubicBezTo>
                <a:cubicBezTo>
                  <a:pt x="1441" y="2155"/>
                  <a:pt x="1471" y="2156"/>
                  <a:pt x="1502" y="2156"/>
                </a:cubicBezTo>
                <a:cubicBezTo>
                  <a:pt x="1533" y="2156"/>
                  <a:pt x="1563" y="2155"/>
                  <a:pt x="1593" y="2152"/>
                </a:cubicBezTo>
                <a:cubicBezTo>
                  <a:pt x="1594" y="2152"/>
                  <a:pt x="1595" y="2152"/>
                  <a:pt x="1596" y="2151"/>
                </a:cubicBezTo>
                <a:cubicBezTo>
                  <a:pt x="1626" y="2148"/>
                  <a:pt x="1656" y="2144"/>
                  <a:pt x="1685" y="2138"/>
                </a:cubicBezTo>
                <a:cubicBezTo>
                  <a:pt x="1685" y="2138"/>
                  <a:pt x="1685" y="2138"/>
                  <a:pt x="1685" y="2138"/>
                </a:cubicBezTo>
                <a:cubicBezTo>
                  <a:pt x="1686" y="2138"/>
                  <a:pt x="1686" y="2138"/>
                  <a:pt x="1686" y="2138"/>
                </a:cubicBezTo>
                <a:cubicBezTo>
                  <a:pt x="1714" y="2132"/>
                  <a:pt x="1742" y="2125"/>
                  <a:pt x="1770" y="2116"/>
                </a:cubicBezTo>
                <a:cubicBezTo>
                  <a:pt x="1770" y="2116"/>
                  <a:pt x="1770" y="2116"/>
                  <a:pt x="1771" y="2116"/>
                </a:cubicBezTo>
                <a:cubicBezTo>
                  <a:pt x="1881" y="2082"/>
                  <a:pt x="1984" y="2028"/>
                  <a:pt x="2075" y="1958"/>
                </a:cubicBezTo>
                <a:cubicBezTo>
                  <a:pt x="2076" y="1957"/>
                  <a:pt x="2077" y="1956"/>
                  <a:pt x="2078" y="1955"/>
                </a:cubicBezTo>
                <a:cubicBezTo>
                  <a:pt x="2101" y="1938"/>
                  <a:pt x="2122" y="1920"/>
                  <a:pt x="2143" y="1901"/>
                </a:cubicBezTo>
                <a:cubicBezTo>
                  <a:pt x="2143" y="1900"/>
                  <a:pt x="2144" y="1900"/>
                  <a:pt x="2145" y="1899"/>
                </a:cubicBezTo>
                <a:cubicBezTo>
                  <a:pt x="2187" y="1860"/>
                  <a:pt x="2226" y="1817"/>
                  <a:pt x="2262" y="1771"/>
                </a:cubicBezTo>
                <a:cubicBezTo>
                  <a:pt x="2262" y="1771"/>
                  <a:pt x="2262" y="1770"/>
                  <a:pt x="2263" y="1770"/>
                </a:cubicBezTo>
                <a:cubicBezTo>
                  <a:pt x="2280" y="1748"/>
                  <a:pt x="2296" y="1725"/>
                  <a:pt x="2311" y="1702"/>
                </a:cubicBezTo>
                <a:cubicBezTo>
                  <a:pt x="2313" y="1699"/>
                  <a:pt x="2315" y="1697"/>
                  <a:pt x="2316" y="1694"/>
                </a:cubicBezTo>
                <a:cubicBezTo>
                  <a:pt x="2331" y="1671"/>
                  <a:pt x="2345" y="1648"/>
                  <a:pt x="2358" y="1624"/>
                </a:cubicBezTo>
                <a:cubicBezTo>
                  <a:pt x="2359" y="1621"/>
                  <a:pt x="2361" y="1618"/>
                  <a:pt x="2362" y="1615"/>
                </a:cubicBezTo>
                <a:cubicBezTo>
                  <a:pt x="2371" y="1598"/>
                  <a:pt x="2380" y="1581"/>
                  <a:pt x="2388" y="1564"/>
                </a:cubicBezTo>
                <a:cubicBezTo>
                  <a:pt x="2399" y="1565"/>
                  <a:pt x="2410" y="1566"/>
                  <a:pt x="2421" y="1566"/>
                </a:cubicBezTo>
                <a:cubicBezTo>
                  <a:pt x="2636" y="1566"/>
                  <a:pt x="2848" y="1376"/>
                  <a:pt x="2921" y="1101"/>
                </a:cubicBezTo>
                <a:cubicBezTo>
                  <a:pt x="3004" y="786"/>
                  <a:pt x="2874" y="477"/>
                  <a:pt x="2630" y="412"/>
                </a:cubicBezTo>
                <a:cubicBezTo>
                  <a:pt x="2630" y="412"/>
                  <a:pt x="2630" y="412"/>
                  <a:pt x="2630" y="412"/>
                </a:cubicBezTo>
                <a:close/>
                <a:moveTo>
                  <a:pt x="255" y="1055"/>
                </a:moveTo>
                <a:cubicBezTo>
                  <a:pt x="198" y="839"/>
                  <a:pt x="273" y="623"/>
                  <a:pt x="419" y="584"/>
                </a:cubicBezTo>
                <a:cubicBezTo>
                  <a:pt x="435" y="580"/>
                  <a:pt x="450" y="578"/>
                  <a:pt x="466" y="578"/>
                </a:cubicBezTo>
                <a:cubicBezTo>
                  <a:pt x="481" y="578"/>
                  <a:pt x="495" y="580"/>
                  <a:pt x="509" y="583"/>
                </a:cubicBezTo>
                <a:cubicBezTo>
                  <a:pt x="509" y="1078"/>
                  <a:pt x="509" y="1078"/>
                  <a:pt x="509" y="1078"/>
                </a:cubicBezTo>
                <a:cubicBezTo>
                  <a:pt x="509" y="1109"/>
                  <a:pt x="511" y="1138"/>
                  <a:pt x="513" y="1168"/>
                </a:cubicBezTo>
                <a:cubicBezTo>
                  <a:pt x="513" y="1172"/>
                  <a:pt x="513" y="1176"/>
                  <a:pt x="514" y="1180"/>
                </a:cubicBezTo>
                <a:cubicBezTo>
                  <a:pt x="516" y="1208"/>
                  <a:pt x="520" y="1236"/>
                  <a:pt x="524" y="1263"/>
                </a:cubicBezTo>
                <a:cubicBezTo>
                  <a:pt x="525" y="1268"/>
                  <a:pt x="526" y="1273"/>
                  <a:pt x="527" y="1278"/>
                </a:cubicBezTo>
                <a:cubicBezTo>
                  <a:pt x="531" y="1305"/>
                  <a:pt x="537" y="1332"/>
                  <a:pt x="544" y="1359"/>
                </a:cubicBezTo>
                <a:cubicBezTo>
                  <a:pt x="544" y="1363"/>
                  <a:pt x="546" y="1367"/>
                  <a:pt x="547" y="1371"/>
                </a:cubicBezTo>
                <a:cubicBezTo>
                  <a:pt x="548" y="1376"/>
                  <a:pt x="549" y="1380"/>
                  <a:pt x="550" y="1384"/>
                </a:cubicBezTo>
                <a:cubicBezTo>
                  <a:pt x="424" y="1364"/>
                  <a:pt x="301" y="1229"/>
                  <a:pt x="255" y="1055"/>
                </a:cubicBezTo>
                <a:cubicBezTo>
                  <a:pt x="255" y="1055"/>
                  <a:pt x="255" y="1055"/>
                  <a:pt x="255" y="1055"/>
                </a:cubicBezTo>
                <a:close/>
                <a:moveTo>
                  <a:pt x="2045" y="852"/>
                </a:moveTo>
                <a:cubicBezTo>
                  <a:pt x="1750" y="1074"/>
                  <a:pt x="1750" y="1074"/>
                  <a:pt x="1750" y="1074"/>
                </a:cubicBezTo>
                <a:cubicBezTo>
                  <a:pt x="1857" y="1426"/>
                  <a:pt x="1857" y="1426"/>
                  <a:pt x="1857" y="1426"/>
                </a:cubicBezTo>
                <a:cubicBezTo>
                  <a:pt x="1861" y="1439"/>
                  <a:pt x="1856" y="1454"/>
                  <a:pt x="1845" y="1462"/>
                </a:cubicBezTo>
                <a:cubicBezTo>
                  <a:pt x="1839" y="1467"/>
                  <a:pt x="1832" y="1469"/>
                  <a:pt x="1825" y="1469"/>
                </a:cubicBezTo>
                <a:cubicBezTo>
                  <a:pt x="1818" y="1469"/>
                  <a:pt x="1812" y="1467"/>
                  <a:pt x="1806" y="1463"/>
                </a:cubicBezTo>
                <a:cubicBezTo>
                  <a:pt x="1502" y="1253"/>
                  <a:pt x="1502" y="1253"/>
                  <a:pt x="1502" y="1253"/>
                </a:cubicBezTo>
                <a:cubicBezTo>
                  <a:pt x="1198" y="1463"/>
                  <a:pt x="1198" y="1463"/>
                  <a:pt x="1198" y="1463"/>
                </a:cubicBezTo>
                <a:cubicBezTo>
                  <a:pt x="1186" y="1471"/>
                  <a:pt x="1170" y="1471"/>
                  <a:pt x="1159" y="1462"/>
                </a:cubicBezTo>
                <a:cubicBezTo>
                  <a:pt x="1148" y="1454"/>
                  <a:pt x="1143" y="1439"/>
                  <a:pt x="1147" y="1426"/>
                </a:cubicBezTo>
                <a:cubicBezTo>
                  <a:pt x="1254" y="1074"/>
                  <a:pt x="1254" y="1074"/>
                  <a:pt x="1254" y="1074"/>
                </a:cubicBezTo>
                <a:cubicBezTo>
                  <a:pt x="959" y="852"/>
                  <a:pt x="959" y="852"/>
                  <a:pt x="959" y="852"/>
                </a:cubicBezTo>
                <a:cubicBezTo>
                  <a:pt x="948" y="843"/>
                  <a:pt x="943" y="828"/>
                  <a:pt x="947" y="815"/>
                </a:cubicBezTo>
                <a:cubicBezTo>
                  <a:pt x="952" y="801"/>
                  <a:pt x="964" y="792"/>
                  <a:pt x="978" y="791"/>
                </a:cubicBezTo>
                <a:cubicBezTo>
                  <a:pt x="1349" y="784"/>
                  <a:pt x="1349" y="784"/>
                  <a:pt x="1349" y="784"/>
                </a:cubicBezTo>
                <a:cubicBezTo>
                  <a:pt x="1471" y="436"/>
                  <a:pt x="1471" y="436"/>
                  <a:pt x="1471" y="436"/>
                </a:cubicBezTo>
                <a:cubicBezTo>
                  <a:pt x="1475" y="423"/>
                  <a:pt x="1488" y="414"/>
                  <a:pt x="1502" y="414"/>
                </a:cubicBezTo>
                <a:cubicBezTo>
                  <a:pt x="1516" y="414"/>
                  <a:pt x="1529" y="423"/>
                  <a:pt x="1533" y="436"/>
                </a:cubicBezTo>
                <a:cubicBezTo>
                  <a:pt x="1655" y="784"/>
                  <a:pt x="1655" y="784"/>
                  <a:pt x="1655" y="784"/>
                </a:cubicBezTo>
                <a:cubicBezTo>
                  <a:pt x="2025" y="791"/>
                  <a:pt x="2025" y="791"/>
                  <a:pt x="2025" y="791"/>
                </a:cubicBezTo>
                <a:cubicBezTo>
                  <a:pt x="2040" y="792"/>
                  <a:pt x="2052" y="801"/>
                  <a:pt x="2056" y="815"/>
                </a:cubicBezTo>
                <a:cubicBezTo>
                  <a:pt x="2061" y="828"/>
                  <a:pt x="2056" y="843"/>
                  <a:pt x="2045" y="852"/>
                </a:cubicBezTo>
                <a:cubicBezTo>
                  <a:pt x="2045" y="852"/>
                  <a:pt x="2045" y="852"/>
                  <a:pt x="2045" y="852"/>
                </a:cubicBezTo>
                <a:close/>
                <a:moveTo>
                  <a:pt x="2749" y="1055"/>
                </a:moveTo>
                <a:cubicBezTo>
                  <a:pt x="2703" y="1229"/>
                  <a:pt x="2580" y="1364"/>
                  <a:pt x="2454" y="1384"/>
                </a:cubicBezTo>
                <a:cubicBezTo>
                  <a:pt x="2455" y="1380"/>
                  <a:pt x="2456" y="1376"/>
                  <a:pt x="2457" y="1371"/>
                </a:cubicBezTo>
                <a:cubicBezTo>
                  <a:pt x="2458" y="1367"/>
                  <a:pt x="2459" y="1363"/>
                  <a:pt x="2460" y="1359"/>
                </a:cubicBezTo>
                <a:cubicBezTo>
                  <a:pt x="2467" y="1332"/>
                  <a:pt x="2473" y="1305"/>
                  <a:pt x="2477" y="1278"/>
                </a:cubicBezTo>
                <a:cubicBezTo>
                  <a:pt x="2478" y="1273"/>
                  <a:pt x="2479" y="1268"/>
                  <a:pt x="2480" y="1263"/>
                </a:cubicBezTo>
                <a:cubicBezTo>
                  <a:pt x="2484" y="1236"/>
                  <a:pt x="2488" y="1208"/>
                  <a:pt x="2490" y="1180"/>
                </a:cubicBezTo>
                <a:cubicBezTo>
                  <a:pt x="2490" y="1176"/>
                  <a:pt x="2491" y="1172"/>
                  <a:pt x="2491" y="1168"/>
                </a:cubicBezTo>
                <a:cubicBezTo>
                  <a:pt x="2493" y="1139"/>
                  <a:pt x="2495" y="1109"/>
                  <a:pt x="2495" y="1078"/>
                </a:cubicBezTo>
                <a:cubicBezTo>
                  <a:pt x="2495" y="583"/>
                  <a:pt x="2495" y="583"/>
                  <a:pt x="2495" y="583"/>
                </a:cubicBezTo>
                <a:cubicBezTo>
                  <a:pt x="2509" y="580"/>
                  <a:pt x="2523" y="578"/>
                  <a:pt x="2538" y="578"/>
                </a:cubicBezTo>
                <a:cubicBezTo>
                  <a:pt x="2553" y="578"/>
                  <a:pt x="2569" y="580"/>
                  <a:pt x="2585" y="584"/>
                </a:cubicBezTo>
                <a:cubicBezTo>
                  <a:pt x="2731" y="623"/>
                  <a:pt x="2806" y="839"/>
                  <a:pt x="2749" y="1055"/>
                </a:cubicBezTo>
                <a:cubicBezTo>
                  <a:pt x="2749" y="1055"/>
                  <a:pt x="2749" y="1055"/>
                  <a:pt x="2749" y="10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矩形 30"/>
          <p:cNvSpPr/>
          <p:nvPr/>
        </p:nvSpPr>
        <p:spPr>
          <a:xfrm>
            <a:off x="4453151" y="871907"/>
            <a:ext cx="3285698" cy="144526"/>
          </a:xfrm>
          <a:prstGeom prst="rect">
            <a:avLst/>
          </a:pr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601570" y="182034"/>
            <a:ext cx="2988860"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这里是标题吧</a:t>
            </a:r>
          </a:p>
        </p:txBody>
      </p:sp>
    </p:spTree>
    <p:extLst>
      <p:ext uri="{BB962C8B-B14F-4D97-AF65-F5344CB8AC3E}">
        <p14:creationId xmlns="" xmlns:p14="http://schemas.microsoft.com/office/powerpoint/2010/main" val="667997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7486" y="1552560"/>
            <a:ext cx="3002001" cy="400110"/>
          </a:xfrm>
          <a:prstGeom prst="rect">
            <a:avLst/>
          </a:prstGeom>
          <a:noFill/>
        </p:spPr>
        <p:txBody>
          <a:bodyPr wrap="square" rtlCol="0">
            <a:spAutoFit/>
          </a:bodyPr>
          <a:lstStyle/>
          <a:p>
            <a:r>
              <a:rPr lang="zh-CN" altLang="en-US" sz="2000" b="1" dirty="0">
                <a:solidFill>
                  <a:srgbClr val="727272"/>
                </a:solidFill>
                <a:latin typeface="微软雅黑" panose="020B0503020204020204" pitchFamily="34" charset="-122"/>
                <a:ea typeface="微软雅黑" panose="020B0503020204020204" pitchFamily="34" charset="-122"/>
              </a:rPr>
              <a:t>请在此处输入副标题</a:t>
            </a:r>
          </a:p>
        </p:txBody>
      </p:sp>
      <p:sp>
        <p:nvSpPr>
          <p:cNvPr id="3" name="文本框 2"/>
          <p:cNvSpPr txBox="1"/>
          <p:nvPr/>
        </p:nvSpPr>
        <p:spPr>
          <a:xfrm>
            <a:off x="737486" y="1952670"/>
            <a:ext cx="4912687" cy="732508"/>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可以在这里输入一段文字对上述标题解释说明，文字字数不超过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30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字最佳，字体为微软雅黑，字号为</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16</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圆角矩形 10"/>
          <p:cNvSpPr/>
          <p:nvPr/>
        </p:nvSpPr>
        <p:spPr>
          <a:xfrm>
            <a:off x="737486" y="2781371"/>
            <a:ext cx="8706765" cy="436728"/>
          </a:xfrm>
          <a:prstGeom prst="roundRect">
            <a:avLst>
              <a:gd name="adj" fmla="val 5000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1"/>
          <p:cNvSpPr/>
          <p:nvPr/>
        </p:nvSpPr>
        <p:spPr>
          <a:xfrm>
            <a:off x="737486" y="2781371"/>
            <a:ext cx="5540484" cy="436728"/>
          </a:xfrm>
          <a:prstGeom prst="roundRect">
            <a:avLst>
              <a:gd name="adj" fmla="val 50000"/>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549429" y="2250685"/>
            <a:ext cx="1569493" cy="1323439"/>
          </a:xfrm>
          <a:prstGeom prst="rect">
            <a:avLst/>
          </a:prstGeom>
          <a:noFill/>
        </p:spPr>
        <p:txBody>
          <a:bodyPr wrap="square" rtlCol="0">
            <a:spAutoFit/>
          </a:bodyPr>
          <a:lstStyle/>
          <a:p>
            <a:r>
              <a:rPr lang="en-US" altLang="zh-CN" sz="8000" b="1" dirty="0">
                <a:solidFill>
                  <a:srgbClr val="D32F2F"/>
                </a:solidFill>
              </a:rPr>
              <a:t>71</a:t>
            </a:r>
            <a:r>
              <a:rPr lang="en-US" altLang="zh-CN" sz="3600" b="1" dirty="0">
                <a:solidFill>
                  <a:srgbClr val="D32F2F"/>
                </a:solidFill>
              </a:rPr>
              <a:t>%</a:t>
            </a:r>
            <a:endParaRPr lang="zh-CN" altLang="en-US" sz="3600" b="1" dirty="0">
              <a:solidFill>
                <a:srgbClr val="D32F2F"/>
              </a:solidFill>
            </a:endParaRPr>
          </a:p>
        </p:txBody>
      </p:sp>
      <p:sp>
        <p:nvSpPr>
          <p:cNvPr id="7" name="文本框 6"/>
          <p:cNvSpPr txBox="1"/>
          <p:nvPr/>
        </p:nvSpPr>
        <p:spPr>
          <a:xfrm>
            <a:off x="694031" y="3574124"/>
            <a:ext cx="4956142" cy="2332946"/>
          </a:xfrm>
          <a:prstGeom prst="rect">
            <a:avLst/>
          </a:prstGeom>
          <a:noFill/>
        </p:spPr>
        <p:txBody>
          <a:bodyPr wrap="square" rtlCol="0">
            <a:spAutoFit/>
          </a:bodyPr>
          <a:lstStyle/>
          <a:p>
            <a:pPr>
              <a:lnSpc>
                <a:spcPct val="130000"/>
              </a:lnSpc>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Lorem ipsum dolor sit amet, consectetuer adipiscing elit. Maecenas porttitor congue massa. Fusce posuere, magna sed pulvinar ultricies, purus lectus malesuada libero, sit amet commodo magna eros quis urna.</a:t>
            </a:r>
          </a:p>
          <a:p>
            <a:pPr>
              <a:lnSpc>
                <a:spcPct val="130000"/>
              </a:lnSpc>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Nunc viverra imperdiet enim. Fusce est. Vivamus a </a:t>
            </a:r>
            <a:r>
              <a:rPr lang="en-US" altLang="zh-CN" sz="1600" dirty="0" err="1">
                <a:solidFill>
                  <a:schemeClr val="tx1">
                    <a:lumMod val="50000"/>
                    <a:lumOff val="50000"/>
                  </a:schemeClr>
                </a:solidFill>
                <a:latin typeface="微软雅黑" panose="020B0503020204020204" pitchFamily="34" charset="-122"/>
                <a:ea typeface="微软雅黑" panose="020B0503020204020204" pitchFamily="34" charset="-122"/>
              </a:rPr>
              <a:t>tellus</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cxnSp>
        <p:nvCxnSpPr>
          <p:cNvPr id="8" name="直接连接符 7"/>
          <p:cNvCxnSpPr/>
          <p:nvPr/>
        </p:nvCxnSpPr>
        <p:spPr>
          <a:xfrm>
            <a:off x="6564573" y="5829427"/>
            <a:ext cx="4490114" cy="0"/>
          </a:xfrm>
          <a:prstGeom prst="line">
            <a:avLst/>
          </a:prstGeom>
          <a:ln w="38100" cap="rnd">
            <a:solidFill>
              <a:srgbClr val="727272"/>
            </a:solidFill>
          </a:ln>
        </p:spPr>
        <p:style>
          <a:lnRef idx="1">
            <a:schemeClr val="accent1"/>
          </a:lnRef>
          <a:fillRef idx="0">
            <a:schemeClr val="accent1"/>
          </a:fillRef>
          <a:effectRef idx="0">
            <a:schemeClr val="accent1"/>
          </a:effectRef>
          <a:fontRef idx="minor">
            <a:schemeClr val="tx1"/>
          </a:fontRef>
        </p:style>
      </p:cxnSp>
      <p:sp>
        <p:nvSpPr>
          <p:cNvPr id="9" name="同侧圆角矩形 19"/>
          <p:cNvSpPr/>
          <p:nvPr/>
        </p:nvSpPr>
        <p:spPr>
          <a:xfrm>
            <a:off x="6985651" y="5015448"/>
            <a:ext cx="409433" cy="80033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20"/>
          <p:cNvSpPr/>
          <p:nvPr/>
        </p:nvSpPr>
        <p:spPr>
          <a:xfrm>
            <a:off x="7518081" y="4687901"/>
            <a:ext cx="409433" cy="1127878"/>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21"/>
          <p:cNvSpPr/>
          <p:nvPr/>
        </p:nvSpPr>
        <p:spPr>
          <a:xfrm>
            <a:off x="8050511" y="4374003"/>
            <a:ext cx="409433" cy="1441776"/>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同侧圆角矩形 22"/>
          <p:cNvSpPr/>
          <p:nvPr/>
        </p:nvSpPr>
        <p:spPr>
          <a:xfrm>
            <a:off x="8582941" y="4900850"/>
            <a:ext cx="409433" cy="9149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23"/>
          <p:cNvSpPr/>
          <p:nvPr/>
        </p:nvSpPr>
        <p:spPr>
          <a:xfrm>
            <a:off x="9115371" y="4182934"/>
            <a:ext cx="409435" cy="1632845"/>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24"/>
          <p:cNvSpPr/>
          <p:nvPr/>
        </p:nvSpPr>
        <p:spPr>
          <a:xfrm>
            <a:off x="9647801" y="4565071"/>
            <a:ext cx="409433" cy="1250708"/>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同侧圆角矩形 25"/>
          <p:cNvSpPr/>
          <p:nvPr/>
        </p:nvSpPr>
        <p:spPr>
          <a:xfrm>
            <a:off x="10180229" y="3828092"/>
            <a:ext cx="409433" cy="1987687"/>
          </a:xfrm>
          <a:prstGeom prst="round2SameRect">
            <a:avLst>
              <a:gd name="adj1" fmla="val 50000"/>
              <a:gd name="adj2" fmla="val 0"/>
            </a:avLst>
          </a:prstGeom>
          <a:solidFill>
            <a:srgbClr val="F4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72003"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17" name="文本框 16"/>
          <p:cNvSpPr txBox="1"/>
          <p:nvPr/>
        </p:nvSpPr>
        <p:spPr>
          <a:xfrm>
            <a:off x="7506707"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一</a:t>
            </a:r>
          </a:p>
        </p:txBody>
      </p:sp>
      <p:sp>
        <p:nvSpPr>
          <p:cNvPr id="18" name="文本框 17"/>
          <p:cNvSpPr txBox="1"/>
          <p:nvPr/>
        </p:nvSpPr>
        <p:spPr>
          <a:xfrm>
            <a:off x="8041411"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二</a:t>
            </a:r>
          </a:p>
        </p:txBody>
      </p:sp>
      <p:sp>
        <p:nvSpPr>
          <p:cNvPr id="19" name="文本框 18"/>
          <p:cNvSpPr txBox="1"/>
          <p:nvPr/>
        </p:nvSpPr>
        <p:spPr>
          <a:xfrm>
            <a:off x="8576115"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三</a:t>
            </a:r>
          </a:p>
        </p:txBody>
      </p:sp>
      <p:sp>
        <p:nvSpPr>
          <p:cNvPr id="20" name="文本框 19"/>
          <p:cNvSpPr txBox="1"/>
          <p:nvPr/>
        </p:nvSpPr>
        <p:spPr>
          <a:xfrm>
            <a:off x="9110819"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四</a:t>
            </a:r>
          </a:p>
        </p:txBody>
      </p:sp>
      <p:sp>
        <p:nvSpPr>
          <p:cNvPr id="21" name="文本框 20"/>
          <p:cNvSpPr txBox="1"/>
          <p:nvPr/>
        </p:nvSpPr>
        <p:spPr>
          <a:xfrm>
            <a:off x="9645523"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五</a:t>
            </a:r>
          </a:p>
        </p:txBody>
      </p:sp>
      <p:sp>
        <p:nvSpPr>
          <p:cNvPr id="22" name="文本框 21"/>
          <p:cNvSpPr txBox="1"/>
          <p:nvPr/>
        </p:nvSpPr>
        <p:spPr>
          <a:xfrm>
            <a:off x="10180228" y="5912417"/>
            <a:ext cx="409433"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六</a:t>
            </a:r>
          </a:p>
        </p:txBody>
      </p:sp>
      <p:sp>
        <p:nvSpPr>
          <p:cNvPr id="23" name="矩形 22"/>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96036" y="458823"/>
            <a:ext cx="298886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这里是标题</a:t>
            </a:r>
          </a:p>
        </p:txBody>
      </p:sp>
    </p:spTree>
    <p:extLst>
      <p:ext uri="{BB962C8B-B14F-4D97-AF65-F5344CB8AC3E}">
        <p14:creationId xmlns="" xmlns:p14="http://schemas.microsoft.com/office/powerpoint/2010/main" val="3251622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矩形 220"/>
          <p:cNvSpPr/>
          <p:nvPr/>
        </p:nvSpPr>
        <p:spPr>
          <a:xfrm>
            <a:off x="4477002" y="4667003"/>
            <a:ext cx="3182587" cy="415636"/>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p:cNvSpPr/>
          <p:nvPr/>
        </p:nvSpPr>
        <p:spPr>
          <a:xfrm>
            <a:off x="0" y="2547337"/>
            <a:ext cx="12192000" cy="1763326"/>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文本框 222"/>
          <p:cNvSpPr txBox="1"/>
          <p:nvPr/>
        </p:nvSpPr>
        <p:spPr>
          <a:xfrm>
            <a:off x="3586936" y="2828836"/>
            <a:ext cx="5018128" cy="1200329"/>
          </a:xfrm>
          <a:prstGeom prst="rect">
            <a:avLst/>
          </a:prstGeom>
          <a:noFill/>
        </p:spPr>
        <p:txBody>
          <a:bodyPr wrap="square" rtlCol="0">
            <a:spAutoFit/>
          </a:bodyPr>
          <a:lstStyle/>
          <a:p>
            <a:pPr algn="ctr"/>
            <a:r>
              <a:rPr lang="zh-CN" altLang="en-US" sz="7200" b="1" dirty="0" smtClean="0">
                <a:solidFill>
                  <a:srgbClr val="D32F2F"/>
                </a:solidFill>
                <a:latin typeface="微软雅黑" panose="020B0503020204020204" pitchFamily="34" charset="-122"/>
                <a:ea typeface="微软雅黑" panose="020B0503020204020204" pitchFamily="34" charset="-122"/>
              </a:rPr>
              <a:t>感谢聆听</a:t>
            </a:r>
            <a:endParaRPr lang="zh-CN" altLang="en-US" sz="7200" b="1" dirty="0">
              <a:solidFill>
                <a:srgbClr val="D32F2F"/>
              </a:solidFill>
              <a:latin typeface="微软雅黑" panose="020B0503020204020204" pitchFamily="34" charset="-122"/>
              <a:ea typeface="微软雅黑" panose="020B0503020204020204" pitchFamily="34" charset="-122"/>
            </a:endParaRPr>
          </a:p>
        </p:txBody>
      </p:sp>
      <p:sp>
        <p:nvSpPr>
          <p:cNvPr id="2" name="矩形 1"/>
          <p:cNvSpPr/>
          <p:nvPr/>
        </p:nvSpPr>
        <p:spPr>
          <a:xfrm>
            <a:off x="4930706" y="4708400"/>
            <a:ext cx="2277616" cy="338554"/>
          </a:xfrm>
          <a:prstGeom prst="rect">
            <a:avLst/>
          </a:prstGeom>
        </p:spPr>
        <p:txBody>
          <a:bodyPr wrap="square">
            <a:spAutoFit/>
          </a:bodyPr>
          <a:lstStyle/>
          <a:p>
            <a:pPr algn="ctr"/>
            <a:r>
              <a:rPr lang="en-US" altLang="zh-CN" sz="1600" dirty="0" smtClean="0">
                <a:solidFill>
                  <a:schemeClr val="bg1"/>
                </a:solidFill>
              </a:rPr>
              <a:t>2017</a:t>
            </a:r>
            <a:r>
              <a:rPr lang="zh-CN" altLang="en-US" sz="1600" dirty="0" smtClean="0">
                <a:solidFill>
                  <a:schemeClr val="bg1"/>
                </a:solidFill>
              </a:rPr>
              <a:t>年</a:t>
            </a:r>
            <a:r>
              <a:rPr lang="en-US" altLang="zh-CN" sz="1600" dirty="0" smtClean="0">
                <a:solidFill>
                  <a:schemeClr val="bg1"/>
                </a:solidFill>
              </a:rPr>
              <a:t>5</a:t>
            </a:r>
            <a:r>
              <a:rPr lang="zh-CN" altLang="en-US" sz="1600" dirty="0" smtClean="0">
                <a:solidFill>
                  <a:schemeClr val="bg1"/>
                </a:solidFill>
              </a:rPr>
              <a:t>月</a:t>
            </a:r>
            <a:r>
              <a:rPr lang="en-US" altLang="zh-CN" sz="1600" dirty="0" smtClean="0">
                <a:solidFill>
                  <a:schemeClr val="bg1"/>
                </a:solidFill>
              </a:rPr>
              <a:t>     </a:t>
            </a:r>
            <a:r>
              <a:rPr lang="zh-CN" altLang="en-US" sz="1600" dirty="0" smtClean="0">
                <a:solidFill>
                  <a:schemeClr val="bg1"/>
                </a:solidFill>
              </a:rPr>
              <a:t>产品部</a:t>
            </a:r>
            <a:endParaRPr lang="en-US" altLang="zh-CN" sz="1600" dirty="0" smtClean="0">
              <a:solidFill>
                <a:schemeClr val="bg1"/>
              </a:solidFill>
            </a:endParaRPr>
          </a:p>
        </p:txBody>
      </p:sp>
      <p:sp>
        <p:nvSpPr>
          <p:cNvPr id="224" name="矩形 223"/>
          <p:cNvSpPr/>
          <p:nvPr/>
        </p:nvSpPr>
        <p:spPr>
          <a:xfrm rot="5400000">
            <a:off x="11618794" y="5138382"/>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p:cNvSpPr/>
          <p:nvPr/>
        </p:nvSpPr>
        <p:spPr>
          <a:xfrm rot="5400000">
            <a:off x="11618794" y="6284794"/>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p:cNvSpPr/>
          <p:nvPr/>
        </p:nvSpPr>
        <p:spPr>
          <a:xfrm rot="5400000">
            <a:off x="11618794" y="5711588"/>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p:cNvSpPr/>
          <p:nvPr/>
        </p:nvSpPr>
        <p:spPr>
          <a:xfrm rot="5400000">
            <a:off x="11045588" y="5711588"/>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PA_文本框 43"/>
          <p:cNvSpPr txBox="1"/>
          <p:nvPr>
            <p:custDataLst>
              <p:tags r:id="rId1"/>
            </p:custDataLst>
          </p:nvPr>
        </p:nvSpPr>
        <p:spPr>
          <a:xfrm>
            <a:off x="3984162" y="5932335"/>
            <a:ext cx="6937828" cy="307777"/>
          </a:xfrm>
          <a:prstGeom prst="rect">
            <a:avLst/>
          </a:prstGeom>
          <a:noFill/>
        </p:spPr>
        <p:txBody>
          <a:bodyPr wrap="square" rtlCol="0">
            <a:spAutoFit/>
          </a:bodyPr>
          <a:lstStyle/>
          <a:p>
            <a:pPr algn="r"/>
            <a:r>
              <a:rPr lang="zh-CN" altLang="en-US" sz="1400" dirty="0" smtClean="0">
                <a:solidFill>
                  <a:schemeClr val="tx1">
                    <a:lumMod val="50000"/>
                    <a:lumOff val="50000"/>
                  </a:schemeClr>
                </a:solidFill>
              </a:rPr>
              <a:t>北京华夏易联科技开发有限公司</a:t>
            </a:r>
            <a:endParaRPr lang="en-US" altLang="zh-CN" sz="1400" dirty="0">
              <a:solidFill>
                <a:schemeClr val="tx1">
                  <a:lumMod val="50000"/>
                  <a:lumOff val="50000"/>
                </a:schemeClr>
              </a:solidFill>
            </a:endParaRPr>
          </a:p>
        </p:txBody>
      </p:sp>
    </p:spTree>
    <p:extLst>
      <p:ext uri="{BB962C8B-B14F-4D97-AF65-F5344CB8AC3E}">
        <p14:creationId xmlns="" xmlns:p14="http://schemas.microsoft.com/office/powerpoint/2010/main" val="392842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189630" y="4797631"/>
            <a:ext cx="9812740" cy="1508165"/>
          </a:xfrm>
          <a:custGeom>
            <a:avLst/>
            <a:gdLst>
              <a:gd name="connsiteX0" fmla="*/ 4906370 w 9812740"/>
              <a:gd name="connsiteY0" fmla="*/ 0 h 2101755"/>
              <a:gd name="connsiteX1" fmla="*/ 5175504 w 9812740"/>
              <a:gd name="connsiteY1" fmla="*/ 464024 h 2101755"/>
              <a:gd name="connsiteX2" fmla="*/ 9184932 w 9812740"/>
              <a:gd name="connsiteY2" fmla="*/ 464024 h 2101755"/>
              <a:gd name="connsiteX3" fmla="*/ 9812740 w 9812740"/>
              <a:gd name="connsiteY3" fmla="*/ 1091832 h 2101755"/>
              <a:gd name="connsiteX4" fmla="*/ 9812740 w 9812740"/>
              <a:gd name="connsiteY4" fmla="*/ 1473947 h 2101755"/>
              <a:gd name="connsiteX5" fmla="*/ 9184932 w 9812740"/>
              <a:gd name="connsiteY5" fmla="*/ 2101755 h 2101755"/>
              <a:gd name="connsiteX6" fmla="*/ 627808 w 9812740"/>
              <a:gd name="connsiteY6" fmla="*/ 2101755 h 2101755"/>
              <a:gd name="connsiteX7" fmla="*/ 0 w 9812740"/>
              <a:gd name="connsiteY7" fmla="*/ 1473947 h 2101755"/>
              <a:gd name="connsiteX8" fmla="*/ 0 w 9812740"/>
              <a:gd name="connsiteY8" fmla="*/ 1091832 h 2101755"/>
              <a:gd name="connsiteX9" fmla="*/ 627808 w 9812740"/>
              <a:gd name="connsiteY9" fmla="*/ 464024 h 2101755"/>
              <a:gd name="connsiteX10" fmla="*/ 4637236 w 9812740"/>
              <a:gd name="connsiteY10" fmla="*/ 464024 h 210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2740" h="2101755">
                <a:moveTo>
                  <a:pt x="4906370" y="0"/>
                </a:moveTo>
                <a:lnTo>
                  <a:pt x="5175504" y="464024"/>
                </a:lnTo>
                <a:lnTo>
                  <a:pt x="9184932" y="464024"/>
                </a:lnTo>
                <a:cubicBezTo>
                  <a:pt x="9531661" y="464024"/>
                  <a:pt x="9812740" y="745103"/>
                  <a:pt x="9812740" y="1091832"/>
                </a:cubicBezTo>
                <a:lnTo>
                  <a:pt x="9812740" y="1473947"/>
                </a:lnTo>
                <a:cubicBezTo>
                  <a:pt x="9812740" y="1820676"/>
                  <a:pt x="9531661" y="2101755"/>
                  <a:pt x="9184932" y="2101755"/>
                </a:cubicBezTo>
                <a:lnTo>
                  <a:pt x="627808" y="2101755"/>
                </a:lnTo>
                <a:cubicBezTo>
                  <a:pt x="281079" y="2101755"/>
                  <a:pt x="0" y="1820676"/>
                  <a:pt x="0" y="1473947"/>
                </a:cubicBezTo>
                <a:lnTo>
                  <a:pt x="0" y="1091832"/>
                </a:lnTo>
                <a:cubicBezTo>
                  <a:pt x="0" y="745103"/>
                  <a:pt x="281079" y="464024"/>
                  <a:pt x="627808" y="464024"/>
                </a:cubicBezTo>
                <a:lnTo>
                  <a:pt x="4637236" y="464024"/>
                </a:lnTo>
                <a:close/>
              </a:path>
            </a:pathLst>
          </a:cu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32563" y="5351668"/>
            <a:ext cx="8926874" cy="701346"/>
          </a:xfrm>
          <a:prstGeom prst="rect">
            <a:avLst/>
          </a:prstGeom>
          <a:noFill/>
        </p:spPr>
        <p:txBody>
          <a:bodyPr wrap="square" rtlCol="0">
            <a:spAutoFit/>
          </a:bodyPr>
          <a:lstStyle/>
          <a:p>
            <a:pPr algn="just">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拥有专业团队研发，移动通讯、软件协同、语音、视频、加密、存储、工作流、</a:t>
            </a:r>
            <a:r>
              <a:rPr lang="en-US" altLang="zh-CN" sz="1600" dirty="0" smtClean="0">
                <a:solidFill>
                  <a:schemeClr val="bg1"/>
                </a:solidFill>
                <a:latin typeface="微软雅黑" panose="020B0503020204020204" pitchFamily="34" charset="-122"/>
                <a:ea typeface="微软雅黑" panose="020B0503020204020204" pitchFamily="34" charset="-122"/>
              </a:rPr>
              <a:t>H5</a:t>
            </a:r>
            <a:r>
              <a:rPr lang="zh-CN" altLang="en-US" sz="1600" dirty="0" smtClean="0">
                <a:solidFill>
                  <a:schemeClr val="bg1"/>
                </a:solidFill>
                <a:latin typeface="微软雅黑" panose="020B0503020204020204" pitchFamily="34" charset="-122"/>
                <a:ea typeface="微软雅黑" panose="020B0503020204020204" pitchFamily="34" charset="-122"/>
              </a:rPr>
              <a:t>应用等相关技术， 实现各种信息在各个网络之间的无障碍传输，完成随时随地的信息送达。</a:t>
            </a:r>
          </a:p>
        </p:txBody>
      </p:sp>
      <p:sp>
        <p:nvSpPr>
          <p:cNvPr id="9" name="圆角矩形 8"/>
          <p:cNvSpPr/>
          <p:nvPr/>
        </p:nvSpPr>
        <p:spPr>
          <a:xfrm>
            <a:off x="3420401" y="4306031"/>
            <a:ext cx="5201085" cy="451165"/>
          </a:xfrm>
          <a:prstGeom prst="roundRect">
            <a:avLst>
              <a:gd name="adj" fmla="val 50000"/>
            </a:avLst>
          </a:prstGeom>
          <a:solidFill>
            <a:srgbClr val="FFFFFF"/>
          </a:solidFill>
          <a:ln w="2857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620645" y="4306031"/>
            <a:ext cx="4794018" cy="461665"/>
          </a:xfrm>
          <a:prstGeom prst="rect">
            <a:avLst/>
          </a:prstGeom>
          <a:noFill/>
        </p:spPr>
        <p:txBody>
          <a:bodyPr wrap="square" rtlCol="0">
            <a:spAutoFit/>
          </a:bodyPr>
          <a:lstStyle/>
          <a:p>
            <a:pPr algn="ctr"/>
            <a:r>
              <a:rPr lang="zh-CN" altLang="en-US" sz="2400" b="1" dirty="0" smtClean="0">
                <a:solidFill>
                  <a:srgbClr val="727272"/>
                </a:solidFill>
                <a:latin typeface="微软雅黑" panose="020B0503020204020204" pitchFamily="34" charset="-122"/>
                <a:ea typeface="微软雅黑" panose="020B0503020204020204" pitchFamily="34" charset="-122"/>
              </a:rPr>
              <a:t>获得多项软件认证证书及著作权</a:t>
            </a:r>
          </a:p>
        </p:txBody>
      </p:sp>
      <p:sp>
        <p:nvSpPr>
          <p:cNvPr id="11" name="矩形 10"/>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获得荣誉</a:t>
            </a:r>
            <a:endParaRPr lang="zh-CN" altLang="en-US" sz="3600" b="1" dirty="0">
              <a:latin typeface="微软雅黑" panose="020B0503020204020204" pitchFamily="34" charset="-122"/>
              <a:ea typeface="微软雅黑" panose="020B0503020204020204" pitchFamily="34" charset="-122"/>
            </a:endParaRPr>
          </a:p>
        </p:txBody>
      </p:sp>
      <p:pic>
        <p:nvPicPr>
          <p:cNvPr id="13" name="Picture 2"/>
          <p:cNvPicPr>
            <a:picLocks noChangeAspect="1" noChangeArrowheads="1"/>
          </p:cNvPicPr>
          <p:nvPr/>
        </p:nvPicPr>
        <p:blipFill>
          <a:blip r:embed="rId2"/>
          <a:srcRect/>
          <a:stretch>
            <a:fillRect/>
          </a:stretch>
        </p:blipFill>
        <p:spPr bwMode="auto">
          <a:xfrm>
            <a:off x="642896" y="2320619"/>
            <a:ext cx="2071702" cy="1508624"/>
          </a:xfrm>
          <a:prstGeom prst="rect">
            <a:avLst/>
          </a:prstGeom>
          <a:noFill/>
          <a:ln w="9525">
            <a:noFill/>
            <a:miter lim="800000"/>
            <a:headEnd/>
            <a:tailEnd/>
          </a:ln>
          <a:effectLst/>
        </p:spPr>
      </p:pic>
      <p:pic>
        <p:nvPicPr>
          <p:cNvPr id="14" name="Picture 3"/>
          <p:cNvPicPr>
            <a:picLocks noChangeAspect="1" noChangeArrowheads="1"/>
          </p:cNvPicPr>
          <p:nvPr/>
        </p:nvPicPr>
        <p:blipFill>
          <a:blip r:embed="rId3"/>
          <a:srcRect/>
          <a:stretch>
            <a:fillRect/>
          </a:stretch>
        </p:blipFill>
        <p:spPr bwMode="auto">
          <a:xfrm>
            <a:off x="2913267" y="2320619"/>
            <a:ext cx="2071702" cy="1484890"/>
          </a:xfrm>
          <a:prstGeom prst="rect">
            <a:avLst/>
          </a:prstGeom>
          <a:noFill/>
          <a:ln w="9525">
            <a:noFill/>
            <a:miter lim="800000"/>
            <a:headEnd/>
            <a:tailEnd/>
          </a:ln>
          <a:effectLst/>
        </p:spPr>
      </p:pic>
      <p:pic>
        <p:nvPicPr>
          <p:cNvPr id="15" name="Picture 4"/>
          <p:cNvPicPr>
            <a:picLocks noChangeAspect="1" noChangeArrowheads="1"/>
          </p:cNvPicPr>
          <p:nvPr/>
        </p:nvPicPr>
        <p:blipFill>
          <a:blip r:embed="rId4"/>
          <a:srcRect/>
          <a:stretch>
            <a:fillRect/>
          </a:stretch>
        </p:blipFill>
        <p:spPr bwMode="auto">
          <a:xfrm>
            <a:off x="5140096" y="2320618"/>
            <a:ext cx="2131862" cy="1500190"/>
          </a:xfrm>
          <a:prstGeom prst="rect">
            <a:avLst/>
          </a:prstGeom>
          <a:noFill/>
          <a:ln w="9525">
            <a:noFill/>
            <a:miter lim="800000"/>
            <a:headEnd/>
            <a:tailEnd/>
          </a:ln>
          <a:effectLst/>
        </p:spPr>
      </p:pic>
      <p:pic>
        <p:nvPicPr>
          <p:cNvPr id="16" name="Picture 5"/>
          <p:cNvPicPr>
            <a:picLocks noChangeAspect="1" noChangeArrowheads="1"/>
          </p:cNvPicPr>
          <p:nvPr/>
        </p:nvPicPr>
        <p:blipFill>
          <a:blip r:embed="rId5"/>
          <a:srcRect/>
          <a:stretch>
            <a:fillRect/>
          </a:stretch>
        </p:blipFill>
        <p:spPr bwMode="auto">
          <a:xfrm>
            <a:off x="7423847" y="2320619"/>
            <a:ext cx="2195688" cy="1519239"/>
          </a:xfrm>
          <a:prstGeom prst="rect">
            <a:avLst/>
          </a:prstGeom>
          <a:noFill/>
          <a:ln w="9525">
            <a:noFill/>
            <a:miter lim="800000"/>
            <a:headEnd/>
            <a:tailEnd/>
          </a:ln>
          <a:effectLst/>
        </p:spPr>
      </p:pic>
      <p:pic>
        <p:nvPicPr>
          <p:cNvPr id="17" name="Picture 6"/>
          <p:cNvPicPr>
            <a:picLocks noChangeAspect="1" noChangeArrowheads="1"/>
          </p:cNvPicPr>
          <p:nvPr/>
        </p:nvPicPr>
        <p:blipFill>
          <a:blip r:embed="rId6"/>
          <a:srcRect/>
          <a:stretch>
            <a:fillRect/>
          </a:stretch>
        </p:blipFill>
        <p:spPr bwMode="auto">
          <a:xfrm>
            <a:off x="9763392" y="2034866"/>
            <a:ext cx="1800225" cy="2124076"/>
          </a:xfrm>
          <a:prstGeom prst="rect">
            <a:avLst/>
          </a:prstGeom>
          <a:noFill/>
          <a:ln w="9525">
            <a:noFill/>
            <a:miter lim="800000"/>
            <a:headEnd/>
            <a:tailEnd/>
          </a:ln>
          <a:effectLst/>
        </p:spPr>
      </p:pic>
    </p:spTree>
    <p:extLst>
      <p:ext uri="{BB962C8B-B14F-4D97-AF65-F5344CB8AC3E}">
        <p14:creationId xmlns="" xmlns:p14="http://schemas.microsoft.com/office/powerpoint/2010/main" val="337173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3515401" y="5849781"/>
            <a:ext cx="5201085" cy="451165"/>
          </a:xfrm>
          <a:prstGeom prst="roundRect">
            <a:avLst>
              <a:gd name="adj" fmla="val 50000"/>
            </a:avLst>
          </a:prstGeom>
          <a:solidFill>
            <a:srgbClr val="FFFFFF"/>
          </a:solidFill>
          <a:ln w="28575">
            <a:solidFill>
              <a:srgbClr val="D3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15645" y="5849781"/>
            <a:ext cx="4794018" cy="461665"/>
          </a:xfrm>
          <a:prstGeom prst="rect">
            <a:avLst/>
          </a:prstGeom>
          <a:noFill/>
        </p:spPr>
        <p:txBody>
          <a:bodyPr wrap="square" rtlCol="0">
            <a:spAutoFit/>
          </a:bodyPr>
          <a:lstStyle/>
          <a:p>
            <a:pPr algn="ctr"/>
            <a:r>
              <a:rPr lang="zh-CN" altLang="en-US" sz="2400" b="1" dirty="0" smtClean="0">
                <a:solidFill>
                  <a:srgbClr val="727272"/>
                </a:solidFill>
                <a:latin typeface="微软雅黑" panose="020B0503020204020204" pitchFamily="34" charset="-122"/>
                <a:ea typeface="微软雅黑" panose="020B0503020204020204" pitchFamily="34" charset="-122"/>
              </a:rPr>
              <a:t>总规模</a:t>
            </a:r>
            <a:r>
              <a:rPr lang="zh-CN" altLang="en-US" sz="2400" b="1" dirty="0" smtClean="0">
                <a:solidFill>
                  <a:srgbClr val="727272"/>
                </a:solidFill>
                <a:latin typeface="微软雅黑" panose="020B0503020204020204" pitchFamily="34" charset="-122"/>
                <a:ea typeface="微软雅黑" panose="020B0503020204020204" pitchFamily="34" charset="-122"/>
              </a:rPr>
              <a:t>：在岗</a:t>
            </a:r>
            <a:r>
              <a:rPr lang="en-US" altLang="zh-CN" sz="2400" b="1" dirty="0" smtClean="0">
                <a:solidFill>
                  <a:srgbClr val="727272"/>
                </a:solidFill>
                <a:latin typeface="微软雅黑" panose="020B0503020204020204" pitchFamily="34" charset="-122"/>
                <a:ea typeface="微软雅黑" panose="020B0503020204020204" pitchFamily="34" charset="-122"/>
              </a:rPr>
              <a:t>150</a:t>
            </a:r>
            <a:r>
              <a:rPr lang="zh-CN" altLang="en-US" sz="2400" b="1" dirty="0" smtClean="0">
                <a:solidFill>
                  <a:srgbClr val="727272"/>
                </a:solidFill>
                <a:latin typeface="微软雅黑" panose="020B0503020204020204" pitchFamily="34" charset="-122"/>
                <a:ea typeface="微软雅黑" panose="020B0503020204020204" pitchFamily="34" charset="-122"/>
              </a:rPr>
              <a:t>人</a:t>
            </a:r>
            <a:endParaRPr lang="zh-CN" altLang="en-US" sz="2400" b="1" dirty="0" smtClean="0">
              <a:solidFill>
                <a:srgbClr val="727272"/>
              </a:solidFill>
              <a:latin typeface="微软雅黑" panose="020B0503020204020204" pitchFamily="34" charset="-122"/>
              <a:ea typeface="微软雅黑" panose="020B0503020204020204" pitchFamily="34" charset="-122"/>
            </a:endParaRPr>
          </a:p>
        </p:txBody>
      </p:sp>
      <p:sp>
        <p:nvSpPr>
          <p:cNvPr id="11" name="矩形 10"/>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2"/>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人员配置</a:t>
            </a:r>
            <a:endParaRPr lang="zh-CN" altLang="en-US" sz="3600" b="1" dirty="0">
              <a:latin typeface="微软雅黑" panose="020B0503020204020204" pitchFamily="34" charset="-122"/>
              <a:ea typeface="微软雅黑" panose="020B0503020204020204" pitchFamily="34" charset="-122"/>
            </a:endParaRPr>
          </a:p>
        </p:txBody>
      </p:sp>
      <p:graphicFrame>
        <p:nvGraphicFramePr>
          <p:cNvPr id="18" name="图表 17"/>
          <p:cNvGraphicFramePr/>
          <p:nvPr/>
        </p:nvGraphicFramePr>
        <p:xfrm>
          <a:off x="3148272" y="2173170"/>
          <a:ext cx="6090722" cy="3384469"/>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肘形连接符 19"/>
          <p:cNvCxnSpPr>
            <a:endCxn id="22" idx="1"/>
          </p:cNvCxnSpPr>
          <p:nvPr/>
        </p:nvCxnSpPr>
        <p:spPr>
          <a:xfrm flipV="1">
            <a:off x="8075211" y="2546599"/>
            <a:ext cx="1852558" cy="127724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2" name="文本框 9"/>
          <p:cNvSpPr txBox="1"/>
          <p:nvPr/>
        </p:nvSpPr>
        <p:spPr>
          <a:xfrm>
            <a:off x="9927769" y="2346544"/>
            <a:ext cx="2410685" cy="400110"/>
          </a:xfrm>
          <a:prstGeom prst="rect">
            <a:avLst/>
          </a:prstGeom>
          <a:noFill/>
        </p:spPr>
        <p:txBody>
          <a:bodyPr wrap="square" rtlCol="0">
            <a:spAutoFit/>
          </a:bodyPr>
          <a:lstStyle/>
          <a:p>
            <a:pPr algn="ctr"/>
            <a:r>
              <a:rPr lang="zh-CN" altLang="en-US" sz="2000" dirty="0" smtClean="0">
                <a:solidFill>
                  <a:srgbClr val="727272"/>
                </a:solidFill>
                <a:latin typeface="微软雅黑" panose="020B0503020204020204" pitchFamily="34" charset="-122"/>
                <a:ea typeface="微软雅黑" panose="020B0503020204020204" pitchFamily="34" charset="-122"/>
              </a:rPr>
              <a:t>研发</a:t>
            </a:r>
            <a:r>
              <a:rPr lang="zh-CN" altLang="en-US" sz="2000" dirty="0" smtClean="0">
                <a:solidFill>
                  <a:srgbClr val="727272"/>
                </a:solidFill>
                <a:latin typeface="微软雅黑" panose="020B0503020204020204" pitchFamily="34" charset="-122"/>
                <a:ea typeface="微软雅黑" panose="020B0503020204020204" pitchFamily="34" charset="-122"/>
              </a:rPr>
              <a:t>团队（</a:t>
            </a:r>
            <a:r>
              <a:rPr lang="en-US" altLang="zh-CN" sz="2000" dirty="0" smtClean="0">
                <a:solidFill>
                  <a:srgbClr val="727272"/>
                </a:solidFill>
                <a:latin typeface="微软雅黑" panose="020B0503020204020204" pitchFamily="34" charset="-122"/>
                <a:ea typeface="微软雅黑" panose="020B0503020204020204" pitchFamily="34" charset="-122"/>
              </a:rPr>
              <a:t>95</a:t>
            </a:r>
            <a:r>
              <a:rPr lang="zh-CN" altLang="en-US" sz="2000" dirty="0" smtClean="0">
                <a:solidFill>
                  <a:srgbClr val="727272"/>
                </a:solidFill>
                <a:latin typeface="微软雅黑" panose="020B0503020204020204" pitchFamily="34" charset="-122"/>
                <a:ea typeface="微软雅黑" panose="020B0503020204020204" pitchFamily="34" charset="-122"/>
              </a:rPr>
              <a:t>人）</a:t>
            </a:r>
            <a:endParaRPr lang="en-US" altLang="zh-CN" sz="2000" dirty="0" smtClean="0">
              <a:solidFill>
                <a:srgbClr val="727272"/>
              </a:solidFill>
              <a:latin typeface="微软雅黑" panose="020B0503020204020204" pitchFamily="34" charset="-122"/>
              <a:ea typeface="微软雅黑" panose="020B0503020204020204" pitchFamily="34" charset="-122"/>
            </a:endParaRPr>
          </a:p>
        </p:txBody>
      </p:sp>
      <p:cxnSp>
        <p:nvCxnSpPr>
          <p:cNvPr id="23" name="肘形连接符 22"/>
          <p:cNvCxnSpPr/>
          <p:nvPr/>
        </p:nvCxnSpPr>
        <p:spPr>
          <a:xfrm rot="10800000">
            <a:off x="2220677" y="3871346"/>
            <a:ext cx="1389413" cy="46313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6" name="文本框 9"/>
          <p:cNvSpPr txBox="1"/>
          <p:nvPr/>
        </p:nvSpPr>
        <p:spPr>
          <a:xfrm>
            <a:off x="439385" y="3676580"/>
            <a:ext cx="2125668" cy="400110"/>
          </a:xfrm>
          <a:prstGeom prst="rect">
            <a:avLst/>
          </a:prstGeom>
          <a:noFill/>
        </p:spPr>
        <p:txBody>
          <a:bodyPr wrap="square" rtlCol="0">
            <a:spAutoFit/>
          </a:bodyPr>
          <a:lstStyle/>
          <a:p>
            <a:pPr algn="ctr"/>
            <a:r>
              <a:rPr lang="zh-CN" altLang="en-US" sz="2000" dirty="0" smtClean="0">
                <a:solidFill>
                  <a:srgbClr val="727272"/>
                </a:solidFill>
                <a:latin typeface="微软雅黑" panose="020B0503020204020204" pitchFamily="34" charset="-122"/>
                <a:ea typeface="微软雅黑" panose="020B0503020204020204" pitchFamily="34" charset="-122"/>
              </a:rPr>
              <a:t>产品</a:t>
            </a:r>
            <a:r>
              <a:rPr lang="zh-CN" altLang="en-US" sz="2000" dirty="0" smtClean="0">
                <a:solidFill>
                  <a:srgbClr val="727272"/>
                </a:solidFill>
                <a:latin typeface="微软雅黑" panose="020B0503020204020204" pitchFamily="34" charset="-122"/>
                <a:ea typeface="微软雅黑" panose="020B0503020204020204" pitchFamily="34" charset="-122"/>
              </a:rPr>
              <a:t>（</a:t>
            </a:r>
            <a:r>
              <a:rPr lang="en-US" altLang="zh-CN" sz="2000" dirty="0" smtClean="0">
                <a:solidFill>
                  <a:srgbClr val="727272"/>
                </a:solidFill>
                <a:latin typeface="微软雅黑" panose="020B0503020204020204" pitchFamily="34" charset="-122"/>
                <a:ea typeface="微软雅黑" panose="020B0503020204020204" pitchFamily="34" charset="-122"/>
              </a:rPr>
              <a:t>10</a:t>
            </a:r>
            <a:r>
              <a:rPr lang="zh-CN" altLang="en-US" sz="2000" dirty="0" smtClean="0">
                <a:solidFill>
                  <a:srgbClr val="727272"/>
                </a:solidFill>
                <a:latin typeface="微软雅黑" panose="020B0503020204020204" pitchFamily="34" charset="-122"/>
                <a:ea typeface="微软雅黑" panose="020B0503020204020204" pitchFamily="34" charset="-122"/>
              </a:rPr>
              <a:t>人）</a:t>
            </a:r>
            <a:endParaRPr lang="zh-CN" altLang="en-US" sz="2000" dirty="0" smtClean="0">
              <a:solidFill>
                <a:srgbClr val="727272"/>
              </a:solidFill>
              <a:latin typeface="微软雅黑" panose="020B0503020204020204" pitchFamily="34" charset="-122"/>
              <a:ea typeface="微软雅黑" panose="020B0503020204020204" pitchFamily="34" charset="-122"/>
            </a:endParaRPr>
          </a:p>
        </p:txBody>
      </p:sp>
      <p:cxnSp>
        <p:nvCxnSpPr>
          <p:cNvPr id="28" name="肘形连接符 27"/>
          <p:cNvCxnSpPr/>
          <p:nvPr/>
        </p:nvCxnSpPr>
        <p:spPr>
          <a:xfrm rot="10800000">
            <a:off x="2090048" y="3289453"/>
            <a:ext cx="1401290" cy="34438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0" name="文本框 9"/>
          <p:cNvSpPr txBox="1"/>
          <p:nvPr/>
        </p:nvSpPr>
        <p:spPr>
          <a:xfrm>
            <a:off x="106875" y="3082815"/>
            <a:ext cx="2196921" cy="400110"/>
          </a:xfrm>
          <a:prstGeom prst="rect">
            <a:avLst/>
          </a:prstGeom>
          <a:noFill/>
        </p:spPr>
        <p:txBody>
          <a:bodyPr wrap="square" rtlCol="0">
            <a:spAutoFit/>
          </a:bodyPr>
          <a:lstStyle/>
          <a:p>
            <a:pPr algn="ctr"/>
            <a:r>
              <a:rPr lang="zh-CN" altLang="en-US" sz="2000" dirty="0" smtClean="0">
                <a:solidFill>
                  <a:srgbClr val="727272"/>
                </a:solidFill>
                <a:latin typeface="微软雅黑" panose="020B0503020204020204" pitchFamily="34" charset="-122"/>
                <a:ea typeface="微软雅黑" panose="020B0503020204020204" pitchFamily="34" charset="-122"/>
              </a:rPr>
              <a:t>项目管理</a:t>
            </a:r>
            <a:r>
              <a:rPr lang="zh-CN" altLang="en-US" sz="2000" dirty="0" smtClean="0">
                <a:solidFill>
                  <a:srgbClr val="727272"/>
                </a:solidFill>
                <a:latin typeface="微软雅黑" panose="020B0503020204020204" pitchFamily="34" charset="-122"/>
                <a:ea typeface="微软雅黑" panose="020B0503020204020204" pitchFamily="34" charset="-122"/>
              </a:rPr>
              <a:t>（</a:t>
            </a:r>
            <a:r>
              <a:rPr lang="en-US" altLang="zh-CN" sz="2000" dirty="0" smtClean="0">
                <a:solidFill>
                  <a:srgbClr val="727272"/>
                </a:solidFill>
                <a:latin typeface="微软雅黑" panose="020B0503020204020204" pitchFamily="34" charset="-122"/>
                <a:ea typeface="微软雅黑" panose="020B0503020204020204" pitchFamily="34" charset="-122"/>
              </a:rPr>
              <a:t>8</a:t>
            </a:r>
            <a:r>
              <a:rPr lang="zh-CN" altLang="en-US" sz="2000" dirty="0" smtClean="0">
                <a:solidFill>
                  <a:srgbClr val="727272"/>
                </a:solidFill>
                <a:latin typeface="微软雅黑" panose="020B0503020204020204" pitchFamily="34" charset="-122"/>
                <a:ea typeface="微软雅黑" panose="020B0503020204020204" pitchFamily="34" charset="-122"/>
              </a:rPr>
              <a:t>人</a:t>
            </a:r>
            <a:r>
              <a:rPr lang="zh-CN" altLang="en-US" sz="2000" dirty="0" smtClean="0">
                <a:solidFill>
                  <a:srgbClr val="727272"/>
                </a:solidFill>
                <a:latin typeface="微软雅黑" panose="020B0503020204020204" pitchFamily="34" charset="-122"/>
                <a:ea typeface="微软雅黑" panose="020B0503020204020204" pitchFamily="34" charset="-122"/>
              </a:rPr>
              <a:t>）</a:t>
            </a:r>
            <a:endParaRPr lang="zh-CN" altLang="en-US" sz="2000" dirty="0" smtClean="0">
              <a:solidFill>
                <a:srgbClr val="727272"/>
              </a:solidFill>
              <a:latin typeface="微软雅黑" panose="020B0503020204020204" pitchFamily="34" charset="-122"/>
              <a:ea typeface="微软雅黑" panose="020B0503020204020204" pitchFamily="34" charset="-122"/>
            </a:endParaRPr>
          </a:p>
        </p:txBody>
      </p:sp>
      <p:cxnSp>
        <p:nvCxnSpPr>
          <p:cNvPr id="31" name="肘形连接符 30"/>
          <p:cNvCxnSpPr/>
          <p:nvPr/>
        </p:nvCxnSpPr>
        <p:spPr>
          <a:xfrm rot="10800000">
            <a:off x="2351305" y="2755063"/>
            <a:ext cx="1401290" cy="34438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2" name="文本框 9"/>
          <p:cNvSpPr txBox="1"/>
          <p:nvPr/>
        </p:nvSpPr>
        <p:spPr>
          <a:xfrm>
            <a:off x="617523" y="2560301"/>
            <a:ext cx="2030681" cy="400110"/>
          </a:xfrm>
          <a:prstGeom prst="rect">
            <a:avLst/>
          </a:prstGeom>
          <a:noFill/>
        </p:spPr>
        <p:txBody>
          <a:bodyPr wrap="square" rtlCol="0">
            <a:spAutoFit/>
          </a:bodyPr>
          <a:lstStyle/>
          <a:p>
            <a:pPr algn="ctr"/>
            <a:r>
              <a:rPr lang="zh-CN" altLang="en-US" sz="2000" dirty="0" smtClean="0">
                <a:solidFill>
                  <a:srgbClr val="727272"/>
                </a:solidFill>
                <a:latin typeface="微软雅黑" panose="020B0503020204020204" pitchFamily="34" charset="-122"/>
                <a:ea typeface="微软雅黑" panose="020B0503020204020204" pitchFamily="34" charset="-122"/>
              </a:rPr>
              <a:t>业务</a:t>
            </a:r>
            <a:r>
              <a:rPr lang="zh-CN" altLang="en-US" sz="2000" dirty="0" smtClean="0">
                <a:solidFill>
                  <a:srgbClr val="727272"/>
                </a:solidFill>
                <a:latin typeface="微软雅黑" panose="020B0503020204020204" pitchFamily="34" charset="-122"/>
                <a:ea typeface="微软雅黑" panose="020B0503020204020204" pitchFamily="34" charset="-122"/>
              </a:rPr>
              <a:t>（</a:t>
            </a:r>
            <a:r>
              <a:rPr lang="en-US" altLang="zh-CN" sz="2000" dirty="0" smtClean="0">
                <a:solidFill>
                  <a:srgbClr val="727272"/>
                </a:solidFill>
                <a:latin typeface="微软雅黑" panose="020B0503020204020204" pitchFamily="34" charset="-122"/>
                <a:ea typeface="微软雅黑" panose="020B0503020204020204" pitchFamily="34" charset="-122"/>
              </a:rPr>
              <a:t>10</a:t>
            </a:r>
            <a:r>
              <a:rPr lang="zh-CN" altLang="en-US" sz="2000" dirty="0" smtClean="0">
                <a:solidFill>
                  <a:srgbClr val="727272"/>
                </a:solidFill>
                <a:latin typeface="微软雅黑" panose="020B0503020204020204" pitchFamily="34" charset="-122"/>
                <a:ea typeface="微软雅黑" panose="020B0503020204020204" pitchFamily="34" charset="-122"/>
              </a:rPr>
              <a:t>人）</a:t>
            </a:r>
            <a:endParaRPr lang="zh-CN" altLang="en-US" sz="2000" dirty="0" smtClean="0">
              <a:solidFill>
                <a:srgbClr val="727272"/>
              </a:solidFill>
              <a:latin typeface="微软雅黑" panose="020B0503020204020204" pitchFamily="34" charset="-122"/>
              <a:ea typeface="微软雅黑" panose="020B0503020204020204" pitchFamily="34" charset="-122"/>
            </a:endParaRPr>
          </a:p>
        </p:txBody>
      </p:sp>
      <p:cxnSp>
        <p:nvCxnSpPr>
          <p:cNvPr id="33" name="肘形连接符 32"/>
          <p:cNvCxnSpPr/>
          <p:nvPr/>
        </p:nvCxnSpPr>
        <p:spPr>
          <a:xfrm rot="10800000">
            <a:off x="3633840" y="2113796"/>
            <a:ext cx="1401290" cy="34438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文本框 9"/>
          <p:cNvSpPr txBox="1"/>
          <p:nvPr/>
        </p:nvSpPr>
        <p:spPr>
          <a:xfrm>
            <a:off x="2054429" y="1895283"/>
            <a:ext cx="1579404" cy="400110"/>
          </a:xfrm>
          <a:prstGeom prst="rect">
            <a:avLst/>
          </a:prstGeom>
          <a:noFill/>
        </p:spPr>
        <p:txBody>
          <a:bodyPr wrap="square" rtlCol="0">
            <a:spAutoFit/>
          </a:bodyPr>
          <a:lstStyle/>
          <a:p>
            <a:pPr algn="ctr"/>
            <a:r>
              <a:rPr lang="zh-CN" altLang="en-US" sz="2000" dirty="0" smtClean="0">
                <a:solidFill>
                  <a:srgbClr val="727272"/>
                </a:solidFill>
                <a:latin typeface="微软雅黑" panose="020B0503020204020204" pitchFamily="34" charset="-122"/>
                <a:ea typeface="微软雅黑" panose="020B0503020204020204" pitchFamily="34" charset="-122"/>
              </a:rPr>
              <a:t>其他（</a:t>
            </a:r>
            <a:r>
              <a:rPr lang="en-US" altLang="zh-CN" sz="2000" dirty="0" smtClean="0">
                <a:solidFill>
                  <a:srgbClr val="727272"/>
                </a:solidFill>
                <a:latin typeface="微软雅黑" panose="020B0503020204020204" pitchFamily="34" charset="-122"/>
                <a:ea typeface="微软雅黑" panose="020B0503020204020204" pitchFamily="34" charset="-122"/>
              </a:rPr>
              <a:t>32</a:t>
            </a:r>
            <a:r>
              <a:rPr lang="zh-CN" altLang="en-US" sz="2000" dirty="0" smtClean="0">
                <a:solidFill>
                  <a:srgbClr val="727272"/>
                </a:solidFill>
                <a:latin typeface="微软雅黑" panose="020B0503020204020204" pitchFamily="34" charset="-122"/>
                <a:ea typeface="微软雅黑" panose="020B0503020204020204" pitchFamily="34" charset="-122"/>
              </a:rPr>
              <a:t>）</a:t>
            </a:r>
            <a:endParaRPr lang="zh-CN" altLang="en-US" sz="2000" dirty="0" smtClean="0">
              <a:solidFill>
                <a:srgbClr val="727272"/>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371734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6200000" flipH="1">
            <a:off x="0" y="2646491"/>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6200000" flipH="1">
            <a:off x="0" y="3792903"/>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6200000" flipH="1">
            <a:off x="0" y="3219697"/>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flipH="1">
            <a:off x="573206" y="3219697"/>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1618794" y="2646491"/>
            <a:ext cx="573206" cy="573206"/>
          </a:xfrm>
          <a:prstGeom prst="rect">
            <a:avLst/>
          </a:prstGeom>
          <a:solidFill>
            <a:srgbClr val="D32F2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1618794" y="3792903"/>
            <a:ext cx="573206" cy="573206"/>
          </a:xfrm>
          <a:prstGeom prst="rect">
            <a:avLst/>
          </a:prstGeom>
          <a:solidFill>
            <a:srgbClr val="D32F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11618794" y="3219697"/>
            <a:ext cx="573206" cy="573206"/>
          </a:xfrm>
          <a:prstGeom prst="rect">
            <a:avLst/>
          </a:prstGeom>
          <a:solidFill>
            <a:srgbClr val="7272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5400000">
            <a:off x="11045588" y="3219697"/>
            <a:ext cx="573206" cy="573206"/>
          </a:xfrm>
          <a:prstGeom prst="rect">
            <a:avLst/>
          </a:prstGeom>
          <a:solidFill>
            <a:srgbClr val="F443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414649" y="2471057"/>
            <a:ext cx="7362702" cy="2525486"/>
          </a:xfrm>
          <a:prstGeom prst="roundRect">
            <a:avLst>
              <a:gd name="adj" fmla="val 40230"/>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8"/>
          <p:cNvSpPr txBox="1"/>
          <p:nvPr/>
        </p:nvSpPr>
        <p:spPr>
          <a:xfrm>
            <a:off x="3895476" y="3271916"/>
            <a:ext cx="4401049" cy="646331"/>
          </a:xfrm>
          <a:prstGeom prst="rect">
            <a:avLst/>
          </a:prstGeom>
          <a:noFill/>
        </p:spPr>
        <p:txBody>
          <a:bodyPr wrap="square" rtlCol="0">
            <a:spAutoFit/>
          </a:bodyPr>
          <a:lstStyle/>
          <a:p>
            <a:pPr algn="ctr"/>
            <a:r>
              <a:rPr lang="en-US" altLang="zh-CN" sz="3600" b="1" spc="800" dirty="0" smtClean="0">
                <a:latin typeface="微软雅黑" panose="020B0503020204020204" pitchFamily="34" charset="-122"/>
                <a:ea typeface="微软雅黑" panose="020B0503020204020204" pitchFamily="34" charset="-122"/>
              </a:rPr>
              <a:t>2  </a:t>
            </a:r>
            <a:r>
              <a:rPr lang="zh-CN" altLang="en-US" sz="3600" b="1" spc="800" dirty="0" smtClean="0">
                <a:latin typeface="微软雅黑" panose="020B0503020204020204" pitchFamily="34" charset="-122"/>
                <a:ea typeface="微软雅黑" panose="020B0503020204020204" pitchFamily="34" charset="-122"/>
              </a:rPr>
              <a:t>平台功能</a:t>
            </a:r>
            <a:endParaRPr lang="zh-CN" altLang="en-US" sz="3600" b="1" spc="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63809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a:endCxn id="12" idx="3"/>
          </p:cNvCxnSpPr>
          <p:nvPr/>
        </p:nvCxnSpPr>
        <p:spPr>
          <a:xfrm flipV="1">
            <a:off x="605642" y="5952161"/>
            <a:ext cx="5234013" cy="9246"/>
          </a:xfrm>
          <a:prstGeom prst="line">
            <a:avLst/>
          </a:prstGeom>
          <a:ln>
            <a:solidFill>
              <a:srgbClr val="F44336"/>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rot="5400000">
            <a:off x="5826267" y="5868485"/>
            <a:ext cx="194128" cy="167352"/>
          </a:xfrm>
          <a:prstGeom prst="triangle">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6233888" y="1933027"/>
            <a:ext cx="5510808" cy="4135264"/>
          </a:xfrm>
          <a:custGeom>
            <a:avLst/>
            <a:gdLst>
              <a:gd name="connsiteX0" fmla="*/ 398924 w 5013279"/>
              <a:gd name="connsiteY0" fmla="*/ 235858 h 3872877"/>
              <a:gd name="connsiteX1" fmla="*/ 235151 w 5013279"/>
              <a:gd name="connsiteY1" fmla="*/ 399631 h 3872877"/>
              <a:gd name="connsiteX2" fmla="*/ 398924 w 5013279"/>
              <a:gd name="connsiteY2" fmla="*/ 563404 h 3872877"/>
              <a:gd name="connsiteX3" fmla="*/ 562697 w 5013279"/>
              <a:gd name="connsiteY3" fmla="*/ 399631 h 3872877"/>
              <a:gd name="connsiteX4" fmla="*/ 398924 w 5013279"/>
              <a:gd name="connsiteY4" fmla="*/ 235858 h 3872877"/>
              <a:gd name="connsiteX5" fmla="*/ 264798 w 5013279"/>
              <a:gd name="connsiteY5" fmla="*/ 0 h 3872877"/>
              <a:gd name="connsiteX6" fmla="*/ 4748481 w 5013279"/>
              <a:gd name="connsiteY6" fmla="*/ 0 h 3872877"/>
              <a:gd name="connsiteX7" fmla="*/ 5013279 w 5013279"/>
              <a:gd name="connsiteY7" fmla="*/ 264799 h 3872877"/>
              <a:gd name="connsiteX8" fmla="*/ 5013279 w 5013279"/>
              <a:gd name="connsiteY8" fmla="*/ 3800983 h 3872877"/>
              <a:gd name="connsiteX9" fmla="*/ 4971581 w 5013279"/>
              <a:gd name="connsiteY9" fmla="*/ 3872877 h 3872877"/>
              <a:gd name="connsiteX10" fmla="*/ 4971071 w 5013279"/>
              <a:gd name="connsiteY10" fmla="*/ 3872877 h 3872877"/>
              <a:gd name="connsiteX11" fmla="*/ 4914775 w 5013279"/>
              <a:gd name="connsiteY11" fmla="*/ 3775814 h 3872877"/>
              <a:gd name="connsiteX12" fmla="*/ 4858479 w 5013279"/>
              <a:gd name="connsiteY12" fmla="*/ 3872877 h 3872877"/>
              <a:gd name="connsiteX13" fmla="*/ 4857969 w 5013279"/>
              <a:gd name="connsiteY13" fmla="*/ 3872877 h 3872877"/>
              <a:gd name="connsiteX14" fmla="*/ 4801673 w 5013279"/>
              <a:gd name="connsiteY14" fmla="*/ 3775814 h 3872877"/>
              <a:gd name="connsiteX15" fmla="*/ 4745377 w 5013279"/>
              <a:gd name="connsiteY15" fmla="*/ 3872877 h 3872877"/>
              <a:gd name="connsiteX16" fmla="*/ 4744867 w 5013279"/>
              <a:gd name="connsiteY16" fmla="*/ 3872877 h 3872877"/>
              <a:gd name="connsiteX17" fmla="*/ 4688571 w 5013279"/>
              <a:gd name="connsiteY17" fmla="*/ 3775814 h 3872877"/>
              <a:gd name="connsiteX18" fmla="*/ 4632275 w 5013279"/>
              <a:gd name="connsiteY18" fmla="*/ 3872877 h 3872877"/>
              <a:gd name="connsiteX19" fmla="*/ 4631765 w 5013279"/>
              <a:gd name="connsiteY19" fmla="*/ 3872877 h 3872877"/>
              <a:gd name="connsiteX20" fmla="*/ 4575469 w 5013279"/>
              <a:gd name="connsiteY20" fmla="*/ 3775814 h 3872877"/>
              <a:gd name="connsiteX21" fmla="*/ 4519173 w 5013279"/>
              <a:gd name="connsiteY21" fmla="*/ 3872877 h 3872877"/>
              <a:gd name="connsiteX22" fmla="*/ 4518663 w 5013279"/>
              <a:gd name="connsiteY22" fmla="*/ 3872877 h 3872877"/>
              <a:gd name="connsiteX23" fmla="*/ 4462367 w 5013279"/>
              <a:gd name="connsiteY23" fmla="*/ 3775814 h 3872877"/>
              <a:gd name="connsiteX24" fmla="*/ 4406071 w 5013279"/>
              <a:gd name="connsiteY24" fmla="*/ 3872877 h 3872877"/>
              <a:gd name="connsiteX25" fmla="*/ 4405561 w 5013279"/>
              <a:gd name="connsiteY25" fmla="*/ 3872877 h 3872877"/>
              <a:gd name="connsiteX26" fmla="*/ 4349265 w 5013279"/>
              <a:gd name="connsiteY26" fmla="*/ 3775814 h 3872877"/>
              <a:gd name="connsiteX27" fmla="*/ 4292969 w 5013279"/>
              <a:gd name="connsiteY27" fmla="*/ 3872877 h 3872877"/>
              <a:gd name="connsiteX28" fmla="*/ 4292459 w 5013279"/>
              <a:gd name="connsiteY28" fmla="*/ 3872877 h 3872877"/>
              <a:gd name="connsiteX29" fmla="*/ 4236163 w 5013279"/>
              <a:gd name="connsiteY29" fmla="*/ 3775814 h 3872877"/>
              <a:gd name="connsiteX30" fmla="*/ 4179867 w 5013279"/>
              <a:gd name="connsiteY30" fmla="*/ 3872877 h 3872877"/>
              <a:gd name="connsiteX31" fmla="*/ 4179357 w 5013279"/>
              <a:gd name="connsiteY31" fmla="*/ 3872877 h 3872877"/>
              <a:gd name="connsiteX32" fmla="*/ 4123061 w 5013279"/>
              <a:gd name="connsiteY32" fmla="*/ 3775814 h 3872877"/>
              <a:gd name="connsiteX33" fmla="*/ 4066765 w 5013279"/>
              <a:gd name="connsiteY33" fmla="*/ 3872877 h 3872877"/>
              <a:gd name="connsiteX34" fmla="*/ 4066255 w 5013279"/>
              <a:gd name="connsiteY34" fmla="*/ 3872877 h 3872877"/>
              <a:gd name="connsiteX35" fmla="*/ 4009959 w 5013279"/>
              <a:gd name="connsiteY35" fmla="*/ 3775814 h 3872877"/>
              <a:gd name="connsiteX36" fmla="*/ 3953663 w 5013279"/>
              <a:gd name="connsiteY36" fmla="*/ 3872877 h 3872877"/>
              <a:gd name="connsiteX37" fmla="*/ 3953153 w 5013279"/>
              <a:gd name="connsiteY37" fmla="*/ 3872877 h 3872877"/>
              <a:gd name="connsiteX38" fmla="*/ 3896857 w 5013279"/>
              <a:gd name="connsiteY38" fmla="*/ 3775814 h 3872877"/>
              <a:gd name="connsiteX39" fmla="*/ 3840561 w 5013279"/>
              <a:gd name="connsiteY39" fmla="*/ 3872877 h 3872877"/>
              <a:gd name="connsiteX40" fmla="*/ 3840051 w 5013279"/>
              <a:gd name="connsiteY40" fmla="*/ 3872877 h 3872877"/>
              <a:gd name="connsiteX41" fmla="*/ 3783755 w 5013279"/>
              <a:gd name="connsiteY41" fmla="*/ 3775814 h 3872877"/>
              <a:gd name="connsiteX42" fmla="*/ 3727459 w 5013279"/>
              <a:gd name="connsiteY42" fmla="*/ 3872877 h 3872877"/>
              <a:gd name="connsiteX43" fmla="*/ 3726949 w 5013279"/>
              <a:gd name="connsiteY43" fmla="*/ 3872877 h 3872877"/>
              <a:gd name="connsiteX44" fmla="*/ 3670653 w 5013279"/>
              <a:gd name="connsiteY44" fmla="*/ 3775814 h 3872877"/>
              <a:gd name="connsiteX45" fmla="*/ 3614357 w 5013279"/>
              <a:gd name="connsiteY45" fmla="*/ 3872877 h 3872877"/>
              <a:gd name="connsiteX46" fmla="*/ 3613847 w 5013279"/>
              <a:gd name="connsiteY46" fmla="*/ 3872877 h 3872877"/>
              <a:gd name="connsiteX47" fmla="*/ 3557551 w 5013279"/>
              <a:gd name="connsiteY47" fmla="*/ 3775814 h 3872877"/>
              <a:gd name="connsiteX48" fmla="*/ 3501255 w 5013279"/>
              <a:gd name="connsiteY48" fmla="*/ 3872877 h 3872877"/>
              <a:gd name="connsiteX49" fmla="*/ 3500745 w 5013279"/>
              <a:gd name="connsiteY49" fmla="*/ 3872877 h 3872877"/>
              <a:gd name="connsiteX50" fmla="*/ 3444449 w 5013279"/>
              <a:gd name="connsiteY50" fmla="*/ 3775814 h 3872877"/>
              <a:gd name="connsiteX51" fmla="*/ 3388153 w 5013279"/>
              <a:gd name="connsiteY51" fmla="*/ 3872877 h 3872877"/>
              <a:gd name="connsiteX52" fmla="*/ 3387643 w 5013279"/>
              <a:gd name="connsiteY52" fmla="*/ 3872877 h 3872877"/>
              <a:gd name="connsiteX53" fmla="*/ 3331347 w 5013279"/>
              <a:gd name="connsiteY53" fmla="*/ 3775814 h 3872877"/>
              <a:gd name="connsiteX54" fmla="*/ 3275051 w 5013279"/>
              <a:gd name="connsiteY54" fmla="*/ 3872877 h 3872877"/>
              <a:gd name="connsiteX55" fmla="*/ 3274541 w 5013279"/>
              <a:gd name="connsiteY55" fmla="*/ 3872877 h 3872877"/>
              <a:gd name="connsiteX56" fmla="*/ 3218245 w 5013279"/>
              <a:gd name="connsiteY56" fmla="*/ 3775814 h 3872877"/>
              <a:gd name="connsiteX57" fmla="*/ 3161949 w 5013279"/>
              <a:gd name="connsiteY57" fmla="*/ 3872877 h 3872877"/>
              <a:gd name="connsiteX58" fmla="*/ 3161439 w 5013279"/>
              <a:gd name="connsiteY58" fmla="*/ 3872877 h 3872877"/>
              <a:gd name="connsiteX59" fmla="*/ 3105143 w 5013279"/>
              <a:gd name="connsiteY59" fmla="*/ 3775814 h 3872877"/>
              <a:gd name="connsiteX60" fmla="*/ 3048847 w 5013279"/>
              <a:gd name="connsiteY60" fmla="*/ 3872877 h 3872877"/>
              <a:gd name="connsiteX61" fmla="*/ 3048337 w 5013279"/>
              <a:gd name="connsiteY61" fmla="*/ 3872877 h 3872877"/>
              <a:gd name="connsiteX62" fmla="*/ 2992041 w 5013279"/>
              <a:gd name="connsiteY62" fmla="*/ 3775814 h 3872877"/>
              <a:gd name="connsiteX63" fmla="*/ 2935745 w 5013279"/>
              <a:gd name="connsiteY63" fmla="*/ 3872877 h 3872877"/>
              <a:gd name="connsiteX64" fmla="*/ 2935235 w 5013279"/>
              <a:gd name="connsiteY64" fmla="*/ 3872877 h 3872877"/>
              <a:gd name="connsiteX65" fmla="*/ 2878939 w 5013279"/>
              <a:gd name="connsiteY65" fmla="*/ 3775814 h 3872877"/>
              <a:gd name="connsiteX66" fmla="*/ 2822643 w 5013279"/>
              <a:gd name="connsiteY66" fmla="*/ 3872877 h 3872877"/>
              <a:gd name="connsiteX67" fmla="*/ 2822133 w 5013279"/>
              <a:gd name="connsiteY67" fmla="*/ 3872877 h 3872877"/>
              <a:gd name="connsiteX68" fmla="*/ 2765837 w 5013279"/>
              <a:gd name="connsiteY68" fmla="*/ 3775814 h 3872877"/>
              <a:gd name="connsiteX69" fmla="*/ 2709541 w 5013279"/>
              <a:gd name="connsiteY69" fmla="*/ 3872877 h 3872877"/>
              <a:gd name="connsiteX70" fmla="*/ 2709031 w 5013279"/>
              <a:gd name="connsiteY70" fmla="*/ 3872877 h 3872877"/>
              <a:gd name="connsiteX71" fmla="*/ 2652735 w 5013279"/>
              <a:gd name="connsiteY71" fmla="*/ 3775814 h 3872877"/>
              <a:gd name="connsiteX72" fmla="*/ 2596439 w 5013279"/>
              <a:gd name="connsiteY72" fmla="*/ 3872877 h 3872877"/>
              <a:gd name="connsiteX73" fmla="*/ 2595929 w 5013279"/>
              <a:gd name="connsiteY73" fmla="*/ 3872877 h 3872877"/>
              <a:gd name="connsiteX74" fmla="*/ 2539633 w 5013279"/>
              <a:gd name="connsiteY74" fmla="*/ 3775814 h 3872877"/>
              <a:gd name="connsiteX75" fmla="*/ 2483337 w 5013279"/>
              <a:gd name="connsiteY75" fmla="*/ 3872877 h 3872877"/>
              <a:gd name="connsiteX76" fmla="*/ 2482827 w 5013279"/>
              <a:gd name="connsiteY76" fmla="*/ 3872877 h 3872877"/>
              <a:gd name="connsiteX77" fmla="*/ 2426531 w 5013279"/>
              <a:gd name="connsiteY77" fmla="*/ 3775814 h 3872877"/>
              <a:gd name="connsiteX78" fmla="*/ 2370235 w 5013279"/>
              <a:gd name="connsiteY78" fmla="*/ 3872877 h 3872877"/>
              <a:gd name="connsiteX79" fmla="*/ 2369725 w 5013279"/>
              <a:gd name="connsiteY79" fmla="*/ 3872877 h 3872877"/>
              <a:gd name="connsiteX80" fmla="*/ 2313429 w 5013279"/>
              <a:gd name="connsiteY80" fmla="*/ 3775814 h 3872877"/>
              <a:gd name="connsiteX81" fmla="*/ 2257133 w 5013279"/>
              <a:gd name="connsiteY81" fmla="*/ 3872877 h 3872877"/>
              <a:gd name="connsiteX82" fmla="*/ 2256623 w 5013279"/>
              <a:gd name="connsiteY82" fmla="*/ 3872877 h 3872877"/>
              <a:gd name="connsiteX83" fmla="*/ 2200327 w 5013279"/>
              <a:gd name="connsiteY83" fmla="*/ 3775814 h 3872877"/>
              <a:gd name="connsiteX84" fmla="*/ 2144031 w 5013279"/>
              <a:gd name="connsiteY84" fmla="*/ 3872877 h 3872877"/>
              <a:gd name="connsiteX85" fmla="*/ 2143522 w 5013279"/>
              <a:gd name="connsiteY85" fmla="*/ 3872877 h 3872877"/>
              <a:gd name="connsiteX86" fmla="*/ 2087225 w 5013279"/>
              <a:gd name="connsiteY86" fmla="*/ 3775814 h 3872877"/>
              <a:gd name="connsiteX87" fmla="*/ 2030929 w 5013279"/>
              <a:gd name="connsiteY87" fmla="*/ 3872877 h 3872877"/>
              <a:gd name="connsiteX88" fmla="*/ 2030420 w 5013279"/>
              <a:gd name="connsiteY88" fmla="*/ 3872877 h 3872877"/>
              <a:gd name="connsiteX89" fmla="*/ 1974123 w 5013279"/>
              <a:gd name="connsiteY89" fmla="*/ 3775814 h 3872877"/>
              <a:gd name="connsiteX90" fmla="*/ 1917827 w 5013279"/>
              <a:gd name="connsiteY90" fmla="*/ 3872877 h 3872877"/>
              <a:gd name="connsiteX91" fmla="*/ 1917318 w 5013279"/>
              <a:gd name="connsiteY91" fmla="*/ 3872877 h 3872877"/>
              <a:gd name="connsiteX92" fmla="*/ 1861021 w 5013279"/>
              <a:gd name="connsiteY92" fmla="*/ 3775814 h 3872877"/>
              <a:gd name="connsiteX93" fmla="*/ 1804725 w 5013279"/>
              <a:gd name="connsiteY93" fmla="*/ 3872877 h 3872877"/>
              <a:gd name="connsiteX94" fmla="*/ 1804216 w 5013279"/>
              <a:gd name="connsiteY94" fmla="*/ 3872877 h 3872877"/>
              <a:gd name="connsiteX95" fmla="*/ 1747919 w 5013279"/>
              <a:gd name="connsiteY95" fmla="*/ 3775814 h 3872877"/>
              <a:gd name="connsiteX96" fmla="*/ 1691623 w 5013279"/>
              <a:gd name="connsiteY96" fmla="*/ 3872877 h 3872877"/>
              <a:gd name="connsiteX97" fmla="*/ 1691114 w 5013279"/>
              <a:gd name="connsiteY97" fmla="*/ 3872877 h 3872877"/>
              <a:gd name="connsiteX98" fmla="*/ 1634817 w 5013279"/>
              <a:gd name="connsiteY98" fmla="*/ 3775814 h 3872877"/>
              <a:gd name="connsiteX99" fmla="*/ 1578521 w 5013279"/>
              <a:gd name="connsiteY99" fmla="*/ 3872877 h 3872877"/>
              <a:gd name="connsiteX100" fmla="*/ 1578012 w 5013279"/>
              <a:gd name="connsiteY100" fmla="*/ 3872877 h 3872877"/>
              <a:gd name="connsiteX101" fmla="*/ 1521715 w 5013279"/>
              <a:gd name="connsiteY101" fmla="*/ 3775814 h 3872877"/>
              <a:gd name="connsiteX102" fmla="*/ 1465419 w 5013279"/>
              <a:gd name="connsiteY102" fmla="*/ 3872877 h 3872877"/>
              <a:gd name="connsiteX103" fmla="*/ 1464910 w 5013279"/>
              <a:gd name="connsiteY103" fmla="*/ 3872877 h 3872877"/>
              <a:gd name="connsiteX104" fmla="*/ 1408613 w 5013279"/>
              <a:gd name="connsiteY104" fmla="*/ 3775814 h 3872877"/>
              <a:gd name="connsiteX105" fmla="*/ 1352317 w 5013279"/>
              <a:gd name="connsiteY105" fmla="*/ 3872877 h 3872877"/>
              <a:gd name="connsiteX106" fmla="*/ 1351808 w 5013279"/>
              <a:gd name="connsiteY106" fmla="*/ 3872877 h 3872877"/>
              <a:gd name="connsiteX107" fmla="*/ 1295511 w 5013279"/>
              <a:gd name="connsiteY107" fmla="*/ 3775814 h 3872877"/>
              <a:gd name="connsiteX108" fmla="*/ 1239215 w 5013279"/>
              <a:gd name="connsiteY108" fmla="*/ 3872877 h 3872877"/>
              <a:gd name="connsiteX109" fmla="*/ 1238706 w 5013279"/>
              <a:gd name="connsiteY109" fmla="*/ 3872877 h 3872877"/>
              <a:gd name="connsiteX110" fmla="*/ 1182409 w 5013279"/>
              <a:gd name="connsiteY110" fmla="*/ 3775814 h 3872877"/>
              <a:gd name="connsiteX111" fmla="*/ 1126113 w 5013279"/>
              <a:gd name="connsiteY111" fmla="*/ 3872877 h 3872877"/>
              <a:gd name="connsiteX112" fmla="*/ 1125604 w 5013279"/>
              <a:gd name="connsiteY112" fmla="*/ 3872877 h 3872877"/>
              <a:gd name="connsiteX113" fmla="*/ 1069307 w 5013279"/>
              <a:gd name="connsiteY113" fmla="*/ 3775814 h 3872877"/>
              <a:gd name="connsiteX114" fmla="*/ 1013011 w 5013279"/>
              <a:gd name="connsiteY114" fmla="*/ 3872877 h 3872877"/>
              <a:gd name="connsiteX115" fmla="*/ 1012502 w 5013279"/>
              <a:gd name="connsiteY115" fmla="*/ 3872877 h 3872877"/>
              <a:gd name="connsiteX116" fmla="*/ 956205 w 5013279"/>
              <a:gd name="connsiteY116" fmla="*/ 3775814 h 3872877"/>
              <a:gd name="connsiteX117" fmla="*/ 899909 w 5013279"/>
              <a:gd name="connsiteY117" fmla="*/ 3872877 h 3872877"/>
              <a:gd name="connsiteX118" fmla="*/ 899400 w 5013279"/>
              <a:gd name="connsiteY118" fmla="*/ 3872877 h 3872877"/>
              <a:gd name="connsiteX119" fmla="*/ 843103 w 5013279"/>
              <a:gd name="connsiteY119" fmla="*/ 3775814 h 3872877"/>
              <a:gd name="connsiteX120" fmla="*/ 786807 w 5013279"/>
              <a:gd name="connsiteY120" fmla="*/ 3872877 h 3872877"/>
              <a:gd name="connsiteX121" fmla="*/ 786298 w 5013279"/>
              <a:gd name="connsiteY121" fmla="*/ 3872877 h 3872877"/>
              <a:gd name="connsiteX122" fmla="*/ 730001 w 5013279"/>
              <a:gd name="connsiteY122" fmla="*/ 3775814 h 3872877"/>
              <a:gd name="connsiteX123" fmla="*/ 673705 w 5013279"/>
              <a:gd name="connsiteY123" fmla="*/ 3872877 h 3872877"/>
              <a:gd name="connsiteX124" fmla="*/ 673196 w 5013279"/>
              <a:gd name="connsiteY124" fmla="*/ 3872877 h 3872877"/>
              <a:gd name="connsiteX125" fmla="*/ 616899 w 5013279"/>
              <a:gd name="connsiteY125" fmla="*/ 3775814 h 3872877"/>
              <a:gd name="connsiteX126" fmla="*/ 560603 w 5013279"/>
              <a:gd name="connsiteY126" fmla="*/ 3872877 h 3872877"/>
              <a:gd name="connsiteX127" fmla="*/ 560094 w 5013279"/>
              <a:gd name="connsiteY127" fmla="*/ 3872877 h 3872877"/>
              <a:gd name="connsiteX128" fmla="*/ 503797 w 5013279"/>
              <a:gd name="connsiteY128" fmla="*/ 3775814 h 3872877"/>
              <a:gd name="connsiteX129" fmla="*/ 447501 w 5013279"/>
              <a:gd name="connsiteY129" fmla="*/ 3872877 h 3872877"/>
              <a:gd name="connsiteX130" fmla="*/ 446992 w 5013279"/>
              <a:gd name="connsiteY130" fmla="*/ 3872877 h 3872877"/>
              <a:gd name="connsiteX131" fmla="*/ 390695 w 5013279"/>
              <a:gd name="connsiteY131" fmla="*/ 3775814 h 3872877"/>
              <a:gd name="connsiteX132" fmla="*/ 334399 w 5013279"/>
              <a:gd name="connsiteY132" fmla="*/ 3872877 h 3872877"/>
              <a:gd name="connsiteX133" fmla="*/ 333890 w 5013279"/>
              <a:gd name="connsiteY133" fmla="*/ 3872877 h 3872877"/>
              <a:gd name="connsiteX134" fmla="*/ 277593 w 5013279"/>
              <a:gd name="connsiteY134" fmla="*/ 3775814 h 3872877"/>
              <a:gd name="connsiteX135" fmla="*/ 221297 w 5013279"/>
              <a:gd name="connsiteY135" fmla="*/ 3872877 h 3872877"/>
              <a:gd name="connsiteX136" fmla="*/ 220788 w 5013279"/>
              <a:gd name="connsiteY136" fmla="*/ 3872877 h 3872877"/>
              <a:gd name="connsiteX137" fmla="*/ 164491 w 5013279"/>
              <a:gd name="connsiteY137" fmla="*/ 3775814 h 3872877"/>
              <a:gd name="connsiteX138" fmla="*/ 108195 w 5013279"/>
              <a:gd name="connsiteY138" fmla="*/ 3872877 h 3872877"/>
              <a:gd name="connsiteX139" fmla="*/ 107686 w 5013279"/>
              <a:gd name="connsiteY139" fmla="*/ 3872877 h 3872877"/>
              <a:gd name="connsiteX140" fmla="*/ 51389 w 5013279"/>
              <a:gd name="connsiteY140" fmla="*/ 3775814 h 3872877"/>
              <a:gd name="connsiteX141" fmla="*/ 0 w 5013279"/>
              <a:gd name="connsiteY141" fmla="*/ 3864416 h 3872877"/>
              <a:gd name="connsiteX142" fmla="*/ 0 w 5013279"/>
              <a:gd name="connsiteY142" fmla="*/ 264799 h 3872877"/>
              <a:gd name="connsiteX143" fmla="*/ 264798 w 5013279"/>
              <a:gd name="connsiteY143" fmla="*/ 0 h 387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013279" h="3872877">
                <a:moveTo>
                  <a:pt x="398924" y="235858"/>
                </a:moveTo>
                <a:cubicBezTo>
                  <a:pt x="308475" y="235858"/>
                  <a:pt x="235151" y="309182"/>
                  <a:pt x="235151" y="399631"/>
                </a:cubicBezTo>
                <a:cubicBezTo>
                  <a:pt x="235151" y="490080"/>
                  <a:pt x="308475" y="563404"/>
                  <a:pt x="398924" y="563404"/>
                </a:cubicBezTo>
                <a:cubicBezTo>
                  <a:pt x="489373" y="563404"/>
                  <a:pt x="562697" y="490080"/>
                  <a:pt x="562697" y="399631"/>
                </a:cubicBezTo>
                <a:cubicBezTo>
                  <a:pt x="562697" y="309182"/>
                  <a:pt x="489373" y="235858"/>
                  <a:pt x="398924" y="235858"/>
                </a:cubicBezTo>
                <a:close/>
                <a:moveTo>
                  <a:pt x="264798" y="0"/>
                </a:moveTo>
                <a:lnTo>
                  <a:pt x="4748481" y="0"/>
                </a:lnTo>
                <a:cubicBezTo>
                  <a:pt x="4894725" y="0"/>
                  <a:pt x="5013279" y="118554"/>
                  <a:pt x="5013279" y="264799"/>
                </a:cubicBezTo>
                <a:lnTo>
                  <a:pt x="5013279" y="3800983"/>
                </a:lnTo>
                <a:lnTo>
                  <a:pt x="4971581" y="3872877"/>
                </a:lnTo>
                <a:lnTo>
                  <a:pt x="4971071" y="3872877"/>
                </a:lnTo>
                <a:lnTo>
                  <a:pt x="4914775" y="3775814"/>
                </a:lnTo>
                <a:lnTo>
                  <a:pt x="4858479" y="3872877"/>
                </a:lnTo>
                <a:lnTo>
                  <a:pt x="4857969" y="3872877"/>
                </a:lnTo>
                <a:lnTo>
                  <a:pt x="4801673" y="3775814"/>
                </a:lnTo>
                <a:lnTo>
                  <a:pt x="4745377" y="3872877"/>
                </a:lnTo>
                <a:lnTo>
                  <a:pt x="4744867" y="3872877"/>
                </a:lnTo>
                <a:lnTo>
                  <a:pt x="4688571" y="3775814"/>
                </a:lnTo>
                <a:lnTo>
                  <a:pt x="4632275" y="3872877"/>
                </a:lnTo>
                <a:lnTo>
                  <a:pt x="4631765" y="3872877"/>
                </a:lnTo>
                <a:lnTo>
                  <a:pt x="4575469" y="3775814"/>
                </a:lnTo>
                <a:lnTo>
                  <a:pt x="4519173" y="3872877"/>
                </a:lnTo>
                <a:lnTo>
                  <a:pt x="4518663" y="3872877"/>
                </a:lnTo>
                <a:lnTo>
                  <a:pt x="4462367" y="3775814"/>
                </a:lnTo>
                <a:lnTo>
                  <a:pt x="4406071" y="3872877"/>
                </a:lnTo>
                <a:lnTo>
                  <a:pt x="4405561" y="3872877"/>
                </a:lnTo>
                <a:lnTo>
                  <a:pt x="4349265" y="3775814"/>
                </a:lnTo>
                <a:lnTo>
                  <a:pt x="4292969" y="3872877"/>
                </a:lnTo>
                <a:lnTo>
                  <a:pt x="4292459" y="3872877"/>
                </a:lnTo>
                <a:lnTo>
                  <a:pt x="4236163" y="3775814"/>
                </a:lnTo>
                <a:lnTo>
                  <a:pt x="4179867" y="3872877"/>
                </a:lnTo>
                <a:lnTo>
                  <a:pt x="4179357" y="3872877"/>
                </a:lnTo>
                <a:lnTo>
                  <a:pt x="4123061" y="3775814"/>
                </a:lnTo>
                <a:lnTo>
                  <a:pt x="4066765" y="3872877"/>
                </a:lnTo>
                <a:lnTo>
                  <a:pt x="4066255" y="3872877"/>
                </a:lnTo>
                <a:lnTo>
                  <a:pt x="4009959" y="3775814"/>
                </a:lnTo>
                <a:lnTo>
                  <a:pt x="3953663" y="3872877"/>
                </a:lnTo>
                <a:lnTo>
                  <a:pt x="3953153" y="3872877"/>
                </a:lnTo>
                <a:lnTo>
                  <a:pt x="3896857" y="3775814"/>
                </a:lnTo>
                <a:lnTo>
                  <a:pt x="3840561" y="3872877"/>
                </a:lnTo>
                <a:lnTo>
                  <a:pt x="3840051" y="3872877"/>
                </a:lnTo>
                <a:lnTo>
                  <a:pt x="3783755" y="3775814"/>
                </a:lnTo>
                <a:lnTo>
                  <a:pt x="3727459" y="3872877"/>
                </a:lnTo>
                <a:lnTo>
                  <a:pt x="3726949" y="3872877"/>
                </a:lnTo>
                <a:lnTo>
                  <a:pt x="3670653" y="3775814"/>
                </a:lnTo>
                <a:lnTo>
                  <a:pt x="3614357" y="3872877"/>
                </a:lnTo>
                <a:lnTo>
                  <a:pt x="3613847" y="3872877"/>
                </a:lnTo>
                <a:lnTo>
                  <a:pt x="3557551" y="3775814"/>
                </a:lnTo>
                <a:lnTo>
                  <a:pt x="3501255" y="3872877"/>
                </a:lnTo>
                <a:lnTo>
                  <a:pt x="3500745" y="3872877"/>
                </a:lnTo>
                <a:lnTo>
                  <a:pt x="3444449" y="3775814"/>
                </a:lnTo>
                <a:lnTo>
                  <a:pt x="3388153" y="3872877"/>
                </a:lnTo>
                <a:lnTo>
                  <a:pt x="3387643" y="3872877"/>
                </a:lnTo>
                <a:lnTo>
                  <a:pt x="3331347" y="3775814"/>
                </a:lnTo>
                <a:lnTo>
                  <a:pt x="3275051" y="3872877"/>
                </a:lnTo>
                <a:lnTo>
                  <a:pt x="3274541" y="3872877"/>
                </a:lnTo>
                <a:lnTo>
                  <a:pt x="3218245" y="3775814"/>
                </a:lnTo>
                <a:lnTo>
                  <a:pt x="3161949" y="3872877"/>
                </a:lnTo>
                <a:lnTo>
                  <a:pt x="3161439" y="3872877"/>
                </a:lnTo>
                <a:lnTo>
                  <a:pt x="3105143" y="3775814"/>
                </a:lnTo>
                <a:lnTo>
                  <a:pt x="3048847" y="3872877"/>
                </a:lnTo>
                <a:lnTo>
                  <a:pt x="3048337" y="3872877"/>
                </a:lnTo>
                <a:lnTo>
                  <a:pt x="2992041" y="3775814"/>
                </a:lnTo>
                <a:lnTo>
                  <a:pt x="2935745" y="3872877"/>
                </a:lnTo>
                <a:lnTo>
                  <a:pt x="2935235" y="3872877"/>
                </a:lnTo>
                <a:lnTo>
                  <a:pt x="2878939" y="3775814"/>
                </a:lnTo>
                <a:lnTo>
                  <a:pt x="2822643" y="3872877"/>
                </a:lnTo>
                <a:lnTo>
                  <a:pt x="2822133" y="3872877"/>
                </a:lnTo>
                <a:lnTo>
                  <a:pt x="2765837" y="3775814"/>
                </a:lnTo>
                <a:lnTo>
                  <a:pt x="2709541" y="3872877"/>
                </a:lnTo>
                <a:lnTo>
                  <a:pt x="2709031" y="3872877"/>
                </a:lnTo>
                <a:lnTo>
                  <a:pt x="2652735" y="3775814"/>
                </a:lnTo>
                <a:lnTo>
                  <a:pt x="2596439" y="3872877"/>
                </a:lnTo>
                <a:lnTo>
                  <a:pt x="2595929" y="3872877"/>
                </a:lnTo>
                <a:lnTo>
                  <a:pt x="2539633" y="3775814"/>
                </a:lnTo>
                <a:lnTo>
                  <a:pt x="2483337" y="3872877"/>
                </a:lnTo>
                <a:lnTo>
                  <a:pt x="2482827" y="3872877"/>
                </a:lnTo>
                <a:lnTo>
                  <a:pt x="2426531" y="3775814"/>
                </a:lnTo>
                <a:lnTo>
                  <a:pt x="2370235" y="3872877"/>
                </a:lnTo>
                <a:lnTo>
                  <a:pt x="2369725" y="3872877"/>
                </a:lnTo>
                <a:lnTo>
                  <a:pt x="2313429" y="3775814"/>
                </a:lnTo>
                <a:lnTo>
                  <a:pt x="2257133" y="3872877"/>
                </a:lnTo>
                <a:lnTo>
                  <a:pt x="2256623" y="3872877"/>
                </a:lnTo>
                <a:lnTo>
                  <a:pt x="2200327" y="3775814"/>
                </a:lnTo>
                <a:lnTo>
                  <a:pt x="2144031" y="3872877"/>
                </a:lnTo>
                <a:lnTo>
                  <a:pt x="2143522" y="3872877"/>
                </a:lnTo>
                <a:lnTo>
                  <a:pt x="2087225" y="3775814"/>
                </a:lnTo>
                <a:lnTo>
                  <a:pt x="2030929" y="3872877"/>
                </a:lnTo>
                <a:lnTo>
                  <a:pt x="2030420" y="3872877"/>
                </a:lnTo>
                <a:lnTo>
                  <a:pt x="1974123" y="3775814"/>
                </a:lnTo>
                <a:lnTo>
                  <a:pt x="1917827" y="3872877"/>
                </a:lnTo>
                <a:lnTo>
                  <a:pt x="1917318" y="3872877"/>
                </a:lnTo>
                <a:lnTo>
                  <a:pt x="1861021" y="3775814"/>
                </a:lnTo>
                <a:lnTo>
                  <a:pt x="1804725" y="3872877"/>
                </a:lnTo>
                <a:lnTo>
                  <a:pt x="1804216" y="3872877"/>
                </a:lnTo>
                <a:lnTo>
                  <a:pt x="1747919" y="3775814"/>
                </a:lnTo>
                <a:lnTo>
                  <a:pt x="1691623" y="3872877"/>
                </a:lnTo>
                <a:lnTo>
                  <a:pt x="1691114" y="3872877"/>
                </a:lnTo>
                <a:lnTo>
                  <a:pt x="1634817" y="3775814"/>
                </a:lnTo>
                <a:lnTo>
                  <a:pt x="1578521" y="3872877"/>
                </a:lnTo>
                <a:lnTo>
                  <a:pt x="1578012" y="3872877"/>
                </a:lnTo>
                <a:lnTo>
                  <a:pt x="1521715" y="3775814"/>
                </a:lnTo>
                <a:lnTo>
                  <a:pt x="1465419" y="3872877"/>
                </a:lnTo>
                <a:lnTo>
                  <a:pt x="1464910" y="3872877"/>
                </a:lnTo>
                <a:lnTo>
                  <a:pt x="1408613" y="3775814"/>
                </a:lnTo>
                <a:lnTo>
                  <a:pt x="1352317" y="3872877"/>
                </a:lnTo>
                <a:lnTo>
                  <a:pt x="1351808" y="3872877"/>
                </a:lnTo>
                <a:lnTo>
                  <a:pt x="1295511" y="3775814"/>
                </a:lnTo>
                <a:lnTo>
                  <a:pt x="1239215" y="3872877"/>
                </a:lnTo>
                <a:lnTo>
                  <a:pt x="1238706" y="3872877"/>
                </a:lnTo>
                <a:lnTo>
                  <a:pt x="1182409" y="3775814"/>
                </a:lnTo>
                <a:lnTo>
                  <a:pt x="1126113" y="3872877"/>
                </a:lnTo>
                <a:lnTo>
                  <a:pt x="1125604" y="3872877"/>
                </a:lnTo>
                <a:lnTo>
                  <a:pt x="1069307" y="3775814"/>
                </a:lnTo>
                <a:lnTo>
                  <a:pt x="1013011" y="3872877"/>
                </a:lnTo>
                <a:lnTo>
                  <a:pt x="1012502" y="3872877"/>
                </a:lnTo>
                <a:lnTo>
                  <a:pt x="956205" y="3775814"/>
                </a:lnTo>
                <a:lnTo>
                  <a:pt x="899909" y="3872877"/>
                </a:lnTo>
                <a:lnTo>
                  <a:pt x="899400" y="3872877"/>
                </a:lnTo>
                <a:lnTo>
                  <a:pt x="843103" y="3775814"/>
                </a:lnTo>
                <a:lnTo>
                  <a:pt x="786807" y="3872877"/>
                </a:lnTo>
                <a:lnTo>
                  <a:pt x="786298" y="3872877"/>
                </a:lnTo>
                <a:lnTo>
                  <a:pt x="730001" y="3775814"/>
                </a:lnTo>
                <a:lnTo>
                  <a:pt x="673705" y="3872877"/>
                </a:lnTo>
                <a:lnTo>
                  <a:pt x="673196" y="3872877"/>
                </a:lnTo>
                <a:lnTo>
                  <a:pt x="616899" y="3775814"/>
                </a:lnTo>
                <a:lnTo>
                  <a:pt x="560603" y="3872877"/>
                </a:lnTo>
                <a:lnTo>
                  <a:pt x="560094" y="3872877"/>
                </a:lnTo>
                <a:lnTo>
                  <a:pt x="503797" y="3775814"/>
                </a:lnTo>
                <a:lnTo>
                  <a:pt x="447501" y="3872877"/>
                </a:lnTo>
                <a:lnTo>
                  <a:pt x="446992" y="3872877"/>
                </a:lnTo>
                <a:lnTo>
                  <a:pt x="390695" y="3775814"/>
                </a:lnTo>
                <a:lnTo>
                  <a:pt x="334399" y="3872877"/>
                </a:lnTo>
                <a:lnTo>
                  <a:pt x="333890" y="3872877"/>
                </a:lnTo>
                <a:lnTo>
                  <a:pt x="277593" y="3775814"/>
                </a:lnTo>
                <a:lnTo>
                  <a:pt x="221297" y="3872877"/>
                </a:lnTo>
                <a:lnTo>
                  <a:pt x="220788" y="3872877"/>
                </a:lnTo>
                <a:lnTo>
                  <a:pt x="164491" y="3775814"/>
                </a:lnTo>
                <a:lnTo>
                  <a:pt x="108195" y="3872877"/>
                </a:lnTo>
                <a:lnTo>
                  <a:pt x="107686" y="3872877"/>
                </a:lnTo>
                <a:lnTo>
                  <a:pt x="51389" y="3775814"/>
                </a:lnTo>
                <a:lnTo>
                  <a:pt x="0" y="3864416"/>
                </a:lnTo>
                <a:lnTo>
                  <a:pt x="0" y="264799"/>
                </a:lnTo>
                <a:cubicBezTo>
                  <a:pt x="0" y="118554"/>
                  <a:pt x="118554" y="0"/>
                  <a:pt x="264798"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210108" y="2127771"/>
            <a:ext cx="372583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329548" y="2600065"/>
            <a:ext cx="5355771" cy="3293209"/>
          </a:xfrm>
          <a:prstGeom prst="rect">
            <a:avLst/>
          </a:prstGeom>
          <a:noFill/>
        </p:spPr>
        <p:txBody>
          <a:bodyPr wrap="square" rtlCol="0">
            <a:spAutoFit/>
          </a:bodyPr>
          <a:lstStyle/>
          <a:p>
            <a:pPr algn="just">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值班（交接班）管理系统实现值班管理和收发文件管理。主要包括领导、秘书的排班，日常值班收发报批件、送审稿，记录电话记录、收集打印报名表，记录日常工作中重要事项提醒、领导的工作安排、会议室使用安排及其他事项，并形成值班日志，交班时将未结事项移交给下一值班人。根据领导对文件批示，形成批示快报，对收发文件进行管理共享。</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实现交接班、报批件、日常文件的处理流转的电子化、网络化，加强报道管理资源共享，加快报道决策、公文审批处理流程，提高日常值班和办公效率。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68490" y="458823"/>
            <a:ext cx="191068" cy="62454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96036" y="458823"/>
            <a:ext cx="2988860"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平台概述</a:t>
            </a:r>
            <a:endParaRPr lang="zh-CN" altLang="en-US" sz="3600"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srcRect/>
          <a:stretch>
            <a:fillRect/>
          </a:stretch>
        </p:blipFill>
        <p:spPr bwMode="auto">
          <a:xfrm>
            <a:off x="178127" y="1769410"/>
            <a:ext cx="5926211" cy="4646902"/>
          </a:xfrm>
          <a:prstGeom prst="rect">
            <a:avLst/>
          </a:prstGeom>
          <a:noFill/>
          <a:ln w="9525">
            <a:noFill/>
            <a:miter lim="800000"/>
            <a:headEnd/>
            <a:tailEnd/>
          </a:ln>
          <a:effectLst/>
        </p:spPr>
      </p:pic>
    </p:spTree>
    <p:extLst>
      <p:ext uri="{BB962C8B-B14F-4D97-AF65-F5344CB8AC3E}">
        <p14:creationId xmlns="" xmlns:p14="http://schemas.microsoft.com/office/powerpoint/2010/main" val="3165262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bcd2015e8a8a5bf4216347ccc3cf4f35bfab"/>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4133</Words>
  <Application>Microsoft Office PowerPoint</Application>
  <PresentationFormat>自定义</PresentationFormat>
  <Paragraphs>337</Paragraphs>
  <Slides>55</Slides>
  <Notes>0</Notes>
  <HiddenSlides>0</HiddenSlides>
  <MMClips>0</MMClips>
  <ScaleCrop>false</ScaleCrop>
  <HeadingPairs>
    <vt:vector size="4" baseType="variant">
      <vt:variant>
        <vt:lpstr>主题</vt:lpstr>
      </vt:variant>
      <vt:variant>
        <vt:i4>1</vt:i4>
      </vt:variant>
      <vt:variant>
        <vt:lpstr>幻灯片标题</vt:lpstr>
      </vt:variant>
      <vt:variant>
        <vt:i4>55</vt:i4>
      </vt:variant>
    </vt:vector>
  </HeadingPairs>
  <TitlesOfParts>
    <vt:vector size="5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青玉案（公子小白）</dc:creator>
  <cp:keywords>www.51pptmoban.com</cp:keywords>
  <cp:lastModifiedBy>edianzu</cp:lastModifiedBy>
  <cp:revision>97</cp:revision>
  <dcterms:created xsi:type="dcterms:W3CDTF">2017-02-21T14:44:56Z</dcterms:created>
  <dcterms:modified xsi:type="dcterms:W3CDTF">2017-05-17T08:26:00Z</dcterms:modified>
</cp:coreProperties>
</file>