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71" r:id="rId8"/>
    <p:sldId id="260" r:id="rId9"/>
    <p:sldId id="272" r:id="rId10"/>
    <p:sldId id="267" r:id="rId11"/>
    <p:sldId id="268" r:id="rId12"/>
    <p:sldId id="270" r:id="rId13"/>
    <p:sldId id="273" r:id="rId14"/>
    <p:sldId id="274" r:id="rId15"/>
    <p:sldId id="275" r:id="rId16"/>
    <p:sldId id="277" r:id="rId17"/>
    <p:sldId id="285" r:id="rId18"/>
    <p:sldId id="279" r:id="rId19"/>
    <p:sldId id="278" r:id="rId20"/>
    <p:sldId id="280" r:id="rId21"/>
    <p:sldId id="281" r:id="rId22"/>
    <p:sldId id="282" r:id="rId23"/>
    <p:sldId id="283" r:id="rId24"/>
    <p:sldId id="269" r:id="rId25"/>
    <p:sldId id="284" r:id="rId26"/>
    <p:sldId id="286" r:id="rId27"/>
    <p:sldId id="287" r:id="rId28"/>
    <p:sldId id="288" r:id="rId29"/>
    <p:sldId id="26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64D"/>
    <a:srgbClr val="95C659"/>
    <a:srgbClr val="1FA9C4"/>
    <a:srgbClr val="2EAC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3" autoAdjust="0"/>
    <p:restoredTop sz="94660"/>
  </p:normalViewPr>
  <p:slideViewPr>
    <p:cSldViewPr snapToGrid="0">
      <p:cViewPr>
        <p:scale>
          <a:sx n="100" d="100"/>
          <a:sy n="100" d="100"/>
        </p:scale>
        <p:origin x="-888"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2111" r="15370" b="11019"/>
          <a:stretch>
            <a:fillRect/>
          </a:stretch>
        </p:blipFill>
        <p:spPr>
          <a:xfrm>
            <a:off x="0" y="2"/>
            <a:ext cx="12166600" cy="6850743"/>
          </a:xfrm>
          <a:prstGeom prst="rect">
            <a:avLst/>
          </a:prstGeom>
        </p:spPr>
      </p:pic>
      <p:sp>
        <p:nvSpPr>
          <p:cNvPr id="14" name="矩形 13"/>
          <p:cNvSpPr/>
          <p:nvPr/>
        </p:nvSpPr>
        <p:spPr>
          <a:xfrm>
            <a:off x="159658" y="-7257"/>
            <a:ext cx="12032343" cy="6858000"/>
          </a:xfrm>
          <a:prstGeom prst="rect">
            <a:avLst/>
          </a:prstGeom>
          <a:gradFill flip="none" rotWithShape="1">
            <a:gsLst>
              <a:gs pos="0">
                <a:schemeClr val="bg1">
                  <a:alpha val="73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endParaRPr>
          </a:p>
        </p:txBody>
      </p:sp>
      <p:sp>
        <p:nvSpPr>
          <p:cNvPr id="2" name="KSO_CT1"/>
          <p:cNvSpPr>
            <a:spLocks noGrp="1"/>
          </p:cNvSpPr>
          <p:nvPr>
            <p:ph type="ctrTitle" hasCustomPrompt="1"/>
          </p:nvPr>
        </p:nvSpPr>
        <p:spPr>
          <a:xfrm>
            <a:off x="2475175" y="2029096"/>
            <a:ext cx="8862556" cy="1332782"/>
          </a:xfrm>
          <a:noFill/>
        </p:spPr>
        <p:txBody>
          <a:bodyPr anchor="b">
            <a:normAutofit/>
          </a:bodyPr>
          <a:lstStyle>
            <a:lvl1pPr algn="ctr">
              <a:defRPr sz="5400" baseline="0">
                <a:ln w="19050">
                  <a:solidFill>
                    <a:schemeClr val="bg1">
                      <a:alpha val="84000"/>
                    </a:schemeClr>
                  </a:solidFill>
                </a:ln>
                <a:gradFill>
                  <a:gsLst>
                    <a:gs pos="0">
                      <a:schemeClr val="accent1"/>
                    </a:gs>
                    <a:gs pos="63000">
                      <a:schemeClr val="accent2"/>
                    </a:gs>
                  </a:gsLst>
                  <a:lin ang="6600000" scaled="0"/>
                </a:gradFill>
                <a:effectLst>
                  <a:outerShdw dist="38100" dir="5400000" algn="t" rotWithShape="0">
                    <a:prstClr val="black">
                      <a:alpha val="10000"/>
                    </a:prstClr>
                  </a:outerShdw>
                </a:effectLst>
                <a:latin typeface="Arial" pitchFamily="34" charset="0"/>
                <a:ea typeface="黑体" pitchFamily="49" charset="-122"/>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475173" y="3472548"/>
            <a:ext cx="8862557" cy="550817"/>
          </a:xfrm>
          <a:noFill/>
        </p:spPr>
        <p:txBody>
          <a:bodyPr>
            <a:normAutofit/>
          </a:bodyPr>
          <a:lstStyle>
            <a:lvl1pPr marL="0" indent="0" algn="ctr">
              <a:buNone/>
              <a:defRPr sz="1800" b="1" baseline="0">
                <a:ln w="12700">
                  <a:noFill/>
                </a:ln>
                <a:gradFill>
                  <a:gsLst>
                    <a:gs pos="0">
                      <a:schemeClr val="accent2"/>
                    </a:gs>
                    <a:gs pos="100000">
                      <a:schemeClr val="accent1"/>
                    </a:gs>
                  </a:gsLst>
                  <a:lin ang="9000000" scaled="0"/>
                </a:gradFill>
                <a:effectLst/>
                <a:latin typeface="Arial" pitchFamily="34" charset="0"/>
                <a:ea typeface="黑体"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单击此处添加副标题</a:t>
            </a:r>
            <a:endParaRPr lang="en-US" dirty="0"/>
          </a:p>
        </p:txBody>
      </p:sp>
      <p:cxnSp>
        <p:nvCxnSpPr>
          <p:cNvPr id="17" name="直接连接符 16"/>
          <p:cNvCxnSpPr/>
          <p:nvPr/>
        </p:nvCxnSpPr>
        <p:spPr>
          <a:xfrm>
            <a:off x="2475175" y="3411582"/>
            <a:ext cx="8862556" cy="0"/>
          </a:xfrm>
          <a:prstGeom prst="line">
            <a:avLst/>
          </a:prstGeom>
          <a:ln>
            <a:gradFill>
              <a:gsLst>
                <a:gs pos="0">
                  <a:schemeClr val="accent1"/>
                </a:gs>
                <a:gs pos="100000">
                  <a:schemeClr val="accent2"/>
                </a:gs>
              </a:gsLst>
              <a:lin ang="7200000" scaled="0"/>
            </a:gra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normAutofit/>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4143">
                  <a:tint val="75000"/>
                </a:srgbClr>
              </a:solidFill>
            </a:endParaRPr>
          </a:p>
        </p:txBody>
      </p:sp>
      <p:sp>
        <p:nvSpPr>
          <p:cNvPr id="6" name="灯片编号占位符 5"/>
          <p:cNvSpPr>
            <a:spLocks noGrp="1"/>
          </p:cNvSpPr>
          <p:nvPr>
            <p:ph type="sldNum" sz="quarter" idx="12"/>
          </p:nvPr>
        </p:nvSpPr>
        <p:spPr/>
        <p:txBody>
          <a:bodyPr>
            <a:normAutofit/>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2738862903"/>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3F4143">
                  <a:tint val="75000"/>
                </a:srgbClr>
              </a:solidFill>
            </a:endParaRPr>
          </a:p>
        </p:txBody>
      </p:sp>
      <p:sp>
        <p:nvSpPr>
          <p:cNvPr id="6" name="灯片编号占位符 5"/>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58837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smtClean="0"/>
              <a:t>单击此处编辑母版标题样式</a:t>
            </a:r>
            <a:endParaRPr lang="en-US" dirty="0"/>
          </a:p>
        </p:txBody>
      </p:sp>
      <p:sp>
        <p:nvSpPr>
          <p:cNvPr id="3" name="KSO_BC1"/>
          <p:cNvSpPr>
            <a:spLocks noGrp="1"/>
          </p:cNvSpPr>
          <p:nvPr>
            <p:ph idx="1"/>
          </p:nvPr>
        </p:nvSpPr>
        <p:spPr>
          <a:xfrm>
            <a:off x="1900800" y="2149200"/>
            <a:ext cx="8400000" cy="3528000"/>
          </a:xfrm>
        </p:spPr>
        <p:txBody>
          <a:bodyPr lIns="144000" rIns="144000" anchor="ctr" anchorCtr="0">
            <a:normAutofit/>
          </a:bodyPr>
          <a:lstStyle>
            <a:lvl1pPr>
              <a:defRPr sz="2400" b="0">
                <a:solidFill>
                  <a:schemeClr val="accent2">
                    <a:lumMod val="75000"/>
                  </a:schemeClr>
                </a:solidFill>
                <a:latin typeface="+mn-lt"/>
              </a:defRPr>
            </a:lvl1pPr>
            <a:lvl2pPr marL="541655" indent="-271780" defTabSz="-635">
              <a:buFont typeface="Arial" pitchFamily="34" charset="0"/>
              <a:buChar char="•"/>
              <a:tabLst>
                <a:tab pos="269875" algn="l"/>
              </a:tabLst>
              <a:defRPr sz="2000" b="0">
                <a:latin typeface="+mn-lt"/>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4" name="日期占位符 3"/>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3F4143">
                  <a:tint val="75000"/>
                </a:srgbClr>
              </a:solidFill>
            </a:endParaRPr>
          </a:p>
        </p:txBody>
      </p:sp>
      <p:sp>
        <p:nvSpPr>
          <p:cNvPr id="6" name="灯片编号占位符 5"/>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8753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3" name="KSO_ST2"/>
          <p:cNvSpPr>
            <a:spLocks noGrp="1"/>
          </p:cNvSpPr>
          <p:nvPr>
            <p:ph type="body" idx="1" hasCustomPrompt="1"/>
          </p:nvPr>
        </p:nvSpPr>
        <p:spPr>
          <a:xfrm>
            <a:off x="4425600" y="2628000"/>
            <a:ext cx="5947200" cy="1648800"/>
          </a:xfrm>
          <a:solidFill>
            <a:schemeClr val="bg1"/>
          </a:solidFill>
        </p:spPr>
        <p:txBody>
          <a:bodyPr lIns="108000" tIns="180000" rIns="108000" bIns="0" anchor="t" anchorCtr="0">
            <a:normAutofit/>
          </a:bodyPr>
          <a:lstStyle>
            <a:lvl1pPr marL="0" indent="0" algn="l">
              <a:buNone/>
              <a:defRPr sz="2400" b="0">
                <a:solidFill>
                  <a:schemeClr val="accent1">
                    <a:lumMod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单击此处添加您的副标题</a:t>
            </a:r>
            <a:endParaRPr lang="en-US" altLang="zh-CN" dirty="0" smtClean="0"/>
          </a:p>
        </p:txBody>
      </p:sp>
      <p:sp>
        <p:nvSpPr>
          <p:cNvPr id="10" name="椭圆 9"/>
          <p:cNvSpPr/>
          <p:nvPr/>
        </p:nvSpPr>
        <p:spPr>
          <a:xfrm>
            <a:off x="3024717" y="1550988"/>
            <a:ext cx="1735667" cy="1301750"/>
          </a:xfrm>
          <a:prstGeom prst="ellipse">
            <a:avLst/>
          </a:prstGeom>
          <a:solidFill>
            <a:schemeClr val="accent1">
              <a:lumMod val="60000"/>
              <a:lumOff val="40000"/>
            </a:schemeClr>
          </a:solidFill>
          <a:ln w="12700" cap="flat" cmpd="sng" algn="ctr">
            <a:noFill/>
            <a:prstDash val="solid"/>
            <a:miter lim="800000"/>
          </a:ln>
          <a:effectLst/>
        </p:spPr>
        <p:txBody>
          <a:bodyPr anchor="ctr">
            <a:normAutofit/>
          </a:bodyPr>
          <a:lstStyle/>
          <a:p>
            <a:pPr algn="ctr">
              <a:defRPr/>
            </a:pPr>
            <a:endParaRPr lang="zh-CN" altLang="en-US" kern="0">
              <a:solidFill>
                <a:prstClr val="white"/>
              </a:solidFill>
            </a:endParaRPr>
          </a:p>
        </p:txBody>
      </p:sp>
      <p:sp>
        <p:nvSpPr>
          <p:cNvPr id="2" name="日期占位符 1"/>
          <p:cNvSpPr>
            <a:spLocks noGrp="1"/>
          </p:cNvSpPr>
          <p:nvPr>
            <p:ph type="dt" sz="half" idx="10"/>
          </p:nvPr>
        </p:nvSpPr>
        <p:spPr/>
        <p:txBody>
          <a:bodyPr>
            <a:normAutofit/>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4" name="页脚占位符 3"/>
          <p:cNvSpPr>
            <a:spLocks noGrp="1"/>
          </p:cNvSpPr>
          <p:nvPr>
            <p:ph type="ftr" sz="quarter" idx="11"/>
          </p:nvPr>
        </p:nvSpPr>
        <p:spPr/>
        <p:txBody>
          <a:bodyPr>
            <a:normAutofit/>
          </a:bodyPr>
          <a:lstStyle/>
          <a:p>
            <a:endParaRPr lang="zh-CN" altLang="en-US">
              <a:solidFill>
                <a:srgbClr val="3F4143">
                  <a:tint val="75000"/>
                </a:srgbClr>
              </a:solidFill>
            </a:endParaRPr>
          </a:p>
        </p:txBody>
      </p:sp>
      <p:sp>
        <p:nvSpPr>
          <p:cNvPr id="5" name="灯片编号占位符 4"/>
          <p:cNvSpPr>
            <a:spLocks noGrp="1"/>
          </p:cNvSpPr>
          <p:nvPr>
            <p:ph type="sldNum" sz="quarter" idx="12"/>
          </p:nvPr>
        </p:nvSpPr>
        <p:spPr/>
        <p:txBody>
          <a:bodyPr>
            <a:normAutofit/>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128358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508800" y="330454"/>
            <a:ext cx="11136000" cy="492121"/>
          </a:xfrm>
        </p:spPr>
        <p:txBody>
          <a:bodyPr/>
          <a:lstStyle>
            <a:lvl1pPr>
              <a:defRPr>
                <a:latin typeface="+mj-lt"/>
              </a:defRPr>
            </a:lvl1pPr>
          </a:lstStyle>
          <a:p>
            <a:r>
              <a:rPr lang="zh-CN" altLang="en-US" smtClean="0"/>
              <a:t>单击此处编辑母版标题样式</a:t>
            </a:r>
            <a:endParaRPr lang="en-US" dirty="0"/>
          </a:p>
        </p:txBody>
      </p:sp>
      <p:sp>
        <p:nvSpPr>
          <p:cNvPr id="3" name="KSO_BC1"/>
          <p:cNvSpPr>
            <a:spLocks noGrp="1"/>
          </p:cNvSpPr>
          <p:nvPr>
            <p:ph sz="half" idx="1"/>
          </p:nvPr>
        </p:nvSpPr>
        <p:spPr>
          <a:xfrm>
            <a:off x="1819200" y="1900800"/>
            <a:ext cx="9038400" cy="1825200"/>
          </a:xfrm>
        </p:spPr>
        <p:txBody>
          <a:bodyPr lIns="144000" rIns="144000"/>
          <a:lstStyle>
            <a:lvl1pPr>
              <a:defRPr b="0">
                <a:solidFill>
                  <a:schemeClr val="accent2">
                    <a:lumMod val="75000"/>
                  </a:schemeClr>
                </a:solidFill>
                <a:latin typeface="+mn-lt"/>
              </a:defRPr>
            </a:lvl1pPr>
            <a:lvl2pPr marL="450850" indent="-269875">
              <a:lnSpc>
                <a:spcPct val="120000"/>
              </a:lnSpc>
              <a:spcBef>
                <a:spcPts val="0"/>
              </a:spcBef>
              <a:spcAft>
                <a:spcPts val="0"/>
              </a:spcAft>
              <a:defRPr b="0">
                <a:solidFill>
                  <a:schemeClr val="accent2">
                    <a:lumMod val="75000"/>
                  </a:schemeClr>
                </a:solidFill>
                <a:latin typeface="+mn-lt"/>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4" name="KSO_BC2"/>
          <p:cNvSpPr>
            <a:spLocks noGrp="1"/>
          </p:cNvSpPr>
          <p:nvPr>
            <p:ph sz="half" idx="2"/>
          </p:nvPr>
        </p:nvSpPr>
        <p:spPr>
          <a:xfrm>
            <a:off x="1819200" y="4050000"/>
            <a:ext cx="9038400" cy="1807200"/>
          </a:xfrm>
        </p:spPr>
        <p:txBody>
          <a:bodyPr lIns="144000" rIns="144000"/>
          <a:lstStyle>
            <a:lvl1pPr>
              <a:defRPr b="0">
                <a:solidFill>
                  <a:schemeClr val="accent2">
                    <a:lumMod val="75000"/>
                  </a:schemeClr>
                </a:solidFill>
                <a:latin typeface="+mn-lt"/>
              </a:defRPr>
            </a:lvl1pPr>
            <a:lvl2pPr marL="450850" indent="-269875">
              <a:lnSpc>
                <a:spcPct val="120000"/>
              </a:lnSpc>
              <a:spcBef>
                <a:spcPts val="0"/>
              </a:spcBef>
              <a:spcAft>
                <a:spcPts val="0"/>
              </a:spcAft>
              <a:defRPr b="0">
                <a:solidFill>
                  <a:schemeClr val="accent2">
                    <a:lumMod val="75000"/>
                  </a:schemeClr>
                </a:solidFill>
                <a:latin typeface="+mn-lt"/>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5" name="日期占位符 4"/>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3F4143">
                  <a:tint val="75000"/>
                </a:srgbClr>
              </a:solidFill>
            </a:endParaRPr>
          </a:p>
        </p:txBody>
      </p:sp>
      <p:sp>
        <p:nvSpPr>
          <p:cNvPr id="7" name="灯片编号占位符 6"/>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316813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6" y="118532"/>
            <a:ext cx="10515597"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7" name="日期占位符 6"/>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3F4143">
                  <a:tint val="75000"/>
                </a:srgbClr>
              </a:solidFill>
            </a:endParaRPr>
          </a:p>
        </p:txBody>
      </p:sp>
      <p:sp>
        <p:nvSpPr>
          <p:cNvPr id="9" name="灯片编号占位符 8"/>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88697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7" name="矩形 6"/>
          <p:cNvSpPr/>
          <p:nvPr/>
        </p:nvSpPr>
        <p:spPr>
          <a:xfrm>
            <a:off x="0" y="1"/>
            <a:ext cx="12192000" cy="438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8800">
              <a:solidFill>
                <a:srgbClr val="FFFFFF"/>
              </a:solidFill>
            </a:endParaRPr>
          </a:p>
        </p:txBody>
      </p:sp>
      <p:sp>
        <p:nvSpPr>
          <p:cNvPr id="2" name="KSO_BT1"/>
          <p:cNvSpPr>
            <a:spLocks noGrp="1"/>
          </p:cNvSpPr>
          <p:nvPr>
            <p:ph type="title" hasCustomPrompt="1"/>
          </p:nvPr>
        </p:nvSpPr>
        <p:spPr>
          <a:xfrm>
            <a:off x="0" y="2829600"/>
            <a:ext cx="12192000" cy="1447200"/>
          </a:xfrm>
        </p:spPr>
        <p:txBody>
          <a:bodyPr anchor="t" anchorCtr="0">
            <a:normAutofit/>
          </a:bodyPr>
          <a:lstStyle>
            <a:lvl1pPr>
              <a:defRPr sz="8800" b="0">
                <a:solidFill>
                  <a:schemeClr val="bg1"/>
                </a:solidFill>
              </a:defRPr>
            </a:lvl1pPr>
          </a:lstStyle>
          <a:p>
            <a:r>
              <a:rPr lang="zh-CN" altLang="en-US" dirty="0" smtClean="0"/>
              <a:t>编辑标题</a:t>
            </a:r>
            <a:endParaRPr lang="en-US" dirty="0"/>
          </a:p>
        </p:txBody>
      </p:sp>
      <p:sp>
        <p:nvSpPr>
          <p:cNvPr id="4" name="KSO_Shape"/>
          <p:cNvSpPr/>
          <p:nvPr>
            <p:custDataLst>
              <p:tags r:id="rId1"/>
            </p:custDataLst>
          </p:nvPr>
        </p:nvSpPr>
        <p:spPr>
          <a:xfrm>
            <a:off x="4500033" y="5544699"/>
            <a:ext cx="279400" cy="15875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en-US" sz="1400">
              <a:solidFill>
                <a:srgbClr val="FFFFFF">
                  <a:lumMod val="65000"/>
                </a:srgbClr>
              </a:solidFill>
            </a:endParaRPr>
          </a:p>
        </p:txBody>
      </p:sp>
      <p:sp>
        <p:nvSpPr>
          <p:cNvPr id="5" name="KSO_Shape"/>
          <p:cNvSpPr/>
          <p:nvPr>
            <p:custDataLst>
              <p:tags r:id="rId2"/>
            </p:custDataLst>
          </p:nvPr>
        </p:nvSpPr>
        <p:spPr>
          <a:xfrm>
            <a:off x="4527551" y="5062539"/>
            <a:ext cx="224367" cy="225425"/>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defRPr/>
            </a:pPr>
            <a:endParaRPr lang="en-US" sz="1400">
              <a:solidFill>
                <a:srgbClr val="FFFFFF">
                  <a:lumMod val="65000"/>
                </a:srgbClr>
              </a:solidFill>
            </a:endParaRPr>
          </a:p>
        </p:txBody>
      </p:sp>
      <p:sp>
        <p:nvSpPr>
          <p:cNvPr id="6" name="KSO_Shape"/>
          <p:cNvSpPr/>
          <p:nvPr>
            <p:custDataLst>
              <p:tags r:id="rId3"/>
            </p:custDataLst>
          </p:nvPr>
        </p:nvSpPr>
        <p:spPr>
          <a:xfrm>
            <a:off x="4425951" y="5902545"/>
            <a:ext cx="429683" cy="273050"/>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sz="1400">
              <a:solidFill>
                <a:srgbClr val="FFFFFF"/>
              </a:solidFill>
            </a:endParaRPr>
          </a:p>
        </p:txBody>
      </p:sp>
      <p:sp>
        <p:nvSpPr>
          <p:cNvPr id="8" name="文本占位符 7"/>
          <p:cNvSpPr>
            <a:spLocks noGrp="1"/>
          </p:cNvSpPr>
          <p:nvPr>
            <p:ph type="body" sz="quarter" idx="10" hasCustomPrompt="1"/>
          </p:nvPr>
        </p:nvSpPr>
        <p:spPr>
          <a:xfrm>
            <a:off x="4968000" y="5398672"/>
            <a:ext cx="3811200" cy="446400"/>
          </a:xfrm>
        </p:spPr>
        <p:txBody>
          <a:bodyPr anchor="ctr" anchorCtr="0">
            <a:normAutofit/>
          </a:bodyPr>
          <a:lstStyle>
            <a:lvl1pPr marL="0" indent="0" algn="l">
              <a:buFont typeface="Arial"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smtClean="0"/>
              <a:t>单击此处编辑文本</a:t>
            </a:r>
          </a:p>
        </p:txBody>
      </p:sp>
      <p:sp>
        <p:nvSpPr>
          <p:cNvPr id="10" name="文本占位符 9"/>
          <p:cNvSpPr>
            <a:spLocks noGrp="1"/>
          </p:cNvSpPr>
          <p:nvPr>
            <p:ph type="body" sz="quarter" idx="11" hasCustomPrompt="1"/>
          </p:nvPr>
        </p:nvSpPr>
        <p:spPr>
          <a:xfrm>
            <a:off x="4953600" y="5828400"/>
            <a:ext cx="3825600" cy="446400"/>
          </a:xfrm>
        </p:spPr>
        <p:txBody>
          <a:bodyPr anchor="ctr" anchorCtr="0">
            <a:normAutofit/>
          </a:bodyPr>
          <a:lstStyle>
            <a:lvl1pPr marL="0" indent="0" algn="l">
              <a:buFont typeface="Arial"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smtClean="0"/>
              <a:t>单击此处编辑文本</a:t>
            </a:r>
          </a:p>
        </p:txBody>
      </p:sp>
      <p:sp>
        <p:nvSpPr>
          <p:cNvPr id="12" name="文本占位符 11"/>
          <p:cNvSpPr>
            <a:spLocks noGrp="1"/>
          </p:cNvSpPr>
          <p:nvPr>
            <p:ph type="body" sz="quarter" idx="12" hasCustomPrompt="1"/>
          </p:nvPr>
        </p:nvSpPr>
        <p:spPr>
          <a:xfrm>
            <a:off x="4939200" y="4950000"/>
            <a:ext cx="3840000" cy="446400"/>
          </a:xfrm>
        </p:spPr>
        <p:txBody>
          <a:bodyPr anchor="ctr" anchorCtr="0">
            <a:normAutofit/>
          </a:bodyPr>
          <a:lstStyle>
            <a:lvl1pPr marL="0" indent="0" algn="l">
              <a:buFont typeface="Arial"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smtClean="0"/>
              <a:t>单击此处编辑文本</a:t>
            </a:r>
          </a:p>
        </p:txBody>
      </p:sp>
      <p:sp>
        <p:nvSpPr>
          <p:cNvPr id="13" name="日期占位符 12"/>
          <p:cNvSpPr>
            <a:spLocks noGrp="1"/>
          </p:cNvSpPr>
          <p:nvPr>
            <p:ph type="dt" sz="half" idx="13"/>
          </p:nvPr>
        </p:nvSpPr>
        <p:spPr/>
        <p:txBody>
          <a:bodyPr>
            <a:normAutofit/>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14" name="页脚占位符 13"/>
          <p:cNvSpPr>
            <a:spLocks noGrp="1"/>
          </p:cNvSpPr>
          <p:nvPr>
            <p:ph type="ftr" sz="quarter" idx="14"/>
          </p:nvPr>
        </p:nvSpPr>
        <p:spPr/>
        <p:txBody>
          <a:bodyPr>
            <a:normAutofit/>
          </a:bodyPr>
          <a:lstStyle/>
          <a:p>
            <a:endParaRPr lang="zh-CN" altLang="en-US">
              <a:solidFill>
                <a:srgbClr val="3F4143">
                  <a:tint val="75000"/>
                </a:srgbClr>
              </a:solidFill>
            </a:endParaRPr>
          </a:p>
        </p:txBody>
      </p:sp>
      <p:sp>
        <p:nvSpPr>
          <p:cNvPr id="15" name="灯片编号占位符 14"/>
          <p:cNvSpPr>
            <a:spLocks noGrp="1"/>
          </p:cNvSpPr>
          <p:nvPr>
            <p:ph type="sldNum" sz="quarter" idx="15"/>
          </p:nvPr>
        </p:nvSpPr>
        <p:spPr/>
        <p:txBody>
          <a:bodyPr>
            <a:normAutofit/>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8031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3F4143">
                  <a:tint val="75000"/>
                </a:srgbClr>
              </a:solidFill>
            </a:endParaRPr>
          </a:p>
        </p:txBody>
      </p:sp>
      <p:sp>
        <p:nvSpPr>
          <p:cNvPr id="4" name="灯片编号占位符 3"/>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50597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711200"/>
            <a:ext cx="4262400" cy="1600200"/>
          </a:xfrm>
        </p:spPr>
        <p:txBody>
          <a:bodyPr anchor="t" anchorCtr="0">
            <a:noAutofit/>
          </a:bodyPr>
          <a:lstStyle>
            <a:lvl1pPr algn="l">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5352521" y="733425"/>
            <a:ext cx="59712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311400"/>
            <a:ext cx="42624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3F4143">
                  <a:tint val="75000"/>
                </a:srgbClr>
              </a:solidFill>
            </a:endParaRPr>
          </a:p>
        </p:txBody>
      </p:sp>
      <p:sp>
        <p:nvSpPr>
          <p:cNvPr id="7" name="灯片编号占位符 6"/>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23916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838200" y="365125"/>
            <a:ext cx="920891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zh-CN" dirty="0" smtClean="0"/>
          </a:p>
        </p:txBody>
      </p:sp>
      <p:sp>
        <p:nvSpPr>
          <p:cNvPr id="4" name="日期占位符 3"/>
          <p:cNvSpPr>
            <a:spLocks noGrp="1"/>
          </p:cNvSpPr>
          <p:nvPr>
            <p:ph type="dt" sz="half" idx="10"/>
          </p:nvPr>
        </p:nvSpPr>
        <p:spPr/>
        <p:txBody>
          <a:body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3F4143">
                  <a:tint val="75000"/>
                </a:srgbClr>
              </a:solidFill>
            </a:endParaRPr>
          </a:p>
        </p:txBody>
      </p:sp>
      <p:sp>
        <p:nvSpPr>
          <p:cNvPr id="6" name="灯片编号占位符 5"/>
          <p:cNvSpPr>
            <a:spLocks noGrp="1"/>
          </p:cNvSpPr>
          <p:nvPr>
            <p:ph type="sldNum" sz="quarter" idx="12"/>
          </p:nvPr>
        </p:nvSpPr>
        <p:spPr/>
        <p:txBody>
          <a:body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85677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b="6479"/>
          <a:stretch>
            <a:fillRect/>
          </a:stretch>
        </p:blipFill>
        <p:spPr>
          <a:xfrm>
            <a:off x="23220" y="2"/>
            <a:ext cx="12145563" cy="6836229"/>
          </a:xfrm>
          <a:prstGeom prst="rect">
            <a:avLst/>
          </a:prstGeom>
        </p:spPr>
      </p:pic>
      <p:sp>
        <p:nvSpPr>
          <p:cNvPr id="2" name="KSO_BT1"/>
          <p:cNvSpPr>
            <a:spLocks noGrp="1"/>
          </p:cNvSpPr>
          <p:nvPr>
            <p:ph type="title"/>
          </p:nvPr>
        </p:nvSpPr>
        <p:spPr>
          <a:xfrm>
            <a:off x="510897" y="330454"/>
            <a:ext cx="11135360" cy="492121"/>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22509" y="1058576"/>
            <a:ext cx="11135360" cy="5127096"/>
          </a:xfrm>
          <a:prstGeom prst="rect">
            <a:avLst/>
          </a:prstGeom>
        </p:spPr>
        <p:txBody>
          <a:bodyPr vert="horz" lIns="91440" tIns="45720" rIns="91440" bIns="45720" rtlCol="0">
            <a:normAutofit/>
          </a:bodyPr>
          <a:lstStyle/>
          <a:p>
            <a:pPr lvl="0"/>
            <a:r>
              <a:rPr lang="zh-CN" altLang="zh-CN" dirty="0" smtClean="0"/>
              <a:t>单击此处编辑母版文本样式</a:t>
            </a:r>
          </a:p>
          <a:p>
            <a:pPr lvl="1"/>
            <a:r>
              <a:rPr lang="zh-CN" altLang="zh-CN" dirty="0" smtClean="0"/>
              <a:t>第二级</a:t>
            </a:r>
          </a:p>
          <a:p>
            <a:pPr lvl="2"/>
            <a:r>
              <a:rPr lang="zh-CN" altLang="zh-CN" dirty="0" smtClean="0"/>
              <a:t>第三级</a:t>
            </a:r>
          </a:p>
          <a:p>
            <a:pPr lvl="3"/>
            <a:r>
              <a:rPr lang="zh-CN" altLang="zh-CN" dirty="0" smtClean="0"/>
              <a:t>第四级</a:t>
            </a:r>
          </a:p>
          <a:p>
            <a:pPr lvl="4"/>
            <a:r>
              <a:rPr lang="zh-CN" altLang="zh-CN" dirty="0" smtClean="0"/>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2B545D28-EEEF-4CC0-BEF6-2FEE5892CA90}" type="datetimeFigureOut">
              <a:rPr lang="zh-CN" altLang="en-US" smtClean="0">
                <a:solidFill>
                  <a:srgbClr val="3F4143">
                    <a:tint val="75000"/>
                  </a:srgbClr>
                </a:solidFill>
              </a:rPr>
              <a:pPr/>
              <a:t>2017/11/28</a:t>
            </a:fld>
            <a:endParaRPr lang="zh-CN" altLang="en-US">
              <a:solidFill>
                <a:srgbClr val="3F4143">
                  <a:tint val="75000"/>
                </a:srgb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3F4143">
                  <a:tint val="75000"/>
                </a:srgb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89385F20-DB52-4CA7-9E71-2040D9C08741}" type="slidenum">
              <a:rPr lang="zh-CN" altLang="en-US" smtClean="0">
                <a:solidFill>
                  <a:srgbClr val="3F4143">
                    <a:tint val="75000"/>
                  </a:srgbClr>
                </a:solidFill>
              </a:rPr>
              <a:pPr/>
              <a:t>‹#›</a:t>
            </a:fld>
            <a:endParaRPr lang="zh-CN" altLang="en-US">
              <a:solidFill>
                <a:srgbClr val="3F4143">
                  <a:tint val="75000"/>
                </a:srgbClr>
              </a:solidFill>
            </a:endParaRPr>
          </a:p>
        </p:txBody>
      </p:sp>
    </p:spTree>
    <p:extLst>
      <p:ext uri="{BB962C8B-B14F-4D97-AF65-F5344CB8AC3E}">
        <p14:creationId xmlns:p14="http://schemas.microsoft.com/office/powerpoint/2010/main" val="2365833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85800" rtl="0" eaLnBrk="1" latinLnBrk="0" hangingPunct="1">
        <a:lnSpc>
          <a:spcPct val="90000"/>
        </a:lnSpc>
        <a:spcBef>
          <a:spcPct val="0"/>
        </a:spcBef>
        <a:buNone/>
        <a:defRPr sz="2800" b="1" i="0" kern="1200" baseline="0">
          <a:gradFill>
            <a:gsLst>
              <a:gs pos="0">
                <a:schemeClr val="accent2"/>
              </a:gs>
              <a:gs pos="100000">
                <a:schemeClr val="accent1"/>
              </a:gs>
            </a:gsLst>
            <a:lin ang="9000000" scaled="0"/>
          </a:gradFill>
          <a:latin typeface="Arial" pitchFamily="34" charset="0"/>
          <a:ea typeface="黑体" pitchFamily="49" charset="-122"/>
          <a:cs typeface="+mj-cs"/>
        </a:defRPr>
      </a:lvl1pPr>
    </p:titleStyle>
    <p:bodyStyle>
      <a:lvl1pPr marL="267970" indent="-267970" algn="just" defTabSz="685800" rtl="0" eaLnBrk="1" latinLnBrk="0" hangingPunct="1">
        <a:lnSpc>
          <a:spcPct val="110000"/>
        </a:lnSpc>
        <a:spcBef>
          <a:spcPts val="1350"/>
        </a:spcBef>
        <a:spcAft>
          <a:spcPts val="0"/>
        </a:spcAft>
        <a:buSzPct val="80000"/>
        <a:buFontTx/>
        <a:buBlip>
          <a:blip r:embed="rId13"/>
        </a:buBlip>
        <a:defRPr sz="2400" b="1" kern="1200" baseline="0">
          <a:solidFill>
            <a:schemeClr val="accent2">
              <a:lumMod val="75000"/>
            </a:schemeClr>
          </a:solidFill>
          <a:latin typeface="Arial" pitchFamily="34" charset="0"/>
          <a:ea typeface="黑体" pitchFamily="49" charset="-122"/>
          <a:cs typeface="+mn-cs"/>
        </a:defRPr>
      </a:lvl1pPr>
      <a:lvl2pPr marL="541655" indent="-271780" algn="just" defTabSz="685800" rtl="0" eaLnBrk="1" latinLnBrk="0" hangingPunct="1">
        <a:spcBef>
          <a:spcPts val="0"/>
        </a:spcBef>
        <a:spcAft>
          <a:spcPts val="0"/>
        </a:spcAft>
        <a:buClr>
          <a:schemeClr val="accent2">
            <a:lumMod val="75000"/>
          </a:schemeClr>
        </a:buClr>
        <a:buFont typeface="Arial" pitchFamily="34" charset="0"/>
        <a:buChar char="•"/>
        <a:defRPr sz="2000" kern="1200" baseline="0">
          <a:solidFill>
            <a:schemeClr val="accent2">
              <a:lumMod val="75000"/>
            </a:schemeClr>
          </a:solidFill>
          <a:latin typeface="宋体-方正超大字符集" panose="03000509000000000000" pitchFamily="65" charset="-122"/>
          <a:ea typeface="黑体" pitchFamily="49" charset="-122"/>
          <a:cs typeface="+mn-cs"/>
        </a:defRPr>
      </a:lvl2pPr>
      <a:lvl3pPr marL="857250" indent="-171450" algn="l" defTabSz="685800" rtl="0" eaLnBrk="1" latinLnBrk="0" hangingPunct="1">
        <a:lnSpc>
          <a:spcPct val="90000"/>
        </a:lnSpc>
        <a:spcBef>
          <a:spcPts val="375"/>
        </a:spcBef>
        <a:buFont typeface="Arial" pitchFamily="34" charset="0"/>
        <a:buChar char="•"/>
        <a:defRPr sz="1800" kern="1200">
          <a:solidFill>
            <a:schemeClr val="accent2">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800" kern="1200">
          <a:solidFill>
            <a:schemeClr val="accent2">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800" kern="1200">
          <a:solidFill>
            <a:schemeClr val="accent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3329444" y="2034688"/>
            <a:ext cx="8862556" cy="1332782"/>
          </a:xfrm>
        </p:spPr>
        <p:txBody>
          <a:bodyPr>
            <a:normAutofit fontScale="90000"/>
          </a:bodyPr>
          <a:lstStyle/>
          <a:p>
            <a:pPr>
              <a:lnSpc>
                <a:spcPct val="125000"/>
              </a:lnSpc>
            </a:pPr>
            <a:r>
              <a:rPr lang="zh-CN" altLang="en-US" dirty="0" smtClean="0">
                <a:latin typeface="微软雅黑" panose="020B0503020204020204" pitchFamily="34" charset="-122"/>
                <a:ea typeface="微软雅黑" panose="020B0503020204020204" pitchFamily="34" charset="-122"/>
              </a:rPr>
              <a:t>黑龙江省人民检察院</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可视化办公办案系统介绍</a:t>
            </a:r>
            <a:endParaRPr lang="zh-CN" altLang="en-US" dirty="0">
              <a:latin typeface="微软雅黑" panose="020B0503020204020204" pitchFamily="34" charset="-122"/>
              <a:ea typeface="微软雅黑" panose="020B0503020204020204" pitchFamily="34" charset="-122"/>
            </a:endParaRPr>
          </a:p>
        </p:txBody>
      </p:sp>
      <p:sp>
        <p:nvSpPr>
          <p:cNvPr id="7" name="副标题 6"/>
          <p:cNvSpPr>
            <a:spLocks noGrp="1"/>
          </p:cNvSpPr>
          <p:nvPr>
            <p:ph type="subTitle" idx="1"/>
          </p:nvPr>
        </p:nvSpPr>
        <p:spPr>
          <a:xfrm>
            <a:off x="3048914" y="3544266"/>
            <a:ext cx="8862557" cy="550817"/>
          </a:xfrm>
        </p:spPr>
        <p:txBody>
          <a:bodyPr/>
          <a:lstStyle/>
          <a:p>
            <a:r>
              <a:rPr lang="en-US" altLang="zh-CN" dirty="0" smtClean="0"/>
              <a:t>2017</a:t>
            </a:r>
            <a:r>
              <a:rPr lang="zh-CN" altLang="en-US" dirty="0" smtClean="0"/>
              <a:t>年</a:t>
            </a:r>
            <a:r>
              <a:rPr lang="en-US" altLang="zh-CN" dirty="0" smtClean="0"/>
              <a:t>11</a:t>
            </a:r>
            <a:r>
              <a:rPr lang="zh-CN" altLang="en-US" dirty="0" smtClean="0"/>
              <a:t>月</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878" y="4095083"/>
            <a:ext cx="1824627" cy="1742080"/>
          </a:xfrm>
          <a:prstGeom prst="rect">
            <a:avLst/>
          </a:prstGeom>
        </p:spPr>
      </p:pic>
    </p:spTree>
    <p:extLst>
      <p:ext uri="{BB962C8B-B14F-4D97-AF65-F5344CB8AC3E}">
        <p14:creationId xmlns:p14="http://schemas.microsoft.com/office/powerpoint/2010/main" val="111469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1014165" y="315808"/>
            <a:ext cx="6293316"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三、多方可视化会议，案件全过程加速沟通</a:t>
            </a:r>
            <a:endParaRPr lang="zh-CN" altLang="en-US" sz="2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004464" y="1265841"/>
            <a:ext cx="4992299" cy="3277820"/>
          </a:xfrm>
          <a:prstGeom prst="rect">
            <a:avLst/>
          </a:prstGeom>
          <a:noFill/>
        </p:spPr>
        <p:txBody>
          <a:bodyPr wrap="square" rtlCol="0">
            <a:spAutoFit/>
          </a:bodyPr>
          <a:lstStyle/>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支持移动视频会议：</a:t>
            </a:r>
            <a:r>
              <a:rPr lang="zh-CN" altLang="zh-CN" sz="1200" dirty="0">
                <a:latin typeface="微软雅黑" panose="020B0503020204020204" pitchFamily="34" charset="-122"/>
                <a:ea typeface="微软雅黑" panose="020B0503020204020204" pitchFamily="34" charset="-122"/>
              </a:rPr>
              <a:t>在手机、平板电脑等移动设备上就能够发起多方视频会议、案件文件共享等，让检察官间任意时间、任意地点都可以实现同一案件的高效协作和案件实时共享，有效提升案件的执行落实能力；</a:t>
            </a:r>
          </a:p>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支持多种会议模式：</a:t>
            </a:r>
            <a:r>
              <a:rPr lang="zh-CN" altLang="zh-CN" sz="1200" dirty="0">
                <a:latin typeface="微软雅黑" panose="020B0503020204020204" pitchFamily="34" charset="-122"/>
                <a:ea typeface="微软雅黑" panose="020B0503020204020204" pitchFamily="34" charset="-122"/>
              </a:rPr>
              <a:t>支持办案模式、自由讨论模式、集中管理模式等多种模式的会议，一键即可按需开启；</a:t>
            </a:r>
          </a:p>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支持远程协助：</a:t>
            </a:r>
            <a:r>
              <a:rPr lang="zh-CN" altLang="zh-CN" sz="1200" dirty="0">
                <a:latin typeface="微软雅黑" panose="020B0503020204020204" pitchFamily="34" charset="-122"/>
                <a:ea typeface="微软雅黑" panose="020B0503020204020204" pitchFamily="34" charset="-122"/>
              </a:rPr>
              <a:t>远程控制功能，可方便检察长实现远程监控，通过日志管理查看单位检察官登陆信息，实现检察官考勤统计；</a:t>
            </a:r>
          </a:p>
          <a:p>
            <a:pPr marL="342900" indent="-342900">
              <a:lnSpc>
                <a:spcPct val="150000"/>
              </a:lnSpc>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与各类硬件视频会议平台对接：</a:t>
            </a:r>
            <a:r>
              <a:rPr lang="zh-CN" altLang="zh-CN" sz="1200" dirty="0">
                <a:latin typeface="微软雅黑" panose="020B0503020204020204" pitchFamily="34" charset="-122"/>
                <a:ea typeface="微软雅黑" panose="020B0503020204020204" pitchFamily="34" charset="-122"/>
              </a:rPr>
              <a:t>系统拥有强大的灵活性和兼容性，可实现与检察院已有的硬件视频会议平台的完美对接。</a:t>
            </a:r>
          </a:p>
        </p:txBody>
      </p:sp>
      <p:grpSp>
        <p:nvGrpSpPr>
          <p:cNvPr id="2" name="组合 1"/>
          <p:cNvGrpSpPr/>
          <p:nvPr/>
        </p:nvGrpSpPr>
        <p:grpSpPr>
          <a:xfrm>
            <a:off x="2386881" y="5055287"/>
            <a:ext cx="7958390" cy="1499197"/>
            <a:chOff x="1447857" y="4377265"/>
            <a:chExt cx="8483021" cy="1729791"/>
          </a:xfrm>
        </p:grpSpPr>
        <p:pic>
          <p:nvPicPr>
            <p:cNvPr id="13" name="图片 12"/>
            <p:cNvPicPr>
              <a:picLocks noChangeAspect="1"/>
            </p:cNvPicPr>
            <p:nvPr/>
          </p:nvPicPr>
          <p:blipFill>
            <a:blip r:embed="rId2"/>
            <a:stretch>
              <a:fillRect/>
            </a:stretch>
          </p:blipFill>
          <p:spPr>
            <a:xfrm>
              <a:off x="1447857" y="4377266"/>
              <a:ext cx="1679237" cy="1719629"/>
            </a:xfrm>
            <a:prstGeom prst="ellipse">
              <a:avLst/>
            </a:prstGeom>
          </p:spPr>
        </p:pic>
        <p:pic>
          <p:nvPicPr>
            <p:cNvPr id="14" name="图片 13"/>
            <p:cNvPicPr>
              <a:picLocks noChangeAspect="1"/>
            </p:cNvPicPr>
            <p:nvPr/>
          </p:nvPicPr>
          <p:blipFill>
            <a:blip r:embed="rId3"/>
            <a:stretch>
              <a:fillRect/>
            </a:stretch>
          </p:blipFill>
          <p:spPr>
            <a:xfrm>
              <a:off x="3694882" y="4377266"/>
              <a:ext cx="1714796" cy="1729790"/>
            </a:xfrm>
            <a:prstGeom prst="ellipse">
              <a:avLst/>
            </a:prstGeom>
          </p:spPr>
        </p:pic>
        <p:pic>
          <p:nvPicPr>
            <p:cNvPr id="15" name="图片 14"/>
            <p:cNvPicPr>
              <a:picLocks noChangeAspect="1"/>
            </p:cNvPicPr>
            <p:nvPr/>
          </p:nvPicPr>
          <p:blipFill>
            <a:blip r:embed="rId4"/>
            <a:stretch>
              <a:fillRect/>
            </a:stretch>
          </p:blipFill>
          <p:spPr>
            <a:xfrm>
              <a:off x="5977465" y="4377266"/>
              <a:ext cx="1726679" cy="1727885"/>
            </a:xfrm>
            <a:prstGeom prst="ellipse">
              <a:avLst/>
            </a:prstGeom>
          </p:spPr>
        </p:pic>
        <p:pic>
          <p:nvPicPr>
            <p:cNvPr id="16" name="图片 15"/>
            <p:cNvPicPr>
              <a:picLocks noChangeAspect="1"/>
            </p:cNvPicPr>
            <p:nvPr/>
          </p:nvPicPr>
          <p:blipFill>
            <a:blip r:embed="rId5"/>
            <a:stretch>
              <a:fillRect/>
            </a:stretch>
          </p:blipFill>
          <p:spPr>
            <a:xfrm>
              <a:off x="8263304" y="4377265"/>
              <a:ext cx="1667574" cy="1727885"/>
            </a:xfrm>
            <a:prstGeom prst="ellipse">
              <a:avLst/>
            </a:prstGeom>
          </p:spPr>
        </p:pic>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223" y="1409794"/>
            <a:ext cx="5242871" cy="2812582"/>
          </a:xfrm>
          <a:prstGeom prst="rect">
            <a:avLst/>
          </a:prstGeom>
        </p:spPr>
      </p:pic>
    </p:spTree>
    <p:extLst>
      <p:ext uri="{BB962C8B-B14F-4D97-AF65-F5344CB8AC3E}">
        <p14:creationId xmlns:p14="http://schemas.microsoft.com/office/powerpoint/2010/main" val="341050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85602" y="297291"/>
            <a:ext cx="7216681"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四、移动化办公，摆脱</a:t>
            </a:r>
            <a:r>
              <a:rPr lang="zh-CN" altLang="en-US" sz="2400" dirty="0">
                <a:latin typeface="微软雅黑" panose="020B0503020204020204" pitchFamily="34" charset="-122"/>
                <a:ea typeface="微软雅黑" panose="020B0503020204020204" pitchFamily="34" charset="-122"/>
              </a:rPr>
              <a:t>时间和空间的束缚</a:t>
            </a:r>
          </a:p>
        </p:txBody>
      </p:sp>
      <p:sp>
        <p:nvSpPr>
          <p:cNvPr id="10" name="文本框 9"/>
          <p:cNvSpPr txBox="1"/>
          <p:nvPr/>
        </p:nvSpPr>
        <p:spPr>
          <a:xfrm>
            <a:off x="1185218" y="2480441"/>
            <a:ext cx="4769015" cy="2185214"/>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u"/>
            </a:pPr>
            <a:r>
              <a:rPr lang="zh-CN" altLang="en-US" sz="1400" b="1" dirty="0" smtClean="0">
                <a:solidFill>
                  <a:srgbClr val="002060"/>
                </a:solidFill>
                <a:latin typeface="微软雅黑" panose="020B0503020204020204" pitchFamily="34" charset="-122"/>
                <a:ea typeface="微软雅黑" panose="020B0503020204020204" pitchFamily="34" charset="-122"/>
              </a:rPr>
              <a:t>配置检察院办公办案专属</a:t>
            </a:r>
            <a:r>
              <a:rPr lang="en-US" altLang="zh-CN" sz="1400" b="1" dirty="0" smtClean="0">
                <a:solidFill>
                  <a:srgbClr val="002060"/>
                </a:solidFill>
                <a:latin typeface="微软雅黑" panose="020B0503020204020204" pitchFamily="34" charset="-122"/>
                <a:ea typeface="微软雅黑" panose="020B0503020204020204" pitchFamily="34" charset="-122"/>
              </a:rPr>
              <a:t>APP</a:t>
            </a:r>
            <a:r>
              <a:rPr lang="zh-CN" altLang="en-US" sz="1400" b="1" dirty="0" smtClean="0">
                <a:solidFill>
                  <a:srgbClr val="002060"/>
                </a:solidFill>
                <a:latin typeface="微软雅黑" panose="020B0503020204020204" pitchFamily="34" charset="-122"/>
                <a:ea typeface="微软雅黑" panose="020B0503020204020204" pitchFamily="34" charset="-122"/>
              </a:rPr>
              <a:t>，案件信息、工作沟通等可以随时随地通过手机等移动设备通畅地</a:t>
            </a:r>
            <a:r>
              <a:rPr lang="zh-CN" altLang="en-US" sz="1400" b="1" dirty="0">
                <a:solidFill>
                  <a:srgbClr val="002060"/>
                </a:solidFill>
                <a:latin typeface="微软雅黑" panose="020B0503020204020204" pitchFamily="34" charset="-122"/>
                <a:ea typeface="微软雅黑" panose="020B0503020204020204" pitchFamily="34" charset="-122"/>
              </a:rPr>
              <a:t>进行交互流动，工作将更加轻松有效，整体运作更加</a:t>
            </a:r>
            <a:r>
              <a:rPr lang="zh-CN" altLang="en-US" sz="1400" b="1" dirty="0" smtClean="0">
                <a:solidFill>
                  <a:srgbClr val="002060"/>
                </a:solidFill>
                <a:latin typeface="微软雅黑" panose="020B0503020204020204" pitchFamily="34" charset="-122"/>
                <a:ea typeface="微软雅黑" panose="020B0503020204020204" pitchFamily="34" charset="-122"/>
              </a:rPr>
              <a:t>协调；</a:t>
            </a:r>
            <a:endParaRPr lang="en-US" altLang="zh-CN" sz="1400" b="1" dirty="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400" b="1" dirty="0">
                <a:solidFill>
                  <a:srgbClr val="002060"/>
                </a:solidFill>
                <a:latin typeface="微软雅黑" panose="020B0503020204020204" pitchFamily="34" charset="-122"/>
                <a:ea typeface="微软雅黑" panose="020B0503020204020204" pitchFamily="34" charset="-122"/>
              </a:rPr>
              <a:t>利用手机的移动信息化软件，</a:t>
            </a:r>
            <a:r>
              <a:rPr lang="zh-CN" altLang="en-US" sz="1400" b="1" dirty="0" smtClean="0">
                <a:solidFill>
                  <a:srgbClr val="002060"/>
                </a:solidFill>
                <a:latin typeface="微软雅黑" panose="020B0503020204020204" pitchFamily="34" charset="-122"/>
                <a:ea typeface="微软雅黑" panose="020B0503020204020204" pitchFamily="34" charset="-122"/>
              </a:rPr>
              <a:t>建立了手机</a:t>
            </a:r>
            <a:r>
              <a:rPr lang="zh-CN" altLang="en-US" sz="1400" b="1" dirty="0">
                <a:solidFill>
                  <a:srgbClr val="002060"/>
                </a:solidFill>
                <a:latin typeface="微软雅黑" panose="020B0503020204020204" pitchFamily="34" charset="-122"/>
                <a:ea typeface="微软雅黑" panose="020B0503020204020204" pitchFamily="34" charset="-122"/>
              </a:rPr>
              <a:t>与电脑互联互通</a:t>
            </a:r>
            <a:r>
              <a:rPr lang="zh-CN" altLang="en-US" sz="1400" b="1" dirty="0" smtClean="0">
                <a:solidFill>
                  <a:srgbClr val="002060"/>
                </a:solidFill>
                <a:latin typeface="微软雅黑" panose="020B0503020204020204" pitchFamily="34" charset="-122"/>
                <a:ea typeface="微软雅黑" panose="020B0503020204020204" pitchFamily="34" charset="-122"/>
              </a:rPr>
              <a:t>的软件</a:t>
            </a:r>
            <a:r>
              <a:rPr lang="zh-CN" altLang="en-US" sz="1400" b="1" dirty="0">
                <a:solidFill>
                  <a:srgbClr val="002060"/>
                </a:solidFill>
                <a:latin typeface="微软雅黑" panose="020B0503020204020204" pitchFamily="34" charset="-122"/>
                <a:ea typeface="微软雅黑" panose="020B0503020204020204" pitchFamily="34" charset="-122"/>
              </a:rPr>
              <a:t>应用系统，摆脱时间和场所局限，随时进行随身化</a:t>
            </a:r>
            <a:r>
              <a:rPr lang="zh-CN" altLang="en-US" sz="1400" b="1" dirty="0" smtClean="0">
                <a:solidFill>
                  <a:srgbClr val="002060"/>
                </a:solidFill>
                <a:latin typeface="微软雅黑" panose="020B0503020204020204" pitchFamily="34" charset="-122"/>
                <a:ea typeface="微软雅黑" panose="020B0503020204020204" pitchFamily="34" charset="-122"/>
              </a:rPr>
              <a:t>的管理</a:t>
            </a:r>
            <a:r>
              <a:rPr lang="zh-CN" altLang="en-US" sz="1400" b="1" dirty="0">
                <a:solidFill>
                  <a:srgbClr val="002060"/>
                </a:solidFill>
                <a:latin typeface="微软雅黑" panose="020B0503020204020204" pitchFamily="34" charset="-122"/>
                <a:ea typeface="微软雅黑" panose="020B0503020204020204" pitchFamily="34" charset="-122"/>
              </a:rPr>
              <a:t>和沟通</a:t>
            </a:r>
            <a:r>
              <a:rPr lang="zh-CN" altLang="en-US" sz="1400" b="1" dirty="0" smtClean="0">
                <a:solidFill>
                  <a:srgbClr val="002060"/>
                </a:solidFill>
                <a:latin typeface="微软雅黑" panose="020B0503020204020204" pitchFamily="34" charset="-122"/>
                <a:ea typeface="微软雅黑" panose="020B0503020204020204" pitchFamily="34" charset="-122"/>
              </a:rPr>
              <a:t>，推动机构效益、效率的增长</a:t>
            </a:r>
            <a:r>
              <a:rPr lang="zh-CN" altLang="en-US" sz="1400" b="1" dirty="0">
                <a:solidFill>
                  <a:srgbClr val="002060"/>
                </a:solidFill>
                <a:latin typeface="微软雅黑" panose="020B0503020204020204" pitchFamily="34" charset="-122"/>
                <a:ea typeface="微软雅黑" panose="020B0503020204020204" pitchFamily="34" charset="-122"/>
              </a:rPr>
              <a:t>。</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655" y="1525227"/>
            <a:ext cx="4293819" cy="4095643"/>
          </a:xfrm>
          <a:prstGeom prst="rect">
            <a:avLst/>
          </a:prstGeom>
        </p:spPr>
      </p:pic>
    </p:spTree>
    <p:extLst>
      <p:ext uri="{BB962C8B-B14F-4D97-AF65-F5344CB8AC3E}">
        <p14:creationId xmlns:p14="http://schemas.microsoft.com/office/powerpoint/2010/main" val="2788656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9518" y="1947830"/>
            <a:ext cx="1946831" cy="3913093"/>
          </a:xfrm>
          <a:prstGeom prst="rect">
            <a:avLst/>
          </a:prstGeom>
        </p:spPr>
      </p:pic>
      <p:grpSp>
        <p:nvGrpSpPr>
          <p:cNvPr id="8" name="组合 7"/>
          <p:cNvGrpSpPr/>
          <p:nvPr/>
        </p:nvGrpSpPr>
        <p:grpSpPr>
          <a:xfrm>
            <a:off x="402013" y="1927411"/>
            <a:ext cx="1973634" cy="3899647"/>
            <a:chOff x="8676436" y="1837765"/>
            <a:chExt cx="2366629" cy="4652373"/>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436" y="1837765"/>
              <a:ext cx="2366629" cy="4652373"/>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236" y="2384611"/>
              <a:ext cx="2070846" cy="3415553"/>
            </a:xfrm>
            <a:prstGeom prst="rect">
              <a:avLst/>
            </a:prstGeom>
          </p:spPr>
        </p:pic>
      </p:grpSp>
      <p:sp>
        <p:nvSpPr>
          <p:cNvPr id="5" name="标题 1"/>
          <p:cNvSpPr>
            <a:spLocks noGrp="1"/>
          </p:cNvSpPr>
          <p:nvPr>
            <p:ph type="title"/>
          </p:nvPr>
        </p:nvSpPr>
        <p:spPr>
          <a:xfrm>
            <a:off x="4015487" y="494515"/>
            <a:ext cx="4114892"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检察官可视化办公办案</a:t>
            </a:r>
            <a:r>
              <a:rPr lang="en-US" altLang="zh-CN" sz="2400" dirty="0" smtClean="0">
                <a:latin typeface="微软雅黑" panose="020B0503020204020204" pitchFamily="34" charset="-122"/>
                <a:ea typeface="微软雅黑" panose="020B0503020204020204" pitchFamily="34" charset="-122"/>
              </a:rPr>
              <a:t>APP</a:t>
            </a:r>
            <a:endParaRPr lang="zh-CN" altLang="en-US" sz="24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764167" y="1927411"/>
            <a:ext cx="1946831" cy="3913093"/>
            <a:chOff x="6417330" y="2054441"/>
            <a:chExt cx="1650905" cy="3289893"/>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330" y="2054441"/>
              <a:ext cx="1650905" cy="328989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412" y="2421841"/>
              <a:ext cx="1470211" cy="2475878"/>
            </a:xfrm>
            <a:prstGeom prst="rect">
              <a:avLst/>
            </a:prstGeom>
          </p:spPr>
        </p:pic>
      </p:gr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6797" y="2364407"/>
            <a:ext cx="1812272" cy="2944880"/>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869" y="1947830"/>
            <a:ext cx="1946831" cy="3913093"/>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190" y="2325210"/>
            <a:ext cx="1730188" cy="2984077"/>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219" y="1959141"/>
            <a:ext cx="1946831" cy="3913093"/>
          </a:xfrm>
          <a:prstGeom prst="rect">
            <a:avLst/>
          </a:prstGeom>
        </p:spPr>
      </p:pic>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9910" y="2385781"/>
            <a:ext cx="1767448" cy="2984077"/>
          </a:xfrm>
          <a:prstGeom prst="rect">
            <a:avLst/>
          </a:prstGeom>
        </p:spPr>
      </p:pic>
    </p:spTree>
    <p:extLst>
      <p:ext uri="{BB962C8B-B14F-4D97-AF65-F5344CB8AC3E}">
        <p14:creationId xmlns:p14="http://schemas.microsoft.com/office/powerpoint/2010/main" val="38233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85602" y="297291"/>
            <a:ext cx="7216681" cy="492121"/>
          </a:xfrm>
        </p:spPr>
        <p:txBody>
          <a:bodyPr>
            <a:noAutofit/>
          </a:bodyPr>
          <a:lstStyle/>
          <a:p>
            <a:pPr algn="l"/>
            <a:r>
              <a:rPr lang="zh-CN" altLang="en-US" sz="2400" dirty="0">
                <a:latin typeface="微软雅黑" panose="020B0503020204020204" pitchFamily="34" charset="-122"/>
                <a:ea typeface="微软雅黑" panose="020B0503020204020204" pitchFamily="34" charset="-122"/>
              </a:rPr>
              <a:t>五</a:t>
            </a:r>
            <a:r>
              <a:rPr lang="zh-CN" altLang="en-US" sz="2400" dirty="0" smtClean="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跨部门协同办公，优化业务流程，提高办公效率</a:t>
            </a:r>
            <a:endParaRPr lang="zh-CN" altLang="en-US" sz="2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55091" y="2180960"/>
            <a:ext cx="3327991" cy="3108543"/>
          </a:xfrm>
          <a:prstGeom prst="rect">
            <a:avLst/>
          </a:prstGeom>
          <a:noFill/>
        </p:spPr>
        <p:txBody>
          <a:bodyPr wrap="square" rtlCol="0">
            <a:spAutoFit/>
          </a:bodyPr>
          <a:lstStyle/>
          <a:p>
            <a:pPr marL="285750" indent="-285750">
              <a:lnSpc>
                <a:spcPct val="200000"/>
              </a:lnSpc>
              <a:spcAft>
                <a:spcPts val="1200"/>
              </a:spcAft>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通过</a:t>
            </a:r>
            <a:r>
              <a:rPr lang="en-US" altLang="zh-CN" sz="1400" b="1" dirty="0">
                <a:solidFill>
                  <a:srgbClr val="002060"/>
                </a:solidFill>
                <a:latin typeface="微软雅黑" panose="020B0503020204020204" pitchFamily="34" charset="-122"/>
                <a:ea typeface="微软雅黑" panose="020B0503020204020204" pitchFamily="34" charset="-122"/>
              </a:rPr>
              <a:t>OA</a:t>
            </a:r>
            <a:r>
              <a:rPr lang="zh-CN" altLang="zh-CN" sz="1400" b="1" dirty="0">
                <a:solidFill>
                  <a:srgbClr val="002060"/>
                </a:solidFill>
                <a:latin typeface="微软雅黑" panose="020B0503020204020204" pitchFamily="34" charset="-122"/>
                <a:ea typeface="微软雅黑" panose="020B0503020204020204" pitchFamily="34" charset="-122"/>
              </a:rPr>
              <a:t>协同管理平台的建设，满足全省检查机关部门和跨地区协同办公的需要；同时，通过</a:t>
            </a:r>
            <a:r>
              <a:rPr lang="en-US" altLang="zh-CN" sz="1400" b="1" dirty="0">
                <a:solidFill>
                  <a:srgbClr val="002060"/>
                </a:solidFill>
                <a:latin typeface="微软雅黑" panose="020B0503020204020204" pitchFamily="34" charset="-122"/>
                <a:ea typeface="微软雅黑" panose="020B0503020204020204" pitchFamily="34" charset="-122"/>
              </a:rPr>
              <a:t>OA</a:t>
            </a:r>
            <a:r>
              <a:rPr lang="zh-CN" altLang="zh-CN" sz="1400" b="1" dirty="0">
                <a:solidFill>
                  <a:srgbClr val="002060"/>
                </a:solidFill>
                <a:latin typeface="微软雅黑" panose="020B0503020204020204" pitchFamily="34" charset="-122"/>
                <a:ea typeface="微软雅黑" panose="020B0503020204020204" pitchFamily="34" charset="-122"/>
              </a:rPr>
              <a:t>协同管理平台与即时通讯平台的无缝整合，建立了覆盖全省检查干部的沟通通讯办公平台，实现跨部门、跨地域的沟通协作</a:t>
            </a:r>
            <a:r>
              <a:rPr lang="zh-CN" altLang="zh-CN" sz="1400" b="1" dirty="0" smtClean="0">
                <a:solidFill>
                  <a:srgbClr val="002060"/>
                </a:solidFill>
                <a:latin typeface="微软雅黑" panose="020B0503020204020204" pitchFamily="34" charset="-122"/>
                <a:ea typeface="微软雅黑" panose="020B0503020204020204" pitchFamily="34" charset="-122"/>
              </a:rPr>
              <a:t>。</a:t>
            </a:r>
            <a:endParaRPr lang="zh-CN" altLang="zh-CN" sz="1400" b="1"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948" y="1516232"/>
            <a:ext cx="7891805" cy="4438001"/>
          </a:xfrm>
          <a:prstGeom prst="rect">
            <a:avLst/>
          </a:prstGeom>
        </p:spPr>
      </p:pic>
    </p:spTree>
    <p:extLst>
      <p:ext uri="{BB962C8B-B14F-4D97-AF65-F5344CB8AC3E}">
        <p14:creationId xmlns:p14="http://schemas.microsoft.com/office/powerpoint/2010/main" val="413069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015487" y="494515"/>
            <a:ext cx="4290314"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检察院协同办公核心功能模块</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4276725" y="1933573"/>
            <a:ext cx="1790700" cy="733425"/>
          </a:xfrm>
          <a:prstGeom prst="rect">
            <a:avLst/>
          </a:prstGeom>
          <a:solidFill>
            <a:srgbClr val="95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流程审批</a:t>
            </a:r>
            <a:endParaRPr lang="zh-CN" altLang="en-US" sz="2400" b="1" dirty="0">
              <a:latin typeface="微软雅黑" panose="020B0503020204020204" pitchFamily="34" charset="-122"/>
              <a:ea typeface="微软雅黑" panose="020B0503020204020204" pitchFamily="34" charset="-122"/>
            </a:endParaRPr>
          </a:p>
        </p:txBody>
      </p:sp>
      <p:sp>
        <p:nvSpPr>
          <p:cNvPr id="16" name="矩形 15"/>
          <p:cNvSpPr/>
          <p:nvPr/>
        </p:nvSpPr>
        <p:spPr>
          <a:xfrm>
            <a:off x="4276725" y="3305172"/>
            <a:ext cx="1790700" cy="7334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公文管理</a:t>
            </a:r>
            <a:endParaRPr lang="zh-CN" altLang="en-US" sz="2400" b="1" dirty="0">
              <a:latin typeface="微软雅黑" panose="020B0503020204020204" pitchFamily="34" charset="-122"/>
              <a:ea typeface="微软雅黑" panose="020B0503020204020204" pitchFamily="34" charset="-122"/>
            </a:endParaRPr>
          </a:p>
        </p:txBody>
      </p:sp>
      <p:sp>
        <p:nvSpPr>
          <p:cNvPr id="21" name="矩形 20"/>
          <p:cNvSpPr/>
          <p:nvPr/>
        </p:nvSpPr>
        <p:spPr>
          <a:xfrm>
            <a:off x="4276725" y="4676771"/>
            <a:ext cx="1790700" cy="733425"/>
          </a:xfrm>
          <a:prstGeom prst="rect">
            <a:avLst/>
          </a:prstGeom>
          <a:solidFill>
            <a:srgbClr val="99C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综合办公管理</a:t>
            </a:r>
          </a:p>
        </p:txBody>
      </p:sp>
      <p:sp>
        <p:nvSpPr>
          <p:cNvPr id="22" name="矩形 21"/>
          <p:cNvSpPr/>
          <p:nvPr/>
        </p:nvSpPr>
        <p:spPr>
          <a:xfrm>
            <a:off x="6191250" y="4686293"/>
            <a:ext cx="1790700" cy="7334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知识管理</a:t>
            </a:r>
            <a:endParaRPr lang="zh-CN" altLang="en-US" sz="2400" b="1" dirty="0">
              <a:latin typeface="微软雅黑" panose="020B0503020204020204" pitchFamily="34" charset="-122"/>
              <a:ea typeface="微软雅黑" panose="020B0503020204020204" pitchFamily="34" charset="-122"/>
            </a:endParaRPr>
          </a:p>
        </p:txBody>
      </p:sp>
      <p:sp>
        <p:nvSpPr>
          <p:cNvPr id="23" name="矩形 22"/>
          <p:cNvSpPr/>
          <p:nvPr/>
        </p:nvSpPr>
        <p:spPr>
          <a:xfrm>
            <a:off x="6191250" y="3309933"/>
            <a:ext cx="1790700" cy="733425"/>
          </a:xfrm>
          <a:prstGeom prst="rect">
            <a:avLst/>
          </a:prstGeom>
          <a:solidFill>
            <a:srgbClr val="99C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会议室管理</a:t>
            </a:r>
            <a:endParaRPr lang="zh-CN" altLang="en-US" sz="2400" b="1" dirty="0">
              <a:latin typeface="微软雅黑" panose="020B0503020204020204" pitchFamily="34" charset="-122"/>
              <a:ea typeface="微软雅黑" panose="020B0503020204020204" pitchFamily="34" charset="-122"/>
            </a:endParaRPr>
          </a:p>
        </p:txBody>
      </p:sp>
      <p:sp>
        <p:nvSpPr>
          <p:cNvPr id="24" name="矩形 23"/>
          <p:cNvSpPr/>
          <p:nvPr/>
        </p:nvSpPr>
        <p:spPr>
          <a:xfrm>
            <a:off x="6191250" y="1933573"/>
            <a:ext cx="1790700" cy="7334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档案管理</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23850" y="1854938"/>
            <a:ext cx="3952875" cy="890693"/>
          </a:xfrm>
          <a:prstGeom prst="rect">
            <a:avLst/>
          </a:prstGeom>
          <a:noFill/>
        </p:spPr>
        <p:txBody>
          <a:bodyPr wrap="square" rtlCol="0">
            <a:spAutoFit/>
          </a:bodyPr>
          <a:lstStyle/>
          <a:p>
            <a:pPr algn="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工作流引擎、自定义平台为各级机关提供了灵活的流程审批功能，如：请假、外出、出差、加班、报销、借款、用章用证等，充分实现内部的行政办公流程审批；</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23850" y="3230903"/>
            <a:ext cx="3952875" cy="923330"/>
          </a:xfrm>
          <a:prstGeom prst="rect">
            <a:avLst/>
          </a:prstGeom>
          <a:noFill/>
        </p:spPr>
        <p:txBody>
          <a:bodyPr wrap="square" rtlCol="0">
            <a:spAutoFit/>
          </a:bodyPr>
          <a:lstStyle/>
          <a:p>
            <a:pPr algn="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按照检察机关的公文办理规定，符合最新文书档案数据标准，基于实际办文需要灵活设计办文流程，实现公文处理和管理的自动化</a:t>
            </a:r>
            <a:r>
              <a:rPr lang="zh-CN" altLang="zh-CN" sz="1200" dirty="0" smtClean="0">
                <a:solidFill>
                  <a:srgbClr val="002060"/>
                </a:solidFill>
                <a:latin typeface="微软雅黑" panose="020B0503020204020204" pitchFamily="34" charset="-122"/>
                <a:ea typeface="微软雅黑" panose="020B0503020204020204" pitchFamily="34" charset="-122"/>
              </a:rPr>
              <a:t>；</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981950" y="4581818"/>
            <a:ext cx="3952875" cy="923330"/>
          </a:xfrm>
          <a:prstGeom prst="rect">
            <a:avLst/>
          </a:prstGeom>
          <a:noFill/>
        </p:spPr>
        <p:txBody>
          <a:bodyPr wrap="square" rtlCol="0">
            <a:spAutoFit/>
          </a:bodyPr>
          <a:lstStyle/>
          <a:p>
            <a:pP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实现检察机关常用学习资料，如法律法规、制度等的统一归档更新，便于随时查阅学习；实现工作中产生的各类文档资料的积累、共享，避免宝贵知识经验的流失；</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981950" y="1838619"/>
            <a:ext cx="3952875" cy="923330"/>
          </a:xfrm>
          <a:prstGeom prst="rect">
            <a:avLst/>
          </a:prstGeom>
          <a:noFill/>
        </p:spPr>
        <p:txBody>
          <a:bodyPr wrap="square" rtlCol="0">
            <a:spAutoFit/>
          </a:bodyPr>
          <a:lstStyle/>
          <a:p>
            <a:pP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按照网络化、信息化办公的要求，将政府机关业务处理过程中产生的各种文书档案资料自动归档保存，并且可以和各单位已有的档案系统实现整合；</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981950" y="3365037"/>
            <a:ext cx="3952875" cy="613694"/>
          </a:xfrm>
          <a:prstGeom prst="rect">
            <a:avLst/>
          </a:prstGeom>
          <a:noFill/>
        </p:spPr>
        <p:txBody>
          <a:bodyPr wrap="square" rtlCol="0">
            <a:spAutoFit/>
          </a:bodyPr>
          <a:lstStyle/>
          <a:p>
            <a:pP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面向机关繁杂的会务工作，提供会议室的预定、会议通知、会议提醒、会议纪要发布的全程管理；</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23850" y="4703148"/>
            <a:ext cx="3952875" cy="613694"/>
          </a:xfrm>
          <a:prstGeom prst="rect">
            <a:avLst/>
          </a:prstGeom>
          <a:noFill/>
        </p:spPr>
        <p:txBody>
          <a:bodyPr wrap="square" rtlCol="0">
            <a:spAutoFit/>
          </a:bodyPr>
          <a:lstStyle/>
          <a:p>
            <a:pPr algn="r">
              <a:lnSpc>
                <a:spcPct val="150000"/>
              </a:lnSpc>
            </a:pPr>
            <a:r>
              <a:rPr lang="zh-CN" altLang="zh-CN" sz="1200" dirty="0">
                <a:solidFill>
                  <a:srgbClr val="002060"/>
                </a:solidFill>
                <a:latin typeface="微软雅黑" panose="020B0503020204020204" pitchFamily="34" charset="-122"/>
                <a:ea typeface="微软雅黑" panose="020B0503020204020204" pitchFamily="34" charset="-122"/>
              </a:rPr>
              <a:t>面向政府机关内部提供车辆管理、图书管理、资产管理、办公用品管理等日常行政办公的常用功能。</a:t>
            </a:r>
            <a:endParaRPr lang="zh-CN" altLang="en-US" sz="1200" dirty="0" smtClean="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365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85602" y="297291"/>
            <a:ext cx="7216681"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六、</a:t>
            </a:r>
            <a:r>
              <a:rPr lang="zh-CN" altLang="zh-CN" sz="2400" dirty="0">
                <a:latin typeface="微软雅黑" panose="020B0503020204020204" pitchFamily="34" charset="-122"/>
                <a:ea typeface="微软雅黑" panose="020B0503020204020204" pitchFamily="34" charset="-122"/>
              </a:rPr>
              <a:t>基于工作流平台搭建检察院动态办案系统</a:t>
            </a:r>
            <a:endParaRPr lang="zh-CN" altLang="en-US" sz="2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715983" y="2631760"/>
            <a:ext cx="4493159" cy="2246769"/>
          </a:xfrm>
          <a:prstGeom prst="rect">
            <a:avLst/>
          </a:prstGeom>
          <a:noFill/>
        </p:spPr>
        <p:txBody>
          <a:bodyPr wrap="square" rtlCol="0">
            <a:spAutoFit/>
          </a:bodyPr>
          <a:lstStyle/>
          <a:p>
            <a:pPr marL="285750" indent="-285750">
              <a:lnSpc>
                <a:spcPct val="200000"/>
              </a:lnSpc>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在高检提出“</a:t>
            </a:r>
            <a:r>
              <a:rPr lang="zh-CN" altLang="zh-CN" sz="1400" b="1" dirty="0">
                <a:solidFill>
                  <a:srgbClr val="FF0000"/>
                </a:solidFill>
                <a:latin typeface="微软雅黑" panose="020B0503020204020204" pitchFamily="34" charset="-122"/>
                <a:ea typeface="微软雅黑" panose="020B0503020204020204" pitchFamily="34" charset="-122"/>
              </a:rPr>
              <a:t>科技强检</a:t>
            </a:r>
            <a:r>
              <a:rPr lang="zh-CN" altLang="zh-CN" sz="1400" b="1" dirty="0">
                <a:solidFill>
                  <a:srgbClr val="002060"/>
                </a:solidFill>
                <a:latin typeface="微软雅黑" panose="020B0503020204020204" pitchFamily="34" charset="-122"/>
                <a:ea typeface="微软雅黑" panose="020B0503020204020204" pitchFamily="34" charset="-122"/>
              </a:rPr>
              <a:t>”为口号的信息化快速发展战略下，整个检察业务的信息化需求也随之而改变。能够有效地提高办案效率、加强办案规范性，全面实现各项检察业务工作的动态管理，已经成为检察信息网络系统的普遍要求。</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684" y="1626306"/>
            <a:ext cx="6260442" cy="4431619"/>
          </a:xfrm>
          <a:prstGeom prst="rect">
            <a:avLst/>
          </a:prstGeom>
        </p:spPr>
      </p:pic>
    </p:spTree>
    <p:extLst>
      <p:ext uri="{BB962C8B-B14F-4D97-AF65-F5344CB8AC3E}">
        <p14:creationId xmlns:p14="http://schemas.microsoft.com/office/powerpoint/2010/main" val="2743860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624961" y="646915"/>
            <a:ext cx="5109463"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基于工作流平台搭建检察院办案系统</a:t>
            </a:r>
            <a:endParaRPr lang="zh-CN" altLang="en-US"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5275" y="2364651"/>
            <a:ext cx="4371975" cy="3016210"/>
          </a:xfrm>
          <a:prstGeom prst="rect">
            <a:avLst/>
          </a:prstGeom>
          <a:noFill/>
        </p:spPr>
        <p:txBody>
          <a:bodyPr wrap="square" rtlCol="0">
            <a:spAutoFit/>
          </a:bodyPr>
          <a:lstStyle/>
          <a:p>
            <a:pPr marL="171450" indent="-171450">
              <a:lnSpc>
                <a:spcPct val="150000"/>
              </a:lnSpc>
              <a:spcAft>
                <a:spcPts val="1200"/>
              </a:spcAft>
              <a:buFont typeface="Wingdings" panose="05000000000000000000" pitchFamily="2" charset="2"/>
              <a:buChar char="u"/>
            </a:pPr>
            <a:r>
              <a:rPr lang="zh-CN" altLang="zh-CN" sz="1200" b="1" dirty="0" smtClean="0">
                <a:solidFill>
                  <a:srgbClr val="002060"/>
                </a:solidFill>
                <a:latin typeface="微软雅黑" panose="020B0503020204020204" pitchFamily="34" charset="-122"/>
                <a:ea typeface="微软雅黑" panose="020B0503020204020204" pitchFamily="34" charset="-122"/>
              </a:rPr>
              <a:t>作为</a:t>
            </a:r>
            <a:r>
              <a:rPr lang="zh-CN" altLang="zh-CN" sz="1200" b="1" dirty="0">
                <a:solidFill>
                  <a:srgbClr val="002060"/>
                </a:solidFill>
                <a:latin typeface="微软雅黑" panose="020B0503020204020204" pitchFamily="34" charset="-122"/>
                <a:ea typeface="微软雅黑" panose="020B0503020204020204" pitchFamily="34" charset="-122"/>
              </a:rPr>
              <a:t>辅助办案的应用软件，必须做到能够及时调整办案程序及工作内容，这就要求管理软件必须基于可以不依赖代码修改就能适应可能的新变化的管理平台——工作流平台。此外，基于工作流平台搭建办案软件，必须在检察机关业务部门充分调研，符合业务人员日常办案流程和习惯，这样软件才能发挥它真正的价值</a:t>
            </a:r>
            <a:r>
              <a:rPr lang="zh-CN" altLang="zh-CN" sz="1200" b="1" dirty="0" smtClean="0">
                <a:solidFill>
                  <a:srgbClr val="002060"/>
                </a:solidFill>
                <a:latin typeface="微软雅黑" panose="020B0503020204020204" pitchFamily="34" charset="-122"/>
                <a:ea typeface="微软雅黑" panose="020B0503020204020204" pitchFamily="34" charset="-122"/>
              </a:rPr>
              <a:t>。</a:t>
            </a:r>
            <a:endParaRPr lang="en-US" altLang="zh-CN" sz="1200" b="1" dirty="0">
              <a:solidFill>
                <a:srgbClr val="00206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zh-CN" altLang="zh-CN" sz="1200" b="1" dirty="0" smtClean="0">
                <a:solidFill>
                  <a:srgbClr val="002060"/>
                </a:solidFill>
                <a:latin typeface="微软雅黑" panose="020B0503020204020204" pitchFamily="34" charset="-122"/>
                <a:ea typeface="微软雅黑" panose="020B0503020204020204" pitchFamily="34" charset="-122"/>
              </a:rPr>
              <a:t>搭建</a:t>
            </a:r>
            <a:r>
              <a:rPr lang="zh-CN" altLang="zh-CN" sz="1200" b="1" dirty="0">
                <a:solidFill>
                  <a:srgbClr val="002060"/>
                </a:solidFill>
                <a:latin typeface="微软雅黑" panose="020B0503020204020204" pitchFamily="34" charset="-122"/>
                <a:ea typeface="微软雅黑" panose="020B0503020204020204" pitchFamily="34" charset="-122"/>
              </a:rPr>
              <a:t>完成的办案软件，可以实现各类检查案件（包括公诉、侦监、控申、反贪、渎检、民行、监所、检察技术）从受理、收案、分案、办理（侦查、审查、复查）、结案乃至归档全过程的案件流转和信息共享</a:t>
            </a:r>
            <a:r>
              <a:rPr lang="zh-CN" altLang="zh-CN" sz="1200" b="1" dirty="0" smtClean="0">
                <a:solidFill>
                  <a:srgbClr val="002060"/>
                </a:solidFill>
                <a:latin typeface="微软雅黑" panose="020B0503020204020204" pitchFamily="34" charset="-122"/>
                <a:ea typeface="微软雅黑" panose="020B0503020204020204" pitchFamily="34" charset="-122"/>
              </a:rPr>
              <a:t>。</a:t>
            </a:r>
            <a:endParaRPr lang="zh-CN" altLang="zh-CN" sz="1200" b="1" dirty="0">
              <a:solidFill>
                <a:srgbClr val="00206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650" y="2098110"/>
            <a:ext cx="7050855" cy="3702615"/>
          </a:xfrm>
          <a:prstGeom prst="rect">
            <a:avLst/>
          </a:prstGeom>
        </p:spPr>
      </p:pic>
    </p:spTree>
    <p:extLst>
      <p:ext uri="{BB962C8B-B14F-4D97-AF65-F5344CB8AC3E}">
        <p14:creationId xmlns:p14="http://schemas.microsoft.com/office/powerpoint/2010/main" val="277045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291586" y="713590"/>
            <a:ext cx="6014339" cy="492121"/>
          </a:xfrm>
        </p:spPr>
        <p:txBody>
          <a:bodyPr>
            <a:noAutofit/>
          </a:bodyPr>
          <a:lstStyle/>
          <a:p>
            <a:pPr algn="l"/>
            <a:r>
              <a:rPr lang="zh-CN" altLang="en-US" sz="2400" dirty="0">
                <a:latin typeface="微软雅黑" panose="020B0503020204020204" pitchFamily="34" charset="-122"/>
                <a:ea typeface="微软雅黑" panose="020B0503020204020204" pitchFamily="34" charset="-122"/>
              </a:rPr>
              <a:t>案件文档、视频的留痕，实现随时随地调阅</a:t>
            </a:r>
          </a:p>
        </p:txBody>
      </p:sp>
      <p:sp>
        <p:nvSpPr>
          <p:cNvPr id="6" name="文本框 5"/>
          <p:cNvSpPr txBox="1"/>
          <p:nvPr/>
        </p:nvSpPr>
        <p:spPr>
          <a:xfrm>
            <a:off x="1457325" y="2618566"/>
            <a:ext cx="4733925" cy="2508379"/>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u"/>
            </a:pPr>
            <a:r>
              <a:rPr lang="zh-CN" altLang="en-US" sz="1400" b="1" dirty="0">
                <a:solidFill>
                  <a:srgbClr val="002060"/>
                </a:solidFill>
                <a:latin typeface="微软雅黑" panose="020B0503020204020204" pitchFamily="34" charset="-122"/>
                <a:ea typeface="微软雅黑" panose="020B0503020204020204" pitchFamily="34" charset="-122"/>
              </a:rPr>
              <a:t>实现所有的案件审理过程的留痕。支持内建案件视频的调取、办案视频的留痕，支持审讯室的分配，自动生成审讯室直播列表</a:t>
            </a:r>
            <a:r>
              <a:rPr lang="zh-CN" altLang="en-US" sz="1400" b="1" dirty="0" smtClean="0">
                <a:solidFill>
                  <a:srgbClr val="002060"/>
                </a:solidFill>
                <a:latin typeface="微软雅黑" panose="020B0503020204020204" pitchFamily="34" charset="-122"/>
                <a:ea typeface="微软雅黑" panose="020B0503020204020204" pitchFamily="34" charset="-122"/>
              </a:rPr>
              <a:t>。</a:t>
            </a:r>
            <a:endParaRPr lang="en-US" altLang="zh-CN" sz="1400" b="1" dirty="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400" b="1" dirty="0">
                <a:solidFill>
                  <a:srgbClr val="002060"/>
                </a:solidFill>
                <a:latin typeface="微软雅黑" panose="020B0503020204020204" pitchFamily="34" charset="-122"/>
                <a:ea typeface="微软雅黑" panose="020B0503020204020204" pitchFamily="34" charset="-122"/>
              </a:rPr>
              <a:t>检察官之间的沟通信息（文字、视频、语音、图片、文件）实现留痕、归档，归档数据可以调阅、可共享，方便日后对案件的复核，检察长或其他管理层对检察官业务能力的考评及工作指正。</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339" y="4157854"/>
            <a:ext cx="3990826" cy="189356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322" y="1901361"/>
            <a:ext cx="4154861" cy="1971395"/>
          </a:xfrm>
          <a:prstGeom prst="rect">
            <a:avLst/>
          </a:prstGeom>
        </p:spPr>
      </p:pic>
    </p:spTree>
    <p:extLst>
      <p:ext uri="{BB962C8B-B14F-4D97-AF65-F5344CB8AC3E}">
        <p14:creationId xmlns:p14="http://schemas.microsoft.com/office/powerpoint/2010/main" val="112604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1004464" y="297291"/>
            <a:ext cx="7369081"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七、办公</a:t>
            </a:r>
            <a:r>
              <a:rPr lang="zh-CN" altLang="en-US" sz="2400" dirty="0">
                <a:latin typeface="微软雅黑" panose="020B0503020204020204" pitchFamily="34" charset="-122"/>
                <a:ea typeface="微软雅黑" panose="020B0503020204020204" pitchFamily="34" charset="-122"/>
              </a:rPr>
              <a:t>办案信息即时提醒，提高整体流程效率</a:t>
            </a:r>
          </a:p>
        </p:txBody>
      </p:sp>
      <p:sp>
        <p:nvSpPr>
          <p:cNvPr id="10" name="文本框 9"/>
          <p:cNvSpPr txBox="1"/>
          <p:nvPr/>
        </p:nvSpPr>
        <p:spPr>
          <a:xfrm>
            <a:off x="789218" y="2674518"/>
            <a:ext cx="4470198" cy="1670073"/>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依托即时通讯的消息总线，实现了检查机构日常办公及办案消息的实时提醒，待办事项分类智能提醒；线上线下待办信息随时随处分享，实现了“人找事”到“事找人”的改变，驱动办案流程加速，提升办案效率。</a:t>
            </a:r>
            <a:endParaRPr lang="en-US" altLang="zh-CN" sz="1400" b="1" dirty="0" smtClean="0">
              <a:solidFill>
                <a:srgbClr val="002060"/>
              </a:solidFill>
              <a:latin typeface="微软雅黑" panose="020B0503020204020204" pitchFamily="34" charset="-122"/>
              <a:ea typeface="微软雅黑" panose="020B0503020204020204" pitchFamily="34" charset="-122"/>
            </a:endParaRPr>
          </a:p>
        </p:txBody>
      </p:sp>
      <p:sp>
        <p:nvSpPr>
          <p:cNvPr id="11" name="右箭头 8"/>
          <p:cNvSpPr>
            <a:spLocks noChangeArrowheads="1"/>
          </p:cNvSpPr>
          <p:nvPr/>
        </p:nvSpPr>
        <p:spPr bwMode="auto">
          <a:xfrm>
            <a:off x="7930115" y="3256505"/>
            <a:ext cx="544094" cy="506096"/>
          </a:xfrm>
          <a:prstGeom prst="rightArrow">
            <a:avLst>
              <a:gd name="adj1" fmla="val 50000"/>
              <a:gd name="adj2" fmla="val 49991"/>
            </a:avLst>
          </a:prstGeom>
          <a:gradFill rotWithShape="1">
            <a:gsLst>
              <a:gs pos="0">
                <a:srgbClr val="9EEAFF">
                  <a:alpha val="42998"/>
                </a:srgbClr>
              </a:gs>
              <a:gs pos="35001">
                <a:srgbClr val="BBEFFF">
                  <a:alpha val="62949"/>
                </a:srgbClr>
              </a:gs>
              <a:gs pos="100000">
                <a:srgbClr val="E4F9FF"/>
              </a:gs>
            </a:gsLst>
            <a:lin ang="5400000" scaled="1"/>
          </a:gradFill>
          <a:ln w="9525">
            <a:solidFill>
              <a:srgbClr val="46AAC5"/>
            </a:solidFill>
            <a:miter lim="800000"/>
            <a:headEnd/>
            <a:tailEnd/>
          </a:ln>
          <a:effectLst>
            <a:outerShdw dist="20000" dir="5400000" algn="ctr" rotWithShape="0">
              <a:srgbClr val="000000">
                <a:alpha val="31000"/>
              </a:srgbClr>
            </a:outerShdw>
          </a:effectLst>
        </p:spPr>
        <p:txBody>
          <a:bodyPr lIns="99062" tIns="49532" rIns="99062" bIns="49532" anchor="ctr"/>
          <a:lstStyle/>
          <a:p>
            <a:pPr algn="ctr" eaLnBrk="1" hangingPunct="1">
              <a:buFont typeface="Arial" panose="020B0604020202020204" pitchFamily="34" charset="0"/>
              <a:buNone/>
              <a:defRPr/>
            </a:pPr>
            <a:endParaRPr lang="zh-CN" altLang="en-US">
              <a:solidFill>
                <a:srgbClr val="000000"/>
              </a:solidFill>
              <a:latin typeface="Calibri" panose="020F0502020204030204" pitchFamily="34" charset="0"/>
            </a:endParaRPr>
          </a:p>
        </p:txBody>
      </p:sp>
      <p:pic>
        <p:nvPicPr>
          <p:cNvPr id="12" name="图片 11"/>
          <p:cNvPicPr>
            <a:picLocks noChangeAspect="1"/>
          </p:cNvPicPr>
          <p:nvPr/>
        </p:nvPicPr>
        <p:blipFill>
          <a:blip r:embed="rId2"/>
          <a:stretch>
            <a:fillRect/>
          </a:stretch>
        </p:blipFill>
        <p:spPr>
          <a:xfrm>
            <a:off x="5866118" y="2235794"/>
            <a:ext cx="1831687" cy="2547519"/>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519" y="2047378"/>
            <a:ext cx="2911738" cy="2924350"/>
          </a:xfrm>
          <a:prstGeom prst="rect">
            <a:avLst/>
          </a:prstGeom>
        </p:spPr>
      </p:pic>
    </p:spTree>
    <p:extLst>
      <p:ext uri="{BB962C8B-B14F-4D97-AF65-F5344CB8AC3E}">
        <p14:creationId xmlns:p14="http://schemas.microsoft.com/office/powerpoint/2010/main" val="93088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85602" y="297291"/>
            <a:ext cx="7216681"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八、</a:t>
            </a:r>
            <a:r>
              <a:rPr lang="zh-CN" altLang="zh-CN" sz="2400" dirty="0">
                <a:latin typeface="微软雅黑" panose="020B0503020204020204" pitchFamily="34" charset="-122"/>
                <a:ea typeface="微软雅黑" panose="020B0503020204020204" pitchFamily="34" charset="-122"/>
              </a:rPr>
              <a:t>构建检务大数据平台，技术驱动转型发展</a:t>
            </a:r>
            <a:endParaRPr lang="zh-CN" altLang="en-US" sz="2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85602" y="1674429"/>
            <a:ext cx="4767498" cy="4124206"/>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近日，最高人民检察院印发《检察大数据行动指南</a:t>
            </a:r>
            <a:r>
              <a:rPr lang="en-US" altLang="zh-CN" sz="1400" b="1" dirty="0">
                <a:solidFill>
                  <a:srgbClr val="002060"/>
                </a:solidFill>
                <a:latin typeface="微软雅黑" panose="020B0503020204020204" pitchFamily="34" charset="-122"/>
                <a:ea typeface="微软雅黑" panose="020B0503020204020204" pitchFamily="34" charset="-122"/>
              </a:rPr>
              <a:t>(2017-2020</a:t>
            </a:r>
            <a:r>
              <a:rPr lang="zh-CN" altLang="zh-CN" sz="1400" b="1" dirty="0">
                <a:solidFill>
                  <a:srgbClr val="002060"/>
                </a:solidFill>
                <a:latin typeface="微软雅黑" panose="020B0503020204020204" pitchFamily="34" charset="-122"/>
                <a:ea typeface="微软雅黑" panose="020B0503020204020204" pitchFamily="34" charset="-122"/>
              </a:rPr>
              <a:t>年</a:t>
            </a:r>
            <a:r>
              <a:rPr lang="en-US" altLang="zh-CN" sz="1400" b="1" dirty="0">
                <a:solidFill>
                  <a:srgbClr val="002060"/>
                </a:solidFill>
                <a:latin typeface="微软雅黑" panose="020B0503020204020204" pitchFamily="34" charset="-122"/>
                <a:ea typeface="微软雅黑" panose="020B0503020204020204" pitchFamily="34" charset="-122"/>
              </a:rPr>
              <a:t>)</a:t>
            </a:r>
            <a:r>
              <a:rPr lang="zh-CN" altLang="zh-CN" sz="1400" b="1" dirty="0">
                <a:solidFill>
                  <a:srgbClr val="002060"/>
                </a:solidFill>
                <a:latin typeface="微软雅黑" panose="020B0503020204020204" pitchFamily="34" charset="-122"/>
                <a:ea typeface="微软雅黑" panose="020B0503020204020204" pitchFamily="34" charset="-122"/>
              </a:rPr>
              <a:t>》，全国检察机关将依托大数据及智能语音等前沿科技，统筹利用以司法办案数据为核心的检察数据资源，建立检察大数据总体架构，营造大数据应用良好生态，打造</a:t>
            </a:r>
            <a:r>
              <a:rPr lang="en-US" altLang="zh-CN" sz="1400" b="1" dirty="0">
                <a:solidFill>
                  <a:srgbClr val="002060"/>
                </a:solidFill>
                <a:latin typeface="微软雅黑" panose="020B0503020204020204" pitchFamily="34" charset="-122"/>
                <a:ea typeface="微软雅黑" panose="020B0503020204020204" pitchFamily="34" charset="-122"/>
              </a:rPr>
              <a:t>“</a:t>
            </a:r>
            <a:r>
              <a:rPr lang="zh-CN" altLang="zh-CN" sz="1400" b="1" dirty="0">
                <a:solidFill>
                  <a:srgbClr val="002060"/>
                </a:solidFill>
                <a:latin typeface="微软雅黑" panose="020B0503020204020204" pitchFamily="34" charset="-122"/>
                <a:ea typeface="微软雅黑" panose="020B0503020204020204" pitchFamily="34" charset="-122"/>
              </a:rPr>
              <a:t>智慧检务</a:t>
            </a:r>
            <a:r>
              <a:rPr lang="en-US" altLang="zh-CN" sz="1400" b="1" dirty="0">
                <a:solidFill>
                  <a:srgbClr val="002060"/>
                </a:solidFill>
                <a:latin typeface="微软雅黑" panose="020B0503020204020204" pitchFamily="34" charset="-122"/>
                <a:ea typeface="微软雅黑" panose="020B0503020204020204" pitchFamily="34" charset="-122"/>
              </a:rPr>
              <a:t>”</a:t>
            </a:r>
            <a:r>
              <a:rPr lang="zh-CN" altLang="zh-CN" sz="1400" b="1" dirty="0">
                <a:solidFill>
                  <a:srgbClr val="002060"/>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在如此形势下，检察机关如何充分把握前沿科技这一有利时机，以数据资源为核心，以新一代信息技术为引擎，以包括检察业务决策支持在内的各项数据应用促进提升检察院法律监督能力和执法公信力，提升检察机关管理效率，提升队伍能力素质，实现检察工作转型升级与自身转型升级，是服务保障转型升级，走新型检察发展道路的重要使命。</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975" y="1352975"/>
            <a:ext cx="4794250" cy="4767113"/>
          </a:xfrm>
          <a:prstGeom prst="rect">
            <a:avLst/>
          </a:prstGeom>
        </p:spPr>
      </p:pic>
    </p:spTree>
    <p:extLst>
      <p:ext uri="{BB962C8B-B14F-4D97-AF65-F5344CB8AC3E}">
        <p14:creationId xmlns:p14="http://schemas.microsoft.com/office/powerpoint/2010/main" val="402160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6684" y="323648"/>
            <a:ext cx="1075857" cy="492121"/>
          </a:xfrm>
        </p:spPr>
        <p:txBody>
          <a:bodyPr/>
          <a:lstStyle/>
          <a:p>
            <a:pPr algn="l"/>
            <a:r>
              <a:rPr lang="zh-CN" altLang="en-US" dirty="0" smtClean="0">
                <a:latin typeface="微软雅黑" panose="020B0503020204020204" pitchFamily="34" charset="-122"/>
                <a:ea typeface="微软雅黑" panose="020B0503020204020204" pitchFamily="34" charset="-122"/>
              </a:rPr>
              <a:t>背景</a:t>
            </a:r>
            <a:endParaRPr lang="zh-CN" altLang="en-US"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27502" y="323648"/>
            <a:ext cx="6789655" cy="592733"/>
            <a:chOff x="732302" y="384620"/>
            <a:chExt cx="6789655" cy="592733"/>
          </a:xfrm>
        </p:grpSpPr>
        <p:grpSp>
          <p:nvGrpSpPr>
            <p:cNvPr id="10" name="组合 9"/>
            <p:cNvGrpSpPr/>
            <p:nvPr/>
          </p:nvGrpSpPr>
          <p:grpSpPr>
            <a:xfrm>
              <a:off x="1220105" y="834692"/>
              <a:ext cx="6301852" cy="39490"/>
              <a:chOff x="1414732" y="744993"/>
              <a:chExt cx="6301852" cy="39490"/>
            </a:xfrm>
          </p:grpSpPr>
          <p:cxnSp>
            <p:nvCxnSpPr>
              <p:cNvPr id="12" name="直接连接符 11"/>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直接连接符 12"/>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11" name="KSO_Shape"/>
            <p:cNvSpPr>
              <a:spLocks/>
            </p:cNvSpPr>
            <p:nvPr/>
          </p:nvSpPr>
          <p:spPr bwMode="auto">
            <a:xfrm>
              <a:off x="732302" y="384620"/>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4" name="矩形 13"/>
          <p:cNvSpPr/>
          <p:nvPr/>
        </p:nvSpPr>
        <p:spPr>
          <a:xfrm>
            <a:off x="0" y="1017792"/>
            <a:ext cx="12192000" cy="1610211"/>
          </a:xfrm>
          <a:prstGeom prst="rect">
            <a:avLst/>
          </a:prstGeom>
          <a:solidFill>
            <a:srgbClr val="2EAC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156883" y="1178000"/>
            <a:ext cx="8178492" cy="1200329"/>
          </a:xfrm>
          <a:prstGeom prst="rect">
            <a:avLst/>
          </a:prstGeom>
          <a:noFill/>
        </p:spPr>
        <p:txBody>
          <a:bodyPr wrap="square" rtlCol="0">
            <a:spAutoFit/>
          </a:bodyPr>
          <a:lstStyle/>
          <a:p>
            <a:pPr algn="ct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黑龙江省检察院目前信息化建设较为单薄，出现多个现实难题，如在</a:t>
            </a:r>
            <a:r>
              <a:rPr lang="zh-CN" altLang="en-US" sz="1200" b="1" dirty="0">
                <a:solidFill>
                  <a:schemeClr val="bg1"/>
                </a:solidFill>
                <a:latin typeface="微软雅黑" panose="020B0503020204020204" pitchFamily="34" charset="-122"/>
                <a:ea typeface="微软雅黑" panose="020B0503020204020204" pitchFamily="34" charset="-122"/>
              </a:rPr>
              <a:t>日常工作中，检查员一般为</a:t>
            </a:r>
            <a:r>
              <a:rPr lang="en-US" altLang="zh-CN" sz="1200" b="1" dirty="0">
                <a:solidFill>
                  <a:schemeClr val="bg1"/>
                </a:solidFill>
                <a:latin typeface="微软雅黑" panose="020B0503020204020204" pitchFamily="34" charset="-122"/>
                <a:ea typeface="微软雅黑" panose="020B0503020204020204" pitchFamily="34" charset="-122"/>
              </a:rPr>
              <a:t>3-5</a:t>
            </a:r>
            <a:r>
              <a:rPr lang="zh-CN" altLang="en-US" sz="1200" b="1" dirty="0">
                <a:solidFill>
                  <a:schemeClr val="bg1"/>
                </a:solidFill>
                <a:latin typeface="微软雅黑" panose="020B0503020204020204" pitchFamily="34" charset="-122"/>
                <a:ea typeface="微软雅黑" panose="020B0503020204020204" pitchFamily="34" charset="-122"/>
              </a:rPr>
              <a:t>人为一个案件小组，组员们会对案件不定期进行外出走访办案，由于处理案件过程中，同一案件地点较为分散，此期间缺少有效的即时通讯手段，沟通较为单一，主要为电话或者集中召集会议，不能及时的进行案件进度共享，组员间无法了解各自的现场情况，极大的影响了工作效率、加大了工作及时间成本</a:t>
            </a:r>
            <a:r>
              <a:rPr lang="zh-CN" altLang="en-US" sz="1200" b="1" dirty="0" smtClean="0">
                <a:solidFill>
                  <a:schemeClr val="bg1"/>
                </a:solidFill>
                <a:latin typeface="微软雅黑" panose="020B0503020204020204" pitchFamily="34" charset="-122"/>
                <a:ea typeface="微软雅黑" panose="020B0503020204020204" pitchFamily="34" charset="-122"/>
              </a:rPr>
              <a:t>。因此，需要对信息化系统进行大力发展，以适应当下需求。</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326684" y="2766084"/>
            <a:ext cx="9734055" cy="3650807"/>
            <a:chOff x="-104557" y="554481"/>
            <a:chExt cx="9734055" cy="3650807"/>
          </a:xfrm>
        </p:grpSpPr>
        <p:sp>
          <p:nvSpPr>
            <p:cNvPr id="17" name="Rectangle 5"/>
            <p:cNvSpPr>
              <a:spLocks noChangeArrowheads="1"/>
            </p:cNvSpPr>
            <p:nvPr/>
          </p:nvSpPr>
          <p:spPr bwMode="auto">
            <a:xfrm>
              <a:off x="6956425" y="1489075"/>
              <a:ext cx="25400" cy="161925"/>
            </a:xfrm>
            <a:prstGeom prst="rect">
              <a:avLst/>
            </a:prstGeom>
            <a:solidFill>
              <a:srgbClr val="3D90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6"/>
            <p:cNvSpPr>
              <a:spLocks/>
            </p:cNvSpPr>
            <p:nvPr/>
          </p:nvSpPr>
          <p:spPr bwMode="auto">
            <a:xfrm>
              <a:off x="6943725" y="1476375"/>
              <a:ext cx="249238" cy="212725"/>
            </a:xfrm>
            <a:custGeom>
              <a:avLst/>
              <a:gdLst>
                <a:gd name="T0" fmla="*/ 157 w 157"/>
                <a:gd name="T1" fmla="*/ 8 h 134"/>
                <a:gd name="T2" fmla="*/ 126 w 157"/>
                <a:gd name="T3" fmla="*/ 8 h 134"/>
                <a:gd name="T4" fmla="*/ 126 w 157"/>
                <a:gd name="T5" fmla="*/ 0 h 134"/>
                <a:gd name="T6" fmla="*/ 32 w 157"/>
                <a:gd name="T7" fmla="*/ 0 h 134"/>
                <a:gd name="T8" fmla="*/ 32 w 157"/>
                <a:gd name="T9" fmla="*/ 8 h 134"/>
                <a:gd name="T10" fmla="*/ 0 w 157"/>
                <a:gd name="T11" fmla="*/ 8 h 134"/>
                <a:gd name="T12" fmla="*/ 0 w 157"/>
                <a:gd name="T13" fmla="*/ 16 h 134"/>
                <a:gd name="T14" fmla="*/ 134 w 157"/>
                <a:gd name="T15" fmla="*/ 16 h 134"/>
                <a:gd name="T16" fmla="*/ 134 w 157"/>
                <a:gd name="T17" fmla="*/ 95 h 134"/>
                <a:gd name="T18" fmla="*/ 8 w 157"/>
                <a:gd name="T19" fmla="*/ 95 h 134"/>
                <a:gd name="T20" fmla="*/ 8 w 157"/>
                <a:gd name="T21" fmla="*/ 110 h 134"/>
                <a:gd name="T22" fmla="*/ 63 w 157"/>
                <a:gd name="T23" fmla="*/ 110 h 134"/>
                <a:gd name="T24" fmla="*/ 32 w 157"/>
                <a:gd name="T25" fmla="*/ 134 h 134"/>
                <a:gd name="T26" fmla="*/ 40 w 157"/>
                <a:gd name="T27" fmla="*/ 134 h 134"/>
                <a:gd name="T28" fmla="*/ 79 w 157"/>
                <a:gd name="T29" fmla="*/ 110 h 134"/>
                <a:gd name="T30" fmla="*/ 118 w 157"/>
                <a:gd name="T31" fmla="*/ 134 h 134"/>
                <a:gd name="T32" fmla="*/ 126 w 157"/>
                <a:gd name="T33" fmla="*/ 134 h 134"/>
                <a:gd name="T34" fmla="*/ 87 w 157"/>
                <a:gd name="T35" fmla="*/ 110 h 134"/>
                <a:gd name="T36" fmla="*/ 149 w 157"/>
                <a:gd name="T37" fmla="*/ 110 h 134"/>
                <a:gd name="T38" fmla="*/ 149 w 157"/>
                <a:gd name="T39" fmla="*/ 110 h 134"/>
                <a:gd name="T40" fmla="*/ 149 w 157"/>
                <a:gd name="T41" fmla="*/ 110 h 134"/>
                <a:gd name="T42" fmla="*/ 149 w 157"/>
                <a:gd name="T43" fmla="*/ 16 h 134"/>
                <a:gd name="T44" fmla="*/ 157 w 157"/>
                <a:gd name="T45" fmla="*/ 16 h 134"/>
                <a:gd name="T46" fmla="*/ 157 w 157"/>
                <a:gd name="T47" fmla="*/ 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34">
                  <a:moveTo>
                    <a:pt x="157" y="8"/>
                  </a:moveTo>
                  <a:lnTo>
                    <a:pt x="126" y="8"/>
                  </a:lnTo>
                  <a:lnTo>
                    <a:pt x="126" y="0"/>
                  </a:lnTo>
                  <a:lnTo>
                    <a:pt x="32" y="0"/>
                  </a:lnTo>
                  <a:lnTo>
                    <a:pt x="32" y="8"/>
                  </a:lnTo>
                  <a:lnTo>
                    <a:pt x="0" y="8"/>
                  </a:lnTo>
                  <a:lnTo>
                    <a:pt x="0" y="16"/>
                  </a:lnTo>
                  <a:lnTo>
                    <a:pt x="134" y="16"/>
                  </a:lnTo>
                  <a:lnTo>
                    <a:pt x="134" y="95"/>
                  </a:lnTo>
                  <a:lnTo>
                    <a:pt x="8" y="95"/>
                  </a:lnTo>
                  <a:lnTo>
                    <a:pt x="8" y="110"/>
                  </a:lnTo>
                  <a:lnTo>
                    <a:pt x="63" y="110"/>
                  </a:lnTo>
                  <a:lnTo>
                    <a:pt x="32" y="134"/>
                  </a:lnTo>
                  <a:lnTo>
                    <a:pt x="40" y="134"/>
                  </a:lnTo>
                  <a:lnTo>
                    <a:pt x="79" y="110"/>
                  </a:lnTo>
                  <a:lnTo>
                    <a:pt x="118" y="134"/>
                  </a:lnTo>
                  <a:lnTo>
                    <a:pt x="126" y="134"/>
                  </a:lnTo>
                  <a:lnTo>
                    <a:pt x="87" y="110"/>
                  </a:lnTo>
                  <a:lnTo>
                    <a:pt x="149" y="110"/>
                  </a:lnTo>
                  <a:lnTo>
                    <a:pt x="149" y="110"/>
                  </a:lnTo>
                  <a:lnTo>
                    <a:pt x="149" y="110"/>
                  </a:lnTo>
                  <a:lnTo>
                    <a:pt x="149" y="16"/>
                  </a:lnTo>
                  <a:lnTo>
                    <a:pt x="157" y="16"/>
                  </a:lnTo>
                  <a:lnTo>
                    <a:pt x="157" y="8"/>
                  </a:lnTo>
                  <a:close/>
                </a:path>
              </a:pathLst>
            </a:custGeom>
            <a:solidFill>
              <a:srgbClr val="3D9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9" name="Rectangle 7"/>
            <p:cNvSpPr>
              <a:spLocks noChangeArrowheads="1"/>
            </p:cNvSpPr>
            <p:nvPr/>
          </p:nvSpPr>
          <p:spPr bwMode="auto">
            <a:xfrm>
              <a:off x="7018338" y="1576388"/>
              <a:ext cx="25400" cy="38100"/>
            </a:xfrm>
            <a:prstGeom prst="rect">
              <a:avLst/>
            </a:prstGeom>
            <a:solidFill>
              <a:srgbClr val="3D90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Rectangle 8"/>
            <p:cNvSpPr>
              <a:spLocks noChangeArrowheads="1"/>
            </p:cNvSpPr>
            <p:nvPr/>
          </p:nvSpPr>
          <p:spPr bwMode="auto">
            <a:xfrm>
              <a:off x="7056438" y="1527175"/>
              <a:ext cx="25400" cy="87313"/>
            </a:xfrm>
            <a:prstGeom prst="rect">
              <a:avLst/>
            </a:prstGeom>
            <a:solidFill>
              <a:srgbClr val="3D90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1" name="Rectangle 9"/>
            <p:cNvSpPr>
              <a:spLocks noChangeArrowheads="1"/>
            </p:cNvSpPr>
            <p:nvPr/>
          </p:nvSpPr>
          <p:spPr bwMode="auto">
            <a:xfrm>
              <a:off x="7081838" y="1539875"/>
              <a:ext cx="23813" cy="74613"/>
            </a:xfrm>
            <a:prstGeom prst="rect">
              <a:avLst/>
            </a:prstGeom>
            <a:solidFill>
              <a:srgbClr val="3D90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2" name="Freeform 10"/>
            <p:cNvSpPr>
              <a:spLocks/>
            </p:cNvSpPr>
            <p:nvPr/>
          </p:nvSpPr>
          <p:spPr bwMode="auto">
            <a:xfrm>
              <a:off x="5984875" y="3817938"/>
              <a:ext cx="349250" cy="112713"/>
            </a:xfrm>
            <a:custGeom>
              <a:avLst/>
              <a:gdLst>
                <a:gd name="T0" fmla="*/ 220 w 220"/>
                <a:gd name="T1" fmla="*/ 55 h 71"/>
                <a:gd name="T2" fmla="*/ 220 w 220"/>
                <a:gd name="T3" fmla="*/ 0 h 71"/>
                <a:gd name="T4" fmla="*/ 196 w 220"/>
                <a:gd name="T5" fmla="*/ 0 h 71"/>
                <a:gd name="T6" fmla="*/ 196 w 220"/>
                <a:gd name="T7" fmla="*/ 55 h 71"/>
                <a:gd name="T8" fmla="*/ 24 w 220"/>
                <a:gd name="T9" fmla="*/ 55 h 71"/>
                <a:gd name="T10" fmla="*/ 24 w 220"/>
                <a:gd name="T11" fmla="*/ 0 h 71"/>
                <a:gd name="T12" fmla="*/ 0 w 220"/>
                <a:gd name="T13" fmla="*/ 0 h 71"/>
                <a:gd name="T14" fmla="*/ 0 w 220"/>
                <a:gd name="T15" fmla="*/ 71 h 71"/>
                <a:gd name="T16" fmla="*/ 0 w 220"/>
                <a:gd name="T17" fmla="*/ 71 h 71"/>
                <a:gd name="T18" fmla="*/ 0 w 220"/>
                <a:gd name="T19" fmla="*/ 71 h 71"/>
                <a:gd name="T20" fmla="*/ 220 w 220"/>
                <a:gd name="T21" fmla="*/ 71 h 71"/>
                <a:gd name="T22" fmla="*/ 220 w 220"/>
                <a:gd name="T23" fmla="*/ 55 h 71"/>
                <a:gd name="T24" fmla="*/ 220 w 220"/>
                <a:gd name="T2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71">
                  <a:moveTo>
                    <a:pt x="220" y="55"/>
                  </a:moveTo>
                  <a:lnTo>
                    <a:pt x="220" y="0"/>
                  </a:lnTo>
                  <a:lnTo>
                    <a:pt x="196" y="0"/>
                  </a:lnTo>
                  <a:lnTo>
                    <a:pt x="196" y="55"/>
                  </a:lnTo>
                  <a:lnTo>
                    <a:pt x="24" y="55"/>
                  </a:lnTo>
                  <a:lnTo>
                    <a:pt x="24" y="0"/>
                  </a:lnTo>
                  <a:lnTo>
                    <a:pt x="0" y="0"/>
                  </a:lnTo>
                  <a:lnTo>
                    <a:pt x="0" y="71"/>
                  </a:lnTo>
                  <a:lnTo>
                    <a:pt x="0" y="71"/>
                  </a:lnTo>
                  <a:lnTo>
                    <a:pt x="0" y="71"/>
                  </a:lnTo>
                  <a:lnTo>
                    <a:pt x="220" y="71"/>
                  </a:lnTo>
                  <a:lnTo>
                    <a:pt x="220" y="55"/>
                  </a:lnTo>
                  <a:lnTo>
                    <a:pt x="220" y="55"/>
                  </a:ln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3" name="Freeform 11"/>
            <p:cNvSpPr>
              <a:spLocks/>
            </p:cNvSpPr>
            <p:nvPr/>
          </p:nvSpPr>
          <p:spPr bwMode="auto">
            <a:xfrm>
              <a:off x="6035675" y="3532188"/>
              <a:ext cx="236538" cy="285750"/>
            </a:xfrm>
            <a:custGeom>
              <a:avLst/>
              <a:gdLst>
                <a:gd name="T0" fmla="*/ 4 w 19"/>
                <a:gd name="T1" fmla="*/ 9 h 23"/>
                <a:gd name="T2" fmla="*/ 5 w 19"/>
                <a:gd name="T3" fmla="*/ 9 h 23"/>
                <a:gd name="T4" fmla="*/ 5 w 19"/>
                <a:gd name="T5" fmla="*/ 19 h 23"/>
                <a:gd name="T6" fmla="*/ 8 w 19"/>
                <a:gd name="T7" fmla="*/ 23 h 23"/>
                <a:gd name="T8" fmla="*/ 10 w 19"/>
                <a:gd name="T9" fmla="*/ 23 h 23"/>
                <a:gd name="T10" fmla="*/ 14 w 19"/>
                <a:gd name="T11" fmla="*/ 19 h 23"/>
                <a:gd name="T12" fmla="*/ 14 w 19"/>
                <a:gd name="T13" fmla="*/ 9 h 23"/>
                <a:gd name="T14" fmla="*/ 15 w 19"/>
                <a:gd name="T15" fmla="*/ 9 h 23"/>
                <a:gd name="T16" fmla="*/ 17 w 19"/>
                <a:gd name="T17" fmla="*/ 7 h 23"/>
                <a:gd name="T18" fmla="*/ 12 w 19"/>
                <a:gd name="T19" fmla="*/ 1 h 23"/>
                <a:gd name="T20" fmla="*/ 7 w 19"/>
                <a:gd name="T21" fmla="*/ 1 h 23"/>
                <a:gd name="T22" fmla="*/ 1 w 19"/>
                <a:gd name="T23" fmla="*/ 7 h 23"/>
                <a:gd name="T24" fmla="*/ 4 w 19"/>
                <a:gd name="T2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4" y="9"/>
                  </a:moveTo>
                  <a:cubicBezTo>
                    <a:pt x="4" y="9"/>
                    <a:pt x="4" y="9"/>
                    <a:pt x="5" y="9"/>
                  </a:cubicBezTo>
                  <a:cubicBezTo>
                    <a:pt x="5" y="19"/>
                    <a:pt x="5" y="19"/>
                    <a:pt x="5" y="19"/>
                  </a:cubicBezTo>
                  <a:cubicBezTo>
                    <a:pt x="5" y="21"/>
                    <a:pt x="6" y="23"/>
                    <a:pt x="8" y="23"/>
                  </a:cubicBezTo>
                  <a:cubicBezTo>
                    <a:pt x="10" y="23"/>
                    <a:pt x="10" y="23"/>
                    <a:pt x="10" y="23"/>
                  </a:cubicBezTo>
                  <a:cubicBezTo>
                    <a:pt x="12" y="23"/>
                    <a:pt x="14" y="21"/>
                    <a:pt x="14" y="19"/>
                  </a:cubicBezTo>
                  <a:cubicBezTo>
                    <a:pt x="14" y="9"/>
                    <a:pt x="14" y="9"/>
                    <a:pt x="14" y="9"/>
                  </a:cubicBezTo>
                  <a:cubicBezTo>
                    <a:pt x="14" y="9"/>
                    <a:pt x="14" y="9"/>
                    <a:pt x="15" y="9"/>
                  </a:cubicBezTo>
                  <a:cubicBezTo>
                    <a:pt x="18" y="9"/>
                    <a:pt x="19" y="8"/>
                    <a:pt x="17" y="7"/>
                  </a:cubicBezTo>
                  <a:cubicBezTo>
                    <a:pt x="16" y="5"/>
                    <a:pt x="13" y="3"/>
                    <a:pt x="12" y="1"/>
                  </a:cubicBezTo>
                  <a:cubicBezTo>
                    <a:pt x="11" y="0"/>
                    <a:pt x="8" y="0"/>
                    <a:pt x="7" y="1"/>
                  </a:cubicBezTo>
                  <a:cubicBezTo>
                    <a:pt x="5" y="3"/>
                    <a:pt x="3" y="5"/>
                    <a:pt x="1" y="7"/>
                  </a:cubicBezTo>
                  <a:cubicBezTo>
                    <a:pt x="0" y="8"/>
                    <a:pt x="1" y="9"/>
                    <a:pt x="4" y="9"/>
                  </a:cubicBez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4" name="Oval 12"/>
            <p:cNvSpPr>
              <a:spLocks noChangeArrowheads="1"/>
            </p:cNvSpPr>
            <p:nvPr/>
          </p:nvSpPr>
          <p:spPr bwMode="auto">
            <a:xfrm>
              <a:off x="6869113" y="2747963"/>
              <a:ext cx="200025" cy="98425"/>
            </a:xfrm>
            <a:prstGeom prst="ellipse">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5" name="Freeform 13"/>
            <p:cNvSpPr>
              <a:spLocks/>
            </p:cNvSpPr>
            <p:nvPr/>
          </p:nvSpPr>
          <p:spPr bwMode="auto">
            <a:xfrm>
              <a:off x="6869113" y="2859088"/>
              <a:ext cx="200025" cy="63500"/>
            </a:xfrm>
            <a:custGeom>
              <a:avLst/>
              <a:gdLst>
                <a:gd name="T0" fmla="*/ 8 w 16"/>
                <a:gd name="T1" fmla="*/ 2 h 5"/>
                <a:gd name="T2" fmla="*/ 1 w 16"/>
                <a:gd name="T3" fmla="*/ 0 h 5"/>
                <a:gd name="T4" fmla="*/ 0 w 16"/>
                <a:gd name="T5" fmla="*/ 1 h 5"/>
                <a:gd name="T6" fmla="*/ 8 w 16"/>
                <a:gd name="T7" fmla="*/ 5 h 5"/>
                <a:gd name="T8" fmla="*/ 16 w 16"/>
                <a:gd name="T9" fmla="*/ 1 h 5"/>
                <a:gd name="T10" fmla="*/ 16 w 16"/>
                <a:gd name="T11" fmla="*/ 0 h 5"/>
                <a:gd name="T12" fmla="*/ 8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8" y="2"/>
                  </a:moveTo>
                  <a:cubicBezTo>
                    <a:pt x="5" y="2"/>
                    <a:pt x="2" y="1"/>
                    <a:pt x="1" y="0"/>
                  </a:cubicBezTo>
                  <a:cubicBezTo>
                    <a:pt x="0" y="0"/>
                    <a:pt x="0" y="1"/>
                    <a:pt x="0" y="1"/>
                  </a:cubicBezTo>
                  <a:cubicBezTo>
                    <a:pt x="0" y="3"/>
                    <a:pt x="4" y="5"/>
                    <a:pt x="8" y="5"/>
                  </a:cubicBezTo>
                  <a:cubicBezTo>
                    <a:pt x="13" y="5"/>
                    <a:pt x="16" y="3"/>
                    <a:pt x="16" y="1"/>
                  </a:cubicBezTo>
                  <a:cubicBezTo>
                    <a:pt x="16" y="1"/>
                    <a:pt x="16" y="0"/>
                    <a:pt x="16" y="0"/>
                  </a:cubicBezTo>
                  <a:cubicBezTo>
                    <a:pt x="14" y="1"/>
                    <a:pt x="12" y="2"/>
                    <a:pt x="8" y="2"/>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6" name="Freeform 14"/>
            <p:cNvSpPr>
              <a:spLocks/>
            </p:cNvSpPr>
            <p:nvPr/>
          </p:nvSpPr>
          <p:spPr bwMode="auto">
            <a:xfrm>
              <a:off x="6869113" y="2909888"/>
              <a:ext cx="200025" cy="74613"/>
            </a:xfrm>
            <a:custGeom>
              <a:avLst/>
              <a:gdLst>
                <a:gd name="T0" fmla="*/ 8 w 16"/>
                <a:gd name="T1" fmla="*/ 3 h 6"/>
                <a:gd name="T2" fmla="*/ 1 w 16"/>
                <a:gd name="T3" fmla="*/ 0 h 6"/>
                <a:gd name="T4" fmla="*/ 0 w 16"/>
                <a:gd name="T5" fmla="*/ 2 h 6"/>
                <a:gd name="T6" fmla="*/ 8 w 16"/>
                <a:gd name="T7" fmla="*/ 6 h 6"/>
                <a:gd name="T8" fmla="*/ 16 w 16"/>
                <a:gd name="T9" fmla="*/ 2 h 6"/>
                <a:gd name="T10" fmla="*/ 16 w 16"/>
                <a:gd name="T11" fmla="*/ 0 h 6"/>
                <a:gd name="T12" fmla="*/ 8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8" y="3"/>
                  </a:moveTo>
                  <a:cubicBezTo>
                    <a:pt x="5" y="3"/>
                    <a:pt x="2" y="2"/>
                    <a:pt x="1" y="0"/>
                  </a:cubicBezTo>
                  <a:cubicBezTo>
                    <a:pt x="0" y="1"/>
                    <a:pt x="0" y="1"/>
                    <a:pt x="0" y="2"/>
                  </a:cubicBezTo>
                  <a:cubicBezTo>
                    <a:pt x="0" y="4"/>
                    <a:pt x="4" y="6"/>
                    <a:pt x="8" y="6"/>
                  </a:cubicBezTo>
                  <a:cubicBezTo>
                    <a:pt x="13" y="6"/>
                    <a:pt x="16" y="4"/>
                    <a:pt x="16" y="2"/>
                  </a:cubicBezTo>
                  <a:cubicBezTo>
                    <a:pt x="16" y="1"/>
                    <a:pt x="16" y="1"/>
                    <a:pt x="16" y="0"/>
                  </a:cubicBezTo>
                  <a:cubicBezTo>
                    <a:pt x="14" y="2"/>
                    <a:pt x="12" y="3"/>
                    <a:pt x="8" y="3"/>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7" name="Freeform 15"/>
            <p:cNvSpPr>
              <a:spLocks noEditPoints="1"/>
            </p:cNvSpPr>
            <p:nvPr/>
          </p:nvSpPr>
          <p:spPr bwMode="auto">
            <a:xfrm>
              <a:off x="1587500" y="3059113"/>
              <a:ext cx="187325" cy="236538"/>
            </a:xfrm>
            <a:custGeom>
              <a:avLst/>
              <a:gdLst>
                <a:gd name="T0" fmla="*/ 15 w 15"/>
                <a:gd name="T1" fmla="*/ 7 h 19"/>
                <a:gd name="T2" fmla="*/ 7 w 15"/>
                <a:gd name="T3" fmla="*/ 0 h 19"/>
                <a:gd name="T4" fmla="*/ 0 w 15"/>
                <a:gd name="T5" fmla="*/ 7 h 19"/>
                <a:gd name="T6" fmla="*/ 3 w 15"/>
                <a:gd name="T7" fmla="*/ 13 h 19"/>
                <a:gd name="T8" fmla="*/ 3 w 15"/>
                <a:gd name="T9" fmla="*/ 13 h 19"/>
                <a:gd name="T10" fmla="*/ 5 w 15"/>
                <a:gd name="T11" fmla="*/ 16 h 19"/>
                <a:gd name="T12" fmla="*/ 7 w 15"/>
                <a:gd name="T13" fmla="*/ 19 h 19"/>
                <a:gd name="T14" fmla="*/ 9 w 15"/>
                <a:gd name="T15" fmla="*/ 16 h 19"/>
                <a:gd name="T16" fmla="*/ 12 w 15"/>
                <a:gd name="T17" fmla="*/ 13 h 19"/>
                <a:gd name="T18" fmla="*/ 12 w 15"/>
                <a:gd name="T19" fmla="*/ 13 h 19"/>
                <a:gd name="T20" fmla="*/ 15 w 15"/>
                <a:gd name="T21" fmla="*/ 7 h 19"/>
                <a:gd name="T22" fmla="*/ 7 w 15"/>
                <a:gd name="T23" fmla="*/ 13 h 19"/>
                <a:gd name="T24" fmla="*/ 1 w 15"/>
                <a:gd name="T25" fmla="*/ 7 h 19"/>
                <a:gd name="T26" fmla="*/ 7 w 15"/>
                <a:gd name="T27" fmla="*/ 1 h 19"/>
                <a:gd name="T28" fmla="*/ 14 w 15"/>
                <a:gd name="T29" fmla="*/ 7 h 19"/>
                <a:gd name="T30" fmla="*/ 7 w 15"/>
                <a:gd name="T3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9">
                  <a:moveTo>
                    <a:pt x="15" y="7"/>
                  </a:moveTo>
                  <a:cubicBezTo>
                    <a:pt x="15" y="3"/>
                    <a:pt x="11" y="0"/>
                    <a:pt x="7" y="0"/>
                  </a:cubicBezTo>
                  <a:cubicBezTo>
                    <a:pt x="3" y="0"/>
                    <a:pt x="0" y="3"/>
                    <a:pt x="0" y="7"/>
                  </a:cubicBezTo>
                  <a:cubicBezTo>
                    <a:pt x="0" y="10"/>
                    <a:pt x="1" y="12"/>
                    <a:pt x="3" y="13"/>
                  </a:cubicBezTo>
                  <a:cubicBezTo>
                    <a:pt x="3" y="13"/>
                    <a:pt x="3" y="13"/>
                    <a:pt x="3" y="13"/>
                  </a:cubicBezTo>
                  <a:cubicBezTo>
                    <a:pt x="5" y="16"/>
                    <a:pt x="5" y="16"/>
                    <a:pt x="5" y="16"/>
                  </a:cubicBezTo>
                  <a:cubicBezTo>
                    <a:pt x="7" y="19"/>
                    <a:pt x="7" y="19"/>
                    <a:pt x="7" y="19"/>
                  </a:cubicBezTo>
                  <a:cubicBezTo>
                    <a:pt x="9" y="16"/>
                    <a:pt x="9" y="16"/>
                    <a:pt x="9" y="16"/>
                  </a:cubicBezTo>
                  <a:cubicBezTo>
                    <a:pt x="12" y="13"/>
                    <a:pt x="12" y="13"/>
                    <a:pt x="12" y="13"/>
                  </a:cubicBezTo>
                  <a:cubicBezTo>
                    <a:pt x="12" y="13"/>
                    <a:pt x="12" y="13"/>
                    <a:pt x="12" y="13"/>
                  </a:cubicBezTo>
                  <a:cubicBezTo>
                    <a:pt x="14" y="12"/>
                    <a:pt x="15" y="10"/>
                    <a:pt x="15" y="7"/>
                  </a:cubicBezTo>
                  <a:close/>
                  <a:moveTo>
                    <a:pt x="7" y="13"/>
                  </a:moveTo>
                  <a:cubicBezTo>
                    <a:pt x="4" y="13"/>
                    <a:pt x="1" y="11"/>
                    <a:pt x="1" y="7"/>
                  </a:cubicBezTo>
                  <a:cubicBezTo>
                    <a:pt x="1" y="4"/>
                    <a:pt x="4" y="1"/>
                    <a:pt x="7" y="1"/>
                  </a:cubicBezTo>
                  <a:cubicBezTo>
                    <a:pt x="11" y="1"/>
                    <a:pt x="14" y="4"/>
                    <a:pt x="14" y="7"/>
                  </a:cubicBezTo>
                  <a:cubicBezTo>
                    <a:pt x="14" y="11"/>
                    <a:pt x="11" y="13"/>
                    <a:pt x="7" y="13"/>
                  </a:cubicBez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8" name="Freeform 16"/>
            <p:cNvSpPr>
              <a:spLocks/>
            </p:cNvSpPr>
            <p:nvPr/>
          </p:nvSpPr>
          <p:spPr bwMode="auto">
            <a:xfrm>
              <a:off x="2111375" y="1427163"/>
              <a:ext cx="311150" cy="298450"/>
            </a:xfrm>
            <a:custGeom>
              <a:avLst/>
              <a:gdLst>
                <a:gd name="T0" fmla="*/ 23 w 196"/>
                <a:gd name="T1" fmla="*/ 165 h 188"/>
                <a:gd name="T2" fmla="*/ 23 w 196"/>
                <a:gd name="T3" fmla="*/ 0 h 188"/>
                <a:gd name="T4" fmla="*/ 0 w 196"/>
                <a:gd name="T5" fmla="*/ 0 h 188"/>
                <a:gd name="T6" fmla="*/ 0 w 196"/>
                <a:gd name="T7" fmla="*/ 188 h 188"/>
                <a:gd name="T8" fmla="*/ 0 w 196"/>
                <a:gd name="T9" fmla="*/ 188 h 188"/>
                <a:gd name="T10" fmla="*/ 23 w 196"/>
                <a:gd name="T11" fmla="*/ 188 h 188"/>
                <a:gd name="T12" fmla="*/ 196 w 196"/>
                <a:gd name="T13" fmla="*/ 188 h 188"/>
                <a:gd name="T14" fmla="*/ 196 w 196"/>
                <a:gd name="T15" fmla="*/ 165 h 188"/>
                <a:gd name="T16" fmla="*/ 23 w 196"/>
                <a:gd name="T17"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8">
                  <a:moveTo>
                    <a:pt x="23" y="165"/>
                  </a:moveTo>
                  <a:lnTo>
                    <a:pt x="23" y="0"/>
                  </a:lnTo>
                  <a:lnTo>
                    <a:pt x="0" y="0"/>
                  </a:lnTo>
                  <a:lnTo>
                    <a:pt x="0" y="188"/>
                  </a:lnTo>
                  <a:lnTo>
                    <a:pt x="0" y="188"/>
                  </a:lnTo>
                  <a:lnTo>
                    <a:pt x="23" y="188"/>
                  </a:lnTo>
                  <a:lnTo>
                    <a:pt x="196" y="188"/>
                  </a:lnTo>
                  <a:lnTo>
                    <a:pt x="196" y="165"/>
                  </a:lnTo>
                  <a:lnTo>
                    <a:pt x="23" y="165"/>
                  </a:lnTo>
                  <a:close/>
                </a:path>
              </a:pathLst>
            </a:cu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9" name="Freeform 17"/>
            <p:cNvSpPr>
              <a:spLocks/>
            </p:cNvSpPr>
            <p:nvPr/>
          </p:nvSpPr>
          <p:spPr bwMode="auto">
            <a:xfrm>
              <a:off x="2160588" y="1465263"/>
              <a:ext cx="249238" cy="198438"/>
            </a:xfrm>
            <a:custGeom>
              <a:avLst/>
              <a:gdLst>
                <a:gd name="T0" fmla="*/ 63 w 157"/>
                <a:gd name="T1" fmla="*/ 70 h 125"/>
                <a:gd name="T2" fmla="*/ 79 w 157"/>
                <a:gd name="T3" fmla="*/ 86 h 125"/>
                <a:gd name="T4" fmla="*/ 141 w 157"/>
                <a:gd name="T5" fmla="*/ 31 h 125"/>
                <a:gd name="T6" fmla="*/ 149 w 157"/>
                <a:gd name="T7" fmla="*/ 39 h 125"/>
                <a:gd name="T8" fmla="*/ 149 w 157"/>
                <a:gd name="T9" fmla="*/ 15 h 125"/>
                <a:gd name="T10" fmla="*/ 157 w 157"/>
                <a:gd name="T11" fmla="*/ 0 h 125"/>
                <a:gd name="T12" fmla="*/ 141 w 157"/>
                <a:gd name="T13" fmla="*/ 0 h 125"/>
                <a:gd name="T14" fmla="*/ 118 w 157"/>
                <a:gd name="T15" fmla="*/ 7 h 125"/>
                <a:gd name="T16" fmla="*/ 126 w 157"/>
                <a:gd name="T17" fmla="*/ 23 h 125"/>
                <a:gd name="T18" fmla="*/ 79 w 157"/>
                <a:gd name="T19" fmla="*/ 70 h 125"/>
                <a:gd name="T20" fmla="*/ 63 w 157"/>
                <a:gd name="T21" fmla="*/ 54 h 125"/>
                <a:gd name="T22" fmla="*/ 0 w 157"/>
                <a:gd name="T23" fmla="*/ 117 h 125"/>
                <a:gd name="T24" fmla="*/ 8 w 157"/>
                <a:gd name="T25" fmla="*/ 125 h 125"/>
                <a:gd name="T26" fmla="*/ 63 w 157"/>
                <a:gd name="T27"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25">
                  <a:moveTo>
                    <a:pt x="63" y="70"/>
                  </a:moveTo>
                  <a:lnTo>
                    <a:pt x="79" y="86"/>
                  </a:lnTo>
                  <a:lnTo>
                    <a:pt x="141" y="31"/>
                  </a:lnTo>
                  <a:lnTo>
                    <a:pt x="149" y="39"/>
                  </a:lnTo>
                  <a:lnTo>
                    <a:pt x="149" y="15"/>
                  </a:lnTo>
                  <a:lnTo>
                    <a:pt x="157" y="0"/>
                  </a:lnTo>
                  <a:lnTo>
                    <a:pt x="141" y="0"/>
                  </a:lnTo>
                  <a:lnTo>
                    <a:pt x="118" y="7"/>
                  </a:lnTo>
                  <a:lnTo>
                    <a:pt x="126" y="23"/>
                  </a:lnTo>
                  <a:lnTo>
                    <a:pt x="79" y="70"/>
                  </a:lnTo>
                  <a:lnTo>
                    <a:pt x="63" y="54"/>
                  </a:lnTo>
                  <a:lnTo>
                    <a:pt x="0" y="117"/>
                  </a:lnTo>
                  <a:lnTo>
                    <a:pt x="8" y="125"/>
                  </a:lnTo>
                  <a:lnTo>
                    <a:pt x="63" y="70"/>
                  </a:lnTo>
                  <a:close/>
                </a:path>
              </a:pathLst>
            </a:cu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0" name="Freeform 18"/>
            <p:cNvSpPr>
              <a:spLocks/>
            </p:cNvSpPr>
            <p:nvPr/>
          </p:nvSpPr>
          <p:spPr bwMode="auto">
            <a:xfrm>
              <a:off x="2211388" y="3544888"/>
              <a:ext cx="360363" cy="385763"/>
            </a:xfrm>
            <a:custGeom>
              <a:avLst/>
              <a:gdLst>
                <a:gd name="T0" fmla="*/ 19 w 29"/>
                <a:gd name="T1" fmla="*/ 14 h 31"/>
                <a:gd name="T2" fmla="*/ 22 w 29"/>
                <a:gd name="T3" fmla="*/ 8 h 31"/>
                <a:gd name="T4" fmla="*/ 15 w 29"/>
                <a:gd name="T5" fmla="*/ 0 h 31"/>
                <a:gd name="T6" fmla="*/ 7 w 29"/>
                <a:gd name="T7" fmla="*/ 8 h 31"/>
                <a:gd name="T8" fmla="*/ 11 w 29"/>
                <a:gd name="T9" fmla="*/ 14 h 31"/>
                <a:gd name="T10" fmla="*/ 0 w 29"/>
                <a:gd name="T11" fmla="*/ 31 h 31"/>
                <a:gd name="T12" fmla="*/ 29 w 29"/>
                <a:gd name="T13" fmla="*/ 31 h 31"/>
                <a:gd name="T14" fmla="*/ 19 w 29"/>
                <a:gd name="T15" fmla="*/ 1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19" y="14"/>
                  </a:moveTo>
                  <a:cubicBezTo>
                    <a:pt x="21" y="12"/>
                    <a:pt x="22" y="10"/>
                    <a:pt x="22" y="8"/>
                  </a:cubicBezTo>
                  <a:cubicBezTo>
                    <a:pt x="22" y="4"/>
                    <a:pt x="19" y="0"/>
                    <a:pt x="15" y="0"/>
                  </a:cubicBezTo>
                  <a:cubicBezTo>
                    <a:pt x="11" y="0"/>
                    <a:pt x="7" y="4"/>
                    <a:pt x="7" y="8"/>
                  </a:cubicBezTo>
                  <a:cubicBezTo>
                    <a:pt x="7" y="10"/>
                    <a:pt x="9" y="12"/>
                    <a:pt x="11" y="14"/>
                  </a:cubicBezTo>
                  <a:cubicBezTo>
                    <a:pt x="5" y="16"/>
                    <a:pt x="1" y="23"/>
                    <a:pt x="0" y="31"/>
                  </a:cubicBezTo>
                  <a:cubicBezTo>
                    <a:pt x="29" y="31"/>
                    <a:pt x="29" y="31"/>
                    <a:pt x="29" y="31"/>
                  </a:cubicBezTo>
                  <a:cubicBezTo>
                    <a:pt x="28" y="23"/>
                    <a:pt x="24" y="16"/>
                    <a:pt x="19" y="14"/>
                  </a:cubicBezTo>
                  <a:close/>
                </a:path>
              </a:pathLst>
            </a:cu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1" name="Freeform 19"/>
            <p:cNvSpPr>
              <a:spLocks noEditPoints="1"/>
            </p:cNvSpPr>
            <p:nvPr/>
          </p:nvSpPr>
          <p:spPr bwMode="auto">
            <a:xfrm>
              <a:off x="4452938" y="1377950"/>
              <a:ext cx="174625" cy="249238"/>
            </a:xfrm>
            <a:custGeom>
              <a:avLst/>
              <a:gdLst>
                <a:gd name="T0" fmla="*/ 13 w 14"/>
                <a:gd name="T1" fmla="*/ 0 h 20"/>
                <a:gd name="T2" fmla="*/ 1 w 14"/>
                <a:gd name="T3" fmla="*/ 0 h 20"/>
                <a:gd name="T4" fmla="*/ 0 w 14"/>
                <a:gd name="T5" fmla="*/ 1 h 20"/>
                <a:gd name="T6" fmla="*/ 0 w 14"/>
                <a:gd name="T7" fmla="*/ 19 h 20"/>
                <a:gd name="T8" fmla="*/ 1 w 14"/>
                <a:gd name="T9" fmla="*/ 20 h 20"/>
                <a:gd name="T10" fmla="*/ 13 w 14"/>
                <a:gd name="T11" fmla="*/ 20 h 20"/>
                <a:gd name="T12" fmla="*/ 14 w 14"/>
                <a:gd name="T13" fmla="*/ 19 h 20"/>
                <a:gd name="T14" fmla="*/ 14 w 14"/>
                <a:gd name="T15" fmla="*/ 1 h 20"/>
                <a:gd name="T16" fmla="*/ 13 w 14"/>
                <a:gd name="T17" fmla="*/ 0 h 20"/>
                <a:gd name="T18" fmla="*/ 7 w 14"/>
                <a:gd name="T19" fmla="*/ 19 h 20"/>
                <a:gd name="T20" fmla="*/ 6 w 14"/>
                <a:gd name="T21" fmla="*/ 19 h 20"/>
                <a:gd name="T22" fmla="*/ 7 w 14"/>
                <a:gd name="T23" fmla="*/ 18 h 20"/>
                <a:gd name="T24" fmla="*/ 7 w 14"/>
                <a:gd name="T25" fmla="*/ 19 h 20"/>
                <a:gd name="T26" fmla="*/ 7 w 14"/>
                <a:gd name="T27" fmla="*/ 19 h 20"/>
                <a:gd name="T28" fmla="*/ 13 w 14"/>
                <a:gd name="T29" fmla="*/ 18 h 20"/>
                <a:gd name="T30" fmla="*/ 1 w 14"/>
                <a:gd name="T31" fmla="*/ 18 h 20"/>
                <a:gd name="T32" fmla="*/ 1 w 14"/>
                <a:gd name="T33" fmla="*/ 2 h 20"/>
                <a:gd name="T34" fmla="*/ 13 w 14"/>
                <a:gd name="T35" fmla="*/ 2 h 20"/>
                <a:gd name="T36" fmla="*/ 13 w 14"/>
                <a:gd name="T3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13" y="0"/>
                  </a:moveTo>
                  <a:cubicBezTo>
                    <a:pt x="1" y="0"/>
                    <a:pt x="1" y="0"/>
                    <a:pt x="1" y="0"/>
                  </a:cubicBezTo>
                  <a:cubicBezTo>
                    <a:pt x="0" y="0"/>
                    <a:pt x="0" y="1"/>
                    <a:pt x="0" y="1"/>
                  </a:cubicBezTo>
                  <a:cubicBezTo>
                    <a:pt x="0" y="19"/>
                    <a:pt x="0" y="19"/>
                    <a:pt x="0" y="19"/>
                  </a:cubicBezTo>
                  <a:cubicBezTo>
                    <a:pt x="0" y="19"/>
                    <a:pt x="0" y="20"/>
                    <a:pt x="1" y="20"/>
                  </a:cubicBezTo>
                  <a:cubicBezTo>
                    <a:pt x="13" y="20"/>
                    <a:pt x="13" y="20"/>
                    <a:pt x="13" y="20"/>
                  </a:cubicBezTo>
                  <a:cubicBezTo>
                    <a:pt x="14" y="20"/>
                    <a:pt x="14" y="19"/>
                    <a:pt x="14" y="19"/>
                  </a:cubicBezTo>
                  <a:cubicBezTo>
                    <a:pt x="14" y="1"/>
                    <a:pt x="14" y="1"/>
                    <a:pt x="14" y="1"/>
                  </a:cubicBezTo>
                  <a:cubicBezTo>
                    <a:pt x="14" y="1"/>
                    <a:pt x="14" y="0"/>
                    <a:pt x="13" y="0"/>
                  </a:cubicBezTo>
                  <a:close/>
                  <a:moveTo>
                    <a:pt x="7" y="19"/>
                  </a:moveTo>
                  <a:cubicBezTo>
                    <a:pt x="7" y="19"/>
                    <a:pt x="6" y="19"/>
                    <a:pt x="6" y="19"/>
                  </a:cubicBezTo>
                  <a:cubicBezTo>
                    <a:pt x="6" y="19"/>
                    <a:pt x="7" y="18"/>
                    <a:pt x="7" y="18"/>
                  </a:cubicBezTo>
                  <a:cubicBezTo>
                    <a:pt x="7" y="18"/>
                    <a:pt x="7" y="19"/>
                    <a:pt x="7" y="19"/>
                  </a:cubicBezTo>
                  <a:cubicBezTo>
                    <a:pt x="7" y="19"/>
                    <a:pt x="7" y="19"/>
                    <a:pt x="7" y="19"/>
                  </a:cubicBezTo>
                  <a:close/>
                  <a:moveTo>
                    <a:pt x="13" y="18"/>
                  </a:moveTo>
                  <a:cubicBezTo>
                    <a:pt x="1" y="18"/>
                    <a:pt x="1" y="18"/>
                    <a:pt x="1" y="18"/>
                  </a:cubicBezTo>
                  <a:cubicBezTo>
                    <a:pt x="1" y="2"/>
                    <a:pt x="1" y="2"/>
                    <a:pt x="1" y="2"/>
                  </a:cubicBezTo>
                  <a:cubicBezTo>
                    <a:pt x="13" y="2"/>
                    <a:pt x="13" y="2"/>
                    <a:pt x="13" y="2"/>
                  </a:cubicBezTo>
                  <a:lnTo>
                    <a:pt x="13" y="18"/>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2" name="Freeform 24"/>
            <p:cNvSpPr>
              <a:spLocks noEditPoints="1"/>
            </p:cNvSpPr>
            <p:nvPr/>
          </p:nvSpPr>
          <p:spPr bwMode="auto">
            <a:xfrm>
              <a:off x="4090988" y="1987550"/>
              <a:ext cx="1246188" cy="1258888"/>
            </a:xfrm>
            <a:custGeom>
              <a:avLst/>
              <a:gdLst>
                <a:gd name="T0" fmla="*/ 50 w 100"/>
                <a:gd name="T1" fmla="*/ 101 h 101"/>
                <a:gd name="T2" fmla="*/ 0 w 100"/>
                <a:gd name="T3" fmla="*/ 50 h 101"/>
                <a:gd name="T4" fmla="*/ 50 w 100"/>
                <a:gd name="T5" fmla="*/ 0 h 101"/>
                <a:gd name="T6" fmla="*/ 100 w 100"/>
                <a:gd name="T7" fmla="*/ 50 h 101"/>
                <a:gd name="T8" fmla="*/ 50 w 100"/>
                <a:gd name="T9" fmla="*/ 101 h 101"/>
                <a:gd name="T10" fmla="*/ 50 w 100"/>
                <a:gd name="T11" fmla="*/ 3 h 101"/>
                <a:gd name="T12" fmla="*/ 2 w 100"/>
                <a:gd name="T13" fmla="*/ 50 h 101"/>
                <a:gd name="T14" fmla="*/ 50 w 100"/>
                <a:gd name="T15" fmla="*/ 98 h 101"/>
                <a:gd name="T16" fmla="*/ 98 w 100"/>
                <a:gd name="T17" fmla="*/ 50 h 101"/>
                <a:gd name="T18" fmla="*/ 50 w 100"/>
                <a:gd name="T19"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rgbClr val="3D9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3" name="Freeform 25"/>
            <p:cNvSpPr>
              <a:spLocks noEditPoints="1"/>
            </p:cNvSpPr>
            <p:nvPr/>
          </p:nvSpPr>
          <p:spPr bwMode="auto">
            <a:xfrm>
              <a:off x="6745288" y="1265238"/>
              <a:ext cx="647700" cy="647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 h 52"/>
                <a:gd name="T12" fmla="*/ 2 w 52"/>
                <a:gd name="T13" fmla="*/ 26 h 52"/>
                <a:gd name="T14" fmla="*/ 26 w 52"/>
                <a:gd name="T15" fmla="*/ 50 h 52"/>
                <a:gd name="T16" fmla="*/ 51 w 52"/>
                <a:gd name="T17" fmla="*/ 26 h 52"/>
                <a:gd name="T18" fmla="*/ 26 w 52"/>
                <a:gd name="T1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1"/>
                    <a:pt x="12" y="0"/>
                    <a:pt x="26" y="0"/>
                  </a:cubicBezTo>
                  <a:cubicBezTo>
                    <a:pt x="41" y="0"/>
                    <a:pt x="52" y="11"/>
                    <a:pt x="52" y="26"/>
                  </a:cubicBezTo>
                  <a:cubicBezTo>
                    <a:pt x="52" y="40"/>
                    <a:pt x="41" y="52"/>
                    <a:pt x="26" y="52"/>
                  </a:cubicBezTo>
                  <a:close/>
                  <a:moveTo>
                    <a:pt x="26" y="1"/>
                  </a:moveTo>
                  <a:cubicBezTo>
                    <a:pt x="13" y="1"/>
                    <a:pt x="2" y="12"/>
                    <a:pt x="2" y="26"/>
                  </a:cubicBezTo>
                  <a:cubicBezTo>
                    <a:pt x="2" y="39"/>
                    <a:pt x="13" y="50"/>
                    <a:pt x="26" y="50"/>
                  </a:cubicBezTo>
                  <a:cubicBezTo>
                    <a:pt x="40" y="50"/>
                    <a:pt x="51" y="39"/>
                    <a:pt x="51" y="26"/>
                  </a:cubicBezTo>
                  <a:cubicBezTo>
                    <a:pt x="51" y="12"/>
                    <a:pt x="40" y="1"/>
                    <a:pt x="26" y="1"/>
                  </a:cubicBezTo>
                  <a:close/>
                </a:path>
              </a:pathLst>
            </a:custGeom>
            <a:solidFill>
              <a:srgbClr val="3D9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4" name="Freeform 26"/>
            <p:cNvSpPr>
              <a:spLocks noEditPoints="1"/>
            </p:cNvSpPr>
            <p:nvPr/>
          </p:nvSpPr>
          <p:spPr bwMode="auto">
            <a:xfrm>
              <a:off x="6694488" y="2598738"/>
              <a:ext cx="549275" cy="547688"/>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2 h 44"/>
                <a:gd name="T12" fmla="*/ 2 w 44"/>
                <a:gd name="T13" fmla="*/ 22 h 44"/>
                <a:gd name="T14" fmla="*/ 22 w 44"/>
                <a:gd name="T15" fmla="*/ 42 h 44"/>
                <a:gd name="T16" fmla="*/ 42 w 44"/>
                <a:gd name="T17" fmla="*/ 22 h 44"/>
                <a:gd name="T18" fmla="*/ 22 w 44"/>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2"/>
                  </a:moveTo>
                  <a:cubicBezTo>
                    <a:pt x="11" y="2"/>
                    <a:pt x="2" y="11"/>
                    <a:pt x="2" y="22"/>
                  </a:cubicBezTo>
                  <a:cubicBezTo>
                    <a:pt x="2" y="33"/>
                    <a:pt x="11" y="42"/>
                    <a:pt x="22" y="42"/>
                  </a:cubicBezTo>
                  <a:cubicBezTo>
                    <a:pt x="33" y="42"/>
                    <a:pt x="42" y="33"/>
                    <a:pt x="42" y="22"/>
                  </a:cubicBezTo>
                  <a:cubicBezTo>
                    <a:pt x="42" y="11"/>
                    <a:pt x="33" y="2"/>
                    <a:pt x="22" y="2"/>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5" name="Freeform 27"/>
            <p:cNvSpPr>
              <a:spLocks noEditPoints="1"/>
            </p:cNvSpPr>
            <p:nvPr/>
          </p:nvSpPr>
          <p:spPr bwMode="auto">
            <a:xfrm>
              <a:off x="5735638" y="3295650"/>
              <a:ext cx="847725" cy="846138"/>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3 h 68"/>
                <a:gd name="T12" fmla="*/ 2 w 68"/>
                <a:gd name="T13" fmla="*/ 34 h 68"/>
                <a:gd name="T14" fmla="*/ 34 w 68"/>
                <a:gd name="T15" fmla="*/ 66 h 68"/>
                <a:gd name="T16" fmla="*/ 65 w 68"/>
                <a:gd name="T17" fmla="*/ 34 h 68"/>
                <a:gd name="T18" fmla="*/ 34 w 68"/>
                <a:gd name="T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6"/>
                    <a:pt x="15" y="0"/>
                    <a:pt x="34" y="0"/>
                  </a:cubicBezTo>
                  <a:cubicBezTo>
                    <a:pt x="53" y="0"/>
                    <a:pt x="68" y="16"/>
                    <a:pt x="68" y="34"/>
                  </a:cubicBezTo>
                  <a:cubicBezTo>
                    <a:pt x="68" y="53"/>
                    <a:pt x="53" y="68"/>
                    <a:pt x="34" y="68"/>
                  </a:cubicBezTo>
                  <a:close/>
                  <a:moveTo>
                    <a:pt x="34" y="3"/>
                  </a:moveTo>
                  <a:cubicBezTo>
                    <a:pt x="17" y="3"/>
                    <a:pt x="2" y="17"/>
                    <a:pt x="2" y="34"/>
                  </a:cubicBezTo>
                  <a:cubicBezTo>
                    <a:pt x="2" y="52"/>
                    <a:pt x="17" y="66"/>
                    <a:pt x="34" y="66"/>
                  </a:cubicBezTo>
                  <a:cubicBezTo>
                    <a:pt x="51" y="66"/>
                    <a:pt x="65" y="52"/>
                    <a:pt x="65" y="34"/>
                  </a:cubicBezTo>
                  <a:cubicBezTo>
                    <a:pt x="65" y="17"/>
                    <a:pt x="51" y="3"/>
                    <a:pt x="34" y="3"/>
                  </a:cubicBez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6" name="Freeform 28"/>
            <p:cNvSpPr>
              <a:spLocks noEditPoints="1"/>
            </p:cNvSpPr>
            <p:nvPr/>
          </p:nvSpPr>
          <p:spPr bwMode="auto">
            <a:xfrm>
              <a:off x="1924050" y="3270250"/>
              <a:ext cx="935038" cy="935038"/>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3 h 75"/>
                <a:gd name="T12" fmla="*/ 2 w 75"/>
                <a:gd name="T13" fmla="*/ 38 h 75"/>
                <a:gd name="T14" fmla="*/ 37 w 75"/>
                <a:gd name="T15" fmla="*/ 73 h 75"/>
                <a:gd name="T16" fmla="*/ 72 w 75"/>
                <a:gd name="T17" fmla="*/ 38 h 75"/>
                <a:gd name="T18" fmla="*/ 37 w 75"/>
                <a:gd name="T1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7" y="75"/>
                    <a:pt x="0" y="59"/>
                    <a:pt x="0" y="38"/>
                  </a:cubicBezTo>
                  <a:cubicBezTo>
                    <a:pt x="0" y="17"/>
                    <a:pt x="17" y="0"/>
                    <a:pt x="37" y="0"/>
                  </a:cubicBezTo>
                  <a:cubicBezTo>
                    <a:pt x="58" y="0"/>
                    <a:pt x="75" y="17"/>
                    <a:pt x="75" y="38"/>
                  </a:cubicBezTo>
                  <a:cubicBezTo>
                    <a:pt x="75" y="59"/>
                    <a:pt x="58" y="75"/>
                    <a:pt x="37" y="75"/>
                  </a:cubicBezTo>
                  <a:close/>
                  <a:moveTo>
                    <a:pt x="37" y="3"/>
                  </a:moveTo>
                  <a:cubicBezTo>
                    <a:pt x="18" y="3"/>
                    <a:pt x="2" y="18"/>
                    <a:pt x="2" y="38"/>
                  </a:cubicBezTo>
                  <a:cubicBezTo>
                    <a:pt x="2" y="57"/>
                    <a:pt x="18" y="73"/>
                    <a:pt x="37" y="73"/>
                  </a:cubicBezTo>
                  <a:cubicBezTo>
                    <a:pt x="57" y="73"/>
                    <a:pt x="72" y="57"/>
                    <a:pt x="72" y="38"/>
                  </a:cubicBezTo>
                  <a:cubicBezTo>
                    <a:pt x="72" y="18"/>
                    <a:pt x="57" y="3"/>
                    <a:pt x="37" y="3"/>
                  </a:cubicBezTo>
                  <a:close/>
                </a:path>
              </a:pathLst>
            </a:cu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7" name="Freeform 29"/>
            <p:cNvSpPr>
              <a:spLocks noEditPoints="1"/>
            </p:cNvSpPr>
            <p:nvPr/>
          </p:nvSpPr>
          <p:spPr bwMode="auto">
            <a:xfrm>
              <a:off x="1476375" y="2984500"/>
              <a:ext cx="398463" cy="385763"/>
            </a:xfrm>
            <a:custGeom>
              <a:avLst/>
              <a:gdLst>
                <a:gd name="T0" fmla="*/ 16 w 32"/>
                <a:gd name="T1" fmla="*/ 31 h 31"/>
                <a:gd name="T2" fmla="*/ 6 w 32"/>
                <a:gd name="T3" fmla="*/ 27 h 31"/>
                <a:gd name="T4" fmla="*/ 1 w 32"/>
                <a:gd name="T5" fmla="*/ 16 h 31"/>
                <a:gd name="T6" fmla="*/ 4 w 32"/>
                <a:gd name="T7" fmla="*/ 5 h 31"/>
                <a:gd name="T8" fmla="*/ 16 w 32"/>
                <a:gd name="T9" fmla="*/ 0 h 31"/>
                <a:gd name="T10" fmla="*/ 26 w 32"/>
                <a:gd name="T11" fmla="*/ 3 h 31"/>
                <a:gd name="T12" fmla="*/ 32 w 32"/>
                <a:gd name="T13" fmla="*/ 14 h 31"/>
                <a:gd name="T14" fmla="*/ 28 w 32"/>
                <a:gd name="T15" fmla="*/ 25 h 31"/>
                <a:gd name="T16" fmla="*/ 16 w 32"/>
                <a:gd name="T17" fmla="*/ 31 h 31"/>
                <a:gd name="T18" fmla="*/ 16 w 32"/>
                <a:gd name="T19" fmla="*/ 1 h 31"/>
                <a:gd name="T20" fmla="*/ 6 w 32"/>
                <a:gd name="T21" fmla="*/ 6 h 31"/>
                <a:gd name="T22" fmla="*/ 2 w 32"/>
                <a:gd name="T23" fmla="*/ 16 h 31"/>
                <a:gd name="T24" fmla="*/ 7 w 32"/>
                <a:gd name="T25" fmla="*/ 26 h 31"/>
                <a:gd name="T26" fmla="*/ 16 w 32"/>
                <a:gd name="T27" fmla="*/ 29 h 31"/>
                <a:gd name="T28" fmla="*/ 27 w 32"/>
                <a:gd name="T29" fmla="*/ 24 h 31"/>
                <a:gd name="T30" fmla="*/ 30 w 32"/>
                <a:gd name="T31" fmla="*/ 14 h 31"/>
                <a:gd name="T32" fmla="*/ 25 w 32"/>
                <a:gd name="T33" fmla="*/ 5 h 31"/>
                <a:gd name="T34" fmla="*/ 16 w 32"/>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16" y="31"/>
                  </a:moveTo>
                  <a:cubicBezTo>
                    <a:pt x="13" y="31"/>
                    <a:pt x="9" y="29"/>
                    <a:pt x="6" y="27"/>
                  </a:cubicBezTo>
                  <a:cubicBezTo>
                    <a:pt x="3" y="24"/>
                    <a:pt x="1" y="21"/>
                    <a:pt x="1" y="16"/>
                  </a:cubicBezTo>
                  <a:cubicBezTo>
                    <a:pt x="0" y="12"/>
                    <a:pt x="2" y="8"/>
                    <a:pt x="4" y="5"/>
                  </a:cubicBezTo>
                  <a:cubicBezTo>
                    <a:pt x="7" y="2"/>
                    <a:pt x="12" y="0"/>
                    <a:pt x="16" y="0"/>
                  </a:cubicBezTo>
                  <a:cubicBezTo>
                    <a:pt x="20" y="0"/>
                    <a:pt x="23" y="1"/>
                    <a:pt x="26" y="3"/>
                  </a:cubicBezTo>
                  <a:cubicBezTo>
                    <a:pt x="29" y="6"/>
                    <a:pt x="31" y="10"/>
                    <a:pt x="32" y="14"/>
                  </a:cubicBezTo>
                  <a:cubicBezTo>
                    <a:pt x="32" y="18"/>
                    <a:pt x="31" y="22"/>
                    <a:pt x="28" y="25"/>
                  </a:cubicBezTo>
                  <a:cubicBezTo>
                    <a:pt x="25" y="29"/>
                    <a:pt x="21" y="31"/>
                    <a:pt x="16" y="31"/>
                  </a:cubicBezTo>
                  <a:close/>
                  <a:moveTo>
                    <a:pt x="16" y="1"/>
                  </a:moveTo>
                  <a:cubicBezTo>
                    <a:pt x="12" y="1"/>
                    <a:pt x="8" y="3"/>
                    <a:pt x="6" y="6"/>
                  </a:cubicBezTo>
                  <a:cubicBezTo>
                    <a:pt x="3" y="9"/>
                    <a:pt x="2" y="13"/>
                    <a:pt x="2" y="16"/>
                  </a:cubicBezTo>
                  <a:cubicBezTo>
                    <a:pt x="3" y="20"/>
                    <a:pt x="4" y="23"/>
                    <a:pt x="7" y="26"/>
                  </a:cubicBezTo>
                  <a:cubicBezTo>
                    <a:pt x="10" y="28"/>
                    <a:pt x="13" y="29"/>
                    <a:pt x="16" y="29"/>
                  </a:cubicBezTo>
                  <a:cubicBezTo>
                    <a:pt x="20" y="29"/>
                    <a:pt x="24" y="27"/>
                    <a:pt x="27" y="24"/>
                  </a:cubicBezTo>
                  <a:cubicBezTo>
                    <a:pt x="29" y="21"/>
                    <a:pt x="30" y="18"/>
                    <a:pt x="30" y="14"/>
                  </a:cubicBezTo>
                  <a:cubicBezTo>
                    <a:pt x="30" y="10"/>
                    <a:pt x="28" y="7"/>
                    <a:pt x="25" y="5"/>
                  </a:cubicBezTo>
                  <a:cubicBezTo>
                    <a:pt x="23" y="2"/>
                    <a:pt x="20" y="1"/>
                    <a:pt x="16" y="1"/>
                  </a:cubicBez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8" name="Freeform 30"/>
            <p:cNvSpPr>
              <a:spLocks noEditPoints="1"/>
            </p:cNvSpPr>
            <p:nvPr/>
          </p:nvSpPr>
          <p:spPr bwMode="auto">
            <a:xfrm>
              <a:off x="1849438" y="1216025"/>
              <a:ext cx="773113" cy="722313"/>
            </a:xfrm>
            <a:custGeom>
              <a:avLst/>
              <a:gdLst>
                <a:gd name="T0" fmla="*/ 33 w 62"/>
                <a:gd name="T1" fmla="*/ 58 h 58"/>
                <a:gd name="T2" fmla="*/ 14 w 62"/>
                <a:gd name="T3" fmla="*/ 51 h 58"/>
                <a:gd name="T4" fmla="*/ 11 w 62"/>
                <a:gd name="T5" fmla="*/ 10 h 58"/>
                <a:gd name="T6" fmla="*/ 33 w 62"/>
                <a:gd name="T7" fmla="*/ 0 h 58"/>
                <a:gd name="T8" fmla="*/ 51 w 62"/>
                <a:gd name="T9" fmla="*/ 7 h 58"/>
                <a:gd name="T10" fmla="*/ 61 w 62"/>
                <a:gd name="T11" fmla="*/ 26 h 58"/>
                <a:gd name="T12" fmla="*/ 55 w 62"/>
                <a:gd name="T13" fmla="*/ 47 h 58"/>
                <a:gd name="T14" fmla="*/ 33 w 62"/>
                <a:gd name="T15" fmla="*/ 58 h 58"/>
                <a:gd name="T16" fmla="*/ 33 w 62"/>
                <a:gd name="T17" fmla="*/ 2 h 58"/>
                <a:gd name="T18" fmla="*/ 12 w 62"/>
                <a:gd name="T19" fmla="*/ 11 h 58"/>
                <a:gd name="T20" fmla="*/ 15 w 62"/>
                <a:gd name="T21" fmla="*/ 50 h 58"/>
                <a:gd name="T22" fmla="*/ 33 w 62"/>
                <a:gd name="T23" fmla="*/ 56 h 58"/>
                <a:gd name="T24" fmla="*/ 53 w 62"/>
                <a:gd name="T25" fmla="*/ 46 h 58"/>
                <a:gd name="T26" fmla="*/ 60 w 62"/>
                <a:gd name="T27" fmla="*/ 26 h 58"/>
                <a:gd name="T28" fmla="*/ 50 w 62"/>
                <a:gd name="T29" fmla="*/ 8 h 58"/>
                <a:gd name="T30" fmla="*/ 33 w 62"/>
                <a:gd name="T3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
                  <a:moveTo>
                    <a:pt x="33" y="58"/>
                  </a:moveTo>
                  <a:cubicBezTo>
                    <a:pt x="26" y="58"/>
                    <a:pt x="19" y="55"/>
                    <a:pt x="14" y="51"/>
                  </a:cubicBezTo>
                  <a:cubicBezTo>
                    <a:pt x="2" y="41"/>
                    <a:pt x="0" y="22"/>
                    <a:pt x="11" y="10"/>
                  </a:cubicBezTo>
                  <a:cubicBezTo>
                    <a:pt x="16" y="4"/>
                    <a:pt x="24" y="0"/>
                    <a:pt x="33" y="0"/>
                  </a:cubicBezTo>
                  <a:cubicBezTo>
                    <a:pt x="39" y="0"/>
                    <a:pt x="46" y="2"/>
                    <a:pt x="51" y="7"/>
                  </a:cubicBezTo>
                  <a:cubicBezTo>
                    <a:pt x="57" y="12"/>
                    <a:pt x="61" y="19"/>
                    <a:pt x="61" y="26"/>
                  </a:cubicBezTo>
                  <a:cubicBezTo>
                    <a:pt x="62" y="34"/>
                    <a:pt x="60" y="41"/>
                    <a:pt x="55" y="47"/>
                  </a:cubicBezTo>
                  <a:cubicBezTo>
                    <a:pt x="49" y="54"/>
                    <a:pt x="41" y="58"/>
                    <a:pt x="33" y="58"/>
                  </a:cubicBezTo>
                  <a:close/>
                  <a:moveTo>
                    <a:pt x="33" y="2"/>
                  </a:moveTo>
                  <a:cubicBezTo>
                    <a:pt x="25" y="2"/>
                    <a:pt x="17" y="5"/>
                    <a:pt x="12" y="11"/>
                  </a:cubicBezTo>
                  <a:cubicBezTo>
                    <a:pt x="2" y="23"/>
                    <a:pt x="4" y="40"/>
                    <a:pt x="15" y="50"/>
                  </a:cubicBezTo>
                  <a:cubicBezTo>
                    <a:pt x="20" y="54"/>
                    <a:pt x="26" y="56"/>
                    <a:pt x="33" y="56"/>
                  </a:cubicBezTo>
                  <a:cubicBezTo>
                    <a:pt x="41" y="56"/>
                    <a:pt x="48" y="52"/>
                    <a:pt x="53" y="46"/>
                  </a:cubicBezTo>
                  <a:cubicBezTo>
                    <a:pt x="58" y="41"/>
                    <a:pt x="60" y="34"/>
                    <a:pt x="60" y="26"/>
                  </a:cubicBezTo>
                  <a:cubicBezTo>
                    <a:pt x="59" y="19"/>
                    <a:pt x="56" y="13"/>
                    <a:pt x="50" y="8"/>
                  </a:cubicBezTo>
                  <a:cubicBezTo>
                    <a:pt x="45" y="4"/>
                    <a:pt x="39" y="2"/>
                    <a:pt x="33" y="2"/>
                  </a:cubicBezTo>
                  <a:close/>
                </a:path>
              </a:pathLst>
            </a:cu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39" name="Freeform 31"/>
            <p:cNvSpPr>
              <a:spLocks noEditPoints="1"/>
            </p:cNvSpPr>
            <p:nvPr/>
          </p:nvSpPr>
          <p:spPr bwMode="auto">
            <a:xfrm>
              <a:off x="4265613" y="1265238"/>
              <a:ext cx="549275" cy="498475"/>
            </a:xfrm>
            <a:custGeom>
              <a:avLst/>
              <a:gdLst>
                <a:gd name="T0" fmla="*/ 22 w 44"/>
                <a:gd name="T1" fmla="*/ 40 h 40"/>
                <a:gd name="T2" fmla="*/ 9 w 44"/>
                <a:gd name="T3" fmla="*/ 36 h 40"/>
                <a:gd name="T4" fmla="*/ 7 w 44"/>
                <a:gd name="T5" fmla="*/ 7 h 40"/>
                <a:gd name="T6" fmla="*/ 22 w 44"/>
                <a:gd name="T7" fmla="*/ 0 h 40"/>
                <a:gd name="T8" fmla="*/ 35 w 44"/>
                <a:gd name="T9" fmla="*/ 5 h 40"/>
                <a:gd name="T10" fmla="*/ 37 w 44"/>
                <a:gd name="T11" fmla="*/ 33 h 40"/>
                <a:gd name="T12" fmla="*/ 22 w 44"/>
                <a:gd name="T13" fmla="*/ 40 h 40"/>
                <a:gd name="T14" fmla="*/ 22 w 44"/>
                <a:gd name="T15" fmla="*/ 3 h 40"/>
                <a:gd name="T16" fmla="*/ 9 w 44"/>
                <a:gd name="T17" fmla="*/ 9 h 40"/>
                <a:gd name="T18" fmla="*/ 11 w 44"/>
                <a:gd name="T19" fmla="*/ 34 h 40"/>
                <a:gd name="T20" fmla="*/ 22 w 44"/>
                <a:gd name="T21" fmla="*/ 38 h 40"/>
                <a:gd name="T22" fmla="*/ 35 w 44"/>
                <a:gd name="T23" fmla="*/ 32 h 40"/>
                <a:gd name="T24" fmla="*/ 33 w 44"/>
                <a:gd name="T25" fmla="*/ 7 h 40"/>
                <a:gd name="T26" fmla="*/ 22 w 44"/>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0">
                  <a:moveTo>
                    <a:pt x="22" y="40"/>
                  </a:moveTo>
                  <a:cubicBezTo>
                    <a:pt x="17" y="40"/>
                    <a:pt x="13" y="39"/>
                    <a:pt x="9" y="36"/>
                  </a:cubicBezTo>
                  <a:cubicBezTo>
                    <a:pt x="1" y="28"/>
                    <a:pt x="0" y="16"/>
                    <a:pt x="7" y="7"/>
                  </a:cubicBezTo>
                  <a:cubicBezTo>
                    <a:pt x="10" y="3"/>
                    <a:pt x="16" y="0"/>
                    <a:pt x="22" y="0"/>
                  </a:cubicBezTo>
                  <a:cubicBezTo>
                    <a:pt x="27" y="0"/>
                    <a:pt x="31" y="2"/>
                    <a:pt x="35" y="5"/>
                  </a:cubicBezTo>
                  <a:cubicBezTo>
                    <a:pt x="43" y="12"/>
                    <a:pt x="44" y="25"/>
                    <a:pt x="37" y="33"/>
                  </a:cubicBezTo>
                  <a:cubicBezTo>
                    <a:pt x="33" y="38"/>
                    <a:pt x="28" y="40"/>
                    <a:pt x="22" y="40"/>
                  </a:cubicBezTo>
                  <a:close/>
                  <a:moveTo>
                    <a:pt x="22" y="3"/>
                  </a:moveTo>
                  <a:cubicBezTo>
                    <a:pt x="17" y="3"/>
                    <a:pt x="12" y="5"/>
                    <a:pt x="9" y="9"/>
                  </a:cubicBezTo>
                  <a:cubicBezTo>
                    <a:pt x="2" y="16"/>
                    <a:pt x="3" y="27"/>
                    <a:pt x="11" y="34"/>
                  </a:cubicBezTo>
                  <a:cubicBezTo>
                    <a:pt x="14" y="36"/>
                    <a:pt x="18" y="38"/>
                    <a:pt x="22" y="38"/>
                  </a:cubicBezTo>
                  <a:cubicBezTo>
                    <a:pt x="27" y="38"/>
                    <a:pt x="32" y="35"/>
                    <a:pt x="35" y="32"/>
                  </a:cubicBezTo>
                  <a:cubicBezTo>
                    <a:pt x="41" y="24"/>
                    <a:pt x="41" y="13"/>
                    <a:pt x="33" y="7"/>
                  </a:cubicBezTo>
                  <a:cubicBezTo>
                    <a:pt x="30" y="4"/>
                    <a:pt x="26" y="3"/>
                    <a:pt x="22" y="3"/>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0" name="Freeform 32"/>
            <p:cNvSpPr>
              <a:spLocks/>
            </p:cNvSpPr>
            <p:nvPr/>
          </p:nvSpPr>
          <p:spPr bwMode="auto">
            <a:xfrm>
              <a:off x="4552950" y="1751013"/>
              <a:ext cx="74613" cy="261938"/>
            </a:xfrm>
            <a:custGeom>
              <a:avLst/>
              <a:gdLst>
                <a:gd name="T0" fmla="*/ 39 w 47"/>
                <a:gd name="T1" fmla="*/ 165 h 165"/>
                <a:gd name="T2" fmla="*/ 0 w 47"/>
                <a:gd name="T3" fmla="*/ 8 h 165"/>
                <a:gd name="T4" fmla="*/ 8 w 47"/>
                <a:gd name="T5" fmla="*/ 0 h 165"/>
                <a:gd name="T6" fmla="*/ 47 w 47"/>
                <a:gd name="T7" fmla="*/ 165 h 165"/>
                <a:gd name="T8" fmla="*/ 39 w 47"/>
                <a:gd name="T9" fmla="*/ 165 h 165"/>
              </a:gdLst>
              <a:ahLst/>
              <a:cxnLst>
                <a:cxn ang="0">
                  <a:pos x="T0" y="T1"/>
                </a:cxn>
                <a:cxn ang="0">
                  <a:pos x="T2" y="T3"/>
                </a:cxn>
                <a:cxn ang="0">
                  <a:pos x="T4" y="T5"/>
                </a:cxn>
                <a:cxn ang="0">
                  <a:pos x="T6" y="T7"/>
                </a:cxn>
                <a:cxn ang="0">
                  <a:pos x="T8" y="T9"/>
                </a:cxn>
              </a:cxnLst>
              <a:rect l="0" t="0" r="r" b="b"/>
              <a:pathLst>
                <a:path w="47" h="165">
                  <a:moveTo>
                    <a:pt x="39" y="165"/>
                  </a:moveTo>
                  <a:lnTo>
                    <a:pt x="0" y="8"/>
                  </a:lnTo>
                  <a:lnTo>
                    <a:pt x="8" y="0"/>
                  </a:lnTo>
                  <a:lnTo>
                    <a:pt x="47" y="165"/>
                  </a:lnTo>
                  <a:lnTo>
                    <a:pt x="39" y="165"/>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1" name="Freeform 33"/>
            <p:cNvSpPr>
              <a:spLocks/>
            </p:cNvSpPr>
            <p:nvPr/>
          </p:nvSpPr>
          <p:spPr bwMode="auto">
            <a:xfrm>
              <a:off x="5162550" y="1689100"/>
              <a:ext cx="1595438" cy="522288"/>
            </a:xfrm>
            <a:custGeom>
              <a:avLst/>
              <a:gdLst>
                <a:gd name="T0" fmla="*/ 8 w 1005"/>
                <a:gd name="T1" fmla="*/ 329 h 329"/>
                <a:gd name="T2" fmla="*/ 0 w 1005"/>
                <a:gd name="T3" fmla="*/ 321 h 329"/>
                <a:gd name="T4" fmla="*/ 1005 w 1005"/>
                <a:gd name="T5" fmla="*/ 0 h 329"/>
                <a:gd name="T6" fmla="*/ 1005 w 1005"/>
                <a:gd name="T7" fmla="*/ 8 h 329"/>
                <a:gd name="T8" fmla="*/ 8 w 1005"/>
                <a:gd name="T9" fmla="*/ 329 h 329"/>
              </a:gdLst>
              <a:ahLst/>
              <a:cxnLst>
                <a:cxn ang="0">
                  <a:pos x="T0" y="T1"/>
                </a:cxn>
                <a:cxn ang="0">
                  <a:pos x="T2" y="T3"/>
                </a:cxn>
                <a:cxn ang="0">
                  <a:pos x="T4" y="T5"/>
                </a:cxn>
                <a:cxn ang="0">
                  <a:pos x="T6" y="T7"/>
                </a:cxn>
                <a:cxn ang="0">
                  <a:pos x="T8" y="T9"/>
                </a:cxn>
              </a:cxnLst>
              <a:rect l="0" t="0" r="r" b="b"/>
              <a:pathLst>
                <a:path w="1005" h="329">
                  <a:moveTo>
                    <a:pt x="8" y="329"/>
                  </a:moveTo>
                  <a:lnTo>
                    <a:pt x="0" y="321"/>
                  </a:lnTo>
                  <a:lnTo>
                    <a:pt x="1005" y="0"/>
                  </a:lnTo>
                  <a:lnTo>
                    <a:pt x="1005" y="8"/>
                  </a:lnTo>
                  <a:lnTo>
                    <a:pt x="8" y="329"/>
                  </a:lnTo>
                  <a:close/>
                </a:path>
              </a:pathLst>
            </a:custGeom>
            <a:solidFill>
              <a:srgbClr val="3D9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42" name="Freeform 34"/>
            <p:cNvSpPr>
              <a:spLocks/>
            </p:cNvSpPr>
            <p:nvPr/>
          </p:nvSpPr>
          <p:spPr bwMode="auto">
            <a:xfrm>
              <a:off x="5026025" y="3133725"/>
              <a:ext cx="735013" cy="473075"/>
            </a:xfrm>
            <a:custGeom>
              <a:avLst/>
              <a:gdLst>
                <a:gd name="T0" fmla="*/ 455 w 463"/>
                <a:gd name="T1" fmla="*/ 298 h 298"/>
                <a:gd name="T2" fmla="*/ 0 w 463"/>
                <a:gd name="T3" fmla="*/ 8 h 298"/>
                <a:gd name="T4" fmla="*/ 8 w 463"/>
                <a:gd name="T5" fmla="*/ 0 h 298"/>
                <a:gd name="T6" fmla="*/ 463 w 463"/>
                <a:gd name="T7" fmla="*/ 282 h 298"/>
                <a:gd name="T8" fmla="*/ 455 w 463"/>
                <a:gd name="T9" fmla="*/ 298 h 298"/>
              </a:gdLst>
              <a:ahLst/>
              <a:cxnLst>
                <a:cxn ang="0">
                  <a:pos x="T0" y="T1"/>
                </a:cxn>
                <a:cxn ang="0">
                  <a:pos x="T2" y="T3"/>
                </a:cxn>
                <a:cxn ang="0">
                  <a:pos x="T4" y="T5"/>
                </a:cxn>
                <a:cxn ang="0">
                  <a:pos x="T6" y="T7"/>
                </a:cxn>
                <a:cxn ang="0">
                  <a:pos x="T8" y="T9"/>
                </a:cxn>
              </a:cxnLst>
              <a:rect l="0" t="0" r="r" b="b"/>
              <a:pathLst>
                <a:path w="463" h="298">
                  <a:moveTo>
                    <a:pt x="455" y="298"/>
                  </a:moveTo>
                  <a:lnTo>
                    <a:pt x="0" y="8"/>
                  </a:lnTo>
                  <a:lnTo>
                    <a:pt x="8" y="0"/>
                  </a:lnTo>
                  <a:lnTo>
                    <a:pt x="463" y="282"/>
                  </a:lnTo>
                  <a:lnTo>
                    <a:pt x="455" y="298"/>
                  </a:ln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3" name="Freeform 35"/>
            <p:cNvSpPr>
              <a:spLocks/>
            </p:cNvSpPr>
            <p:nvPr/>
          </p:nvSpPr>
          <p:spPr bwMode="auto">
            <a:xfrm>
              <a:off x="6470650" y="3095625"/>
              <a:ext cx="385763" cy="387350"/>
            </a:xfrm>
            <a:custGeom>
              <a:avLst/>
              <a:gdLst>
                <a:gd name="T0" fmla="*/ 16 w 243"/>
                <a:gd name="T1" fmla="*/ 244 h 244"/>
                <a:gd name="T2" fmla="*/ 0 w 243"/>
                <a:gd name="T3" fmla="*/ 228 h 244"/>
                <a:gd name="T4" fmla="*/ 236 w 243"/>
                <a:gd name="T5" fmla="*/ 0 h 244"/>
                <a:gd name="T6" fmla="*/ 243 w 243"/>
                <a:gd name="T7" fmla="*/ 16 h 244"/>
                <a:gd name="T8" fmla="*/ 16 w 243"/>
                <a:gd name="T9" fmla="*/ 244 h 244"/>
              </a:gdLst>
              <a:ahLst/>
              <a:cxnLst>
                <a:cxn ang="0">
                  <a:pos x="T0" y="T1"/>
                </a:cxn>
                <a:cxn ang="0">
                  <a:pos x="T2" y="T3"/>
                </a:cxn>
                <a:cxn ang="0">
                  <a:pos x="T4" y="T5"/>
                </a:cxn>
                <a:cxn ang="0">
                  <a:pos x="T6" y="T7"/>
                </a:cxn>
                <a:cxn ang="0">
                  <a:pos x="T8" y="T9"/>
                </a:cxn>
              </a:cxnLst>
              <a:rect l="0" t="0" r="r" b="b"/>
              <a:pathLst>
                <a:path w="243" h="244">
                  <a:moveTo>
                    <a:pt x="16" y="244"/>
                  </a:moveTo>
                  <a:lnTo>
                    <a:pt x="0" y="228"/>
                  </a:lnTo>
                  <a:lnTo>
                    <a:pt x="236" y="0"/>
                  </a:lnTo>
                  <a:lnTo>
                    <a:pt x="243" y="16"/>
                  </a:lnTo>
                  <a:lnTo>
                    <a:pt x="16" y="244"/>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4" name="Freeform 36"/>
            <p:cNvSpPr>
              <a:spLocks/>
            </p:cNvSpPr>
            <p:nvPr/>
          </p:nvSpPr>
          <p:spPr bwMode="auto">
            <a:xfrm>
              <a:off x="2808288" y="3059113"/>
              <a:ext cx="1495425" cy="522288"/>
            </a:xfrm>
            <a:custGeom>
              <a:avLst/>
              <a:gdLst>
                <a:gd name="T0" fmla="*/ 0 w 942"/>
                <a:gd name="T1" fmla="*/ 329 h 329"/>
                <a:gd name="T2" fmla="*/ 0 w 942"/>
                <a:gd name="T3" fmla="*/ 321 h 329"/>
                <a:gd name="T4" fmla="*/ 942 w 942"/>
                <a:gd name="T5" fmla="*/ 0 h 329"/>
                <a:gd name="T6" fmla="*/ 942 w 942"/>
                <a:gd name="T7" fmla="*/ 8 h 329"/>
                <a:gd name="T8" fmla="*/ 0 w 942"/>
                <a:gd name="T9" fmla="*/ 329 h 329"/>
              </a:gdLst>
              <a:ahLst/>
              <a:cxnLst>
                <a:cxn ang="0">
                  <a:pos x="T0" y="T1"/>
                </a:cxn>
                <a:cxn ang="0">
                  <a:pos x="T2" y="T3"/>
                </a:cxn>
                <a:cxn ang="0">
                  <a:pos x="T4" y="T5"/>
                </a:cxn>
                <a:cxn ang="0">
                  <a:pos x="T6" y="T7"/>
                </a:cxn>
                <a:cxn ang="0">
                  <a:pos x="T8" y="T9"/>
                </a:cxn>
              </a:cxnLst>
              <a:rect l="0" t="0" r="r" b="b"/>
              <a:pathLst>
                <a:path w="942" h="329">
                  <a:moveTo>
                    <a:pt x="0" y="329"/>
                  </a:moveTo>
                  <a:lnTo>
                    <a:pt x="0" y="321"/>
                  </a:lnTo>
                  <a:lnTo>
                    <a:pt x="942" y="0"/>
                  </a:lnTo>
                  <a:lnTo>
                    <a:pt x="942" y="8"/>
                  </a:lnTo>
                  <a:lnTo>
                    <a:pt x="0" y="329"/>
                  </a:lnTo>
                  <a:close/>
                </a:path>
              </a:pathLst>
            </a:cu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5" name="Freeform 37"/>
            <p:cNvSpPr>
              <a:spLocks/>
            </p:cNvSpPr>
            <p:nvPr/>
          </p:nvSpPr>
          <p:spPr bwMode="auto">
            <a:xfrm>
              <a:off x="1787525" y="3295650"/>
              <a:ext cx="236538" cy="211138"/>
            </a:xfrm>
            <a:custGeom>
              <a:avLst/>
              <a:gdLst>
                <a:gd name="T0" fmla="*/ 133 w 149"/>
                <a:gd name="T1" fmla="*/ 133 h 133"/>
                <a:gd name="T2" fmla="*/ 0 w 149"/>
                <a:gd name="T3" fmla="*/ 16 h 133"/>
                <a:gd name="T4" fmla="*/ 15 w 149"/>
                <a:gd name="T5" fmla="*/ 0 h 133"/>
                <a:gd name="T6" fmla="*/ 149 w 149"/>
                <a:gd name="T7" fmla="*/ 118 h 133"/>
                <a:gd name="T8" fmla="*/ 133 w 149"/>
                <a:gd name="T9" fmla="*/ 133 h 133"/>
              </a:gdLst>
              <a:ahLst/>
              <a:cxnLst>
                <a:cxn ang="0">
                  <a:pos x="T0" y="T1"/>
                </a:cxn>
                <a:cxn ang="0">
                  <a:pos x="T2" y="T3"/>
                </a:cxn>
                <a:cxn ang="0">
                  <a:pos x="T4" y="T5"/>
                </a:cxn>
                <a:cxn ang="0">
                  <a:pos x="T6" y="T7"/>
                </a:cxn>
                <a:cxn ang="0">
                  <a:pos x="T8" y="T9"/>
                </a:cxn>
              </a:cxnLst>
              <a:rect l="0" t="0" r="r" b="b"/>
              <a:pathLst>
                <a:path w="149" h="133">
                  <a:moveTo>
                    <a:pt x="133" y="133"/>
                  </a:moveTo>
                  <a:lnTo>
                    <a:pt x="0" y="16"/>
                  </a:lnTo>
                  <a:lnTo>
                    <a:pt x="15" y="0"/>
                  </a:lnTo>
                  <a:lnTo>
                    <a:pt x="149" y="118"/>
                  </a:lnTo>
                  <a:lnTo>
                    <a:pt x="133" y="133"/>
                  </a:lnTo>
                  <a:close/>
                </a:path>
              </a:pathLst>
            </a:cu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6" name="Freeform 38"/>
            <p:cNvSpPr>
              <a:spLocks/>
            </p:cNvSpPr>
            <p:nvPr/>
          </p:nvSpPr>
          <p:spPr bwMode="auto">
            <a:xfrm>
              <a:off x="2571750" y="1701800"/>
              <a:ext cx="1619250" cy="622300"/>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Lst>
              <a:ahLst/>
              <a:cxnLst>
                <a:cxn ang="0">
                  <a:pos x="T0" y="T1"/>
                </a:cxn>
                <a:cxn ang="0">
                  <a:pos x="T2" y="T3"/>
                </a:cxn>
                <a:cxn ang="0">
                  <a:pos x="T4" y="T5"/>
                </a:cxn>
                <a:cxn ang="0">
                  <a:pos x="T6" y="T7"/>
                </a:cxn>
                <a:cxn ang="0">
                  <a:pos x="T8" y="T9"/>
                </a:cxn>
              </a:cxnLst>
              <a:rect l="0" t="0" r="r" b="b"/>
              <a:pathLst>
                <a:path w="1020" h="392">
                  <a:moveTo>
                    <a:pt x="1012" y="392"/>
                  </a:moveTo>
                  <a:lnTo>
                    <a:pt x="0" y="7"/>
                  </a:lnTo>
                  <a:lnTo>
                    <a:pt x="8" y="0"/>
                  </a:lnTo>
                  <a:lnTo>
                    <a:pt x="1020" y="376"/>
                  </a:lnTo>
                  <a:lnTo>
                    <a:pt x="1012" y="392"/>
                  </a:lnTo>
                  <a:close/>
                </a:path>
              </a:pathLst>
            </a:cu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7" name="TextBox 59"/>
            <p:cNvSpPr txBox="1"/>
            <p:nvPr/>
          </p:nvSpPr>
          <p:spPr bwMode="auto">
            <a:xfrm>
              <a:off x="7392988" y="2716460"/>
              <a:ext cx="2236510" cy="477054"/>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人员及制度的增多，在办案现场无法</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进行可视化沟通</a:t>
              </a: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容易出现管理盲区</a:t>
              </a:r>
              <a:endParaRPr lang="zh-CN" altLang="en-US" sz="10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8" name="TextBox 60"/>
            <p:cNvSpPr txBox="1"/>
            <p:nvPr/>
          </p:nvSpPr>
          <p:spPr bwMode="auto">
            <a:xfrm>
              <a:off x="3206443" y="554481"/>
              <a:ext cx="2492990" cy="477054"/>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小组人员分散</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，沟通以电话为主</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影响了工作效率、加大了工作及时间成本</a:t>
              </a:r>
            </a:p>
          </p:txBody>
        </p:sp>
        <p:sp>
          <p:nvSpPr>
            <p:cNvPr id="49" name="TextBox 63"/>
            <p:cNvSpPr txBox="1"/>
            <p:nvPr/>
          </p:nvSpPr>
          <p:spPr bwMode="auto">
            <a:xfrm>
              <a:off x="-104557" y="1186647"/>
              <a:ext cx="1980029" cy="477054"/>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案件进度汇报数据多次进行</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汇总</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容易</a:t>
              </a: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漏报、出错</a:t>
              </a:r>
            </a:p>
          </p:txBody>
        </p:sp>
        <p:sp>
          <p:nvSpPr>
            <p:cNvPr id="50" name="TextBox 66"/>
            <p:cNvSpPr txBox="1"/>
            <p:nvPr/>
          </p:nvSpPr>
          <p:spPr bwMode="auto">
            <a:xfrm>
              <a:off x="7392988" y="1173745"/>
              <a:ext cx="1851789" cy="477054"/>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案件数据量大，表格</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繁多分散</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管理难度大，工作效率低</a:t>
              </a:r>
              <a:endParaRPr lang="zh-CN" altLang="en-US" sz="10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5734954" y="4596326"/>
            <a:ext cx="800219" cy="461665"/>
          </a:xfrm>
          <a:prstGeom prst="rect">
            <a:avLst/>
          </a:prstGeom>
          <a:noFill/>
        </p:spPr>
        <p:txBody>
          <a:bodyPr wrap="none" rtlCol="0">
            <a:spAutoFit/>
          </a:bodyPr>
          <a:lstStyle/>
          <a:p>
            <a:r>
              <a:rPr lang="zh-CN" altLang="en-US" sz="2400" b="1" dirty="0" smtClean="0">
                <a:solidFill>
                  <a:schemeClr val="tx1">
                    <a:lumMod val="50000"/>
                  </a:schemeClr>
                </a:solidFill>
                <a:latin typeface="微软雅黑" panose="020B0503020204020204" pitchFamily="34" charset="-122"/>
                <a:ea typeface="微软雅黑" panose="020B0503020204020204" pitchFamily="34" charset="-122"/>
              </a:rPr>
              <a:t>难题</a:t>
            </a:r>
            <a:endParaRPr lang="zh-CN" altLang="en-US" sz="24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2" name="TextBox 63"/>
          <p:cNvSpPr txBox="1"/>
          <p:nvPr/>
        </p:nvSpPr>
        <p:spPr bwMode="auto">
          <a:xfrm>
            <a:off x="370176" y="5054806"/>
            <a:ext cx="2492990" cy="477054"/>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案卷文档增多但分散，形成信息孤岛</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领导层不能随时、随地了解案件进展</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状况</a:t>
            </a:r>
            <a:endParaRPr lang="zh-CN" altLang="en-US" sz="10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53" name="TextBox 63"/>
          <p:cNvSpPr txBox="1"/>
          <p:nvPr/>
        </p:nvSpPr>
        <p:spPr bwMode="auto">
          <a:xfrm>
            <a:off x="4533933" y="5980328"/>
            <a:ext cx="2525829" cy="669414"/>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lnSpc>
                <a:spcPct val="125000"/>
              </a:lnSpc>
            </a:pP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缺乏统一的工作沟通</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平台，</a:t>
            </a:r>
            <a:endPar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不能</a:t>
            </a: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随时</a:t>
            </a: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保持案件</a:t>
            </a: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信息完整性</a:t>
            </a:r>
            <a:r>
              <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rPr>
              <a:t/>
            </a:r>
            <a:br>
              <a:rPr lang="en-US" altLang="zh-CN" sz="1000" b="1" dirty="0" smtClean="0">
                <a:solidFill>
                  <a:schemeClr val="accent5">
                    <a:lumMod val="50000"/>
                  </a:schemeClr>
                </a:solidFill>
                <a:latin typeface="微软雅黑" panose="020B0503020204020204" pitchFamily="34" charset="-122"/>
                <a:ea typeface="微软雅黑" panose="020B0503020204020204" pitchFamily="34" charset="-122"/>
              </a:rPr>
            </a:br>
            <a:r>
              <a:rPr lang="zh-CN" altLang="en-US" sz="1000" b="1" dirty="0" smtClean="0">
                <a:solidFill>
                  <a:schemeClr val="accent5">
                    <a:lumMod val="50000"/>
                  </a:schemeClr>
                </a:solidFill>
                <a:latin typeface="微软雅黑" panose="020B0503020204020204" pitchFamily="34" charset="-122"/>
                <a:ea typeface="微软雅黑" panose="020B0503020204020204" pitchFamily="34" charset="-122"/>
              </a:rPr>
              <a:t>导致及时</a:t>
            </a:r>
            <a:r>
              <a:rPr lang="zh-CN" altLang="en-US" sz="1000" b="1" dirty="0">
                <a:solidFill>
                  <a:schemeClr val="accent5">
                    <a:lumMod val="50000"/>
                  </a:schemeClr>
                </a:solidFill>
                <a:latin typeface="微软雅黑" panose="020B0503020204020204" pitchFamily="34" charset="-122"/>
                <a:ea typeface="微软雅黑" panose="020B0503020204020204" pitchFamily="34" charset="-122"/>
              </a:rPr>
              <a:t>性、动态性、全面性较差</a:t>
            </a:r>
          </a:p>
        </p:txBody>
      </p:sp>
    </p:spTree>
    <p:extLst>
      <p:ext uri="{BB962C8B-B14F-4D97-AF65-F5344CB8AC3E}">
        <p14:creationId xmlns:p14="http://schemas.microsoft.com/office/powerpoint/2010/main" val="2098843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053587" y="646915"/>
            <a:ext cx="3871214"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检察院大数据平台建设目标</a:t>
            </a:r>
            <a:endParaRPr lang="zh-CN" altLang="en-US"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52425" y="1364526"/>
            <a:ext cx="11753850" cy="613694"/>
          </a:xfrm>
          <a:prstGeom prst="rect">
            <a:avLst/>
          </a:prstGeom>
          <a:noFill/>
        </p:spPr>
        <p:txBody>
          <a:bodyPr wrap="square" rtlCol="0">
            <a:spAutoFit/>
          </a:bodyPr>
          <a:lstStyle/>
          <a:p>
            <a:pPr>
              <a:lnSpc>
                <a:spcPct val="150000"/>
              </a:lnSpc>
              <a:spcAft>
                <a:spcPts val="1200"/>
              </a:spcAft>
            </a:pPr>
            <a:r>
              <a:rPr lang="en-US" altLang="zh-CN" sz="1200" b="1" dirty="0" smtClean="0">
                <a:solidFill>
                  <a:srgbClr val="002060"/>
                </a:solidFill>
                <a:latin typeface="微软雅黑" panose="020B0503020204020204" pitchFamily="34" charset="-122"/>
                <a:ea typeface="微软雅黑" panose="020B0503020204020204" pitchFamily="34" charset="-122"/>
              </a:rPr>
              <a:t>       </a:t>
            </a:r>
            <a:r>
              <a:rPr lang="zh-CN" altLang="zh-CN" sz="1200" b="1" dirty="0" smtClean="0">
                <a:solidFill>
                  <a:srgbClr val="002060"/>
                </a:solidFill>
                <a:latin typeface="微软雅黑" panose="020B0503020204020204" pitchFamily="34" charset="-122"/>
                <a:ea typeface="微软雅黑" panose="020B0503020204020204" pitchFamily="34" charset="-122"/>
              </a:rPr>
              <a:t>通过</a:t>
            </a:r>
            <a:r>
              <a:rPr lang="zh-CN" altLang="zh-CN" sz="1200" b="1" dirty="0">
                <a:solidFill>
                  <a:srgbClr val="002060"/>
                </a:solidFill>
                <a:latin typeface="微软雅黑" panose="020B0503020204020204" pitchFamily="34" charset="-122"/>
                <a:ea typeface="微软雅黑" panose="020B0503020204020204" pitchFamily="34" charset="-122"/>
              </a:rPr>
              <a:t>科学整合信息资源，高度融合检察案件信息、队伍信息和共享信息资源，构建全方位对接检察业务管理、检察人事管理、检察行政管理和检察院其他管理工作需求的检务大数据平台，科学、准确、及时呈现检察院的管理态势及分析、案件态势及分析、工作态势及分析和服务态势及分析，全面提升检察院的工作效率和</a:t>
            </a:r>
            <a:r>
              <a:rPr lang="zh-CN" altLang="zh-CN" sz="1200" b="1" dirty="0" smtClean="0">
                <a:solidFill>
                  <a:srgbClr val="002060"/>
                </a:solidFill>
                <a:latin typeface="微软雅黑" panose="020B0503020204020204" pitchFamily="34" charset="-122"/>
                <a:ea typeface="微软雅黑" panose="020B0503020204020204" pitchFamily="34" charset="-122"/>
              </a:rPr>
              <a:t>质量</a:t>
            </a:r>
            <a:r>
              <a:rPr lang="zh-CN" altLang="en-US" sz="1200" b="1" dirty="0" smtClean="0">
                <a:solidFill>
                  <a:srgbClr val="002060"/>
                </a:solidFill>
                <a:latin typeface="微软雅黑" panose="020B0503020204020204" pitchFamily="34" charset="-122"/>
                <a:ea typeface="微软雅黑" panose="020B0503020204020204" pitchFamily="34" charset="-122"/>
              </a:rPr>
              <a:t>。</a:t>
            </a:r>
            <a:endParaRPr lang="zh-CN" altLang="zh-CN" sz="1200" b="1"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4369194" y="2670977"/>
            <a:ext cx="3240000" cy="48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solidFill>
                  <a:schemeClr val="bg1"/>
                </a:solidFill>
                <a:latin typeface="微软雅黑" panose="020B0503020204020204" pitchFamily="34" charset="-122"/>
                <a:ea typeface="微软雅黑" panose="020B0503020204020204" pitchFamily="34" charset="-122"/>
              </a:rPr>
              <a:t>提供检察业务数据应用服务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369194" y="3417505"/>
            <a:ext cx="3240000" cy="48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latin typeface="微软雅黑" panose="020B0503020204020204" pitchFamily="34" charset="-122"/>
                <a:ea typeface="微软雅黑" panose="020B0503020204020204" pitchFamily="34" charset="-122"/>
              </a:rPr>
              <a:t>提供“智慧型”知识服务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369194" y="4161947"/>
            <a:ext cx="3240000" cy="48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latin typeface="微软雅黑" panose="020B0503020204020204" pitchFamily="34" charset="-122"/>
                <a:ea typeface="微软雅黑" panose="020B0503020204020204" pitchFamily="34" charset="-122"/>
              </a:rPr>
              <a:t>服务于具体办案人员的管理考评</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369194" y="4906389"/>
            <a:ext cx="3240000" cy="48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latin typeface="微软雅黑" panose="020B0503020204020204" pitchFamily="34" charset="-122"/>
                <a:ea typeface="微软雅黑" panose="020B0503020204020204" pitchFamily="34" charset="-122"/>
              </a:rPr>
              <a:t>办案风险监控与防范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369194" y="5650831"/>
            <a:ext cx="3240000" cy="48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具体</a:t>
            </a:r>
            <a:r>
              <a:rPr lang="zh-CN" altLang="zh-CN" sz="1600" b="1" dirty="0" smtClean="0">
                <a:latin typeface="微软雅黑" panose="020B0503020204020204" pitchFamily="34" charset="-122"/>
                <a:ea typeface="微软雅黑" panose="020B0503020204020204" pitchFamily="34" charset="-122"/>
              </a:rPr>
              <a:t>应用</a:t>
            </a:r>
            <a:r>
              <a:rPr lang="zh-CN" altLang="zh-CN" sz="1600" b="1" dirty="0">
                <a:latin typeface="微软雅黑" panose="020B0503020204020204" pitchFamily="34" charset="-122"/>
                <a:ea typeface="微软雅黑" panose="020B0503020204020204" pitchFamily="34" charset="-122"/>
              </a:rPr>
              <a:t>功能</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23925" y="2537607"/>
            <a:ext cx="3394272" cy="752514"/>
          </a:xfrm>
          <a:prstGeom prst="rect">
            <a:avLst/>
          </a:prstGeom>
          <a:noFill/>
        </p:spPr>
        <p:txBody>
          <a:bodyPr wrap="square" rtlCol="0">
            <a:spAutoFit/>
          </a:bodyPr>
          <a:lstStyle/>
          <a:p>
            <a:pPr algn="r">
              <a:lnSpc>
                <a:spcPct val="130000"/>
              </a:lnSpc>
            </a:pPr>
            <a:r>
              <a:rPr lang="zh-CN" altLang="zh-CN" sz="1100" dirty="0">
                <a:solidFill>
                  <a:srgbClr val="002060"/>
                </a:solidFill>
                <a:latin typeface="微软雅黑" panose="020B0503020204020204" pitchFamily="34" charset="-122"/>
                <a:ea typeface="微软雅黑" panose="020B0503020204020204" pitchFamily="34" charset="-122"/>
              </a:rPr>
              <a:t>通过检务大数据平台，检察院各个人员在案件办理、检务保障、办事办会等各项工作、活动中都可以获得高效、便捷、全面、准确的信息</a:t>
            </a:r>
            <a:r>
              <a:rPr lang="zh-CN" altLang="zh-CN" sz="1100" dirty="0" smtClean="0">
                <a:solidFill>
                  <a:srgbClr val="002060"/>
                </a:solidFill>
                <a:latin typeface="微软雅黑" panose="020B0503020204020204" pitchFamily="34" charset="-122"/>
                <a:ea typeface="微软雅黑" panose="020B0503020204020204" pitchFamily="34" charset="-122"/>
              </a:rPr>
              <a:t>服务</a:t>
            </a:r>
            <a:r>
              <a:rPr lang="zh-CN" altLang="en-US" sz="1100" dirty="0" smtClean="0">
                <a:solidFill>
                  <a:srgbClr val="002060"/>
                </a:solidFill>
                <a:latin typeface="微软雅黑" panose="020B0503020204020204" pitchFamily="34" charset="-122"/>
                <a:ea typeface="微软雅黑" panose="020B0503020204020204" pitchFamily="34" charset="-122"/>
              </a:rPr>
              <a:t>；</a:t>
            </a:r>
          </a:p>
        </p:txBody>
      </p:sp>
      <p:sp>
        <p:nvSpPr>
          <p:cNvPr id="12" name="文本框 11"/>
          <p:cNvSpPr txBox="1"/>
          <p:nvPr/>
        </p:nvSpPr>
        <p:spPr>
          <a:xfrm>
            <a:off x="7711189" y="3290121"/>
            <a:ext cx="3242562" cy="972574"/>
          </a:xfrm>
          <a:prstGeom prst="rect">
            <a:avLst/>
          </a:prstGeom>
          <a:noFill/>
        </p:spPr>
        <p:txBody>
          <a:bodyPr wrap="square" rtlCol="0">
            <a:spAutoFit/>
          </a:bodyPr>
          <a:lstStyle/>
          <a:p>
            <a:pPr>
              <a:lnSpc>
                <a:spcPct val="130000"/>
              </a:lnSpc>
            </a:pPr>
            <a:r>
              <a:rPr lang="zh-CN" altLang="zh-CN" sz="1100" dirty="0">
                <a:solidFill>
                  <a:srgbClr val="002060"/>
                </a:solidFill>
                <a:latin typeface="微软雅黑" panose="020B0503020204020204" pitchFamily="34" charset="-122"/>
                <a:ea typeface="微软雅黑" panose="020B0503020204020204" pitchFamily="34" charset="-122"/>
              </a:rPr>
              <a:t>基于检察业务数据分析和数据资源池，采用信息挖掘和关联分析等技术，将透过案件信息反映出来的社会管理、法律法规等方面的隐性知识用态势分析、趋势预测等图表方式显示提供</a:t>
            </a:r>
            <a:r>
              <a:rPr lang="zh-CN" altLang="zh-CN" sz="1100" dirty="0" smtClean="0">
                <a:solidFill>
                  <a:srgbClr val="002060"/>
                </a:solidFill>
                <a:latin typeface="微软雅黑" panose="020B0503020204020204" pitchFamily="34" charset="-122"/>
                <a:ea typeface="微软雅黑" panose="020B0503020204020204" pitchFamily="34" charset="-122"/>
              </a:rPr>
              <a:t>出来</a:t>
            </a:r>
            <a:r>
              <a:rPr lang="zh-CN" altLang="en-US" sz="1100" b="1" dirty="0" smtClean="0">
                <a:solidFill>
                  <a:srgbClr val="002060"/>
                </a:solidFill>
                <a:latin typeface="微软雅黑" panose="020B0503020204020204" pitchFamily="34" charset="-122"/>
                <a:ea typeface="微软雅黑" panose="020B0503020204020204" pitchFamily="34" charset="-122"/>
              </a:rPr>
              <a:t>；</a:t>
            </a:r>
          </a:p>
        </p:txBody>
      </p:sp>
      <p:sp>
        <p:nvSpPr>
          <p:cNvPr id="13" name="文本框 12"/>
          <p:cNvSpPr txBox="1"/>
          <p:nvPr/>
        </p:nvSpPr>
        <p:spPr>
          <a:xfrm>
            <a:off x="923925" y="4028577"/>
            <a:ext cx="3394272" cy="972574"/>
          </a:xfrm>
          <a:prstGeom prst="rect">
            <a:avLst/>
          </a:prstGeom>
          <a:noFill/>
        </p:spPr>
        <p:txBody>
          <a:bodyPr wrap="square" rtlCol="0">
            <a:spAutoFit/>
          </a:bodyPr>
          <a:lstStyle/>
          <a:p>
            <a:pPr algn="r">
              <a:lnSpc>
                <a:spcPct val="130000"/>
              </a:lnSpc>
            </a:pPr>
            <a:r>
              <a:rPr lang="zh-CN" altLang="zh-CN" sz="1100" dirty="0">
                <a:solidFill>
                  <a:srgbClr val="002060"/>
                </a:solidFill>
                <a:latin typeface="微软雅黑" panose="020B0503020204020204" pitchFamily="34" charset="-122"/>
                <a:ea typeface="微软雅黑" panose="020B0503020204020204" pitchFamily="34" charset="-122"/>
              </a:rPr>
              <a:t>针对司法改革的人员配置，根据主任检察官、检察官、检察辅助人员办案权限、责任分担等情况的设定，对具体人员案件办理数量、质量、效率办理进行数据统计，科学评价</a:t>
            </a:r>
            <a:r>
              <a:rPr lang="zh-CN" altLang="en-US" sz="1100" dirty="0" smtClean="0">
                <a:solidFill>
                  <a:srgbClr val="002060"/>
                </a:solidFill>
                <a:latin typeface="微软雅黑" panose="020B0503020204020204" pitchFamily="34" charset="-122"/>
                <a:ea typeface="微软雅黑" panose="020B0503020204020204" pitchFamily="34" charset="-122"/>
              </a:rPr>
              <a:t>；</a:t>
            </a:r>
          </a:p>
        </p:txBody>
      </p:sp>
      <p:sp>
        <p:nvSpPr>
          <p:cNvPr id="14" name="文本框 13"/>
          <p:cNvSpPr txBox="1"/>
          <p:nvPr/>
        </p:nvSpPr>
        <p:spPr>
          <a:xfrm>
            <a:off x="7711188" y="4773019"/>
            <a:ext cx="3242563" cy="752514"/>
          </a:xfrm>
          <a:prstGeom prst="rect">
            <a:avLst/>
          </a:prstGeom>
          <a:noFill/>
        </p:spPr>
        <p:txBody>
          <a:bodyPr wrap="square" rtlCol="0">
            <a:spAutoFit/>
          </a:bodyPr>
          <a:lstStyle/>
          <a:p>
            <a:pPr>
              <a:lnSpc>
                <a:spcPct val="130000"/>
              </a:lnSpc>
            </a:pPr>
            <a:r>
              <a:rPr lang="zh-CN" altLang="zh-CN" sz="1100" dirty="0">
                <a:solidFill>
                  <a:srgbClr val="002060"/>
                </a:solidFill>
                <a:latin typeface="微软雅黑" panose="020B0503020204020204" pitchFamily="34" charset="-122"/>
                <a:ea typeface="微软雅黑" panose="020B0503020204020204" pitchFamily="34" charset="-122"/>
              </a:rPr>
              <a:t>通过预先设定一定的风险点，对承办人是否排除风险点进行数据分析，通过大量数据分析手段及时发现消除可能存在的办案隐患</a:t>
            </a:r>
            <a:r>
              <a:rPr lang="zh-CN" altLang="en-US" sz="1100" b="1" dirty="0" smtClean="0">
                <a:solidFill>
                  <a:srgbClr val="002060"/>
                </a:solidFill>
                <a:latin typeface="微软雅黑" panose="020B0503020204020204" pitchFamily="34" charset="-122"/>
                <a:ea typeface="微软雅黑" panose="020B0503020204020204" pitchFamily="34" charset="-122"/>
              </a:rPr>
              <a:t>；</a:t>
            </a:r>
          </a:p>
        </p:txBody>
      </p:sp>
      <p:sp>
        <p:nvSpPr>
          <p:cNvPr id="15" name="文本框 14"/>
          <p:cNvSpPr txBox="1"/>
          <p:nvPr/>
        </p:nvSpPr>
        <p:spPr>
          <a:xfrm>
            <a:off x="923285" y="5407431"/>
            <a:ext cx="3394272" cy="972574"/>
          </a:xfrm>
          <a:prstGeom prst="rect">
            <a:avLst/>
          </a:prstGeom>
          <a:noFill/>
        </p:spPr>
        <p:txBody>
          <a:bodyPr wrap="square" rtlCol="0">
            <a:spAutoFit/>
          </a:bodyPr>
          <a:lstStyle/>
          <a:p>
            <a:pPr algn="r">
              <a:lnSpc>
                <a:spcPct val="130000"/>
              </a:lnSpc>
            </a:pPr>
            <a:r>
              <a:rPr lang="zh-CN" altLang="zh-CN" sz="1100" dirty="0">
                <a:solidFill>
                  <a:srgbClr val="002060"/>
                </a:solidFill>
                <a:latin typeface="微软雅黑" panose="020B0503020204020204" pitchFamily="34" charset="-122"/>
                <a:ea typeface="微软雅黑" panose="020B0503020204020204" pitchFamily="34" charset="-122"/>
              </a:rPr>
              <a:t>具体功能模块将根据检察院实际需求定制化建设，主要包括核心数据、指标库、专项分析、业务监督、人员管理、信息检索、量刑分析等功能模块，是面向用户的功能入口。</a:t>
            </a:r>
            <a:endParaRPr lang="zh-CN" altLang="en-US" sz="1100" dirty="0" smtClean="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42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290431" y="626070"/>
            <a:ext cx="3318763" cy="492121"/>
          </a:xfrm>
        </p:spPr>
        <p:txBody>
          <a:bodyPr>
            <a:noAutofit/>
          </a:bodyPr>
          <a:lstStyle/>
          <a:p>
            <a:r>
              <a:rPr lang="zh-CN" altLang="en-US" sz="2400" dirty="0" smtClean="0">
                <a:latin typeface="微软雅黑" panose="020B0503020204020204" pitchFamily="34" charset="-122"/>
                <a:ea typeface="微软雅黑" panose="020B0503020204020204" pitchFamily="34" charset="-122"/>
              </a:rPr>
              <a:t>易莲大数据平台架构图</a:t>
            </a:r>
            <a:endParaRPr lang="zh-CN" altLang="en-US" sz="2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12" y="1540222"/>
            <a:ext cx="10058400" cy="4883911"/>
          </a:xfrm>
          <a:prstGeom prst="rect">
            <a:avLst/>
          </a:prstGeom>
        </p:spPr>
      </p:pic>
    </p:spTree>
    <p:extLst>
      <p:ext uri="{BB962C8B-B14F-4D97-AF65-F5344CB8AC3E}">
        <p14:creationId xmlns:p14="http://schemas.microsoft.com/office/powerpoint/2010/main" val="3637611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290431" y="626070"/>
            <a:ext cx="3662944" cy="492121"/>
          </a:xfrm>
        </p:spPr>
        <p:txBody>
          <a:bodyPr>
            <a:noAutofit/>
          </a:bodyPr>
          <a:lstStyle/>
          <a:p>
            <a:r>
              <a:rPr lang="zh-CN" altLang="en-US" sz="2400" dirty="0" smtClean="0">
                <a:latin typeface="微软雅黑" panose="020B0503020204020204" pitchFamily="34" charset="-122"/>
                <a:ea typeface="微软雅黑" panose="020B0503020204020204" pitchFamily="34" charset="-122"/>
              </a:rPr>
              <a:t>易莲大数据平台主要功能</a:t>
            </a:r>
            <a:endParaRPr lang="zh-CN" altLang="en-US" sz="2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89" y="1610027"/>
            <a:ext cx="10058400" cy="4258055"/>
          </a:xfrm>
          <a:prstGeom prst="rect">
            <a:avLst/>
          </a:prstGeom>
        </p:spPr>
      </p:pic>
    </p:spTree>
    <p:extLst>
      <p:ext uri="{BB962C8B-B14F-4D97-AF65-F5344CB8AC3E}">
        <p14:creationId xmlns:p14="http://schemas.microsoft.com/office/powerpoint/2010/main" val="996015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718931" y="645120"/>
            <a:ext cx="4901194" cy="492121"/>
          </a:xfrm>
        </p:spPr>
        <p:txBody>
          <a:bodyPr>
            <a:noAutofit/>
          </a:bodyPr>
          <a:lstStyle/>
          <a:p>
            <a:r>
              <a:rPr lang="zh-CN" altLang="en-US" sz="2400" dirty="0" smtClean="0">
                <a:latin typeface="微软雅黑" panose="020B0503020204020204" pitchFamily="34" charset="-122"/>
                <a:ea typeface="微软雅黑" panose="020B0503020204020204" pitchFamily="34" charset="-122"/>
              </a:rPr>
              <a:t>易莲大数据平台数据可视化与表示</a:t>
            </a:r>
            <a:endParaRPr lang="zh-CN" altLang="en-US" sz="2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189" y="1428751"/>
            <a:ext cx="8848011" cy="5161339"/>
          </a:xfrm>
          <a:prstGeom prst="rect">
            <a:avLst/>
          </a:prstGeom>
        </p:spPr>
      </p:pic>
    </p:spTree>
    <p:extLst>
      <p:ext uri="{BB962C8B-B14F-4D97-AF65-F5344CB8AC3E}">
        <p14:creationId xmlns:p14="http://schemas.microsoft.com/office/powerpoint/2010/main" val="144990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1004464" y="287027"/>
            <a:ext cx="7216681"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九、无限扩展，兼容多种系统无缝接入</a:t>
            </a:r>
            <a:endParaRPr lang="zh-CN" altLang="en-US" sz="2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97302" y="2346301"/>
            <a:ext cx="4799695" cy="2831544"/>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u"/>
            </a:pPr>
            <a:r>
              <a:rPr lang="zh-CN" altLang="en-US" sz="1400" b="1" dirty="0" smtClean="0">
                <a:solidFill>
                  <a:srgbClr val="002060"/>
                </a:solidFill>
                <a:latin typeface="微软雅黑" panose="020B0503020204020204" pitchFamily="34" charset="-122"/>
                <a:ea typeface="微软雅黑" panose="020B0503020204020204" pitchFamily="34" charset="-122"/>
              </a:rPr>
              <a:t>整套系统具有高兼容性，提供强大的统一接口，可以</a:t>
            </a:r>
            <a:r>
              <a:rPr lang="zh-CN" altLang="en-US" sz="1400" b="1" dirty="0">
                <a:solidFill>
                  <a:srgbClr val="002060"/>
                </a:solidFill>
                <a:latin typeface="微软雅黑" panose="020B0503020204020204" pitchFamily="34" charset="-122"/>
                <a:ea typeface="微软雅黑" panose="020B0503020204020204" pitchFamily="34" charset="-122"/>
              </a:rPr>
              <a:t>对接目前检察院已上线系统（例如远程信访系统、检察院安管</a:t>
            </a:r>
            <a:r>
              <a:rPr lang="zh-CN" altLang="en-US" sz="1400" b="1" dirty="0" smtClean="0">
                <a:solidFill>
                  <a:srgbClr val="002060"/>
                </a:solidFill>
                <a:latin typeface="微软雅黑" panose="020B0503020204020204" pitchFamily="34" charset="-122"/>
                <a:ea typeface="微软雅黑" panose="020B0503020204020204" pitchFamily="34" charset="-122"/>
              </a:rPr>
              <a:t>系统等），避免浪费之前建设好的信息化资源；</a:t>
            </a:r>
            <a:endParaRPr lang="en-US" altLang="zh-CN" sz="1400" b="1" dirty="0" smtClean="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400" b="1" dirty="0" smtClean="0">
                <a:solidFill>
                  <a:srgbClr val="002060"/>
                </a:solidFill>
                <a:latin typeface="微软雅黑" panose="020B0503020204020204" pitchFamily="34" charset="-122"/>
                <a:ea typeface="微软雅黑" panose="020B0503020204020204" pitchFamily="34" charset="-122"/>
              </a:rPr>
              <a:t>同时系统也具备高可用性、高</a:t>
            </a:r>
            <a:r>
              <a:rPr lang="zh-CN" altLang="en-US" sz="1400" b="1" dirty="0">
                <a:solidFill>
                  <a:srgbClr val="002060"/>
                </a:solidFill>
                <a:latin typeface="微软雅黑" panose="020B0503020204020204" pitchFamily="34" charset="-122"/>
                <a:ea typeface="微软雅黑" panose="020B0503020204020204" pitchFamily="34" charset="-122"/>
              </a:rPr>
              <a:t>扩展性，提供丰富完善的二次开发接口，后期</a:t>
            </a:r>
            <a:r>
              <a:rPr lang="zh-CN" altLang="en-US" sz="1400" b="1" dirty="0" smtClean="0">
                <a:solidFill>
                  <a:srgbClr val="002060"/>
                </a:solidFill>
                <a:latin typeface="微软雅黑" panose="020B0503020204020204" pitchFamily="34" charset="-122"/>
                <a:ea typeface="微软雅黑" panose="020B0503020204020204" pitchFamily="34" charset="-122"/>
              </a:rPr>
              <a:t>可以与比如</a:t>
            </a:r>
            <a:r>
              <a:rPr lang="en-US" altLang="zh-CN" sz="1400" b="1" dirty="0" smtClean="0">
                <a:solidFill>
                  <a:srgbClr val="002060"/>
                </a:solidFill>
                <a:latin typeface="微软雅黑" panose="020B0503020204020204" pitchFamily="34" charset="-122"/>
                <a:ea typeface="微软雅黑" panose="020B0503020204020204" pitchFamily="34" charset="-122"/>
              </a:rPr>
              <a:t>OA</a:t>
            </a:r>
            <a:r>
              <a:rPr lang="zh-CN" altLang="en-US" sz="1400" b="1" dirty="0">
                <a:solidFill>
                  <a:srgbClr val="002060"/>
                </a:solidFill>
                <a:latin typeface="微软雅黑" panose="020B0503020204020204" pitchFamily="34" charset="-122"/>
                <a:ea typeface="微软雅黑" panose="020B0503020204020204" pitchFamily="34" charset="-122"/>
              </a:rPr>
              <a:t>、案件管理系统、案件</a:t>
            </a:r>
            <a:r>
              <a:rPr lang="zh-CN" altLang="en-US" sz="1400" b="1" dirty="0" smtClean="0">
                <a:solidFill>
                  <a:srgbClr val="002060"/>
                </a:solidFill>
                <a:latin typeface="微软雅黑" panose="020B0503020204020204" pitchFamily="34" charset="-122"/>
                <a:ea typeface="微软雅黑" panose="020B0503020204020204" pitchFamily="34" charset="-122"/>
              </a:rPr>
              <a:t>控制系统、考勤系统等</a:t>
            </a:r>
            <a:r>
              <a:rPr lang="zh-CN" altLang="en-US" sz="1400" b="1" dirty="0">
                <a:solidFill>
                  <a:srgbClr val="002060"/>
                </a:solidFill>
                <a:latin typeface="微软雅黑" panose="020B0503020204020204" pitchFamily="34" charset="-122"/>
                <a:ea typeface="微软雅黑" panose="020B0503020204020204" pitchFamily="34" charset="-122"/>
              </a:rPr>
              <a:t>进行无缝接入，纳入</a:t>
            </a:r>
            <a:r>
              <a:rPr lang="zh-CN" altLang="en-US" sz="1400" b="1" dirty="0" smtClean="0">
                <a:solidFill>
                  <a:srgbClr val="002060"/>
                </a:solidFill>
                <a:latin typeface="微软雅黑" panose="020B0503020204020204" pitchFamily="34" charset="-122"/>
                <a:ea typeface="微软雅黑" panose="020B0503020204020204" pitchFamily="34" charset="-122"/>
              </a:rPr>
              <a:t>整体，</a:t>
            </a:r>
            <a:r>
              <a:rPr lang="zh-CN" altLang="en-US" sz="1400" b="1" dirty="0">
                <a:solidFill>
                  <a:srgbClr val="002060"/>
                </a:solidFill>
                <a:latin typeface="微软雅黑" panose="020B0503020204020204" pitchFamily="34" charset="-122"/>
                <a:ea typeface="微软雅黑" panose="020B0503020204020204" pitchFamily="34" charset="-122"/>
              </a:rPr>
              <a:t>做到一站式服务、一站式管理，大幅度提升信息化系统易用性</a:t>
            </a:r>
            <a:r>
              <a:rPr lang="zh-CN" altLang="en-US" sz="1400" b="1" dirty="0" smtClean="0">
                <a:solidFill>
                  <a:srgbClr val="002060"/>
                </a:solidFill>
                <a:latin typeface="微软雅黑" panose="020B0503020204020204" pitchFamily="34" charset="-122"/>
                <a:ea typeface="微软雅黑" panose="020B0503020204020204" pitchFamily="34" charset="-122"/>
              </a:rPr>
              <a:t>。</a:t>
            </a:r>
            <a:endParaRPr lang="en-US" altLang="zh-CN" sz="1400" b="1" dirty="0">
              <a:solidFill>
                <a:srgbClr val="00206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0842396" y="2902913"/>
            <a:ext cx="573880" cy="502416"/>
            <a:chOff x="10593388" y="692150"/>
            <a:chExt cx="1119187" cy="936625"/>
          </a:xfrm>
        </p:grpSpPr>
        <p:sp>
          <p:nvSpPr>
            <p:cNvPr id="79" name="Freeform 12"/>
            <p:cNvSpPr>
              <a:spLocks noEditPoints="1"/>
            </p:cNvSpPr>
            <p:nvPr/>
          </p:nvSpPr>
          <p:spPr bwMode="auto">
            <a:xfrm>
              <a:off x="10593388" y="827088"/>
              <a:ext cx="679450" cy="679450"/>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13"/>
            <p:cNvSpPr>
              <a:spLocks noEditPoints="1"/>
            </p:cNvSpPr>
            <p:nvPr/>
          </p:nvSpPr>
          <p:spPr bwMode="auto">
            <a:xfrm>
              <a:off x="11268075" y="1190625"/>
              <a:ext cx="438150" cy="438150"/>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14"/>
            <p:cNvSpPr>
              <a:spLocks noEditPoints="1"/>
            </p:cNvSpPr>
            <p:nvPr/>
          </p:nvSpPr>
          <p:spPr bwMode="auto">
            <a:xfrm>
              <a:off x="11256963" y="692150"/>
              <a:ext cx="455612" cy="454025"/>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solidFill>
              <a:srgbClr val="89C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组合 19"/>
          <p:cNvGrpSpPr/>
          <p:nvPr/>
        </p:nvGrpSpPr>
        <p:grpSpPr>
          <a:xfrm>
            <a:off x="7695289" y="2804397"/>
            <a:ext cx="540663" cy="496413"/>
            <a:chOff x="6345238" y="2830513"/>
            <a:chExt cx="908050" cy="881063"/>
          </a:xfrm>
        </p:grpSpPr>
        <p:sp>
          <p:nvSpPr>
            <p:cNvPr id="76" name="Freeform 15"/>
            <p:cNvSpPr>
              <a:spLocks/>
            </p:cNvSpPr>
            <p:nvPr/>
          </p:nvSpPr>
          <p:spPr bwMode="auto">
            <a:xfrm>
              <a:off x="6464300" y="3198813"/>
              <a:ext cx="369887" cy="50482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solidFill>
              <a:srgbClr val="F06D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16"/>
            <p:cNvSpPr>
              <a:spLocks/>
            </p:cNvSpPr>
            <p:nvPr/>
          </p:nvSpPr>
          <p:spPr bwMode="auto">
            <a:xfrm>
              <a:off x="6345238" y="2830513"/>
              <a:ext cx="908050" cy="63658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17"/>
            <p:cNvSpPr>
              <a:spLocks/>
            </p:cNvSpPr>
            <p:nvPr/>
          </p:nvSpPr>
          <p:spPr bwMode="auto">
            <a:xfrm>
              <a:off x="6780213" y="3205163"/>
              <a:ext cx="369887" cy="506413"/>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 name="组合 20"/>
          <p:cNvGrpSpPr/>
          <p:nvPr/>
        </p:nvGrpSpPr>
        <p:grpSpPr>
          <a:xfrm>
            <a:off x="7744482" y="4551587"/>
            <a:ext cx="581210" cy="259395"/>
            <a:chOff x="6992938" y="4911725"/>
            <a:chExt cx="1203325" cy="420688"/>
          </a:xfrm>
        </p:grpSpPr>
        <p:sp>
          <p:nvSpPr>
            <p:cNvPr id="73" name="Freeform 18"/>
            <p:cNvSpPr>
              <a:spLocks/>
            </p:cNvSpPr>
            <p:nvPr/>
          </p:nvSpPr>
          <p:spPr bwMode="auto">
            <a:xfrm>
              <a:off x="6992938" y="4911725"/>
              <a:ext cx="552450" cy="420688"/>
            </a:xfrm>
            <a:custGeom>
              <a:avLst/>
              <a:gdLst>
                <a:gd name="T0" fmla="*/ 90 w 236"/>
                <a:gd name="T1" fmla="*/ 0 h 180"/>
                <a:gd name="T2" fmla="*/ 155 w 236"/>
                <a:gd name="T3" fmla="*/ 0 h 180"/>
                <a:gd name="T4" fmla="*/ 219 w 236"/>
                <a:gd name="T5" fmla="*/ 26 h 180"/>
                <a:gd name="T6" fmla="*/ 236 w 236"/>
                <a:gd name="T7" fmla="*/ 51 h 180"/>
                <a:gd name="T8" fmla="*/ 187 w 236"/>
                <a:gd name="T9" fmla="*/ 51 h 180"/>
                <a:gd name="T10" fmla="*/ 155 w 236"/>
                <a:gd name="T11" fmla="*/ 40 h 180"/>
                <a:gd name="T12" fmla="*/ 90 w 236"/>
                <a:gd name="T13" fmla="*/ 40 h 180"/>
                <a:gd name="T14" fmla="*/ 55 w 236"/>
                <a:gd name="T15" fmla="*/ 55 h 180"/>
                <a:gd name="T16" fmla="*/ 40 w 236"/>
                <a:gd name="T17" fmla="*/ 90 h 180"/>
                <a:gd name="T18" fmla="*/ 40 w 236"/>
                <a:gd name="T19" fmla="*/ 90 h 180"/>
                <a:gd name="T20" fmla="*/ 55 w 236"/>
                <a:gd name="T21" fmla="*/ 125 h 180"/>
                <a:gd name="T22" fmla="*/ 90 w 236"/>
                <a:gd name="T23" fmla="*/ 140 h 180"/>
                <a:gd name="T24" fmla="*/ 155 w 236"/>
                <a:gd name="T25" fmla="*/ 140 h 180"/>
                <a:gd name="T26" fmla="*/ 187 w 236"/>
                <a:gd name="T27" fmla="*/ 128 h 180"/>
                <a:gd name="T28" fmla="*/ 236 w 236"/>
                <a:gd name="T29" fmla="*/ 128 h 180"/>
                <a:gd name="T30" fmla="*/ 219 w 236"/>
                <a:gd name="T31" fmla="*/ 153 h 180"/>
                <a:gd name="T32" fmla="*/ 155 w 236"/>
                <a:gd name="T33" fmla="*/ 180 h 180"/>
                <a:gd name="T34" fmla="*/ 90 w 236"/>
                <a:gd name="T35" fmla="*/ 180 h 180"/>
                <a:gd name="T36" fmla="*/ 27 w 236"/>
                <a:gd name="T37" fmla="*/ 153 h 180"/>
                <a:gd name="T38" fmla="*/ 0 w 236"/>
                <a:gd name="T39" fmla="*/ 90 h 180"/>
                <a:gd name="T40" fmla="*/ 0 w 236"/>
                <a:gd name="T41" fmla="*/ 90 h 180"/>
                <a:gd name="T42" fmla="*/ 27 w 236"/>
                <a:gd name="T43" fmla="*/ 26 h 180"/>
                <a:gd name="T44" fmla="*/ 90 w 236"/>
                <a:gd name="T4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80">
                  <a:moveTo>
                    <a:pt x="90" y="0"/>
                  </a:moveTo>
                  <a:cubicBezTo>
                    <a:pt x="155" y="0"/>
                    <a:pt x="155" y="0"/>
                    <a:pt x="155" y="0"/>
                  </a:cubicBezTo>
                  <a:cubicBezTo>
                    <a:pt x="180" y="0"/>
                    <a:pt x="202" y="10"/>
                    <a:pt x="219" y="26"/>
                  </a:cubicBezTo>
                  <a:cubicBezTo>
                    <a:pt x="226" y="34"/>
                    <a:pt x="232" y="42"/>
                    <a:pt x="236" y="51"/>
                  </a:cubicBezTo>
                  <a:cubicBezTo>
                    <a:pt x="187" y="51"/>
                    <a:pt x="187" y="51"/>
                    <a:pt x="187" y="51"/>
                  </a:cubicBezTo>
                  <a:cubicBezTo>
                    <a:pt x="178" y="44"/>
                    <a:pt x="167" y="40"/>
                    <a:pt x="155" y="40"/>
                  </a:cubicBezTo>
                  <a:cubicBezTo>
                    <a:pt x="90" y="40"/>
                    <a:pt x="90" y="40"/>
                    <a:pt x="90" y="40"/>
                  </a:cubicBezTo>
                  <a:cubicBezTo>
                    <a:pt x="76" y="40"/>
                    <a:pt x="64" y="46"/>
                    <a:pt x="55" y="55"/>
                  </a:cubicBezTo>
                  <a:cubicBezTo>
                    <a:pt x="46" y="64"/>
                    <a:pt x="40" y="76"/>
                    <a:pt x="40" y="90"/>
                  </a:cubicBezTo>
                  <a:cubicBezTo>
                    <a:pt x="40" y="90"/>
                    <a:pt x="40" y="90"/>
                    <a:pt x="40" y="90"/>
                  </a:cubicBezTo>
                  <a:cubicBezTo>
                    <a:pt x="40" y="104"/>
                    <a:pt x="46" y="116"/>
                    <a:pt x="55" y="125"/>
                  </a:cubicBezTo>
                  <a:cubicBezTo>
                    <a:pt x="64" y="134"/>
                    <a:pt x="76" y="140"/>
                    <a:pt x="90" y="140"/>
                  </a:cubicBezTo>
                  <a:cubicBezTo>
                    <a:pt x="155" y="140"/>
                    <a:pt x="155" y="140"/>
                    <a:pt x="155" y="140"/>
                  </a:cubicBezTo>
                  <a:cubicBezTo>
                    <a:pt x="167" y="140"/>
                    <a:pt x="178" y="135"/>
                    <a:pt x="187" y="128"/>
                  </a:cubicBezTo>
                  <a:cubicBezTo>
                    <a:pt x="236" y="128"/>
                    <a:pt x="236" y="128"/>
                    <a:pt x="236" y="128"/>
                  </a:cubicBezTo>
                  <a:cubicBezTo>
                    <a:pt x="232" y="138"/>
                    <a:pt x="226" y="146"/>
                    <a:pt x="219" y="153"/>
                  </a:cubicBezTo>
                  <a:cubicBezTo>
                    <a:pt x="202" y="170"/>
                    <a:pt x="180" y="180"/>
                    <a:pt x="155" y="180"/>
                  </a:cubicBezTo>
                  <a:cubicBezTo>
                    <a:pt x="90" y="180"/>
                    <a:pt x="90" y="180"/>
                    <a:pt x="90" y="180"/>
                  </a:cubicBezTo>
                  <a:cubicBezTo>
                    <a:pt x="65" y="180"/>
                    <a:pt x="43" y="170"/>
                    <a:pt x="27" y="153"/>
                  </a:cubicBezTo>
                  <a:cubicBezTo>
                    <a:pt x="10" y="137"/>
                    <a:pt x="0" y="115"/>
                    <a:pt x="0" y="90"/>
                  </a:cubicBezTo>
                  <a:cubicBezTo>
                    <a:pt x="0" y="90"/>
                    <a:pt x="0" y="90"/>
                    <a:pt x="0" y="90"/>
                  </a:cubicBezTo>
                  <a:cubicBezTo>
                    <a:pt x="0" y="65"/>
                    <a:pt x="10" y="43"/>
                    <a:pt x="27" y="26"/>
                  </a:cubicBezTo>
                  <a:cubicBezTo>
                    <a:pt x="43" y="10"/>
                    <a:pt x="65" y="0"/>
                    <a:pt x="90" y="0"/>
                  </a:cubicBezTo>
                  <a:close/>
                </a:path>
              </a:pathLst>
            </a:custGeom>
            <a:solidFill>
              <a:srgbClr val="89C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19"/>
            <p:cNvSpPr>
              <a:spLocks/>
            </p:cNvSpPr>
            <p:nvPr/>
          </p:nvSpPr>
          <p:spPr bwMode="auto">
            <a:xfrm>
              <a:off x="7643813" y="4911725"/>
              <a:ext cx="552450" cy="420688"/>
            </a:xfrm>
            <a:custGeom>
              <a:avLst/>
              <a:gdLst>
                <a:gd name="T0" fmla="*/ 81 w 236"/>
                <a:gd name="T1" fmla="*/ 0 h 180"/>
                <a:gd name="T2" fmla="*/ 146 w 236"/>
                <a:gd name="T3" fmla="*/ 0 h 180"/>
                <a:gd name="T4" fmla="*/ 209 w 236"/>
                <a:gd name="T5" fmla="*/ 26 h 180"/>
                <a:gd name="T6" fmla="*/ 236 w 236"/>
                <a:gd name="T7" fmla="*/ 90 h 180"/>
                <a:gd name="T8" fmla="*/ 236 w 236"/>
                <a:gd name="T9" fmla="*/ 90 h 180"/>
                <a:gd name="T10" fmla="*/ 209 w 236"/>
                <a:gd name="T11" fmla="*/ 153 h 180"/>
                <a:gd name="T12" fmla="*/ 146 w 236"/>
                <a:gd name="T13" fmla="*/ 180 h 180"/>
                <a:gd name="T14" fmla="*/ 81 w 236"/>
                <a:gd name="T15" fmla="*/ 180 h 180"/>
                <a:gd name="T16" fmla="*/ 17 w 236"/>
                <a:gd name="T17" fmla="*/ 153 h 180"/>
                <a:gd name="T18" fmla="*/ 0 w 236"/>
                <a:gd name="T19" fmla="*/ 128 h 180"/>
                <a:gd name="T20" fmla="*/ 49 w 236"/>
                <a:gd name="T21" fmla="*/ 128 h 180"/>
                <a:gd name="T22" fmla="*/ 81 w 236"/>
                <a:gd name="T23" fmla="*/ 140 h 180"/>
                <a:gd name="T24" fmla="*/ 146 w 236"/>
                <a:gd name="T25" fmla="*/ 140 h 180"/>
                <a:gd name="T26" fmla="*/ 181 w 236"/>
                <a:gd name="T27" fmla="*/ 125 h 180"/>
                <a:gd name="T28" fmla="*/ 196 w 236"/>
                <a:gd name="T29" fmla="*/ 90 h 180"/>
                <a:gd name="T30" fmla="*/ 196 w 236"/>
                <a:gd name="T31" fmla="*/ 90 h 180"/>
                <a:gd name="T32" fmla="*/ 181 w 236"/>
                <a:gd name="T33" fmla="*/ 55 h 180"/>
                <a:gd name="T34" fmla="*/ 146 w 236"/>
                <a:gd name="T35" fmla="*/ 40 h 180"/>
                <a:gd name="T36" fmla="*/ 81 w 236"/>
                <a:gd name="T37" fmla="*/ 40 h 180"/>
                <a:gd name="T38" fmla="*/ 49 w 236"/>
                <a:gd name="T39" fmla="*/ 51 h 180"/>
                <a:gd name="T40" fmla="*/ 0 w 236"/>
                <a:gd name="T41" fmla="*/ 51 h 180"/>
                <a:gd name="T42" fmla="*/ 17 w 236"/>
                <a:gd name="T43" fmla="*/ 26 h 180"/>
                <a:gd name="T44" fmla="*/ 81 w 236"/>
                <a:gd name="T4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80">
                  <a:moveTo>
                    <a:pt x="81" y="0"/>
                  </a:moveTo>
                  <a:cubicBezTo>
                    <a:pt x="146" y="0"/>
                    <a:pt x="146" y="0"/>
                    <a:pt x="146" y="0"/>
                  </a:cubicBezTo>
                  <a:cubicBezTo>
                    <a:pt x="170" y="0"/>
                    <a:pt x="193" y="10"/>
                    <a:pt x="209" y="26"/>
                  </a:cubicBezTo>
                  <a:cubicBezTo>
                    <a:pt x="226" y="43"/>
                    <a:pt x="236" y="65"/>
                    <a:pt x="236" y="90"/>
                  </a:cubicBezTo>
                  <a:cubicBezTo>
                    <a:pt x="236" y="90"/>
                    <a:pt x="236" y="90"/>
                    <a:pt x="236" y="90"/>
                  </a:cubicBezTo>
                  <a:cubicBezTo>
                    <a:pt x="236" y="115"/>
                    <a:pt x="226" y="137"/>
                    <a:pt x="209" y="153"/>
                  </a:cubicBezTo>
                  <a:cubicBezTo>
                    <a:pt x="193" y="170"/>
                    <a:pt x="170" y="180"/>
                    <a:pt x="146" y="180"/>
                  </a:cubicBezTo>
                  <a:cubicBezTo>
                    <a:pt x="81" y="180"/>
                    <a:pt x="81" y="180"/>
                    <a:pt x="81" y="180"/>
                  </a:cubicBezTo>
                  <a:cubicBezTo>
                    <a:pt x="56" y="180"/>
                    <a:pt x="33" y="170"/>
                    <a:pt x="17" y="153"/>
                  </a:cubicBezTo>
                  <a:cubicBezTo>
                    <a:pt x="10" y="146"/>
                    <a:pt x="4" y="138"/>
                    <a:pt x="0" y="128"/>
                  </a:cubicBezTo>
                  <a:cubicBezTo>
                    <a:pt x="49" y="128"/>
                    <a:pt x="49" y="128"/>
                    <a:pt x="49" y="128"/>
                  </a:cubicBezTo>
                  <a:cubicBezTo>
                    <a:pt x="58" y="135"/>
                    <a:pt x="69" y="140"/>
                    <a:pt x="81" y="140"/>
                  </a:cubicBezTo>
                  <a:cubicBezTo>
                    <a:pt x="146" y="140"/>
                    <a:pt x="146" y="140"/>
                    <a:pt x="146" y="140"/>
                  </a:cubicBezTo>
                  <a:cubicBezTo>
                    <a:pt x="159" y="140"/>
                    <a:pt x="172" y="134"/>
                    <a:pt x="181" y="125"/>
                  </a:cubicBezTo>
                  <a:cubicBezTo>
                    <a:pt x="190" y="116"/>
                    <a:pt x="196" y="104"/>
                    <a:pt x="196" y="90"/>
                  </a:cubicBezTo>
                  <a:cubicBezTo>
                    <a:pt x="196" y="90"/>
                    <a:pt x="196" y="90"/>
                    <a:pt x="196" y="90"/>
                  </a:cubicBezTo>
                  <a:cubicBezTo>
                    <a:pt x="196" y="76"/>
                    <a:pt x="190" y="64"/>
                    <a:pt x="181" y="55"/>
                  </a:cubicBezTo>
                  <a:cubicBezTo>
                    <a:pt x="172" y="46"/>
                    <a:pt x="159" y="40"/>
                    <a:pt x="146" y="40"/>
                  </a:cubicBezTo>
                  <a:cubicBezTo>
                    <a:pt x="81" y="40"/>
                    <a:pt x="81" y="40"/>
                    <a:pt x="81" y="40"/>
                  </a:cubicBezTo>
                  <a:cubicBezTo>
                    <a:pt x="69" y="40"/>
                    <a:pt x="58" y="44"/>
                    <a:pt x="49" y="51"/>
                  </a:cubicBezTo>
                  <a:cubicBezTo>
                    <a:pt x="0" y="51"/>
                    <a:pt x="0" y="51"/>
                    <a:pt x="0" y="51"/>
                  </a:cubicBezTo>
                  <a:cubicBezTo>
                    <a:pt x="4" y="42"/>
                    <a:pt x="10" y="34"/>
                    <a:pt x="17" y="26"/>
                  </a:cubicBezTo>
                  <a:cubicBezTo>
                    <a:pt x="33" y="10"/>
                    <a:pt x="56" y="0"/>
                    <a:pt x="81" y="0"/>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20"/>
            <p:cNvSpPr>
              <a:spLocks/>
            </p:cNvSpPr>
            <p:nvPr/>
          </p:nvSpPr>
          <p:spPr bwMode="auto">
            <a:xfrm>
              <a:off x="7377113" y="5078413"/>
              <a:ext cx="466725" cy="85725"/>
            </a:xfrm>
            <a:custGeom>
              <a:avLst/>
              <a:gdLst>
                <a:gd name="T0" fmla="*/ 19 w 199"/>
                <a:gd name="T1" fmla="*/ 0 h 37"/>
                <a:gd name="T2" fmla="*/ 181 w 199"/>
                <a:gd name="T3" fmla="*/ 0 h 37"/>
                <a:gd name="T4" fmla="*/ 199 w 199"/>
                <a:gd name="T5" fmla="*/ 19 h 37"/>
                <a:gd name="T6" fmla="*/ 199 w 199"/>
                <a:gd name="T7" fmla="*/ 19 h 37"/>
                <a:gd name="T8" fmla="*/ 181 w 199"/>
                <a:gd name="T9" fmla="*/ 37 h 37"/>
                <a:gd name="T10" fmla="*/ 19 w 199"/>
                <a:gd name="T11" fmla="*/ 37 h 37"/>
                <a:gd name="T12" fmla="*/ 0 w 199"/>
                <a:gd name="T13" fmla="*/ 19 h 37"/>
                <a:gd name="T14" fmla="*/ 0 w 199"/>
                <a:gd name="T15" fmla="*/ 19 h 37"/>
                <a:gd name="T16" fmla="*/ 19 w 19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7">
                  <a:moveTo>
                    <a:pt x="19" y="0"/>
                  </a:moveTo>
                  <a:cubicBezTo>
                    <a:pt x="181" y="0"/>
                    <a:pt x="181" y="0"/>
                    <a:pt x="181" y="0"/>
                  </a:cubicBezTo>
                  <a:cubicBezTo>
                    <a:pt x="191" y="0"/>
                    <a:pt x="199" y="9"/>
                    <a:pt x="199" y="19"/>
                  </a:cubicBezTo>
                  <a:cubicBezTo>
                    <a:pt x="199" y="19"/>
                    <a:pt x="199" y="19"/>
                    <a:pt x="199" y="19"/>
                  </a:cubicBezTo>
                  <a:cubicBezTo>
                    <a:pt x="199" y="29"/>
                    <a:pt x="191" y="37"/>
                    <a:pt x="181" y="37"/>
                  </a:cubicBezTo>
                  <a:cubicBezTo>
                    <a:pt x="19" y="37"/>
                    <a:pt x="19" y="37"/>
                    <a:pt x="19" y="37"/>
                  </a:cubicBezTo>
                  <a:cubicBezTo>
                    <a:pt x="8" y="37"/>
                    <a:pt x="0" y="29"/>
                    <a:pt x="0" y="19"/>
                  </a:cubicBezTo>
                  <a:cubicBezTo>
                    <a:pt x="0" y="19"/>
                    <a:pt x="0" y="19"/>
                    <a:pt x="0" y="19"/>
                  </a:cubicBezTo>
                  <a:cubicBezTo>
                    <a:pt x="0" y="9"/>
                    <a:pt x="8" y="0"/>
                    <a:pt x="19" y="0"/>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 name="组合 21"/>
          <p:cNvGrpSpPr/>
          <p:nvPr/>
        </p:nvGrpSpPr>
        <p:grpSpPr>
          <a:xfrm>
            <a:off x="9153558" y="1997026"/>
            <a:ext cx="672045" cy="379429"/>
            <a:chOff x="8664575" y="176213"/>
            <a:chExt cx="1135062" cy="749300"/>
          </a:xfrm>
        </p:grpSpPr>
        <p:sp>
          <p:nvSpPr>
            <p:cNvPr id="64" name="Rectangle 21"/>
            <p:cNvSpPr>
              <a:spLocks noChangeArrowheads="1"/>
            </p:cNvSpPr>
            <p:nvPr/>
          </p:nvSpPr>
          <p:spPr bwMode="auto">
            <a:xfrm>
              <a:off x="8805863" y="903288"/>
              <a:ext cx="923925" cy="222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Rectangle 22"/>
            <p:cNvSpPr>
              <a:spLocks noChangeArrowheads="1"/>
            </p:cNvSpPr>
            <p:nvPr/>
          </p:nvSpPr>
          <p:spPr bwMode="auto">
            <a:xfrm>
              <a:off x="9563100" y="406400"/>
              <a:ext cx="166687" cy="496888"/>
            </a:xfrm>
            <a:prstGeom prst="rect">
              <a:avLst/>
            </a:prstGeom>
            <a:solidFill>
              <a:srgbClr val="F06D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Rectangle 23"/>
            <p:cNvSpPr>
              <a:spLocks noChangeArrowheads="1"/>
            </p:cNvSpPr>
            <p:nvPr/>
          </p:nvSpPr>
          <p:spPr bwMode="auto">
            <a:xfrm>
              <a:off x="9374188" y="593725"/>
              <a:ext cx="166687" cy="309563"/>
            </a:xfrm>
            <a:prstGeom prst="rect">
              <a:avLst/>
            </a:prstGeom>
            <a:solidFill>
              <a:srgbClr val="5ABB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Rectangle 24"/>
            <p:cNvSpPr>
              <a:spLocks noChangeArrowheads="1"/>
            </p:cNvSpPr>
            <p:nvPr/>
          </p:nvSpPr>
          <p:spPr bwMode="auto">
            <a:xfrm>
              <a:off x="9185275" y="698500"/>
              <a:ext cx="163512" cy="20478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Rectangle 25"/>
            <p:cNvSpPr>
              <a:spLocks noChangeArrowheads="1"/>
            </p:cNvSpPr>
            <p:nvPr/>
          </p:nvSpPr>
          <p:spPr bwMode="auto">
            <a:xfrm>
              <a:off x="8994775" y="603250"/>
              <a:ext cx="163512" cy="300038"/>
            </a:xfrm>
            <a:prstGeom prst="rect">
              <a:avLst/>
            </a:prstGeom>
            <a:solidFill>
              <a:srgbClr val="F27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Rectangle 26"/>
            <p:cNvSpPr>
              <a:spLocks noChangeArrowheads="1"/>
            </p:cNvSpPr>
            <p:nvPr/>
          </p:nvSpPr>
          <p:spPr bwMode="auto">
            <a:xfrm>
              <a:off x="8805863" y="687388"/>
              <a:ext cx="163512" cy="215900"/>
            </a:xfrm>
            <a:prstGeom prst="rect">
              <a:avLst/>
            </a:prstGeom>
            <a:solidFill>
              <a:srgbClr val="24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Oval 27"/>
            <p:cNvSpPr>
              <a:spLocks noChangeArrowheads="1"/>
            </p:cNvSpPr>
            <p:nvPr/>
          </p:nvSpPr>
          <p:spPr bwMode="auto">
            <a:xfrm>
              <a:off x="8664575" y="622300"/>
              <a:ext cx="87312" cy="88900"/>
            </a:xfrm>
            <a:prstGeom prst="ellipse">
              <a:avLst/>
            </a:prstGeom>
            <a:solidFill>
              <a:srgbClr val="F27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28"/>
            <p:cNvSpPr>
              <a:spLocks/>
            </p:cNvSpPr>
            <p:nvPr/>
          </p:nvSpPr>
          <p:spPr bwMode="auto">
            <a:xfrm>
              <a:off x="9683750" y="176213"/>
              <a:ext cx="115887" cy="112713"/>
            </a:xfrm>
            <a:custGeom>
              <a:avLst/>
              <a:gdLst>
                <a:gd name="T0" fmla="*/ 73 w 73"/>
                <a:gd name="T1" fmla="*/ 0 h 71"/>
                <a:gd name="T2" fmla="*/ 0 w 73"/>
                <a:gd name="T3" fmla="*/ 2 h 71"/>
                <a:gd name="T4" fmla="*/ 26 w 73"/>
                <a:gd name="T5" fmla="*/ 36 h 71"/>
                <a:gd name="T6" fmla="*/ 51 w 73"/>
                <a:gd name="T7" fmla="*/ 71 h 71"/>
                <a:gd name="T8" fmla="*/ 73 w 73"/>
                <a:gd name="T9" fmla="*/ 0 h 71"/>
              </a:gdLst>
              <a:ahLst/>
              <a:cxnLst>
                <a:cxn ang="0">
                  <a:pos x="T0" y="T1"/>
                </a:cxn>
                <a:cxn ang="0">
                  <a:pos x="T2" y="T3"/>
                </a:cxn>
                <a:cxn ang="0">
                  <a:pos x="T4" y="T5"/>
                </a:cxn>
                <a:cxn ang="0">
                  <a:pos x="T6" y="T7"/>
                </a:cxn>
                <a:cxn ang="0">
                  <a:pos x="T8" y="T9"/>
                </a:cxn>
              </a:cxnLst>
              <a:rect l="0" t="0" r="r" b="b"/>
              <a:pathLst>
                <a:path w="73" h="71">
                  <a:moveTo>
                    <a:pt x="73" y="0"/>
                  </a:moveTo>
                  <a:lnTo>
                    <a:pt x="0" y="2"/>
                  </a:lnTo>
                  <a:lnTo>
                    <a:pt x="26" y="36"/>
                  </a:lnTo>
                  <a:lnTo>
                    <a:pt x="51" y="71"/>
                  </a:lnTo>
                  <a:lnTo>
                    <a:pt x="73" y="0"/>
                  </a:ln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29"/>
            <p:cNvSpPr>
              <a:spLocks/>
            </p:cNvSpPr>
            <p:nvPr/>
          </p:nvSpPr>
          <p:spPr bwMode="auto">
            <a:xfrm>
              <a:off x="8747125" y="233363"/>
              <a:ext cx="966787" cy="406400"/>
            </a:xfrm>
            <a:custGeom>
              <a:avLst/>
              <a:gdLst>
                <a:gd name="T0" fmla="*/ 0 w 413"/>
                <a:gd name="T1" fmla="*/ 165 h 174"/>
                <a:gd name="T2" fmla="*/ 142 w 413"/>
                <a:gd name="T3" fmla="*/ 59 h 174"/>
                <a:gd name="T4" fmla="*/ 147 w 413"/>
                <a:gd name="T5" fmla="*/ 56 h 174"/>
                <a:gd name="T6" fmla="*/ 150 w 413"/>
                <a:gd name="T7" fmla="*/ 60 h 174"/>
                <a:gd name="T8" fmla="*/ 218 w 413"/>
                <a:gd name="T9" fmla="*/ 140 h 174"/>
                <a:gd name="T10" fmla="*/ 406 w 413"/>
                <a:gd name="T11" fmla="*/ 0 h 174"/>
                <a:gd name="T12" fmla="*/ 410 w 413"/>
                <a:gd name="T13" fmla="*/ 5 h 174"/>
                <a:gd name="T14" fmla="*/ 413 w 413"/>
                <a:gd name="T15" fmla="*/ 9 h 174"/>
                <a:gd name="T16" fmla="*/ 221 w 413"/>
                <a:gd name="T17" fmla="*/ 153 h 174"/>
                <a:gd name="T18" fmla="*/ 216 w 413"/>
                <a:gd name="T19" fmla="*/ 156 h 174"/>
                <a:gd name="T20" fmla="*/ 212 w 413"/>
                <a:gd name="T21" fmla="*/ 152 h 174"/>
                <a:gd name="T22" fmla="*/ 145 w 413"/>
                <a:gd name="T23" fmla="*/ 72 h 174"/>
                <a:gd name="T24" fmla="*/ 7 w 413"/>
                <a:gd name="T25" fmla="*/ 174 h 174"/>
                <a:gd name="T26" fmla="*/ 0 w 413"/>
                <a:gd name="T27"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74">
                  <a:moveTo>
                    <a:pt x="0" y="165"/>
                  </a:moveTo>
                  <a:cubicBezTo>
                    <a:pt x="142" y="59"/>
                    <a:pt x="142" y="59"/>
                    <a:pt x="142" y="59"/>
                  </a:cubicBezTo>
                  <a:cubicBezTo>
                    <a:pt x="147" y="56"/>
                    <a:pt x="147" y="56"/>
                    <a:pt x="147" y="56"/>
                  </a:cubicBezTo>
                  <a:cubicBezTo>
                    <a:pt x="150" y="60"/>
                    <a:pt x="150" y="60"/>
                    <a:pt x="150" y="60"/>
                  </a:cubicBezTo>
                  <a:cubicBezTo>
                    <a:pt x="218" y="140"/>
                    <a:pt x="218" y="140"/>
                    <a:pt x="218" y="140"/>
                  </a:cubicBezTo>
                  <a:cubicBezTo>
                    <a:pt x="406" y="0"/>
                    <a:pt x="406" y="0"/>
                    <a:pt x="406" y="0"/>
                  </a:cubicBezTo>
                  <a:cubicBezTo>
                    <a:pt x="410" y="5"/>
                    <a:pt x="410" y="5"/>
                    <a:pt x="410" y="5"/>
                  </a:cubicBezTo>
                  <a:cubicBezTo>
                    <a:pt x="413" y="9"/>
                    <a:pt x="413" y="9"/>
                    <a:pt x="413" y="9"/>
                  </a:cubicBezTo>
                  <a:cubicBezTo>
                    <a:pt x="221" y="153"/>
                    <a:pt x="221" y="153"/>
                    <a:pt x="221" y="153"/>
                  </a:cubicBezTo>
                  <a:cubicBezTo>
                    <a:pt x="216" y="156"/>
                    <a:pt x="216" y="156"/>
                    <a:pt x="216" y="156"/>
                  </a:cubicBezTo>
                  <a:cubicBezTo>
                    <a:pt x="212" y="152"/>
                    <a:pt x="212" y="152"/>
                    <a:pt x="212" y="152"/>
                  </a:cubicBezTo>
                  <a:cubicBezTo>
                    <a:pt x="145" y="72"/>
                    <a:pt x="145" y="72"/>
                    <a:pt x="145" y="72"/>
                  </a:cubicBezTo>
                  <a:cubicBezTo>
                    <a:pt x="7" y="174"/>
                    <a:pt x="7" y="174"/>
                    <a:pt x="7" y="174"/>
                  </a:cubicBezTo>
                  <a:cubicBezTo>
                    <a:pt x="6" y="171"/>
                    <a:pt x="3" y="167"/>
                    <a:pt x="0" y="165"/>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a:off x="11158787" y="4654366"/>
            <a:ext cx="220480" cy="441352"/>
            <a:chOff x="11495088" y="2563813"/>
            <a:chExt cx="503237" cy="1076325"/>
          </a:xfrm>
          <a:solidFill>
            <a:srgbClr val="FFC000"/>
          </a:solidFill>
        </p:grpSpPr>
        <p:sp>
          <p:nvSpPr>
            <p:cNvPr id="59" name="Oval 30"/>
            <p:cNvSpPr>
              <a:spLocks noChangeArrowheads="1"/>
            </p:cNvSpPr>
            <p:nvPr/>
          </p:nvSpPr>
          <p:spPr bwMode="auto">
            <a:xfrm>
              <a:off x="11495088" y="2563813"/>
              <a:ext cx="503237" cy="5032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Freeform 31"/>
            <p:cNvSpPr>
              <a:spLocks/>
            </p:cNvSpPr>
            <p:nvPr/>
          </p:nvSpPr>
          <p:spPr bwMode="auto">
            <a:xfrm>
              <a:off x="11668125" y="3017838"/>
              <a:ext cx="157162" cy="622300"/>
            </a:xfrm>
            <a:custGeom>
              <a:avLst/>
              <a:gdLst>
                <a:gd name="T0" fmla="*/ 67 w 67"/>
                <a:gd name="T1" fmla="*/ 0 h 266"/>
                <a:gd name="T2" fmla="*/ 67 w 67"/>
                <a:gd name="T3" fmla="*/ 233 h 266"/>
                <a:gd name="T4" fmla="*/ 34 w 67"/>
                <a:gd name="T5" fmla="*/ 266 h 266"/>
                <a:gd name="T6" fmla="*/ 34 w 67"/>
                <a:gd name="T7" fmla="*/ 266 h 266"/>
                <a:gd name="T8" fmla="*/ 0 w 67"/>
                <a:gd name="T9" fmla="*/ 233 h 266"/>
                <a:gd name="T10" fmla="*/ 0 w 67"/>
                <a:gd name="T11" fmla="*/ 0 h 266"/>
                <a:gd name="T12" fmla="*/ 67 w 6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67" h="266">
                  <a:moveTo>
                    <a:pt x="67" y="0"/>
                  </a:moveTo>
                  <a:cubicBezTo>
                    <a:pt x="67" y="233"/>
                    <a:pt x="67" y="233"/>
                    <a:pt x="67" y="233"/>
                  </a:cubicBezTo>
                  <a:cubicBezTo>
                    <a:pt x="67" y="251"/>
                    <a:pt x="52" y="266"/>
                    <a:pt x="34" y="266"/>
                  </a:cubicBezTo>
                  <a:cubicBezTo>
                    <a:pt x="34" y="266"/>
                    <a:pt x="34" y="266"/>
                    <a:pt x="34" y="266"/>
                  </a:cubicBezTo>
                  <a:cubicBezTo>
                    <a:pt x="15" y="266"/>
                    <a:pt x="0" y="251"/>
                    <a:pt x="0" y="233"/>
                  </a:cubicBezTo>
                  <a:cubicBezTo>
                    <a:pt x="0" y="0"/>
                    <a:pt x="0" y="0"/>
                    <a:pt x="0" y="0"/>
                  </a:cubicBez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Oval 32"/>
            <p:cNvSpPr>
              <a:spLocks noChangeArrowheads="1"/>
            </p:cNvSpPr>
            <p:nvPr/>
          </p:nvSpPr>
          <p:spPr bwMode="auto">
            <a:xfrm>
              <a:off x="11604625" y="2676525"/>
              <a:ext cx="284162" cy="280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Freeform 33"/>
            <p:cNvSpPr>
              <a:spLocks/>
            </p:cNvSpPr>
            <p:nvPr/>
          </p:nvSpPr>
          <p:spPr bwMode="auto">
            <a:xfrm>
              <a:off x="11733213" y="3378200"/>
              <a:ext cx="215900" cy="157163"/>
            </a:xfrm>
            <a:custGeom>
              <a:avLst/>
              <a:gdLst>
                <a:gd name="T0" fmla="*/ 20 w 92"/>
                <a:gd name="T1" fmla="*/ 0 h 67"/>
                <a:gd name="T2" fmla="*/ 71 w 92"/>
                <a:gd name="T3" fmla="*/ 0 h 67"/>
                <a:gd name="T4" fmla="*/ 92 w 92"/>
                <a:gd name="T5" fmla="*/ 21 h 67"/>
                <a:gd name="T6" fmla="*/ 92 w 92"/>
                <a:gd name="T7" fmla="*/ 46 h 67"/>
                <a:gd name="T8" fmla="*/ 71 w 92"/>
                <a:gd name="T9" fmla="*/ 67 h 67"/>
                <a:gd name="T10" fmla="*/ 20 w 92"/>
                <a:gd name="T11" fmla="*/ 67 h 67"/>
                <a:gd name="T12" fmla="*/ 0 w 92"/>
                <a:gd name="T13" fmla="*/ 46 h 67"/>
                <a:gd name="T14" fmla="*/ 0 w 92"/>
                <a:gd name="T15" fmla="*/ 21 h 67"/>
                <a:gd name="T16" fmla="*/ 20 w 92"/>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7">
                  <a:moveTo>
                    <a:pt x="20" y="0"/>
                  </a:moveTo>
                  <a:cubicBezTo>
                    <a:pt x="71" y="0"/>
                    <a:pt x="71" y="0"/>
                    <a:pt x="71" y="0"/>
                  </a:cubicBezTo>
                  <a:cubicBezTo>
                    <a:pt x="83" y="0"/>
                    <a:pt x="92" y="10"/>
                    <a:pt x="92" y="21"/>
                  </a:cubicBezTo>
                  <a:cubicBezTo>
                    <a:pt x="92" y="46"/>
                    <a:pt x="92" y="46"/>
                    <a:pt x="92" y="46"/>
                  </a:cubicBezTo>
                  <a:cubicBezTo>
                    <a:pt x="92" y="57"/>
                    <a:pt x="83" y="67"/>
                    <a:pt x="71" y="67"/>
                  </a:cubicBezTo>
                  <a:cubicBezTo>
                    <a:pt x="20" y="67"/>
                    <a:pt x="20" y="67"/>
                    <a:pt x="20" y="67"/>
                  </a:cubicBezTo>
                  <a:cubicBezTo>
                    <a:pt x="9" y="67"/>
                    <a:pt x="0" y="57"/>
                    <a:pt x="0" y="46"/>
                  </a:cubicBezTo>
                  <a:cubicBezTo>
                    <a:pt x="0" y="21"/>
                    <a:pt x="0" y="21"/>
                    <a:pt x="0" y="21"/>
                  </a:cubicBezTo>
                  <a:cubicBezTo>
                    <a:pt x="0" y="10"/>
                    <a:pt x="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Freeform 34"/>
            <p:cNvSpPr>
              <a:spLocks/>
            </p:cNvSpPr>
            <p:nvPr/>
          </p:nvSpPr>
          <p:spPr bwMode="auto">
            <a:xfrm>
              <a:off x="11733213" y="3198813"/>
              <a:ext cx="215900" cy="153988"/>
            </a:xfrm>
            <a:custGeom>
              <a:avLst/>
              <a:gdLst>
                <a:gd name="T0" fmla="*/ 20 w 92"/>
                <a:gd name="T1" fmla="*/ 0 h 66"/>
                <a:gd name="T2" fmla="*/ 71 w 92"/>
                <a:gd name="T3" fmla="*/ 0 h 66"/>
                <a:gd name="T4" fmla="*/ 92 w 92"/>
                <a:gd name="T5" fmla="*/ 20 h 66"/>
                <a:gd name="T6" fmla="*/ 92 w 92"/>
                <a:gd name="T7" fmla="*/ 46 h 66"/>
                <a:gd name="T8" fmla="*/ 71 w 92"/>
                <a:gd name="T9" fmla="*/ 66 h 66"/>
                <a:gd name="T10" fmla="*/ 20 w 92"/>
                <a:gd name="T11" fmla="*/ 66 h 66"/>
                <a:gd name="T12" fmla="*/ 0 w 92"/>
                <a:gd name="T13" fmla="*/ 46 h 66"/>
                <a:gd name="T14" fmla="*/ 0 w 92"/>
                <a:gd name="T15" fmla="*/ 20 h 66"/>
                <a:gd name="T16" fmla="*/ 20 w 92"/>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6">
                  <a:moveTo>
                    <a:pt x="20" y="0"/>
                  </a:moveTo>
                  <a:cubicBezTo>
                    <a:pt x="71" y="0"/>
                    <a:pt x="71" y="0"/>
                    <a:pt x="71" y="0"/>
                  </a:cubicBezTo>
                  <a:cubicBezTo>
                    <a:pt x="83" y="0"/>
                    <a:pt x="92" y="9"/>
                    <a:pt x="92" y="20"/>
                  </a:cubicBezTo>
                  <a:cubicBezTo>
                    <a:pt x="92" y="46"/>
                    <a:pt x="92" y="46"/>
                    <a:pt x="92" y="46"/>
                  </a:cubicBezTo>
                  <a:cubicBezTo>
                    <a:pt x="92" y="57"/>
                    <a:pt x="83" y="66"/>
                    <a:pt x="71" y="66"/>
                  </a:cubicBezTo>
                  <a:cubicBezTo>
                    <a:pt x="20" y="66"/>
                    <a:pt x="20" y="66"/>
                    <a:pt x="20" y="66"/>
                  </a:cubicBezTo>
                  <a:cubicBezTo>
                    <a:pt x="9" y="66"/>
                    <a:pt x="0" y="57"/>
                    <a:pt x="0" y="46"/>
                  </a:cubicBezTo>
                  <a:cubicBezTo>
                    <a:pt x="0" y="20"/>
                    <a:pt x="0" y="20"/>
                    <a:pt x="0" y="20"/>
                  </a:cubicBezTo>
                  <a:cubicBezTo>
                    <a:pt x="0" y="9"/>
                    <a:pt x="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 name="组合 1"/>
          <p:cNvGrpSpPr/>
          <p:nvPr/>
        </p:nvGrpSpPr>
        <p:grpSpPr>
          <a:xfrm>
            <a:off x="8431651" y="2643858"/>
            <a:ext cx="2053530" cy="3610301"/>
            <a:chOff x="8069510" y="2489712"/>
            <a:chExt cx="2053530" cy="3610301"/>
          </a:xfrm>
        </p:grpSpPr>
        <p:sp>
          <p:nvSpPr>
            <p:cNvPr id="13" name="Rectangle 6"/>
            <p:cNvSpPr>
              <a:spLocks noChangeArrowheads="1"/>
            </p:cNvSpPr>
            <p:nvPr/>
          </p:nvSpPr>
          <p:spPr bwMode="auto">
            <a:xfrm>
              <a:off x="8926281" y="4527139"/>
              <a:ext cx="337722" cy="8949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Rectangle 7"/>
            <p:cNvSpPr>
              <a:spLocks noChangeArrowheads="1"/>
            </p:cNvSpPr>
            <p:nvPr/>
          </p:nvSpPr>
          <p:spPr bwMode="auto">
            <a:xfrm>
              <a:off x="9004478" y="4527139"/>
              <a:ext cx="90664" cy="894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8"/>
            <p:cNvSpPr>
              <a:spLocks/>
            </p:cNvSpPr>
            <p:nvPr/>
          </p:nvSpPr>
          <p:spPr bwMode="auto">
            <a:xfrm>
              <a:off x="8844683" y="5024704"/>
              <a:ext cx="503183" cy="1075309"/>
            </a:xfrm>
            <a:custGeom>
              <a:avLst/>
              <a:gdLst>
                <a:gd name="T0" fmla="*/ 49 w 301"/>
                <a:gd name="T1" fmla="*/ 619 h 619"/>
                <a:gd name="T2" fmla="*/ 251 w 301"/>
                <a:gd name="T3" fmla="*/ 619 h 619"/>
                <a:gd name="T4" fmla="*/ 301 w 301"/>
                <a:gd name="T5" fmla="*/ 569 h 619"/>
                <a:gd name="T6" fmla="*/ 301 w 301"/>
                <a:gd name="T7" fmla="*/ 49 h 619"/>
                <a:gd name="T8" fmla="*/ 251 w 301"/>
                <a:gd name="T9" fmla="*/ 0 h 619"/>
                <a:gd name="T10" fmla="*/ 49 w 301"/>
                <a:gd name="T11" fmla="*/ 0 h 619"/>
                <a:gd name="T12" fmla="*/ 0 w 301"/>
                <a:gd name="T13" fmla="*/ 49 h 619"/>
                <a:gd name="T14" fmla="*/ 0 w 301"/>
                <a:gd name="T15" fmla="*/ 569 h 619"/>
                <a:gd name="T16" fmla="*/ 49 w 301"/>
                <a:gd name="T1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9"/>
            <p:cNvSpPr>
              <a:spLocks noEditPoints="1"/>
            </p:cNvSpPr>
            <p:nvPr/>
          </p:nvSpPr>
          <p:spPr bwMode="auto">
            <a:xfrm>
              <a:off x="8069510" y="2489712"/>
              <a:ext cx="2053530" cy="2136468"/>
            </a:xfrm>
            <a:custGeom>
              <a:avLst/>
              <a:gdLst>
                <a:gd name="T0" fmla="*/ 614 w 1229"/>
                <a:gd name="T1" fmla="*/ 0 h 1229"/>
                <a:gd name="T2" fmla="*/ 1229 w 1229"/>
                <a:gd name="T3" fmla="*/ 614 h 1229"/>
                <a:gd name="T4" fmla="*/ 614 w 1229"/>
                <a:gd name="T5" fmla="*/ 1229 h 1229"/>
                <a:gd name="T6" fmla="*/ 614 w 1229"/>
                <a:gd name="T7" fmla="*/ 1094 h 1229"/>
                <a:gd name="T8" fmla="*/ 1094 w 1229"/>
                <a:gd name="T9" fmla="*/ 614 h 1229"/>
                <a:gd name="T10" fmla="*/ 614 w 1229"/>
                <a:gd name="T11" fmla="*/ 134 h 1229"/>
                <a:gd name="T12" fmla="*/ 614 w 1229"/>
                <a:gd name="T13" fmla="*/ 0 h 1229"/>
                <a:gd name="T14" fmla="*/ 614 w 1229"/>
                <a:gd name="T15" fmla="*/ 1229 h 1229"/>
                <a:gd name="T16" fmla="*/ 0 w 1229"/>
                <a:gd name="T17" fmla="*/ 614 h 1229"/>
                <a:gd name="T18" fmla="*/ 614 w 1229"/>
                <a:gd name="T19" fmla="*/ 0 h 1229"/>
                <a:gd name="T20" fmla="*/ 614 w 1229"/>
                <a:gd name="T21" fmla="*/ 134 h 1229"/>
                <a:gd name="T22" fmla="*/ 134 w 1229"/>
                <a:gd name="T23" fmla="*/ 614 h 1229"/>
                <a:gd name="T24" fmla="*/ 614 w 1229"/>
                <a:gd name="T25" fmla="*/ 1094 h 1229"/>
                <a:gd name="T26" fmla="*/ 614 w 1229"/>
                <a:gd name="T27"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0"/>
            <p:cNvSpPr>
              <a:spLocks/>
            </p:cNvSpPr>
            <p:nvPr/>
          </p:nvSpPr>
          <p:spPr bwMode="auto">
            <a:xfrm>
              <a:off x="8918348" y="5116672"/>
              <a:ext cx="176794" cy="890195"/>
            </a:xfrm>
            <a:custGeom>
              <a:avLst/>
              <a:gdLst>
                <a:gd name="T0" fmla="*/ 40 w 106"/>
                <a:gd name="T1" fmla="*/ 512 h 512"/>
                <a:gd name="T2" fmla="*/ 106 w 106"/>
                <a:gd name="T3" fmla="*/ 512 h 512"/>
                <a:gd name="T4" fmla="*/ 106 w 106"/>
                <a:gd name="T5" fmla="*/ 0 h 512"/>
                <a:gd name="T6" fmla="*/ 40 w 106"/>
                <a:gd name="T7" fmla="*/ 0 h 512"/>
                <a:gd name="T8" fmla="*/ 0 w 106"/>
                <a:gd name="T9" fmla="*/ 35 h 512"/>
                <a:gd name="T10" fmla="*/ 0 w 106"/>
                <a:gd name="T11" fmla="*/ 477 h 512"/>
                <a:gd name="T12" fmla="*/ 40 w 106"/>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1"/>
            <p:cNvSpPr>
              <a:spLocks noEditPoints="1"/>
            </p:cNvSpPr>
            <p:nvPr/>
          </p:nvSpPr>
          <p:spPr bwMode="auto">
            <a:xfrm>
              <a:off x="8171506" y="2595828"/>
              <a:ext cx="1847270" cy="1923058"/>
            </a:xfrm>
            <a:custGeom>
              <a:avLst/>
              <a:gdLst>
                <a:gd name="T0" fmla="*/ 553 w 1106"/>
                <a:gd name="T1" fmla="*/ 0 h 1106"/>
                <a:gd name="T2" fmla="*/ 1106 w 1106"/>
                <a:gd name="T3" fmla="*/ 553 h 1106"/>
                <a:gd name="T4" fmla="*/ 553 w 1106"/>
                <a:gd name="T5" fmla="*/ 1106 h 1106"/>
                <a:gd name="T6" fmla="*/ 553 w 1106"/>
                <a:gd name="T7" fmla="*/ 1073 h 1106"/>
                <a:gd name="T8" fmla="*/ 1073 w 1106"/>
                <a:gd name="T9" fmla="*/ 553 h 1106"/>
                <a:gd name="T10" fmla="*/ 553 w 1106"/>
                <a:gd name="T11" fmla="*/ 34 h 1106"/>
                <a:gd name="T12" fmla="*/ 553 w 1106"/>
                <a:gd name="T13" fmla="*/ 0 h 1106"/>
                <a:gd name="T14" fmla="*/ 553 w 1106"/>
                <a:gd name="T15" fmla="*/ 0 h 1106"/>
                <a:gd name="T16" fmla="*/ 553 w 1106"/>
                <a:gd name="T17" fmla="*/ 0 h 1106"/>
                <a:gd name="T18" fmla="*/ 553 w 1106"/>
                <a:gd name="T19" fmla="*/ 34 h 1106"/>
                <a:gd name="T20" fmla="*/ 553 w 1106"/>
                <a:gd name="T21" fmla="*/ 34 h 1106"/>
                <a:gd name="T22" fmla="*/ 34 w 1106"/>
                <a:gd name="T23" fmla="*/ 553 h 1106"/>
                <a:gd name="T24" fmla="*/ 553 w 1106"/>
                <a:gd name="T25" fmla="*/ 1073 h 1106"/>
                <a:gd name="T26" fmla="*/ 553 w 1106"/>
                <a:gd name="T27" fmla="*/ 1073 h 1106"/>
                <a:gd name="T28" fmla="*/ 553 w 1106"/>
                <a:gd name="T29" fmla="*/ 1106 h 1106"/>
                <a:gd name="T30" fmla="*/ 553 w 1106"/>
                <a:gd name="T31" fmla="*/ 1106 h 1106"/>
                <a:gd name="T32" fmla="*/ 0 w 1106"/>
                <a:gd name="T33" fmla="*/ 553 h 1106"/>
                <a:gd name="T34" fmla="*/ 553 w 1106"/>
                <a:gd name="T35"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 name="组合 23"/>
            <p:cNvGrpSpPr/>
            <p:nvPr/>
          </p:nvGrpSpPr>
          <p:grpSpPr>
            <a:xfrm>
              <a:off x="8655989" y="3275430"/>
              <a:ext cx="877170" cy="567131"/>
              <a:chOff x="10237788" y="4819650"/>
              <a:chExt cx="1228725" cy="763588"/>
            </a:xfrm>
          </p:grpSpPr>
          <p:sp>
            <p:nvSpPr>
              <p:cNvPr id="42" name="Freeform 35"/>
              <p:cNvSpPr>
                <a:spLocks/>
              </p:cNvSpPr>
              <p:nvPr/>
            </p:nvSpPr>
            <p:spPr bwMode="auto">
              <a:xfrm>
                <a:off x="10394950" y="4819650"/>
                <a:ext cx="914400" cy="601663"/>
              </a:xfrm>
              <a:custGeom>
                <a:avLst/>
                <a:gdLst>
                  <a:gd name="T0" fmla="*/ 14 w 391"/>
                  <a:gd name="T1" fmla="*/ 0 h 257"/>
                  <a:gd name="T2" fmla="*/ 377 w 391"/>
                  <a:gd name="T3" fmla="*/ 0 h 257"/>
                  <a:gd name="T4" fmla="*/ 391 w 391"/>
                  <a:gd name="T5" fmla="*/ 14 h 257"/>
                  <a:gd name="T6" fmla="*/ 391 w 391"/>
                  <a:gd name="T7" fmla="*/ 243 h 257"/>
                  <a:gd name="T8" fmla="*/ 377 w 391"/>
                  <a:gd name="T9" fmla="*/ 257 h 257"/>
                  <a:gd name="T10" fmla="*/ 14 w 391"/>
                  <a:gd name="T11" fmla="*/ 257 h 257"/>
                  <a:gd name="T12" fmla="*/ 0 w 391"/>
                  <a:gd name="T13" fmla="*/ 243 h 257"/>
                  <a:gd name="T14" fmla="*/ 0 w 391"/>
                  <a:gd name="T15" fmla="*/ 14 h 257"/>
                  <a:gd name="T16" fmla="*/ 14 w 391"/>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7">
                    <a:moveTo>
                      <a:pt x="14" y="0"/>
                    </a:moveTo>
                    <a:cubicBezTo>
                      <a:pt x="377" y="0"/>
                      <a:pt x="377" y="0"/>
                      <a:pt x="377" y="0"/>
                    </a:cubicBezTo>
                    <a:cubicBezTo>
                      <a:pt x="384" y="0"/>
                      <a:pt x="391" y="6"/>
                      <a:pt x="391" y="14"/>
                    </a:cubicBezTo>
                    <a:cubicBezTo>
                      <a:pt x="391" y="243"/>
                      <a:pt x="391" y="243"/>
                      <a:pt x="391" y="243"/>
                    </a:cubicBezTo>
                    <a:cubicBezTo>
                      <a:pt x="391" y="251"/>
                      <a:pt x="384" y="257"/>
                      <a:pt x="377" y="257"/>
                    </a:cubicBezTo>
                    <a:cubicBezTo>
                      <a:pt x="14" y="257"/>
                      <a:pt x="14" y="257"/>
                      <a:pt x="14" y="257"/>
                    </a:cubicBezTo>
                    <a:cubicBezTo>
                      <a:pt x="6" y="257"/>
                      <a:pt x="0" y="251"/>
                      <a:pt x="0" y="243"/>
                    </a:cubicBezTo>
                    <a:cubicBezTo>
                      <a:pt x="0" y="14"/>
                      <a:pt x="0" y="14"/>
                      <a:pt x="0" y="14"/>
                    </a:cubicBezTo>
                    <a:cubicBezTo>
                      <a:pt x="0" y="6"/>
                      <a:pt x="6" y="0"/>
                      <a:pt x="14" y="0"/>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Rectangle 36"/>
              <p:cNvSpPr>
                <a:spLocks noChangeArrowheads="1"/>
              </p:cNvSpPr>
              <p:nvPr/>
            </p:nvSpPr>
            <p:spPr bwMode="auto">
              <a:xfrm>
                <a:off x="10444163" y="4883150"/>
                <a:ext cx="815975" cy="439738"/>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Oval 37"/>
              <p:cNvSpPr>
                <a:spLocks noChangeArrowheads="1"/>
              </p:cNvSpPr>
              <p:nvPr/>
            </p:nvSpPr>
            <p:spPr bwMode="auto">
              <a:xfrm>
                <a:off x="10842625" y="4841875"/>
                <a:ext cx="20637" cy="22225"/>
              </a:xfrm>
              <a:prstGeom prst="ellipse">
                <a:avLst/>
              </a:prstGeom>
              <a:solidFill>
                <a:srgbClr val="2457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38"/>
              <p:cNvSpPr>
                <a:spLocks noChangeArrowheads="1"/>
              </p:cNvSpPr>
              <p:nvPr/>
            </p:nvSpPr>
            <p:spPr bwMode="auto">
              <a:xfrm>
                <a:off x="10833100" y="5349875"/>
                <a:ext cx="39687" cy="39688"/>
              </a:xfrm>
              <a:prstGeom prst="rect">
                <a:avLst/>
              </a:prstGeom>
              <a:solidFill>
                <a:srgbClr val="24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39"/>
              <p:cNvSpPr>
                <a:spLocks/>
              </p:cNvSpPr>
              <p:nvPr/>
            </p:nvSpPr>
            <p:spPr bwMode="auto">
              <a:xfrm>
                <a:off x="10237788" y="5421313"/>
                <a:ext cx="1228725" cy="103188"/>
              </a:xfrm>
              <a:custGeom>
                <a:avLst/>
                <a:gdLst>
                  <a:gd name="T0" fmla="*/ 99 w 774"/>
                  <a:gd name="T1" fmla="*/ 0 h 65"/>
                  <a:gd name="T2" fmla="*/ 675 w 774"/>
                  <a:gd name="T3" fmla="*/ 0 h 65"/>
                  <a:gd name="T4" fmla="*/ 774 w 774"/>
                  <a:gd name="T5" fmla="*/ 65 h 65"/>
                  <a:gd name="T6" fmla="*/ 0 w 774"/>
                  <a:gd name="T7" fmla="*/ 65 h 65"/>
                  <a:gd name="T8" fmla="*/ 99 w 774"/>
                  <a:gd name="T9" fmla="*/ 0 h 65"/>
                </a:gdLst>
                <a:ahLst/>
                <a:cxnLst>
                  <a:cxn ang="0">
                    <a:pos x="T0" y="T1"/>
                  </a:cxn>
                  <a:cxn ang="0">
                    <a:pos x="T2" y="T3"/>
                  </a:cxn>
                  <a:cxn ang="0">
                    <a:pos x="T4" y="T5"/>
                  </a:cxn>
                  <a:cxn ang="0">
                    <a:pos x="T6" y="T7"/>
                  </a:cxn>
                  <a:cxn ang="0">
                    <a:pos x="T8" y="T9"/>
                  </a:cxn>
                </a:cxnLst>
                <a:rect l="0" t="0" r="r" b="b"/>
                <a:pathLst>
                  <a:path w="774" h="65">
                    <a:moveTo>
                      <a:pt x="99" y="0"/>
                    </a:moveTo>
                    <a:lnTo>
                      <a:pt x="675" y="0"/>
                    </a:lnTo>
                    <a:lnTo>
                      <a:pt x="774" y="65"/>
                    </a:lnTo>
                    <a:lnTo>
                      <a:pt x="0" y="65"/>
                    </a:lnTo>
                    <a:lnTo>
                      <a:pt x="99" y="0"/>
                    </a:lnTo>
                    <a:close/>
                  </a:path>
                </a:pathLst>
              </a:custGeom>
              <a:solidFill>
                <a:srgbClr val="2457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40"/>
              <p:cNvSpPr>
                <a:spLocks/>
              </p:cNvSpPr>
              <p:nvPr/>
            </p:nvSpPr>
            <p:spPr bwMode="auto">
              <a:xfrm>
                <a:off x="10237788" y="5524500"/>
                <a:ext cx="1228725" cy="58738"/>
              </a:xfrm>
              <a:custGeom>
                <a:avLst/>
                <a:gdLst>
                  <a:gd name="T0" fmla="*/ 0 w 525"/>
                  <a:gd name="T1" fmla="*/ 0 h 25"/>
                  <a:gd name="T2" fmla="*/ 525 w 525"/>
                  <a:gd name="T3" fmla="*/ 0 h 25"/>
                  <a:gd name="T4" fmla="*/ 525 w 525"/>
                  <a:gd name="T5" fmla="*/ 15 h 25"/>
                  <a:gd name="T6" fmla="*/ 516 w 525"/>
                  <a:gd name="T7" fmla="*/ 25 h 25"/>
                  <a:gd name="T8" fmla="*/ 9 w 525"/>
                  <a:gd name="T9" fmla="*/ 25 h 25"/>
                  <a:gd name="T10" fmla="*/ 0 w 525"/>
                  <a:gd name="T11" fmla="*/ 15 h 25"/>
                  <a:gd name="T12" fmla="*/ 0 w 5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525" h="25">
                    <a:moveTo>
                      <a:pt x="0" y="0"/>
                    </a:moveTo>
                    <a:cubicBezTo>
                      <a:pt x="525" y="0"/>
                      <a:pt x="525" y="0"/>
                      <a:pt x="525" y="0"/>
                    </a:cubicBezTo>
                    <a:cubicBezTo>
                      <a:pt x="525" y="15"/>
                      <a:pt x="525" y="15"/>
                      <a:pt x="525" y="15"/>
                    </a:cubicBezTo>
                    <a:cubicBezTo>
                      <a:pt x="525" y="21"/>
                      <a:pt x="521" y="25"/>
                      <a:pt x="516" y="25"/>
                    </a:cubicBezTo>
                    <a:cubicBezTo>
                      <a:pt x="9" y="25"/>
                      <a:pt x="9" y="25"/>
                      <a:pt x="9" y="25"/>
                    </a:cubicBezTo>
                    <a:cubicBezTo>
                      <a:pt x="4" y="25"/>
                      <a:pt x="0" y="21"/>
                      <a:pt x="0" y="15"/>
                    </a:cubicBezTo>
                    <a:lnTo>
                      <a:pt x="0"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Rectangle 41"/>
              <p:cNvSpPr>
                <a:spLocks noChangeArrowheads="1"/>
              </p:cNvSpPr>
              <p:nvPr/>
            </p:nvSpPr>
            <p:spPr bwMode="auto">
              <a:xfrm>
                <a:off x="10726738" y="5554663"/>
                <a:ext cx="250825" cy="17463"/>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Rectangle 42"/>
              <p:cNvSpPr>
                <a:spLocks noChangeArrowheads="1"/>
              </p:cNvSpPr>
              <p:nvPr/>
            </p:nvSpPr>
            <p:spPr bwMode="auto">
              <a:xfrm>
                <a:off x="10237788" y="5524500"/>
                <a:ext cx="1228725" cy="1905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43"/>
              <p:cNvSpPr>
                <a:spLocks noEditPoints="1"/>
              </p:cNvSpPr>
              <p:nvPr/>
            </p:nvSpPr>
            <p:spPr bwMode="auto">
              <a:xfrm>
                <a:off x="10525125" y="5029200"/>
                <a:ext cx="255587" cy="254000"/>
              </a:xfrm>
              <a:custGeom>
                <a:avLst/>
                <a:gdLst>
                  <a:gd name="T0" fmla="*/ 54 w 109"/>
                  <a:gd name="T1" fmla="*/ 109 h 109"/>
                  <a:gd name="T2" fmla="*/ 63 w 109"/>
                  <a:gd name="T3" fmla="*/ 109 h 109"/>
                  <a:gd name="T4" fmla="*/ 63 w 109"/>
                  <a:gd name="T5" fmla="*/ 101 h 109"/>
                  <a:gd name="T6" fmla="*/ 81 w 109"/>
                  <a:gd name="T7" fmla="*/ 94 h 109"/>
                  <a:gd name="T8" fmla="*/ 87 w 109"/>
                  <a:gd name="T9" fmla="*/ 99 h 109"/>
                  <a:gd name="T10" fmla="*/ 99 w 109"/>
                  <a:gd name="T11" fmla="*/ 87 h 109"/>
                  <a:gd name="T12" fmla="*/ 93 w 109"/>
                  <a:gd name="T13" fmla="*/ 81 h 109"/>
                  <a:gd name="T14" fmla="*/ 101 w 109"/>
                  <a:gd name="T15" fmla="*/ 63 h 109"/>
                  <a:gd name="T16" fmla="*/ 109 w 109"/>
                  <a:gd name="T17" fmla="*/ 63 h 109"/>
                  <a:gd name="T18" fmla="*/ 109 w 109"/>
                  <a:gd name="T19" fmla="*/ 46 h 109"/>
                  <a:gd name="T20" fmla="*/ 101 w 109"/>
                  <a:gd name="T21" fmla="*/ 46 h 109"/>
                  <a:gd name="T22" fmla="*/ 93 w 109"/>
                  <a:gd name="T23" fmla="*/ 28 h 109"/>
                  <a:gd name="T24" fmla="*/ 99 w 109"/>
                  <a:gd name="T25" fmla="*/ 22 h 109"/>
                  <a:gd name="T26" fmla="*/ 87 w 109"/>
                  <a:gd name="T27" fmla="*/ 10 h 109"/>
                  <a:gd name="T28" fmla="*/ 81 w 109"/>
                  <a:gd name="T29" fmla="*/ 16 h 109"/>
                  <a:gd name="T30" fmla="*/ 63 w 109"/>
                  <a:gd name="T31" fmla="*/ 8 h 109"/>
                  <a:gd name="T32" fmla="*/ 63 w 109"/>
                  <a:gd name="T33" fmla="*/ 0 h 109"/>
                  <a:gd name="T34" fmla="*/ 54 w 109"/>
                  <a:gd name="T35" fmla="*/ 0 h 109"/>
                  <a:gd name="T36" fmla="*/ 54 w 109"/>
                  <a:gd name="T37" fmla="*/ 20 h 109"/>
                  <a:gd name="T38" fmla="*/ 89 w 109"/>
                  <a:gd name="T39" fmla="*/ 55 h 109"/>
                  <a:gd name="T40" fmla="*/ 54 w 109"/>
                  <a:gd name="T41" fmla="*/ 90 h 109"/>
                  <a:gd name="T42" fmla="*/ 54 w 109"/>
                  <a:gd name="T43" fmla="*/ 109 h 109"/>
                  <a:gd name="T44" fmla="*/ 16 w 109"/>
                  <a:gd name="T45" fmla="*/ 81 h 109"/>
                  <a:gd name="T46" fmla="*/ 10 w 109"/>
                  <a:gd name="T47" fmla="*/ 87 h 109"/>
                  <a:gd name="T48" fmla="*/ 22 w 109"/>
                  <a:gd name="T49" fmla="*/ 99 h 109"/>
                  <a:gd name="T50" fmla="*/ 28 w 109"/>
                  <a:gd name="T51" fmla="*/ 94 h 109"/>
                  <a:gd name="T52" fmla="*/ 46 w 109"/>
                  <a:gd name="T53" fmla="*/ 101 h 109"/>
                  <a:gd name="T54" fmla="*/ 46 w 109"/>
                  <a:gd name="T55" fmla="*/ 109 h 109"/>
                  <a:gd name="T56" fmla="*/ 54 w 109"/>
                  <a:gd name="T57" fmla="*/ 109 h 109"/>
                  <a:gd name="T58" fmla="*/ 54 w 109"/>
                  <a:gd name="T59" fmla="*/ 90 h 109"/>
                  <a:gd name="T60" fmla="*/ 54 w 109"/>
                  <a:gd name="T61" fmla="*/ 90 h 109"/>
                  <a:gd name="T62" fmla="*/ 20 w 109"/>
                  <a:gd name="T63" fmla="*/ 55 h 109"/>
                  <a:gd name="T64" fmla="*/ 54 w 109"/>
                  <a:gd name="T65" fmla="*/ 20 h 109"/>
                  <a:gd name="T66" fmla="*/ 54 w 109"/>
                  <a:gd name="T67" fmla="*/ 20 h 109"/>
                  <a:gd name="T68" fmla="*/ 54 w 109"/>
                  <a:gd name="T69" fmla="*/ 20 h 109"/>
                  <a:gd name="T70" fmla="*/ 54 w 109"/>
                  <a:gd name="T71" fmla="*/ 0 h 109"/>
                  <a:gd name="T72" fmla="*/ 46 w 109"/>
                  <a:gd name="T73" fmla="*/ 0 h 109"/>
                  <a:gd name="T74" fmla="*/ 46 w 109"/>
                  <a:gd name="T75" fmla="*/ 8 h 109"/>
                  <a:gd name="T76" fmla="*/ 28 w 109"/>
                  <a:gd name="T77" fmla="*/ 16 h 109"/>
                  <a:gd name="T78" fmla="*/ 22 w 109"/>
                  <a:gd name="T79" fmla="*/ 10 h 109"/>
                  <a:gd name="T80" fmla="*/ 10 w 109"/>
                  <a:gd name="T81" fmla="*/ 22 h 109"/>
                  <a:gd name="T82" fmla="*/ 16 w 109"/>
                  <a:gd name="T83" fmla="*/ 28 h 109"/>
                  <a:gd name="T84" fmla="*/ 8 w 109"/>
                  <a:gd name="T85" fmla="*/ 46 h 109"/>
                  <a:gd name="T86" fmla="*/ 0 w 109"/>
                  <a:gd name="T87" fmla="*/ 46 h 109"/>
                  <a:gd name="T88" fmla="*/ 0 w 109"/>
                  <a:gd name="T89" fmla="*/ 63 h 109"/>
                  <a:gd name="T90" fmla="*/ 8 w 109"/>
                  <a:gd name="T91" fmla="*/ 63 h 109"/>
                  <a:gd name="T92" fmla="*/ 16 w 109"/>
                  <a:gd name="T93" fmla="*/ 8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9">
                    <a:moveTo>
                      <a:pt x="54" y="109"/>
                    </a:moveTo>
                    <a:cubicBezTo>
                      <a:pt x="63" y="109"/>
                      <a:pt x="63" y="109"/>
                      <a:pt x="63" y="109"/>
                    </a:cubicBezTo>
                    <a:cubicBezTo>
                      <a:pt x="63" y="101"/>
                      <a:pt x="63" y="101"/>
                      <a:pt x="63" y="101"/>
                    </a:cubicBezTo>
                    <a:cubicBezTo>
                      <a:pt x="70" y="100"/>
                      <a:pt x="76" y="97"/>
                      <a:pt x="81" y="94"/>
                    </a:cubicBezTo>
                    <a:cubicBezTo>
                      <a:pt x="87" y="99"/>
                      <a:pt x="87" y="99"/>
                      <a:pt x="87" y="99"/>
                    </a:cubicBezTo>
                    <a:cubicBezTo>
                      <a:pt x="99" y="87"/>
                      <a:pt x="99" y="87"/>
                      <a:pt x="99" y="87"/>
                    </a:cubicBezTo>
                    <a:cubicBezTo>
                      <a:pt x="93" y="81"/>
                      <a:pt x="93" y="81"/>
                      <a:pt x="93" y="81"/>
                    </a:cubicBezTo>
                    <a:cubicBezTo>
                      <a:pt x="97" y="76"/>
                      <a:pt x="100" y="70"/>
                      <a:pt x="101" y="63"/>
                    </a:cubicBezTo>
                    <a:cubicBezTo>
                      <a:pt x="109" y="63"/>
                      <a:pt x="109" y="63"/>
                      <a:pt x="109" y="63"/>
                    </a:cubicBezTo>
                    <a:cubicBezTo>
                      <a:pt x="109" y="46"/>
                      <a:pt x="109" y="46"/>
                      <a:pt x="109" y="46"/>
                    </a:cubicBezTo>
                    <a:cubicBezTo>
                      <a:pt x="101" y="46"/>
                      <a:pt x="101" y="46"/>
                      <a:pt x="101" y="46"/>
                    </a:cubicBezTo>
                    <a:cubicBezTo>
                      <a:pt x="100" y="39"/>
                      <a:pt x="97" y="33"/>
                      <a:pt x="93" y="28"/>
                    </a:cubicBezTo>
                    <a:cubicBezTo>
                      <a:pt x="99" y="22"/>
                      <a:pt x="99" y="22"/>
                      <a:pt x="99" y="22"/>
                    </a:cubicBezTo>
                    <a:cubicBezTo>
                      <a:pt x="87" y="10"/>
                      <a:pt x="87" y="10"/>
                      <a:pt x="87" y="10"/>
                    </a:cubicBezTo>
                    <a:cubicBezTo>
                      <a:pt x="81" y="16"/>
                      <a:pt x="81" y="16"/>
                      <a:pt x="81" y="16"/>
                    </a:cubicBezTo>
                    <a:cubicBezTo>
                      <a:pt x="76" y="12"/>
                      <a:pt x="70" y="10"/>
                      <a:pt x="63" y="8"/>
                    </a:cubicBezTo>
                    <a:cubicBezTo>
                      <a:pt x="63" y="0"/>
                      <a:pt x="63" y="0"/>
                      <a:pt x="63" y="0"/>
                    </a:cubicBezTo>
                    <a:cubicBezTo>
                      <a:pt x="54" y="0"/>
                      <a:pt x="54" y="0"/>
                      <a:pt x="54" y="0"/>
                    </a:cubicBezTo>
                    <a:cubicBezTo>
                      <a:pt x="54" y="20"/>
                      <a:pt x="54" y="20"/>
                      <a:pt x="54" y="20"/>
                    </a:cubicBezTo>
                    <a:cubicBezTo>
                      <a:pt x="74" y="20"/>
                      <a:pt x="89" y="35"/>
                      <a:pt x="89" y="55"/>
                    </a:cubicBezTo>
                    <a:cubicBezTo>
                      <a:pt x="89" y="74"/>
                      <a:pt x="74" y="90"/>
                      <a:pt x="54" y="90"/>
                    </a:cubicBezTo>
                    <a:lnTo>
                      <a:pt x="54" y="109"/>
                    </a:lnTo>
                    <a:close/>
                    <a:moveTo>
                      <a:pt x="16" y="81"/>
                    </a:moveTo>
                    <a:cubicBezTo>
                      <a:pt x="10" y="87"/>
                      <a:pt x="10" y="87"/>
                      <a:pt x="10" y="87"/>
                    </a:cubicBezTo>
                    <a:cubicBezTo>
                      <a:pt x="22" y="99"/>
                      <a:pt x="22" y="99"/>
                      <a:pt x="22" y="99"/>
                    </a:cubicBezTo>
                    <a:cubicBezTo>
                      <a:pt x="28" y="94"/>
                      <a:pt x="28" y="94"/>
                      <a:pt x="28" y="94"/>
                    </a:cubicBezTo>
                    <a:cubicBezTo>
                      <a:pt x="33" y="97"/>
                      <a:pt x="39" y="100"/>
                      <a:pt x="46" y="101"/>
                    </a:cubicBezTo>
                    <a:cubicBezTo>
                      <a:pt x="46" y="109"/>
                      <a:pt x="46" y="109"/>
                      <a:pt x="46" y="109"/>
                    </a:cubicBezTo>
                    <a:cubicBezTo>
                      <a:pt x="54" y="109"/>
                      <a:pt x="54" y="109"/>
                      <a:pt x="54" y="109"/>
                    </a:cubicBezTo>
                    <a:cubicBezTo>
                      <a:pt x="54" y="90"/>
                      <a:pt x="54" y="90"/>
                      <a:pt x="54" y="90"/>
                    </a:cubicBezTo>
                    <a:cubicBezTo>
                      <a:pt x="54" y="90"/>
                      <a:pt x="54" y="90"/>
                      <a:pt x="54" y="90"/>
                    </a:cubicBezTo>
                    <a:cubicBezTo>
                      <a:pt x="35" y="90"/>
                      <a:pt x="20" y="74"/>
                      <a:pt x="20" y="55"/>
                    </a:cubicBezTo>
                    <a:cubicBezTo>
                      <a:pt x="20" y="35"/>
                      <a:pt x="35" y="20"/>
                      <a:pt x="54" y="20"/>
                    </a:cubicBezTo>
                    <a:cubicBezTo>
                      <a:pt x="54" y="20"/>
                      <a:pt x="54" y="20"/>
                      <a:pt x="54" y="20"/>
                    </a:cubicBezTo>
                    <a:cubicBezTo>
                      <a:pt x="54" y="20"/>
                      <a:pt x="54" y="20"/>
                      <a:pt x="54" y="20"/>
                    </a:cubicBezTo>
                    <a:cubicBezTo>
                      <a:pt x="54" y="0"/>
                      <a:pt x="54" y="0"/>
                      <a:pt x="54" y="0"/>
                    </a:cubicBezTo>
                    <a:cubicBezTo>
                      <a:pt x="46" y="0"/>
                      <a:pt x="46" y="0"/>
                      <a:pt x="46" y="0"/>
                    </a:cubicBezTo>
                    <a:cubicBezTo>
                      <a:pt x="46" y="8"/>
                      <a:pt x="46" y="8"/>
                      <a:pt x="46" y="8"/>
                    </a:cubicBezTo>
                    <a:cubicBezTo>
                      <a:pt x="39" y="10"/>
                      <a:pt x="33" y="12"/>
                      <a:pt x="28" y="16"/>
                    </a:cubicBezTo>
                    <a:cubicBezTo>
                      <a:pt x="22" y="10"/>
                      <a:pt x="22" y="10"/>
                      <a:pt x="22" y="10"/>
                    </a:cubicBezTo>
                    <a:cubicBezTo>
                      <a:pt x="10" y="22"/>
                      <a:pt x="10" y="22"/>
                      <a:pt x="10" y="22"/>
                    </a:cubicBezTo>
                    <a:cubicBezTo>
                      <a:pt x="16" y="28"/>
                      <a:pt x="16" y="28"/>
                      <a:pt x="16" y="28"/>
                    </a:cubicBezTo>
                    <a:cubicBezTo>
                      <a:pt x="12" y="33"/>
                      <a:pt x="9" y="39"/>
                      <a:pt x="8" y="46"/>
                    </a:cubicBezTo>
                    <a:cubicBezTo>
                      <a:pt x="0" y="46"/>
                      <a:pt x="0" y="46"/>
                      <a:pt x="0" y="46"/>
                    </a:cubicBezTo>
                    <a:cubicBezTo>
                      <a:pt x="0" y="63"/>
                      <a:pt x="0" y="63"/>
                      <a:pt x="0" y="63"/>
                    </a:cubicBezTo>
                    <a:cubicBezTo>
                      <a:pt x="8" y="63"/>
                      <a:pt x="8" y="63"/>
                      <a:pt x="8" y="63"/>
                    </a:cubicBezTo>
                    <a:cubicBezTo>
                      <a:pt x="9" y="70"/>
                      <a:pt x="12" y="76"/>
                      <a:pt x="16" y="81"/>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44"/>
              <p:cNvSpPr>
                <a:spLocks/>
              </p:cNvSpPr>
              <p:nvPr/>
            </p:nvSpPr>
            <p:spPr bwMode="auto">
              <a:xfrm>
                <a:off x="10902950" y="4940300"/>
                <a:ext cx="268287" cy="188913"/>
              </a:xfrm>
              <a:custGeom>
                <a:avLst/>
                <a:gdLst>
                  <a:gd name="T0" fmla="*/ 92 w 115"/>
                  <a:gd name="T1" fmla="*/ 29 h 81"/>
                  <a:gd name="T2" fmla="*/ 115 w 115"/>
                  <a:gd name="T3" fmla="*/ 55 h 81"/>
                  <a:gd name="T4" fmla="*/ 115 w 115"/>
                  <a:gd name="T5" fmla="*/ 55 h 81"/>
                  <a:gd name="T6" fmla="*/ 91 w 115"/>
                  <a:gd name="T7" fmla="*/ 81 h 81"/>
                  <a:gd name="T8" fmla="*/ 27 w 115"/>
                  <a:gd name="T9" fmla="*/ 81 h 81"/>
                  <a:gd name="T10" fmla="*/ 0 w 115"/>
                  <a:gd name="T11" fmla="*/ 55 h 81"/>
                  <a:gd name="T12" fmla="*/ 0 w 115"/>
                  <a:gd name="T13" fmla="*/ 55 h 81"/>
                  <a:gd name="T14" fmla="*/ 24 w 115"/>
                  <a:gd name="T15" fmla="*/ 29 h 81"/>
                  <a:gd name="T16" fmla="*/ 24 w 115"/>
                  <a:gd name="T17" fmla="*/ 29 h 81"/>
                  <a:gd name="T18" fmla="*/ 58 w 115"/>
                  <a:gd name="T19" fmla="*/ 0 h 81"/>
                  <a:gd name="T20" fmla="*/ 92 w 115"/>
                  <a:gd name="T21" fmla="*/ 29 h 81"/>
                  <a:gd name="T22" fmla="*/ 92 w 115"/>
                  <a:gd name="T23"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81">
                    <a:moveTo>
                      <a:pt x="92" y="29"/>
                    </a:moveTo>
                    <a:cubicBezTo>
                      <a:pt x="105" y="32"/>
                      <a:pt x="115" y="43"/>
                      <a:pt x="115" y="55"/>
                    </a:cubicBezTo>
                    <a:cubicBezTo>
                      <a:pt x="115" y="55"/>
                      <a:pt x="115" y="55"/>
                      <a:pt x="115" y="55"/>
                    </a:cubicBezTo>
                    <a:cubicBezTo>
                      <a:pt x="115" y="68"/>
                      <a:pt x="105" y="81"/>
                      <a:pt x="91" y="81"/>
                    </a:cubicBezTo>
                    <a:cubicBezTo>
                      <a:pt x="27" y="81"/>
                      <a:pt x="27" y="81"/>
                      <a:pt x="27" y="81"/>
                    </a:cubicBezTo>
                    <a:cubicBezTo>
                      <a:pt x="12" y="81"/>
                      <a:pt x="0" y="68"/>
                      <a:pt x="0" y="55"/>
                    </a:cubicBezTo>
                    <a:cubicBezTo>
                      <a:pt x="0" y="55"/>
                      <a:pt x="0" y="55"/>
                      <a:pt x="0" y="55"/>
                    </a:cubicBezTo>
                    <a:cubicBezTo>
                      <a:pt x="0" y="43"/>
                      <a:pt x="10" y="32"/>
                      <a:pt x="24" y="29"/>
                    </a:cubicBezTo>
                    <a:cubicBezTo>
                      <a:pt x="24" y="29"/>
                      <a:pt x="24" y="29"/>
                      <a:pt x="24" y="29"/>
                    </a:cubicBezTo>
                    <a:cubicBezTo>
                      <a:pt x="24" y="13"/>
                      <a:pt x="39" y="0"/>
                      <a:pt x="58" y="0"/>
                    </a:cubicBezTo>
                    <a:cubicBezTo>
                      <a:pt x="77" y="0"/>
                      <a:pt x="92" y="13"/>
                      <a:pt x="92" y="29"/>
                    </a:cubicBezTo>
                    <a:cubicBezTo>
                      <a:pt x="92" y="29"/>
                      <a:pt x="92" y="29"/>
                      <a:pt x="92" y="29"/>
                    </a:cubicBezTo>
                    <a:close/>
                  </a:path>
                </a:pathLst>
              </a:custGeom>
              <a:solidFill>
                <a:srgbClr val="5A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Rectangle 45"/>
              <p:cNvSpPr>
                <a:spLocks noChangeArrowheads="1"/>
              </p:cNvSpPr>
              <p:nvPr/>
            </p:nvSpPr>
            <p:spPr bwMode="auto">
              <a:xfrm>
                <a:off x="10898188" y="5164138"/>
                <a:ext cx="266700" cy="1428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Rectangle 46"/>
              <p:cNvSpPr>
                <a:spLocks noChangeArrowheads="1"/>
              </p:cNvSpPr>
              <p:nvPr/>
            </p:nvSpPr>
            <p:spPr bwMode="auto">
              <a:xfrm>
                <a:off x="10898188" y="5192713"/>
                <a:ext cx="266700" cy="1428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Rectangle 47"/>
              <p:cNvSpPr>
                <a:spLocks noChangeArrowheads="1"/>
              </p:cNvSpPr>
              <p:nvPr/>
            </p:nvSpPr>
            <p:spPr bwMode="auto">
              <a:xfrm>
                <a:off x="10898188" y="5222875"/>
                <a:ext cx="266700" cy="1428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Rectangle 48"/>
              <p:cNvSpPr>
                <a:spLocks noChangeArrowheads="1"/>
              </p:cNvSpPr>
              <p:nvPr/>
            </p:nvSpPr>
            <p:spPr bwMode="auto">
              <a:xfrm>
                <a:off x="10898188" y="5251450"/>
                <a:ext cx="127000" cy="1587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Rectangle 49"/>
              <p:cNvSpPr>
                <a:spLocks noChangeArrowheads="1"/>
              </p:cNvSpPr>
              <p:nvPr/>
            </p:nvSpPr>
            <p:spPr bwMode="auto">
              <a:xfrm>
                <a:off x="10542588" y="4935538"/>
                <a:ext cx="233362" cy="1428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Rectangle 50"/>
              <p:cNvSpPr>
                <a:spLocks noChangeArrowheads="1"/>
              </p:cNvSpPr>
              <p:nvPr/>
            </p:nvSpPr>
            <p:spPr bwMode="auto">
              <a:xfrm>
                <a:off x="10542588" y="4960938"/>
                <a:ext cx="233362" cy="1587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Rectangle 51"/>
              <p:cNvSpPr>
                <a:spLocks noChangeArrowheads="1"/>
              </p:cNvSpPr>
              <p:nvPr/>
            </p:nvSpPr>
            <p:spPr bwMode="auto">
              <a:xfrm>
                <a:off x="10542588" y="4989513"/>
                <a:ext cx="142875" cy="1270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3" name="文本框 128"/>
          <p:cNvSpPr txBox="1"/>
          <p:nvPr/>
        </p:nvSpPr>
        <p:spPr>
          <a:xfrm>
            <a:off x="9037234" y="1590774"/>
            <a:ext cx="902811"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rgbClr val="859291"/>
                </a:solidFill>
                <a:latin typeface="Tahoma" panose="020B0604030504040204" pitchFamily="34" charset="0"/>
                <a:cs typeface="Tahoma" panose="020B0604030504040204" pitchFamily="34" charset="0"/>
              </a:rPr>
              <a:t>信访系统</a:t>
            </a:r>
            <a:endParaRPr lang="zh-CN" altLang="en-US" sz="1400" dirty="0">
              <a:solidFill>
                <a:srgbClr val="859291"/>
              </a:solidFill>
              <a:latin typeface="Tahoma" panose="020B0604030504040204" pitchFamily="34" charset="0"/>
              <a:cs typeface="Tahoma" panose="020B0604030504040204" pitchFamily="34" charset="0"/>
            </a:endParaRPr>
          </a:p>
        </p:txBody>
      </p:sp>
      <p:sp>
        <p:nvSpPr>
          <p:cNvPr id="82" name="文本框 128"/>
          <p:cNvSpPr txBox="1"/>
          <p:nvPr/>
        </p:nvSpPr>
        <p:spPr>
          <a:xfrm>
            <a:off x="7514275" y="2351800"/>
            <a:ext cx="902811"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rgbClr val="859291"/>
                </a:solidFill>
                <a:latin typeface="Tahoma" panose="020B0604030504040204" pitchFamily="34" charset="0"/>
                <a:cs typeface="Tahoma" panose="020B0604030504040204" pitchFamily="34" charset="0"/>
              </a:rPr>
              <a:t>安管系统</a:t>
            </a:r>
            <a:endParaRPr lang="zh-CN" altLang="en-US" sz="1400" dirty="0">
              <a:solidFill>
                <a:srgbClr val="859291"/>
              </a:solidFill>
              <a:latin typeface="Tahoma" panose="020B0604030504040204" pitchFamily="34" charset="0"/>
              <a:cs typeface="Tahoma" panose="020B0604030504040204" pitchFamily="34" charset="0"/>
            </a:endParaRPr>
          </a:p>
        </p:txBody>
      </p:sp>
      <p:sp>
        <p:nvSpPr>
          <p:cNvPr id="83" name="文本框 128"/>
          <p:cNvSpPr txBox="1"/>
          <p:nvPr/>
        </p:nvSpPr>
        <p:spPr>
          <a:xfrm>
            <a:off x="7557440" y="4140052"/>
            <a:ext cx="902811"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rgbClr val="859291"/>
                </a:solidFill>
                <a:latin typeface="Tahoma" panose="020B0604030504040204" pitchFamily="34" charset="0"/>
                <a:cs typeface="Tahoma" panose="020B0604030504040204" pitchFamily="34" charset="0"/>
              </a:rPr>
              <a:t>考勤系统</a:t>
            </a:r>
            <a:endParaRPr lang="zh-CN" altLang="en-US" sz="1400" dirty="0">
              <a:solidFill>
                <a:srgbClr val="859291"/>
              </a:solidFill>
              <a:latin typeface="Tahoma" panose="020B0604030504040204" pitchFamily="34" charset="0"/>
              <a:cs typeface="Tahoma" panose="020B0604030504040204" pitchFamily="34" charset="0"/>
            </a:endParaRPr>
          </a:p>
        </p:txBody>
      </p:sp>
      <p:sp>
        <p:nvSpPr>
          <p:cNvPr id="84" name="文本框 128"/>
          <p:cNvSpPr txBox="1"/>
          <p:nvPr/>
        </p:nvSpPr>
        <p:spPr>
          <a:xfrm>
            <a:off x="10779250" y="2467548"/>
            <a:ext cx="777777"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solidFill>
                  <a:srgbClr val="859291"/>
                </a:solidFill>
                <a:latin typeface="Tahoma" panose="020B0604030504040204" pitchFamily="34" charset="0"/>
                <a:cs typeface="Tahoma" panose="020B0604030504040204" pitchFamily="34" charset="0"/>
              </a:rPr>
              <a:t>OA</a:t>
            </a:r>
            <a:r>
              <a:rPr lang="zh-CN" altLang="en-US" sz="1400" dirty="0" smtClean="0">
                <a:solidFill>
                  <a:srgbClr val="859291"/>
                </a:solidFill>
                <a:latin typeface="Tahoma" panose="020B0604030504040204" pitchFamily="34" charset="0"/>
                <a:cs typeface="Tahoma" panose="020B0604030504040204" pitchFamily="34" charset="0"/>
              </a:rPr>
              <a:t>系统</a:t>
            </a:r>
            <a:endParaRPr lang="zh-CN" altLang="en-US" sz="1400" dirty="0">
              <a:solidFill>
                <a:srgbClr val="859291"/>
              </a:solidFill>
              <a:latin typeface="Tahoma" panose="020B0604030504040204" pitchFamily="34" charset="0"/>
              <a:cs typeface="Tahoma" panose="020B0604030504040204" pitchFamily="34" charset="0"/>
            </a:endParaRPr>
          </a:p>
        </p:txBody>
      </p:sp>
      <p:sp>
        <p:nvSpPr>
          <p:cNvPr id="85" name="文本框 128"/>
          <p:cNvSpPr txBox="1"/>
          <p:nvPr/>
        </p:nvSpPr>
        <p:spPr>
          <a:xfrm>
            <a:off x="10817622" y="4058458"/>
            <a:ext cx="902811"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smtClean="0">
                <a:solidFill>
                  <a:srgbClr val="859291"/>
                </a:solidFill>
                <a:latin typeface="Tahoma" panose="020B0604030504040204" pitchFamily="34" charset="0"/>
                <a:cs typeface="Tahoma" panose="020B0604030504040204" pitchFamily="34" charset="0"/>
              </a:rPr>
              <a:t>案件管理</a:t>
            </a:r>
            <a:endParaRPr lang="en-US" altLang="zh-CN" sz="1400" dirty="0" smtClean="0">
              <a:solidFill>
                <a:srgbClr val="859291"/>
              </a:solidFill>
              <a:latin typeface="Tahoma" panose="020B0604030504040204" pitchFamily="34" charset="0"/>
              <a:cs typeface="Tahoma" panose="020B0604030504040204" pitchFamily="34" charset="0"/>
            </a:endParaRPr>
          </a:p>
          <a:p>
            <a:pPr algn="ctr"/>
            <a:r>
              <a:rPr lang="zh-CN" altLang="en-US" sz="1400" dirty="0" smtClean="0">
                <a:solidFill>
                  <a:srgbClr val="859291"/>
                </a:solidFill>
                <a:latin typeface="Tahoma" panose="020B0604030504040204" pitchFamily="34" charset="0"/>
                <a:cs typeface="Tahoma" panose="020B0604030504040204" pitchFamily="34" charset="0"/>
              </a:rPr>
              <a:t>系统</a:t>
            </a:r>
            <a:endParaRPr lang="zh-CN" altLang="en-US" sz="1400" dirty="0">
              <a:solidFill>
                <a:srgbClr val="85929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32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1004464" y="287027"/>
            <a:ext cx="7216681" cy="492121"/>
          </a:xfrm>
        </p:spPr>
        <p:txBody>
          <a:bodyPr>
            <a:noAutofit/>
          </a:bodyPr>
          <a:lstStyle/>
          <a:p>
            <a:pPr algn="l"/>
            <a:r>
              <a:rPr lang="zh-CN" altLang="en-US" sz="2400" dirty="0">
                <a:latin typeface="微软雅黑" panose="020B0503020204020204" pitchFamily="34" charset="-122"/>
                <a:ea typeface="微软雅黑" panose="020B0503020204020204" pitchFamily="34" charset="-122"/>
              </a:rPr>
              <a:t>十</a:t>
            </a:r>
            <a:r>
              <a:rPr lang="zh-CN" altLang="en-US" sz="2400" dirty="0" smtClean="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强化安全机制，最大限度保证信息安全与保密</a:t>
            </a:r>
            <a:endParaRPr lang="zh-CN" altLang="en-US" sz="2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004464" y="2222476"/>
            <a:ext cx="4799695" cy="3277820"/>
          </a:xfrm>
          <a:prstGeom prst="rect">
            <a:avLst/>
          </a:prstGeom>
          <a:noFill/>
        </p:spPr>
        <p:txBody>
          <a:bodyPr wrap="square" rtlCol="0">
            <a:spAutoFit/>
          </a:bodyPr>
          <a:lstStyle/>
          <a:p>
            <a:pPr marL="285750" indent="-285750">
              <a:lnSpc>
                <a:spcPct val="150000"/>
              </a:lnSpc>
              <a:spcAft>
                <a:spcPts val="600"/>
              </a:spcAft>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内网与外网的有效隔离；</a:t>
            </a:r>
            <a:endParaRPr lang="zh-CN" altLang="zh-CN" sz="1400" dirty="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丰富的权限控制：</a:t>
            </a:r>
            <a:r>
              <a:rPr lang="zh-CN" altLang="zh-CN" sz="1200" dirty="0">
                <a:solidFill>
                  <a:srgbClr val="002060"/>
                </a:solidFill>
                <a:latin typeface="微软雅黑" panose="020B0503020204020204" pitchFamily="34" charset="-122"/>
                <a:ea typeface="微软雅黑" panose="020B0503020204020204" pitchFamily="34" charset="-122"/>
              </a:rPr>
              <a:t>适应不同机构的管控需求，在功能模块使用、消息发送、敏感字过滤、文件类型、文件大小限制等方面可进行授权控制；</a:t>
            </a:r>
          </a:p>
          <a:p>
            <a:pPr marL="285750" indent="-285750">
              <a:lnSpc>
                <a:spcPct val="150000"/>
              </a:lnSpc>
              <a:spcAft>
                <a:spcPts val="600"/>
              </a:spcAft>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支持三员分立：</a:t>
            </a:r>
            <a:r>
              <a:rPr lang="zh-CN" altLang="zh-CN" sz="1200" dirty="0">
                <a:solidFill>
                  <a:srgbClr val="002060"/>
                </a:solidFill>
                <a:latin typeface="微软雅黑" panose="020B0503020204020204" pitchFamily="34" charset="-122"/>
                <a:ea typeface="微软雅黑" panose="020B0503020204020204" pitchFamily="34" charset="-122"/>
              </a:rPr>
              <a:t>支持三员权限管理和分级管理，可应用于涉密机构；</a:t>
            </a:r>
          </a:p>
          <a:p>
            <a:pPr marL="285750" indent="-285750">
              <a:lnSpc>
                <a:spcPct val="150000"/>
              </a:lnSpc>
              <a:buFont typeface="Wingdings" panose="05000000000000000000" pitchFamily="2" charset="2"/>
              <a:buChar char="u"/>
            </a:pPr>
            <a:r>
              <a:rPr lang="zh-CN" altLang="zh-CN" sz="1400" b="1" dirty="0">
                <a:solidFill>
                  <a:srgbClr val="002060"/>
                </a:solidFill>
                <a:latin typeface="微软雅黑" panose="020B0503020204020204" pitchFamily="34" charset="-122"/>
                <a:ea typeface="微软雅黑" panose="020B0503020204020204" pitchFamily="34" charset="-122"/>
              </a:rPr>
              <a:t>安全的信息通道：</a:t>
            </a:r>
            <a:r>
              <a:rPr lang="zh-CN" altLang="zh-CN" sz="1200" dirty="0">
                <a:solidFill>
                  <a:srgbClr val="002060"/>
                </a:solidFill>
                <a:latin typeface="微软雅黑" panose="020B0503020204020204" pitchFamily="34" charset="-122"/>
                <a:ea typeface="微软雅黑" panose="020B0503020204020204" pitchFamily="34" charset="-122"/>
              </a:rPr>
              <a:t>根据公检法机构的特殊要求，系统拥有安全的信息交换通道，确保信息沟通的保密性、真实性、完整性，数据交互安全性。提供完善有效的安全协议、安全机制，保障信息安全。</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302" y="2100305"/>
            <a:ext cx="5185946" cy="3522162"/>
          </a:xfrm>
          <a:prstGeom prst="rect">
            <a:avLst/>
          </a:prstGeom>
        </p:spPr>
      </p:pic>
    </p:spTree>
    <p:extLst>
      <p:ext uri="{BB962C8B-B14F-4D97-AF65-F5344CB8AC3E}">
        <p14:creationId xmlns:p14="http://schemas.microsoft.com/office/powerpoint/2010/main" val="1997667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4"/>
          <p:cNvSpPr txBox="1">
            <a:spLocks/>
          </p:cNvSpPr>
          <p:nvPr>
            <p:custDataLst>
              <p:tags r:id="rId1"/>
            </p:custDataLst>
          </p:nvPr>
        </p:nvSpPr>
        <p:spPr>
          <a:xfrm>
            <a:off x="6906396" y="1776250"/>
            <a:ext cx="3721566" cy="71613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800" b="1" i="0" kern="1200" baseline="0">
                <a:gradFill>
                  <a:gsLst>
                    <a:gs pos="0">
                      <a:schemeClr val="accent2"/>
                    </a:gs>
                    <a:gs pos="100000">
                      <a:schemeClr val="accent1"/>
                    </a:gs>
                  </a:gsLst>
                  <a:lin ang="9000000" scaled="0"/>
                </a:gradFill>
                <a:latin typeface="Arial" pitchFamily="34" charset="0"/>
                <a:ea typeface="黑体" pitchFamily="49" charset="-122"/>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zh-CN" altLang="en-US" sz="4400" dirty="0" smtClean="0">
                <a:solidFill>
                  <a:srgbClr val="002060"/>
                </a:solidFill>
                <a:latin typeface="微软雅黑" panose="020B0503020204020204" pitchFamily="34" charset="-122"/>
                <a:ea typeface="微软雅黑" panose="020B0503020204020204" pitchFamily="34" charset="-122"/>
              </a:rPr>
              <a:t>系统部署方式</a:t>
            </a:r>
            <a:endParaRPr kumimoji="0" lang="zh-CN" altLang="en-US" sz="4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grpSp>
        <p:nvGrpSpPr>
          <p:cNvPr id="58" name="组合 57"/>
          <p:cNvGrpSpPr/>
          <p:nvPr/>
        </p:nvGrpSpPr>
        <p:grpSpPr>
          <a:xfrm>
            <a:off x="2195030" y="1665441"/>
            <a:ext cx="3945983" cy="2700946"/>
            <a:chOff x="1498084" y="1166853"/>
            <a:chExt cx="3945983" cy="2700946"/>
          </a:xfrm>
        </p:grpSpPr>
        <p:sp>
          <p:nvSpPr>
            <p:cNvPr id="10" name="Freeform 12"/>
            <p:cNvSpPr>
              <a:spLocks/>
            </p:cNvSpPr>
            <p:nvPr/>
          </p:nvSpPr>
          <p:spPr bwMode="auto">
            <a:xfrm>
              <a:off x="2707351" y="3497639"/>
              <a:ext cx="250987" cy="37016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nvGrpSpPr>
            <p:cNvPr id="11" name="Group 13"/>
            <p:cNvGrpSpPr/>
            <p:nvPr/>
          </p:nvGrpSpPr>
          <p:grpSpPr>
            <a:xfrm>
              <a:off x="2616951" y="1804972"/>
              <a:ext cx="1010686" cy="906587"/>
              <a:chOff x="4883468" y="2805677"/>
              <a:chExt cx="1211858" cy="1200415"/>
            </a:xfrm>
          </p:grpSpPr>
          <p:sp>
            <p:nvSpPr>
              <p:cNvPr id="12" name="Freeform 74"/>
              <p:cNvSpPr>
                <a:spLocks/>
              </p:cNvSpPr>
              <p:nvPr/>
            </p:nvSpPr>
            <p:spPr bwMode="auto">
              <a:xfrm>
                <a:off x="4964931" y="2888488"/>
                <a:ext cx="1130395" cy="1117604"/>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3" name="Freeform 75"/>
              <p:cNvSpPr>
                <a:spLocks/>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rgbClr val="2BC3B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4"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5"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16" name="Group 9"/>
            <p:cNvGrpSpPr/>
            <p:nvPr/>
          </p:nvGrpSpPr>
          <p:grpSpPr>
            <a:xfrm>
              <a:off x="2797751" y="2784776"/>
              <a:ext cx="615957" cy="658457"/>
              <a:chOff x="5100256" y="4103040"/>
              <a:chExt cx="738560" cy="871865"/>
            </a:xfrm>
          </p:grpSpPr>
          <p:sp>
            <p:nvSpPr>
              <p:cNvPr id="17" name="Freeform 61"/>
              <p:cNvSpPr>
                <a:spLocks/>
              </p:cNvSpPr>
              <p:nvPr/>
            </p:nvSpPr>
            <p:spPr bwMode="auto">
              <a:xfrm>
                <a:off x="5125839" y="4141415"/>
                <a:ext cx="712977" cy="833490"/>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8" name="Freeform 69"/>
              <p:cNvSpPr>
                <a:spLocks/>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rgbClr val="628EE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9" name="Freeform 80"/>
              <p:cNvSpPr>
                <a:spLocks/>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0" name="Freeform 81"/>
              <p:cNvSpPr>
                <a:spLocks/>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1" name="Freeform 82"/>
              <p:cNvSpPr>
                <a:spLocks/>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2" name="Freeform 83"/>
              <p:cNvSpPr>
                <a:spLocks/>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3" name="Freeform 84"/>
              <p:cNvSpPr>
                <a:spLocks/>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4" name="Freeform 85"/>
              <p:cNvSpPr>
                <a:spLocks/>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25" name="Group 15"/>
            <p:cNvGrpSpPr/>
            <p:nvPr/>
          </p:nvGrpSpPr>
          <p:grpSpPr>
            <a:xfrm>
              <a:off x="4305921" y="1520233"/>
              <a:ext cx="1138146" cy="1120141"/>
              <a:chOff x="6908619" y="2428654"/>
              <a:chExt cx="1364688" cy="1483182"/>
            </a:xfrm>
          </p:grpSpPr>
          <p:sp>
            <p:nvSpPr>
              <p:cNvPr id="26" name="Freeform 76"/>
              <p:cNvSpPr>
                <a:spLocks/>
              </p:cNvSpPr>
              <p:nvPr/>
            </p:nvSpPr>
            <p:spPr bwMode="auto">
              <a:xfrm>
                <a:off x="6908619" y="2555900"/>
                <a:ext cx="1320253" cy="1355936"/>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7" name="Freeform 77"/>
              <p:cNvSpPr>
                <a:spLocks/>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28" name="Group 14"/>
            <p:cNvGrpSpPr/>
            <p:nvPr/>
          </p:nvGrpSpPr>
          <p:grpSpPr>
            <a:xfrm>
              <a:off x="4385653" y="2811216"/>
              <a:ext cx="754085" cy="739302"/>
              <a:chOff x="7004221" y="4138049"/>
              <a:chExt cx="904182" cy="978913"/>
            </a:xfrm>
          </p:grpSpPr>
          <p:sp>
            <p:nvSpPr>
              <p:cNvPr id="29" name="Freeform 67"/>
              <p:cNvSpPr>
                <a:spLocks/>
              </p:cNvSpPr>
              <p:nvPr/>
            </p:nvSpPr>
            <p:spPr bwMode="auto">
              <a:xfrm>
                <a:off x="7088378" y="4158920"/>
                <a:ext cx="820025" cy="958042"/>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0" name="Freeform 68"/>
              <p:cNvSpPr>
                <a:spLocks/>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rgbClr val="FFE699"/>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31" name="Group 12"/>
            <p:cNvGrpSpPr/>
            <p:nvPr/>
          </p:nvGrpSpPr>
          <p:grpSpPr>
            <a:xfrm>
              <a:off x="3433923" y="1248207"/>
              <a:ext cx="901196" cy="883706"/>
              <a:chOff x="5863054" y="2068463"/>
              <a:chExt cx="1080574" cy="1170118"/>
            </a:xfrm>
          </p:grpSpPr>
          <p:sp>
            <p:nvSpPr>
              <p:cNvPr id="32" name="Freeform 62"/>
              <p:cNvSpPr>
                <a:spLocks/>
              </p:cNvSpPr>
              <p:nvPr/>
            </p:nvSpPr>
            <p:spPr bwMode="auto">
              <a:xfrm>
                <a:off x="5966062" y="2094047"/>
                <a:ext cx="977566" cy="1144534"/>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3" name="Freeform 63"/>
              <p:cNvSpPr>
                <a:spLocks/>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sp>
          <p:nvSpPr>
            <p:cNvPr id="34" name="Freeform 66"/>
            <p:cNvSpPr>
              <a:spLocks/>
            </p:cNvSpPr>
            <p:nvPr/>
          </p:nvSpPr>
          <p:spPr bwMode="auto">
            <a:xfrm>
              <a:off x="1556330" y="2629695"/>
              <a:ext cx="741171" cy="785064"/>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5" name="Freeform 72"/>
            <p:cNvSpPr>
              <a:spLocks/>
            </p:cNvSpPr>
            <p:nvPr/>
          </p:nvSpPr>
          <p:spPr bwMode="auto">
            <a:xfrm>
              <a:off x="1521832" y="1674848"/>
              <a:ext cx="655823" cy="696083"/>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6" name="Freeform 73"/>
            <p:cNvSpPr>
              <a:spLocks/>
            </p:cNvSpPr>
            <p:nvPr/>
          </p:nvSpPr>
          <p:spPr bwMode="auto">
            <a:xfrm>
              <a:off x="1498084" y="1646371"/>
              <a:ext cx="657508" cy="695067"/>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rgbClr val="47B6E7"/>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nvGrpSpPr>
            <p:cNvPr id="37" name="Group 11"/>
            <p:cNvGrpSpPr/>
            <p:nvPr/>
          </p:nvGrpSpPr>
          <p:grpSpPr>
            <a:xfrm>
              <a:off x="2327781" y="1166853"/>
              <a:ext cx="617081" cy="658457"/>
              <a:chOff x="4536741" y="1960742"/>
              <a:chExt cx="739908" cy="871865"/>
            </a:xfrm>
          </p:grpSpPr>
          <p:sp>
            <p:nvSpPr>
              <p:cNvPr id="38" name="Freeform 70"/>
              <p:cNvSpPr>
                <a:spLocks/>
              </p:cNvSpPr>
              <p:nvPr/>
            </p:nvSpPr>
            <p:spPr bwMode="auto">
              <a:xfrm>
                <a:off x="4562325" y="1998444"/>
                <a:ext cx="714324" cy="834163"/>
              </a:xfrm>
              <a:custGeom>
                <a:avLst/>
                <a:gdLst>
                  <a:gd name="T0" fmla="*/ 225 w 449"/>
                  <a:gd name="T1" fmla="*/ 0 h 524"/>
                  <a:gd name="T2" fmla="*/ 0 w 449"/>
                  <a:gd name="T3" fmla="*/ 224 h 524"/>
                  <a:gd name="T4" fmla="*/ 225 w 449"/>
                  <a:gd name="T5" fmla="*/ 448 h 524"/>
                  <a:gd name="T6" fmla="*/ 235 w 449"/>
                  <a:gd name="T7" fmla="*/ 448 h 524"/>
                  <a:gd name="T8" fmla="*/ 325 w 449"/>
                  <a:gd name="T9" fmla="*/ 524 h 524"/>
                  <a:gd name="T10" fmla="*/ 335 w 449"/>
                  <a:gd name="T11" fmla="*/ 419 h 524"/>
                  <a:gd name="T12" fmla="*/ 449 w 449"/>
                  <a:gd name="T13" fmla="*/ 224 h 524"/>
                  <a:gd name="T14" fmla="*/ 225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5" y="0"/>
                    </a:move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5"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9" name="Freeform 71"/>
              <p:cNvSpPr>
                <a:spLocks/>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rgbClr val="2BC3B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0"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1" name="Freeform 113"/>
              <p:cNvSpPr>
                <a:spLocks/>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2" name="Freeform 114"/>
              <p:cNvSpPr>
                <a:spLocks/>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3" name="Freeform 115"/>
              <p:cNvSpPr>
                <a:spLocks/>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4" name="Freeform 116"/>
              <p:cNvSpPr>
                <a:spLocks/>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5" name="Freeform 117"/>
              <p:cNvSpPr>
                <a:spLocks/>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6" name="Freeform 118"/>
              <p:cNvSpPr>
                <a:spLocks/>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7" name="Freeform 119"/>
              <p:cNvSpPr>
                <a:spLocks/>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8" name="Freeform 120"/>
              <p:cNvSpPr>
                <a:spLocks/>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9" name="Freeform 121"/>
              <p:cNvSpPr>
                <a:spLocks/>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50" name="Freeform 122"/>
              <p:cNvSpPr>
                <a:spLocks/>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sp>
          <p:nvSpPr>
            <p:cNvPr id="52" name="KSO_Shape"/>
            <p:cNvSpPr>
              <a:spLocks/>
            </p:cNvSpPr>
            <p:nvPr/>
          </p:nvSpPr>
          <p:spPr bwMode="auto">
            <a:xfrm>
              <a:off x="3761834" y="1481590"/>
              <a:ext cx="186267" cy="308276"/>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53" name="KSO_Shape"/>
            <p:cNvSpPr>
              <a:spLocks/>
            </p:cNvSpPr>
            <p:nvPr/>
          </p:nvSpPr>
          <p:spPr bwMode="auto">
            <a:xfrm>
              <a:off x="4596212" y="2931097"/>
              <a:ext cx="287555" cy="357565"/>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4" name="KSO_Shape"/>
            <p:cNvSpPr>
              <a:spLocks noChangeArrowheads="1"/>
            </p:cNvSpPr>
            <p:nvPr/>
          </p:nvSpPr>
          <p:spPr bwMode="auto">
            <a:xfrm>
              <a:off x="4692644" y="1847815"/>
              <a:ext cx="345122" cy="407519"/>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5" name="KSO_Shape"/>
            <p:cNvSpPr>
              <a:spLocks/>
            </p:cNvSpPr>
            <p:nvPr/>
          </p:nvSpPr>
          <p:spPr bwMode="auto">
            <a:xfrm>
              <a:off x="1668131" y="1763410"/>
              <a:ext cx="379877" cy="348672"/>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6" name="KSO_Shape"/>
            <p:cNvSpPr>
              <a:spLocks/>
            </p:cNvSpPr>
            <p:nvPr/>
          </p:nvSpPr>
          <p:spPr bwMode="auto">
            <a:xfrm>
              <a:off x="1788539" y="2722376"/>
              <a:ext cx="259470" cy="439670"/>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76" y="3660466"/>
            <a:ext cx="3355225" cy="1961515"/>
          </a:xfrm>
          <a:prstGeom prst="rect">
            <a:avLst/>
          </a:prstGeom>
        </p:spPr>
      </p:pic>
      <p:sp>
        <p:nvSpPr>
          <p:cNvPr id="2" name="文本框 1"/>
          <p:cNvSpPr txBox="1"/>
          <p:nvPr/>
        </p:nvSpPr>
        <p:spPr>
          <a:xfrm>
            <a:off x="7724775" y="2726103"/>
            <a:ext cx="2568332" cy="2554545"/>
          </a:xfrm>
          <a:prstGeom prst="rect">
            <a:avLst/>
          </a:prstGeom>
          <a:noFill/>
        </p:spPr>
        <p:txBody>
          <a:bodyPr wrap="none" rtlCol="0">
            <a:spAutoFit/>
          </a:bodyPr>
          <a:lstStyle/>
          <a:p>
            <a:pPr>
              <a:lnSpc>
                <a:spcPct val="200000"/>
              </a:lnSpc>
            </a:pPr>
            <a:r>
              <a:rPr lang="en-US" altLang="zh-CN" sz="1600" b="1" dirty="0" smtClean="0">
                <a:solidFill>
                  <a:srgbClr val="002060"/>
                </a:solidFill>
                <a:latin typeface="微软雅黑" panose="020B0503020204020204" pitchFamily="34" charset="-122"/>
                <a:ea typeface="微软雅黑" panose="020B0503020204020204" pitchFamily="34" charset="-122"/>
              </a:rPr>
              <a:t>1</a:t>
            </a:r>
            <a:r>
              <a:rPr lang="zh-CN" altLang="en-US" sz="1600" b="1" dirty="0" smtClean="0">
                <a:solidFill>
                  <a:srgbClr val="002060"/>
                </a:solidFill>
                <a:latin typeface="微软雅黑" panose="020B0503020204020204" pitchFamily="34" charset="-122"/>
                <a:ea typeface="微软雅黑" panose="020B0503020204020204" pitchFamily="34" charset="-122"/>
              </a:rPr>
              <a:t>、</a:t>
            </a:r>
            <a:r>
              <a:rPr lang="zh-CN" altLang="zh-CN" sz="1600" b="1" dirty="0" smtClean="0">
                <a:solidFill>
                  <a:srgbClr val="002060"/>
                </a:solidFill>
                <a:latin typeface="微软雅黑" panose="020B0503020204020204" pitchFamily="34" charset="-122"/>
                <a:ea typeface="微软雅黑" panose="020B0503020204020204" pitchFamily="34" charset="-122"/>
              </a:rPr>
              <a:t>单</a:t>
            </a:r>
            <a:r>
              <a:rPr lang="zh-CN" altLang="zh-CN" sz="1600" b="1" dirty="0">
                <a:solidFill>
                  <a:srgbClr val="002060"/>
                </a:solidFill>
                <a:latin typeface="微软雅黑" panose="020B0503020204020204" pitchFamily="34" charset="-122"/>
                <a:ea typeface="微软雅黑" panose="020B0503020204020204" pitchFamily="34" charset="-122"/>
              </a:rPr>
              <a:t>服务器</a:t>
            </a:r>
            <a:r>
              <a:rPr lang="zh-CN" altLang="zh-CN" sz="1600" b="1" dirty="0" smtClean="0">
                <a:solidFill>
                  <a:srgbClr val="002060"/>
                </a:solidFill>
                <a:latin typeface="微软雅黑" panose="020B0503020204020204" pitchFamily="34" charset="-122"/>
                <a:ea typeface="微软雅黑" panose="020B0503020204020204" pitchFamily="34" charset="-122"/>
              </a:rPr>
              <a:t>架构</a:t>
            </a:r>
            <a:endParaRPr lang="en-US" altLang="zh-CN" sz="1600" b="1"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b="1" dirty="0" smtClean="0">
                <a:solidFill>
                  <a:srgbClr val="002060"/>
                </a:solidFill>
                <a:latin typeface="微软雅黑" panose="020B0503020204020204" pitchFamily="34" charset="-122"/>
                <a:ea typeface="微软雅黑" panose="020B0503020204020204" pitchFamily="34" charset="-122"/>
              </a:rPr>
              <a:t>2</a:t>
            </a:r>
            <a:r>
              <a:rPr lang="zh-CN" altLang="en-US" sz="1600" b="1" dirty="0" smtClean="0">
                <a:solidFill>
                  <a:srgbClr val="002060"/>
                </a:solidFill>
                <a:latin typeface="微软雅黑" panose="020B0503020204020204" pitchFamily="34" charset="-122"/>
                <a:ea typeface="微软雅黑" panose="020B0503020204020204" pitchFamily="34" charset="-122"/>
              </a:rPr>
              <a:t>、</a:t>
            </a:r>
            <a:r>
              <a:rPr lang="zh-CN" altLang="zh-CN" sz="1600" b="1" dirty="0" smtClean="0">
                <a:solidFill>
                  <a:srgbClr val="002060"/>
                </a:solidFill>
                <a:latin typeface="微软雅黑" panose="020B0503020204020204" pitchFamily="34" charset="-122"/>
                <a:ea typeface="微软雅黑" panose="020B0503020204020204" pitchFamily="34" charset="-122"/>
              </a:rPr>
              <a:t>内外</a:t>
            </a:r>
            <a:r>
              <a:rPr lang="zh-CN" altLang="zh-CN" sz="1600" b="1" dirty="0">
                <a:solidFill>
                  <a:srgbClr val="002060"/>
                </a:solidFill>
                <a:latin typeface="微软雅黑" panose="020B0503020204020204" pitchFamily="34" charset="-122"/>
                <a:ea typeface="微软雅黑" panose="020B0503020204020204" pitchFamily="34" charset="-122"/>
              </a:rPr>
              <a:t>网转发服务器</a:t>
            </a:r>
            <a:r>
              <a:rPr lang="zh-CN" altLang="zh-CN" sz="1600" b="1" dirty="0" smtClean="0">
                <a:solidFill>
                  <a:srgbClr val="002060"/>
                </a:solidFill>
                <a:latin typeface="微软雅黑" panose="020B0503020204020204" pitchFamily="34" charset="-122"/>
                <a:ea typeface="微软雅黑" panose="020B0503020204020204" pitchFamily="34" charset="-122"/>
              </a:rPr>
              <a:t>架构</a:t>
            </a:r>
            <a:endParaRPr lang="en-US" altLang="zh-CN" sz="1600" b="1"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b="1" dirty="0" smtClean="0">
                <a:solidFill>
                  <a:srgbClr val="002060"/>
                </a:solidFill>
                <a:latin typeface="微软雅黑" panose="020B0503020204020204" pitchFamily="34" charset="-122"/>
                <a:ea typeface="微软雅黑" panose="020B0503020204020204" pitchFamily="34" charset="-122"/>
              </a:rPr>
              <a:t>3</a:t>
            </a:r>
            <a:r>
              <a:rPr lang="zh-CN" altLang="en-US" sz="1600" b="1" dirty="0" smtClean="0">
                <a:solidFill>
                  <a:srgbClr val="002060"/>
                </a:solidFill>
                <a:latin typeface="微软雅黑" panose="020B0503020204020204" pitchFamily="34" charset="-122"/>
                <a:ea typeface="微软雅黑" panose="020B0503020204020204" pitchFamily="34" charset="-122"/>
              </a:rPr>
              <a:t>、</a:t>
            </a:r>
            <a:r>
              <a:rPr lang="zh-CN" altLang="zh-CN" sz="1600" b="1" dirty="0">
                <a:solidFill>
                  <a:srgbClr val="002060"/>
                </a:solidFill>
                <a:latin typeface="微软雅黑" panose="020B0503020204020204" pitchFamily="34" charset="-122"/>
                <a:ea typeface="微软雅黑" panose="020B0503020204020204" pitchFamily="34" charset="-122"/>
              </a:rPr>
              <a:t>集群服务器架构</a:t>
            </a:r>
            <a:endParaRPr lang="en-US" altLang="zh-CN" sz="1600" b="1" dirty="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dirty="0">
                <a:solidFill>
                  <a:srgbClr val="002060"/>
                </a:solidFill>
                <a:latin typeface="微软雅黑" panose="020B0503020204020204" pitchFamily="34" charset="-122"/>
                <a:ea typeface="微软雅黑" panose="020B0503020204020204" pitchFamily="34" charset="-122"/>
              </a:rPr>
              <a:t>      </a:t>
            </a:r>
            <a:r>
              <a:rPr lang="zh-CN" altLang="zh-CN" sz="1600" dirty="0">
                <a:solidFill>
                  <a:srgbClr val="002060"/>
                </a:solidFill>
                <a:latin typeface="微软雅黑" panose="020B0503020204020204" pitchFamily="34" charset="-122"/>
                <a:ea typeface="微软雅黑" panose="020B0503020204020204" pitchFamily="34" charset="-122"/>
              </a:rPr>
              <a:t>分布式集群</a:t>
            </a: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dirty="0">
                <a:solidFill>
                  <a:srgbClr val="002060"/>
                </a:solidFill>
                <a:latin typeface="微软雅黑" panose="020B0503020204020204" pitchFamily="34" charset="-122"/>
                <a:ea typeface="微软雅黑" panose="020B0503020204020204" pitchFamily="34" charset="-122"/>
              </a:rPr>
              <a:t>      </a:t>
            </a:r>
            <a:r>
              <a:rPr lang="zh-CN" altLang="zh-CN" sz="1600" dirty="0">
                <a:solidFill>
                  <a:srgbClr val="002060"/>
                </a:solidFill>
                <a:latin typeface="微软雅黑" panose="020B0503020204020204" pitchFamily="34" charset="-122"/>
                <a:ea typeface="微软雅黑" panose="020B0503020204020204" pitchFamily="34" charset="-122"/>
              </a:rPr>
              <a:t>集中式</a:t>
            </a:r>
            <a:r>
              <a:rPr lang="zh-CN" altLang="zh-CN" sz="1600" dirty="0" smtClean="0">
                <a:solidFill>
                  <a:srgbClr val="002060"/>
                </a:solidFill>
                <a:latin typeface="微软雅黑" panose="020B0503020204020204" pitchFamily="34" charset="-122"/>
                <a:ea typeface="微软雅黑" panose="020B0503020204020204" pitchFamily="34" charset="-122"/>
              </a:rPr>
              <a:t>集群</a:t>
            </a:r>
            <a:endParaRPr lang="en-US" altLang="zh-CN" sz="16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4659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p:cNvPicPr/>
          <p:nvPr/>
        </p:nvPicPr>
        <p:blipFill>
          <a:blip r:embed="rId2"/>
          <a:stretch>
            <a:fillRect/>
          </a:stretch>
        </p:blipFill>
        <p:spPr>
          <a:xfrm>
            <a:off x="562880" y="1932622"/>
            <a:ext cx="5274310" cy="4002405"/>
          </a:xfrm>
          <a:prstGeom prst="rect">
            <a:avLst/>
          </a:prstGeom>
          <a:ln>
            <a:solidFill>
              <a:schemeClr val="bg1">
                <a:lumMod val="75000"/>
              </a:schemeClr>
            </a:solidFill>
          </a:ln>
        </p:spPr>
      </p:pic>
      <p:sp>
        <p:nvSpPr>
          <p:cNvPr id="12" name="文本框 11"/>
          <p:cNvSpPr txBox="1"/>
          <p:nvPr/>
        </p:nvSpPr>
        <p:spPr>
          <a:xfrm>
            <a:off x="562880" y="1047749"/>
            <a:ext cx="2122697" cy="452945"/>
          </a:xfrm>
          <a:prstGeom prst="rect">
            <a:avLst/>
          </a:prstGeom>
          <a:noFill/>
        </p:spPr>
        <p:txBody>
          <a:bodyPr wrap="none" rtlCol="0">
            <a:spAutoFit/>
          </a:bodyPr>
          <a:lstStyle/>
          <a:p>
            <a:pPr>
              <a:lnSpc>
                <a:spcPct val="130000"/>
              </a:lnSpc>
            </a:pPr>
            <a:r>
              <a:rPr lang="en-US" altLang="zh-CN" sz="2000" dirty="0" smtClean="0">
                <a:latin typeface="Arial" pitchFamily="34" charset="0"/>
                <a:ea typeface="微软雅黑" pitchFamily="34" charset="-122"/>
              </a:rPr>
              <a:t>1</a:t>
            </a:r>
            <a:r>
              <a:rPr lang="zh-CN" altLang="en-US" sz="2000" dirty="0" smtClean="0">
                <a:latin typeface="Arial" pitchFamily="34" charset="0"/>
                <a:ea typeface="微软雅黑" pitchFamily="34" charset="-122"/>
              </a:rPr>
              <a:t>、</a:t>
            </a:r>
            <a:r>
              <a:rPr lang="zh-CN" altLang="zh-CN" sz="2000" b="1" dirty="0">
                <a:solidFill>
                  <a:srgbClr val="002060"/>
                </a:solidFill>
                <a:latin typeface="微软雅黑" panose="020B0503020204020204" pitchFamily="34" charset="-122"/>
                <a:ea typeface="微软雅黑" panose="020B0503020204020204" pitchFamily="34" charset="-122"/>
              </a:rPr>
              <a:t>单服务器</a:t>
            </a:r>
            <a:r>
              <a:rPr lang="zh-CN" altLang="zh-CN" sz="2000" b="1" dirty="0" smtClean="0">
                <a:solidFill>
                  <a:srgbClr val="002060"/>
                </a:solidFill>
                <a:latin typeface="微软雅黑" panose="020B0503020204020204" pitchFamily="34" charset="-122"/>
                <a:ea typeface="微软雅黑" panose="020B0503020204020204" pitchFamily="34" charset="-122"/>
              </a:rPr>
              <a:t>架构</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6392180" y="1008250"/>
            <a:ext cx="3148619" cy="492443"/>
          </a:xfrm>
          <a:prstGeom prst="rect">
            <a:avLst/>
          </a:prstGeom>
          <a:noFill/>
        </p:spPr>
        <p:txBody>
          <a:bodyPr wrap="none" rtlCol="0">
            <a:spAutoFit/>
          </a:bodyPr>
          <a:lstStyle/>
          <a:p>
            <a:pPr>
              <a:lnSpc>
                <a:spcPct val="130000"/>
              </a:lnSpc>
            </a:pPr>
            <a:r>
              <a:rPr lang="en-US" altLang="zh-CN" sz="2000" dirty="0" smtClean="0">
                <a:latin typeface="Arial" pitchFamily="34" charset="0"/>
                <a:ea typeface="微软雅黑" pitchFamily="34" charset="-122"/>
              </a:rPr>
              <a:t>2</a:t>
            </a:r>
            <a:r>
              <a:rPr lang="zh-CN" altLang="en-US" sz="2000" dirty="0" smtClean="0">
                <a:latin typeface="Arial" pitchFamily="34" charset="0"/>
                <a:ea typeface="微软雅黑" pitchFamily="34" charset="-122"/>
              </a:rPr>
              <a:t>、</a:t>
            </a:r>
            <a:r>
              <a:rPr lang="zh-CN" altLang="zh-CN" sz="2000" b="1" dirty="0">
                <a:solidFill>
                  <a:srgbClr val="002060"/>
                </a:solidFill>
                <a:latin typeface="微软雅黑" panose="020B0503020204020204" pitchFamily="34" charset="-122"/>
                <a:ea typeface="微软雅黑" panose="020B0503020204020204" pitchFamily="34" charset="-122"/>
              </a:rPr>
              <a:t>内外网转发服务器架构</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pic>
        <p:nvPicPr>
          <p:cNvPr id="88" name="图片 87"/>
          <p:cNvPicPr/>
          <p:nvPr/>
        </p:nvPicPr>
        <p:blipFill>
          <a:blip r:embed="rId3"/>
          <a:stretch>
            <a:fillRect/>
          </a:stretch>
        </p:blipFill>
        <p:spPr>
          <a:xfrm>
            <a:off x="6459220" y="1932622"/>
            <a:ext cx="5274310" cy="3990340"/>
          </a:xfrm>
          <a:prstGeom prst="rect">
            <a:avLst/>
          </a:prstGeom>
          <a:ln>
            <a:solidFill>
              <a:schemeClr val="bg1">
                <a:lumMod val="75000"/>
              </a:schemeClr>
            </a:solidFill>
          </a:ln>
        </p:spPr>
      </p:pic>
    </p:spTree>
    <p:extLst>
      <p:ext uri="{BB962C8B-B14F-4D97-AF65-F5344CB8AC3E}">
        <p14:creationId xmlns:p14="http://schemas.microsoft.com/office/powerpoint/2010/main" val="1339572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0030" y="344524"/>
            <a:ext cx="2379177" cy="1499898"/>
          </a:xfrm>
          <a:prstGeom prst="rect">
            <a:avLst/>
          </a:prstGeom>
          <a:noFill/>
        </p:spPr>
        <p:txBody>
          <a:bodyPr wrap="none" rtlCol="0">
            <a:spAutoFit/>
          </a:bodyPr>
          <a:lstStyle/>
          <a:p>
            <a:pPr>
              <a:lnSpc>
                <a:spcPct val="250000"/>
              </a:lnSpc>
            </a:pPr>
            <a:r>
              <a:rPr lang="en-US" altLang="zh-CN" sz="2000" dirty="0" smtClean="0">
                <a:latin typeface="Arial" pitchFamily="34" charset="0"/>
                <a:ea typeface="微软雅黑" pitchFamily="34" charset="-122"/>
              </a:rPr>
              <a:t>3</a:t>
            </a:r>
            <a:r>
              <a:rPr lang="zh-CN" altLang="en-US" sz="2000" dirty="0" smtClean="0">
                <a:latin typeface="Arial" pitchFamily="34" charset="0"/>
                <a:ea typeface="微软雅黑" pitchFamily="34" charset="-122"/>
              </a:rPr>
              <a:t>、</a:t>
            </a:r>
            <a:r>
              <a:rPr lang="zh-CN" altLang="zh-CN" sz="2000" b="1" dirty="0">
                <a:solidFill>
                  <a:srgbClr val="002060"/>
                </a:solidFill>
                <a:latin typeface="微软雅黑" panose="020B0503020204020204" pitchFamily="34" charset="-122"/>
                <a:ea typeface="微软雅黑" panose="020B0503020204020204" pitchFamily="34" charset="-122"/>
              </a:rPr>
              <a:t>集群服务器</a:t>
            </a:r>
            <a:r>
              <a:rPr lang="zh-CN" altLang="zh-CN" sz="2000" b="1" dirty="0" smtClean="0">
                <a:solidFill>
                  <a:srgbClr val="002060"/>
                </a:solidFill>
                <a:latin typeface="微软雅黑" panose="020B0503020204020204" pitchFamily="34" charset="-122"/>
                <a:ea typeface="微软雅黑" panose="020B0503020204020204" pitchFamily="34" charset="-122"/>
              </a:rPr>
              <a:t>架构</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250000"/>
              </a:lnSpc>
            </a:pPr>
            <a:r>
              <a:rPr lang="en-US" altLang="zh-CN" sz="2000" b="1" dirty="0">
                <a:solidFill>
                  <a:srgbClr val="002060"/>
                </a:solidFill>
                <a:latin typeface="微软雅黑" panose="020B0503020204020204" pitchFamily="34" charset="-122"/>
                <a:ea typeface="微软雅黑" panose="020B0503020204020204" pitchFamily="34" charset="-122"/>
              </a:rPr>
              <a:t> </a:t>
            </a: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en-US" altLang="zh-CN" sz="1600" b="1" dirty="0" smtClean="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分布式集群</a:t>
            </a:r>
            <a:endParaRPr lang="en-US" altLang="zh-CN" sz="1600" dirty="0">
              <a:solidFill>
                <a:srgbClr val="002060"/>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6468745" y="1463164"/>
            <a:ext cx="1653017" cy="381258"/>
          </a:xfrm>
          <a:prstGeom prst="rect">
            <a:avLst/>
          </a:prstGeom>
          <a:noFill/>
        </p:spPr>
        <p:txBody>
          <a:bodyPr wrap="none" rtlCol="0">
            <a:spAutoFit/>
          </a:bodyPr>
          <a:lstStyle/>
          <a:p>
            <a:pPr>
              <a:lnSpc>
                <a:spcPct val="130000"/>
              </a:lnSpc>
            </a:pPr>
            <a:r>
              <a:rPr lang="en-US" altLang="zh-CN" sz="1600" dirty="0" smtClean="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集中式集群</a:t>
            </a:r>
            <a:endParaRPr lang="en-US" altLang="zh-CN" sz="1600" dirty="0">
              <a:solidFill>
                <a:srgbClr val="002060"/>
              </a:solidFill>
              <a:latin typeface="微软雅黑" panose="020B0503020204020204" pitchFamily="34" charset="-122"/>
              <a:ea typeface="微软雅黑" panose="020B0503020204020204" pitchFamily="34" charset="-122"/>
            </a:endParaRPr>
          </a:p>
        </p:txBody>
      </p:sp>
      <p:pic>
        <p:nvPicPr>
          <p:cNvPr id="6" name="图片 5" descr="C:\Users\duyanjun\AppData\Local\Microsoft\Windows\INetCache\Content.Word\QQ图片20171016160353.png"/>
          <p:cNvPicPr/>
          <p:nvPr/>
        </p:nvPicPr>
        <p:blipFill>
          <a:blip r:embed="rId2">
            <a:extLst>
              <a:ext uri="{28A0092B-C50C-407E-A947-70E740481C1C}">
                <a14:useLocalDpi xmlns:a14="http://schemas.microsoft.com/office/drawing/2010/main" val="0"/>
              </a:ext>
            </a:extLst>
          </a:blip>
          <a:srcRect/>
          <a:stretch>
            <a:fillRect/>
          </a:stretch>
        </p:blipFill>
        <p:spPr bwMode="auto">
          <a:xfrm>
            <a:off x="782320" y="2239327"/>
            <a:ext cx="5274310" cy="3750945"/>
          </a:xfrm>
          <a:prstGeom prst="rect">
            <a:avLst/>
          </a:prstGeom>
          <a:noFill/>
          <a:ln>
            <a:noFill/>
          </a:ln>
        </p:spPr>
      </p:pic>
      <p:pic>
        <p:nvPicPr>
          <p:cNvPr id="7" name="图片 6" descr="QQ图片20171016160256"/>
          <p:cNvPicPr/>
          <p:nvPr/>
        </p:nvPicPr>
        <p:blipFill>
          <a:blip r:embed="rId3">
            <a:extLst>
              <a:ext uri="{28A0092B-C50C-407E-A947-70E740481C1C}">
                <a14:useLocalDpi xmlns:a14="http://schemas.microsoft.com/office/drawing/2010/main" val="0"/>
              </a:ext>
            </a:extLst>
          </a:blip>
          <a:srcRect/>
          <a:stretch>
            <a:fillRect/>
          </a:stretch>
        </p:blipFill>
        <p:spPr bwMode="auto">
          <a:xfrm>
            <a:off x="6364287" y="2158364"/>
            <a:ext cx="5273675" cy="3912870"/>
          </a:xfrm>
          <a:prstGeom prst="rect">
            <a:avLst/>
          </a:prstGeom>
          <a:noFill/>
          <a:ln>
            <a:noFill/>
          </a:ln>
        </p:spPr>
      </p:pic>
    </p:spTree>
    <p:extLst>
      <p:ext uri="{BB962C8B-B14F-4D97-AF65-F5344CB8AC3E}">
        <p14:creationId xmlns:p14="http://schemas.microsoft.com/office/powerpoint/2010/main" val="3926928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subTitle" idx="1"/>
          </p:nvPr>
        </p:nvSpPr>
        <p:spPr>
          <a:xfrm>
            <a:off x="5422552" y="2284599"/>
            <a:ext cx="4624874" cy="550817"/>
          </a:xfrm>
        </p:spPr>
        <p:txBody>
          <a:bodyPr>
            <a:noAutofit/>
          </a:bodyPr>
          <a:lstStyle/>
          <a:p>
            <a:r>
              <a:rPr lang="zh-CN" altLang="en-US" sz="6000" dirty="0" smtClean="0">
                <a:latin typeface="微软雅黑" panose="020B0503020204020204" pitchFamily="34" charset="-122"/>
                <a:ea typeface="微软雅黑" panose="020B0503020204020204" pitchFamily="34" charset="-122"/>
              </a:rPr>
              <a:t>谢谢观赏</a:t>
            </a:r>
            <a:endParaRPr lang="zh-CN" altLang="en-US" sz="6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58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635594" y="1814330"/>
            <a:ext cx="6409602" cy="3708059"/>
            <a:chOff x="4711700" y="3654425"/>
            <a:chExt cx="3332163" cy="1941513"/>
          </a:xfrm>
          <a:solidFill>
            <a:srgbClr val="00A1C7"/>
          </a:solidFill>
        </p:grpSpPr>
        <p:sp>
          <p:nvSpPr>
            <p:cNvPr id="5" name="L 形 16"/>
            <p:cNvSpPr/>
            <p:nvPr>
              <p:custDataLst>
                <p:tags r:id="rId2"/>
              </p:custDataLst>
            </p:nvPr>
          </p:nvSpPr>
          <p:spPr>
            <a:xfrm>
              <a:off x="4711700" y="5418138"/>
              <a:ext cx="177800" cy="177800"/>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1" fmla="*/ 10901 w 135521"/>
                <a:gd name="connsiteY0-2" fmla="*/ 0 h 135375"/>
                <a:gd name="connsiteX1-3" fmla="*/ 50986 w 135521"/>
                <a:gd name="connsiteY1-4" fmla="*/ 0 h 135375"/>
                <a:gd name="connsiteX2-5" fmla="*/ 50986 w 135521"/>
                <a:gd name="connsiteY2-6" fmla="*/ 87710 h 135375"/>
                <a:gd name="connsiteX3-7" fmla="*/ 135521 w 135521"/>
                <a:gd name="connsiteY3-8" fmla="*/ 87710 h 135375"/>
                <a:gd name="connsiteX4-9" fmla="*/ 135521 w 135521"/>
                <a:gd name="connsiteY4-10" fmla="*/ 124620 h 135375"/>
                <a:gd name="connsiteX5-11" fmla="*/ 10901 w 135521"/>
                <a:gd name="connsiteY5-12" fmla="*/ 124620 h 135375"/>
                <a:gd name="connsiteX6-13" fmla="*/ 10901 w 135521"/>
                <a:gd name="connsiteY6-14" fmla="*/ 0 h 135375"/>
                <a:gd name="connsiteX0-15" fmla="*/ 10901 w 135521"/>
                <a:gd name="connsiteY0-16" fmla="*/ 0 h 135375"/>
                <a:gd name="connsiteX1-17" fmla="*/ 50986 w 135521"/>
                <a:gd name="connsiteY1-18" fmla="*/ 0 h 135375"/>
                <a:gd name="connsiteX2-19" fmla="*/ 50986 w 135521"/>
                <a:gd name="connsiteY2-20" fmla="*/ 87710 h 135375"/>
                <a:gd name="connsiteX3-21" fmla="*/ 135521 w 135521"/>
                <a:gd name="connsiteY3-22" fmla="*/ 87710 h 135375"/>
                <a:gd name="connsiteX4-23" fmla="*/ 135521 w 135521"/>
                <a:gd name="connsiteY4-24" fmla="*/ 124620 h 135375"/>
                <a:gd name="connsiteX5-25" fmla="*/ 10901 w 135521"/>
                <a:gd name="connsiteY5-26" fmla="*/ 124620 h 135375"/>
                <a:gd name="connsiteX6-27" fmla="*/ 10901 w 135521"/>
                <a:gd name="connsiteY6-28" fmla="*/ 0 h 135375"/>
                <a:gd name="connsiteX0-29" fmla="*/ 10901 w 135521"/>
                <a:gd name="connsiteY0-30" fmla="*/ 0 h 135375"/>
                <a:gd name="connsiteX1-31" fmla="*/ 50986 w 135521"/>
                <a:gd name="connsiteY1-32" fmla="*/ 87710 h 135375"/>
                <a:gd name="connsiteX2-33" fmla="*/ 135521 w 135521"/>
                <a:gd name="connsiteY2-34" fmla="*/ 87710 h 135375"/>
                <a:gd name="connsiteX3-35" fmla="*/ 135521 w 135521"/>
                <a:gd name="connsiteY3-36" fmla="*/ 124620 h 135375"/>
                <a:gd name="connsiteX4-37" fmla="*/ 10901 w 135521"/>
                <a:gd name="connsiteY4-38" fmla="*/ 124620 h 135375"/>
                <a:gd name="connsiteX5-39" fmla="*/ 10901 w 135521"/>
                <a:gd name="connsiteY5-40" fmla="*/ 0 h 135375"/>
                <a:gd name="connsiteX0-41" fmla="*/ 10901 w 135521"/>
                <a:gd name="connsiteY0-42" fmla="*/ 0 h 135375"/>
                <a:gd name="connsiteX1-43" fmla="*/ 50986 w 135521"/>
                <a:gd name="connsiteY1-44" fmla="*/ 87710 h 135375"/>
                <a:gd name="connsiteX2-45" fmla="*/ 135521 w 135521"/>
                <a:gd name="connsiteY2-46" fmla="*/ 124620 h 135375"/>
                <a:gd name="connsiteX3-47" fmla="*/ 10901 w 135521"/>
                <a:gd name="connsiteY3-48" fmla="*/ 124620 h 135375"/>
                <a:gd name="connsiteX4-49" fmla="*/ 10901 w 135521"/>
                <a:gd name="connsiteY4-50" fmla="*/ 0 h 135375"/>
                <a:gd name="connsiteX0-51" fmla="*/ 10901 w 135521"/>
                <a:gd name="connsiteY0-52" fmla="*/ 0 h 135375"/>
                <a:gd name="connsiteX1-53" fmla="*/ 39080 w 135521"/>
                <a:gd name="connsiteY1-54" fmla="*/ 101997 h 135375"/>
                <a:gd name="connsiteX2-55" fmla="*/ 135521 w 135521"/>
                <a:gd name="connsiteY2-56" fmla="*/ 124620 h 135375"/>
                <a:gd name="connsiteX3-57" fmla="*/ 10901 w 135521"/>
                <a:gd name="connsiteY3-58" fmla="*/ 124620 h 135375"/>
                <a:gd name="connsiteX4-59" fmla="*/ 10901 w 135521"/>
                <a:gd name="connsiteY4-60" fmla="*/ 0 h 135375"/>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grpFill/>
            <a:ln w="12700" cap="flat" cmpd="sng" algn="ctr">
              <a:noFill/>
              <a:prstDash val="solid"/>
              <a:miter lim="800000"/>
            </a:ln>
            <a:effectLst/>
          </p:spPr>
          <p:txBody>
            <a:bodyPr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黑体"/>
                <a:cs typeface="+mn-cs"/>
              </a:endParaRPr>
            </a:p>
          </p:txBody>
        </p:sp>
        <p:sp>
          <p:nvSpPr>
            <p:cNvPr id="6" name="L 形 16"/>
            <p:cNvSpPr/>
            <p:nvPr>
              <p:custDataLst>
                <p:tags r:id="rId3"/>
              </p:custDataLst>
            </p:nvPr>
          </p:nvSpPr>
          <p:spPr>
            <a:xfrm flipH="1">
              <a:off x="7866063" y="5418138"/>
              <a:ext cx="177800" cy="177800"/>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1" fmla="*/ 10901 w 135521"/>
                <a:gd name="connsiteY0-2" fmla="*/ 0 h 135375"/>
                <a:gd name="connsiteX1-3" fmla="*/ 50986 w 135521"/>
                <a:gd name="connsiteY1-4" fmla="*/ 0 h 135375"/>
                <a:gd name="connsiteX2-5" fmla="*/ 50986 w 135521"/>
                <a:gd name="connsiteY2-6" fmla="*/ 87710 h 135375"/>
                <a:gd name="connsiteX3-7" fmla="*/ 135521 w 135521"/>
                <a:gd name="connsiteY3-8" fmla="*/ 87710 h 135375"/>
                <a:gd name="connsiteX4-9" fmla="*/ 135521 w 135521"/>
                <a:gd name="connsiteY4-10" fmla="*/ 124620 h 135375"/>
                <a:gd name="connsiteX5-11" fmla="*/ 10901 w 135521"/>
                <a:gd name="connsiteY5-12" fmla="*/ 124620 h 135375"/>
                <a:gd name="connsiteX6-13" fmla="*/ 10901 w 135521"/>
                <a:gd name="connsiteY6-14" fmla="*/ 0 h 135375"/>
                <a:gd name="connsiteX0-15" fmla="*/ 10901 w 135521"/>
                <a:gd name="connsiteY0-16" fmla="*/ 0 h 135375"/>
                <a:gd name="connsiteX1-17" fmla="*/ 50986 w 135521"/>
                <a:gd name="connsiteY1-18" fmla="*/ 0 h 135375"/>
                <a:gd name="connsiteX2-19" fmla="*/ 50986 w 135521"/>
                <a:gd name="connsiteY2-20" fmla="*/ 87710 h 135375"/>
                <a:gd name="connsiteX3-21" fmla="*/ 135521 w 135521"/>
                <a:gd name="connsiteY3-22" fmla="*/ 87710 h 135375"/>
                <a:gd name="connsiteX4-23" fmla="*/ 135521 w 135521"/>
                <a:gd name="connsiteY4-24" fmla="*/ 124620 h 135375"/>
                <a:gd name="connsiteX5-25" fmla="*/ 10901 w 135521"/>
                <a:gd name="connsiteY5-26" fmla="*/ 124620 h 135375"/>
                <a:gd name="connsiteX6-27" fmla="*/ 10901 w 135521"/>
                <a:gd name="connsiteY6-28" fmla="*/ 0 h 135375"/>
                <a:gd name="connsiteX0-29" fmla="*/ 10901 w 135521"/>
                <a:gd name="connsiteY0-30" fmla="*/ 0 h 135375"/>
                <a:gd name="connsiteX1-31" fmla="*/ 50986 w 135521"/>
                <a:gd name="connsiteY1-32" fmla="*/ 87710 h 135375"/>
                <a:gd name="connsiteX2-33" fmla="*/ 135521 w 135521"/>
                <a:gd name="connsiteY2-34" fmla="*/ 87710 h 135375"/>
                <a:gd name="connsiteX3-35" fmla="*/ 135521 w 135521"/>
                <a:gd name="connsiteY3-36" fmla="*/ 124620 h 135375"/>
                <a:gd name="connsiteX4-37" fmla="*/ 10901 w 135521"/>
                <a:gd name="connsiteY4-38" fmla="*/ 124620 h 135375"/>
                <a:gd name="connsiteX5-39" fmla="*/ 10901 w 135521"/>
                <a:gd name="connsiteY5-40" fmla="*/ 0 h 135375"/>
                <a:gd name="connsiteX0-41" fmla="*/ 10901 w 135521"/>
                <a:gd name="connsiteY0-42" fmla="*/ 0 h 135375"/>
                <a:gd name="connsiteX1-43" fmla="*/ 50986 w 135521"/>
                <a:gd name="connsiteY1-44" fmla="*/ 87710 h 135375"/>
                <a:gd name="connsiteX2-45" fmla="*/ 135521 w 135521"/>
                <a:gd name="connsiteY2-46" fmla="*/ 124620 h 135375"/>
                <a:gd name="connsiteX3-47" fmla="*/ 10901 w 135521"/>
                <a:gd name="connsiteY3-48" fmla="*/ 124620 h 135375"/>
                <a:gd name="connsiteX4-49" fmla="*/ 10901 w 135521"/>
                <a:gd name="connsiteY4-50" fmla="*/ 0 h 135375"/>
                <a:gd name="connsiteX0-51" fmla="*/ 10901 w 135521"/>
                <a:gd name="connsiteY0-52" fmla="*/ 0 h 135375"/>
                <a:gd name="connsiteX1-53" fmla="*/ 39080 w 135521"/>
                <a:gd name="connsiteY1-54" fmla="*/ 101997 h 135375"/>
                <a:gd name="connsiteX2-55" fmla="*/ 135521 w 135521"/>
                <a:gd name="connsiteY2-56" fmla="*/ 124620 h 135375"/>
                <a:gd name="connsiteX3-57" fmla="*/ 10901 w 135521"/>
                <a:gd name="connsiteY3-58" fmla="*/ 124620 h 135375"/>
                <a:gd name="connsiteX4-59" fmla="*/ 10901 w 135521"/>
                <a:gd name="connsiteY4-60" fmla="*/ 0 h 135375"/>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grpFill/>
            <a:ln w="12700" cap="flat" cmpd="sng" algn="ctr">
              <a:noFill/>
              <a:prstDash val="solid"/>
              <a:miter lim="800000"/>
            </a:ln>
            <a:effectLst/>
          </p:spPr>
          <p:txBody>
            <a:bodyPr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黑体"/>
                <a:cs typeface="+mn-cs"/>
              </a:endParaRPr>
            </a:p>
          </p:txBody>
        </p:sp>
        <p:sp>
          <p:nvSpPr>
            <p:cNvPr id="7" name="L 形 16"/>
            <p:cNvSpPr/>
            <p:nvPr>
              <p:custDataLst>
                <p:tags r:id="rId4"/>
              </p:custDataLst>
            </p:nvPr>
          </p:nvSpPr>
          <p:spPr>
            <a:xfrm rot="5400000">
              <a:off x="4711700" y="3654425"/>
              <a:ext cx="177800" cy="177800"/>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1" fmla="*/ 10901 w 135521"/>
                <a:gd name="connsiteY0-2" fmla="*/ 0 h 135375"/>
                <a:gd name="connsiteX1-3" fmla="*/ 50986 w 135521"/>
                <a:gd name="connsiteY1-4" fmla="*/ 0 h 135375"/>
                <a:gd name="connsiteX2-5" fmla="*/ 50986 w 135521"/>
                <a:gd name="connsiteY2-6" fmla="*/ 87710 h 135375"/>
                <a:gd name="connsiteX3-7" fmla="*/ 135521 w 135521"/>
                <a:gd name="connsiteY3-8" fmla="*/ 87710 h 135375"/>
                <a:gd name="connsiteX4-9" fmla="*/ 135521 w 135521"/>
                <a:gd name="connsiteY4-10" fmla="*/ 124620 h 135375"/>
                <a:gd name="connsiteX5-11" fmla="*/ 10901 w 135521"/>
                <a:gd name="connsiteY5-12" fmla="*/ 124620 h 135375"/>
                <a:gd name="connsiteX6-13" fmla="*/ 10901 w 135521"/>
                <a:gd name="connsiteY6-14" fmla="*/ 0 h 135375"/>
                <a:gd name="connsiteX0-15" fmla="*/ 10901 w 135521"/>
                <a:gd name="connsiteY0-16" fmla="*/ 0 h 135375"/>
                <a:gd name="connsiteX1-17" fmla="*/ 50986 w 135521"/>
                <a:gd name="connsiteY1-18" fmla="*/ 0 h 135375"/>
                <a:gd name="connsiteX2-19" fmla="*/ 50986 w 135521"/>
                <a:gd name="connsiteY2-20" fmla="*/ 87710 h 135375"/>
                <a:gd name="connsiteX3-21" fmla="*/ 135521 w 135521"/>
                <a:gd name="connsiteY3-22" fmla="*/ 87710 h 135375"/>
                <a:gd name="connsiteX4-23" fmla="*/ 135521 w 135521"/>
                <a:gd name="connsiteY4-24" fmla="*/ 124620 h 135375"/>
                <a:gd name="connsiteX5-25" fmla="*/ 10901 w 135521"/>
                <a:gd name="connsiteY5-26" fmla="*/ 124620 h 135375"/>
                <a:gd name="connsiteX6-27" fmla="*/ 10901 w 135521"/>
                <a:gd name="connsiteY6-28" fmla="*/ 0 h 135375"/>
                <a:gd name="connsiteX0-29" fmla="*/ 10901 w 135521"/>
                <a:gd name="connsiteY0-30" fmla="*/ 0 h 135375"/>
                <a:gd name="connsiteX1-31" fmla="*/ 50986 w 135521"/>
                <a:gd name="connsiteY1-32" fmla="*/ 87710 h 135375"/>
                <a:gd name="connsiteX2-33" fmla="*/ 135521 w 135521"/>
                <a:gd name="connsiteY2-34" fmla="*/ 87710 h 135375"/>
                <a:gd name="connsiteX3-35" fmla="*/ 135521 w 135521"/>
                <a:gd name="connsiteY3-36" fmla="*/ 124620 h 135375"/>
                <a:gd name="connsiteX4-37" fmla="*/ 10901 w 135521"/>
                <a:gd name="connsiteY4-38" fmla="*/ 124620 h 135375"/>
                <a:gd name="connsiteX5-39" fmla="*/ 10901 w 135521"/>
                <a:gd name="connsiteY5-40" fmla="*/ 0 h 135375"/>
                <a:gd name="connsiteX0-41" fmla="*/ 10901 w 135521"/>
                <a:gd name="connsiteY0-42" fmla="*/ 0 h 135375"/>
                <a:gd name="connsiteX1-43" fmla="*/ 50986 w 135521"/>
                <a:gd name="connsiteY1-44" fmla="*/ 87710 h 135375"/>
                <a:gd name="connsiteX2-45" fmla="*/ 135521 w 135521"/>
                <a:gd name="connsiteY2-46" fmla="*/ 124620 h 135375"/>
                <a:gd name="connsiteX3-47" fmla="*/ 10901 w 135521"/>
                <a:gd name="connsiteY3-48" fmla="*/ 124620 h 135375"/>
                <a:gd name="connsiteX4-49" fmla="*/ 10901 w 135521"/>
                <a:gd name="connsiteY4-50" fmla="*/ 0 h 135375"/>
                <a:gd name="connsiteX0-51" fmla="*/ 10901 w 135521"/>
                <a:gd name="connsiteY0-52" fmla="*/ 0 h 135375"/>
                <a:gd name="connsiteX1-53" fmla="*/ 39080 w 135521"/>
                <a:gd name="connsiteY1-54" fmla="*/ 101997 h 135375"/>
                <a:gd name="connsiteX2-55" fmla="*/ 135521 w 135521"/>
                <a:gd name="connsiteY2-56" fmla="*/ 124620 h 135375"/>
                <a:gd name="connsiteX3-57" fmla="*/ 10901 w 135521"/>
                <a:gd name="connsiteY3-58" fmla="*/ 124620 h 135375"/>
                <a:gd name="connsiteX4-59" fmla="*/ 10901 w 135521"/>
                <a:gd name="connsiteY4-60" fmla="*/ 0 h 135375"/>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grpFill/>
            <a:ln w="12700" cap="flat" cmpd="sng" algn="ctr">
              <a:noFill/>
              <a:prstDash val="solid"/>
              <a:miter lim="800000"/>
            </a:ln>
            <a:effectLst/>
          </p:spPr>
          <p:txBody>
            <a:bodyPr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黑体"/>
                <a:cs typeface="+mn-cs"/>
              </a:endParaRPr>
            </a:p>
          </p:txBody>
        </p:sp>
        <p:sp>
          <p:nvSpPr>
            <p:cNvPr id="8" name="L 形 16"/>
            <p:cNvSpPr/>
            <p:nvPr>
              <p:custDataLst>
                <p:tags r:id="rId5"/>
              </p:custDataLst>
            </p:nvPr>
          </p:nvSpPr>
          <p:spPr>
            <a:xfrm rot="10800000">
              <a:off x="7866063" y="3654425"/>
              <a:ext cx="177800" cy="177800"/>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1" fmla="*/ 10901 w 135521"/>
                <a:gd name="connsiteY0-2" fmla="*/ 0 h 135375"/>
                <a:gd name="connsiteX1-3" fmla="*/ 50986 w 135521"/>
                <a:gd name="connsiteY1-4" fmla="*/ 0 h 135375"/>
                <a:gd name="connsiteX2-5" fmla="*/ 50986 w 135521"/>
                <a:gd name="connsiteY2-6" fmla="*/ 87710 h 135375"/>
                <a:gd name="connsiteX3-7" fmla="*/ 135521 w 135521"/>
                <a:gd name="connsiteY3-8" fmla="*/ 87710 h 135375"/>
                <a:gd name="connsiteX4-9" fmla="*/ 135521 w 135521"/>
                <a:gd name="connsiteY4-10" fmla="*/ 124620 h 135375"/>
                <a:gd name="connsiteX5-11" fmla="*/ 10901 w 135521"/>
                <a:gd name="connsiteY5-12" fmla="*/ 124620 h 135375"/>
                <a:gd name="connsiteX6-13" fmla="*/ 10901 w 135521"/>
                <a:gd name="connsiteY6-14" fmla="*/ 0 h 135375"/>
                <a:gd name="connsiteX0-15" fmla="*/ 10901 w 135521"/>
                <a:gd name="connsiteY0-16" fmla="*/ 0 h 135375"/>
                <a:gd name="connsiteX1-17" fmla="*/ 50986 w 135521"/>
                <a:gd name="connsiteY1-18" fmla="*/ 0 h 135375"/>
                <a:gd name="connsiteX2-19" fmla="*/ 50986 w 135521"/>
                <a:gd name="connsiteY2-20" fmla="*/ 87710 h 135375"/>
                <a:gd name="connsiteX3-21" fmla="*/ 135521 w 135521"/>
                <a:gd name="connsiteY3-22" fmla="*/ 87710 h 135375"/>
                <a:gd name="connsiteX4-23" fmla="*/ 135521 w 135521"/>
                <a:gd name="connsiteY4-24" fmla="*/ 124620 h 135375"/>
                <a:gd name="connsiteX5-25" fmla="*/ 10901 w 135521"/>
                <a:gd name="connsiteY5-26" fmla="*/ 124620 h 135375"/>
                <a:gd name="connsiteX6-27" fmla="*/ 10901 w 135521"/>
                <a:gd name="connsiteY6-28" fmla="*/ 0 h 135375"/>
                <a:gd name="connsiteX0-29" fmla="*/ 10901 w 135521"/>
                <a:gd name="connsiteY0-30" fmla="*/ 0 h 135375"/>
                <a:gd name="connsiteX1-31" fmla="*/ 50986 w 135521"/>
                <a:gd name="connsiteY1-32" fmla="*/ 87710 h 135375"/>
                <a:gd name="connsiteX2-33" fmla="*/ 135521 w 135521"/>
                <a:gd name="connsiteY2-34" fmla="*/ 87710 h 135375"/>
                <a:gd name="connsiteX3-35" fmla="*/ 135521 w 135521"/>
                <a:gd name="connsiteY3-36" fmla="*/ 124620 h 135375"/>
                <a:gd name="connsiteX4-37" fmla="*/ 10901 w 135521"/>
                <a:gd name="connsiteY4-38" fmla="*/ 124620 h 135375"/>
                <a:gd name="connsiteX5-39" fmla="*/ 10901 w 135521"/>
                <a:gd name="connsiteY5-40" fmla="*/ 0 h 135375"/>
                <a:gd name="connsiteX0-41" fmla="*/ 10901 w 135521"/>
                <a:gd name="connsiteY0-42" fmla="*/ 0 h 135375"/>
                <a:gd name="connsiteX1-43" fmla="*/ 50986 w 135521"/>
                <a:gd name="connsiteY1-44" fmla="*/ 87710 h 135375"/>
                <a:gd name="connsiteX2-45" fmla="*/ 135521 w 135521"/>
                <a:gd name="connsiteY2-46" fmla="*/ 124620 h 135375"/>
                <a:gd name="connsiteX3-47" fmla="*/ 10901 w 135521"/>
                <a:gd name="connsiteY3-48" fmla="*/ 124620 h 135375"/>
                <a:gd name="connsiteX4-49" fmla="*/ 10901 w 135521"/>
                <a:gd name="connsiteY4-50" fmla="*/ 0 h 135375"/>
                <a:gd name="connsiteX0-51" fmla="*/ 10901 w 135521"/>
                <a:gd name="connsiteY0-52" fmla="*/ 0 h 135375"/>
                <a:gd name="connsiteX1-53" fmla="*/ 39080 w 135521"/>
                <a:gd name="connsiteY1-54" fmla="*/ 101997 h 135375"/>
                <a:gd name="connsiteX2-55" fmla="*/ 135521 w 135521"/>
                <a:gd name="connsiteY2-56" fmla="*/ 124620 h 135375"/>
                <a:gd name="connsiteX3-57" fmla="*/ 10901 w 135521"/>
                <a:gd name="connsiteY3-58" fmla="*/ 124620 h 135375"/>
                <a:gd name="connsiteX4-59" fmla="*/ 10901 w 135521"/>
                <a:gd name="connsiteY4-60" fmla="*/ 0 h 135375"/>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grpFill/>
            <a:ln w="12700" cap="flat" cmpd="sng" algn="ctr">
              <a:noFill/>
              <a:prstDash val="solid"/>
              <a:miter lim="800000"/>
            </a:ln>
            <a:effectLst/>
          </p:spPr>
          <p:txBody>
            <a:bodyPr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黑体"/>
                <a:cs typeface="+mn-cs"/>
              </a:endParaRPr>
            </a:p>
          </p:txBody>
        </p:sp>
      </p:grpSp>
      <p:sp>
        <p:nvSpPr>
          <p:cNvPr id="9" name="文本框 8"/>
          <p:cNvSpPr txBox="1"/>
          <p:nvPr/>
        </p:nvSpPr>
        <p:spPr>
          <a:xfrm>
            <a:off x="1011154" y="1982447"/>
            <a:ext cx="5863818" cy="3370153"/>
          </a:xfrm>
          <a:prstGeom prst="rect">
            <a:avLst/>
          </a:prstGeom>
          <a:noFill/>
        </p:spPr>
        <p:txBody>
          <a:bodyPr wrap="square" rtlCol="0">
            <a:spAutoFit/>
          </a:bodyPr>
          <a:lstStyle/>
          <a:p>
            <a:pPr>
              <a:lnSpc>
                <a:spcPct val="150000"/>
              </a:lnSpc>
            </a:pPr>
            <a:r>
              <a:rPr lang="zh-CN" altLang="en-US" sz="1600" b="1" dirty="0">
                <a:solidFill>
                  <a:srgbClr val="92D050"/>
                </a:solidFill>
                <a:latin typeface="微软雅黑" panose="020B0503020204020204" pitchFamily="34" charset="-122"/>
                <a:ea typeface="微软雅黑" panose="020B0503020204020204" pitchFamily="34" charset="-122"/>
              </a:rPr>
              <a:t>黑龙江省检察院可视化办公办案</a:t>
            </a:r>
            <a:r>
              <a:rPr lang="zh-CN" altLang="en-US" sz="1600" b="1" dirty="0" smtClean="0">
                <a:solidFill>
                  <a:srgbClr val="92D050"/>
                </a:solidFill>
                <a:latin typeface="微软雅黑" panose="020B0503020204020204" pitchFamily="34" charset="-122"/>
                <a:ea typeface="微软雅黑" panose="020B0503020204020204" pitchFamily="34" charset="-122"/>
              </a:rPr>
              <a:t>系统</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是以帮助</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检察员提高工作效率，减轻工作及时间</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成本为</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目标</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，基于可视化</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办公</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系统为</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主体对接视频</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会议后</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的一套功能完善的全终端即时通讯</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系统，可以实现协同办案、移动可视化办案、统一沟通平台办公、文件发送、实时办公办案提醒、案件留痕</a:t>
            </a:r>
            <a:r>
              <a:rPr lang="en-US" altLang="zh-CN" sz="1400" dirty="0" smtClean="0">
                <a:solidFill>
                  <a:schemeClr val="accent5">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调阅等多种功能，用信息化的手段全面提升工作</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派发、分解落实、交流汇报、核查协调等</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环节的效率提升；  </a:t>
            </a:r>
            <a:endParaRPr lang="en-US" altLang="zh-CN" sz="1400" dirty="0" smtClean="0">
              <a:solidFill>
                <a:schemeClr val="accent5">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smtClean="0">
              <a:solidFill>
                <a:schemeClr val="accent5">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让</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检察员做到随时随地以文字、语音视频的方式进行办公办案协同；</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同时做到案件资料的留存</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及</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调阅观看，切实的为他们</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的办公办案提供有力帮助</a:t>
            </a:r>
            <a:r>
              <a:rPr lang="zh-CN" altLang="en-US" sz="1400" dirty="0" smtClean="0">
                <a:solidFill>
                  <a:schemeClr val="accent5">
                    <a:lumMod val="50000"/>
                  </a:schemeClr>
                </a:solidFill>
                <a:latin typeface="微软雅黑" panose="020B0503020204020204" pitchFamily="34" charset="-122"/>
                <a:ea typeface="微软雅黑" panose="020B0503020204020204" pitchFamily="34" charset="-122"/>
              </a:rPr>
              <a:t>配合。</a:t>
            </a:r>
            <a:endParaRPr lang="zh-CN" altLang="en-US" sz="1400"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10" name="Group 67"/>
          <p:cNvGrpSpPr/>
          <p:nvPr/>
        </p:nvGrpSpPr>
        <p:grpSpPr>
          <a:xfrm>
            <a:off x="8222415" y="1105151"/>
            <a:ext cx="3630705" cy="4077661"/>
            <a:chOff x="950284" y="2059774"/>
            <a:chExt cx="3788406" cy="4012600"/>
          </a:xfrm>
        </p:grpSpPr>
        <p:sp>
          <p:nvSpPr>
            <p:cNvPr id="11" name="Freeform 5"/>
            <p:cNvSpPr>
              <a:spLocks/>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2" name="Freeform 6"/>
            <p:cNvSpPr>
              <a:spLocks/>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3" name="Freeform 7"/>
            <p:cNvSpPr>
              <a:spLocks/>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4" name="Freeform 8"/>
            <p:cNvSpPr>
              <a:spLocks/>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5" name="Rectangle 9"/>
            <p:cNvSpPr>
              <a:spLocks noChangeArrowheads="1"/>
            </p:cNvSpPr>
            <p:nvPr/>
          </p:nvSpPr>
          <p:spPr bwMode="auto">
            <a:xfrm>
              <a:off x="1074836" y="3722041"/>
              <a:ext cx="2420352" cy="1510784"/>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6" name="Freeform 10"/>
            <p:cNvSpPr>
              <a:spLocks/>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7"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8" name="Freeform 12"/>
            <p:cNvSpPr>
              <a:spLocks/>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19" name="Freeform 13"/>
            <p:cNvSpPr>
              <a:spLocks/>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0" name="Freeform 14"/>
            <p:cNvSpPr>
              <a:spLocks/>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1" name="Freeform 15"/>
            <p:cNvSpPr>
              <a:spLocks/>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2" name="Freeform 16"/>
            <p:cNvSpPr>
              <a:spLocks/>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3" name="Freeform 17"/>
            <p:cNvSpPr>
              <a:spLocks/>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4" name="Freeform 18"/>
            <p:cNvSpPr>
              <a:spLocks/>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5" name="Freeform 19"/>
            <p:cNvSpPr>
              <a:spLocks/>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6" name="Freeform 20"/>
            <p:cNvSpPr>
              <a:spLocks/>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7" name="Freeform 21"/>
            <p:cNvSpPr>
              <a:spLocks/>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8" name="Freeform 22"/>
            <p:cNvSpPr>
              <a:spLocks/>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29" name="Freeform 23"/>
            <p:cNvSpPr>
              <a:spLocks/>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0" name="Freeform 24"/>
            <p:cNvSpPr>
              <a:spLocks/>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1" name="Freeform 25"/>
            <p:cNvSpPr>
              <a:spLocks/>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2" name="Freeform 26"/>
            <p:cNvSpPr>
              <a:spLocks/>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3" name="Freeform 27"/>
            <p:cNvSpPr>
              <a:spLocks/>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4" name="Freeform 28"/>
            <p:cNvSpPr>
              <a:spLocks/>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5" name="Freeform 29"/>
            <p:cNvSpPr>
              <a:spLocks/>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6" name="Freeform 30"/>
            <p:cNvSpPr>
              <a:spLocks/>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7" name="Freeform 31"/>
            <p:cNvSpPr>
              <a:spLocks/>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8" name="Freeform 32"/>
            <p:cNvSpPr>
              <a:spLocks/>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9" name="Freeform 33"/>
            <p:cNvSpPr>
              <a:spLocks/>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0" name="Freeform 34"/>
            <p:cNvSpPr>
              <a:spLocks/>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1" name="Freeform 35"/>
            <p:cNvSpPr>
              <a:spLocks/>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2" name="Freeform 36"/>
            <p:cNvSpPr>
              <a:spLocks/>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3" name="Freeform 37"/>
            <p:cNvSpPr>
              <a:spLocks/>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4" name="Freeform 38"/>
            <p:cNvSpPr>
              <a:spLocks/>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5" name="Freeform 39"/>
            <p:cNvSpPr>
              <a:spLocks/>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6" name="Freeform 40"/>
            <p:cNvSpPr>
              <a:spLocks/>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7" name="Freeform 44"/>
            <p:cNvSpPr>
              <a:spLocks/>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8" name="Freeform 45"/>
            <p:cNvSpPr>
              <a:spLocks/>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49" name="Freeform 46"/>
            <p:cNvSpPr>
              <a:spLocks/>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0" name="Freeform 47"/>
            <p:cNvSpPr>
              <a:spLocks/>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1" name="Freeform 48"/>
            <p:cNvSpPr>
              <a:spLocks/>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2" name="Freeform 49"/>
            <p:cNvSpPr>
              <a:spLocks/>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3" name="Freeform 50"/>
            <p:cNvSpPr>
              <a:spLocks/>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4" name="Freeform 51"/>
            <p:cNvSpPr>
              <a:spLocks/>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5" name="Freeform 52"/>
            <p:cNvSpPr>
              <a:spLocks/>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6" name="Freeform 53"/>
            <p:cNvSpPr>
              <a:spLocks/>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7" name="Freeform 54"/>
            <p:cNvSpPr>
              <a:spLocks/>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8" name="Freeform 55"/>
            <p:cNvSpPr>
              <a:spLocks/>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9" name="Freeform 56"/>
            <p:cNvSpPr>
              <a:spLocks/>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0" name="Freeform 57"/>
            <p:cNvSpPr>
              <a:spLocks/>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grpSp>
      <p:pic>
        <p:nvPicPr>
          <p:cNvPr id="61" name="图片 60"/>
          <p:cNvPicPr>
            <a:picLocks noChangeAspect="1"/>
          </p:cNvPicPr>
          <p:nvPr/>
        </p:nvPicPr>
        <p:blipFill>
          <a:blip r:embed="rId7"/>
          <a:stretch>
            <a:fillRect/>
          </a:stretch>
        </p:blipFill>
        <p:spPr>
          <a:xfrm>
            <a:off x="8240684" y="2724584"/>
            <a:ext cx="2527160" cy="1907541"/>
          </a:xfrm>
          <a:prstGeom prst="rect">
            <a:avLst/>
          </a:prstGeom>
        </p:spPr>
      </p:pic>
      <p:grpSp>
        <p:nvGrpSpPr>
          <p:cNvPr id="68" name="组合 67"/>
          <p:cNvGrpSpPr/>
          <p:nvPr/>
        </p:nvGrpSpPr>
        <p:grpSpPr>
          <a:xfrm>
            <a:off x="427502" y="323648"/>
            <a:ext cx="6789655" cy="592733"/>
            <a:chOff x="427502" y="323648"/>
            <a:chExt cx="6789655" cy="592733"/>
          </a:xfrm>
        </p:grpSpPr>
        <p:grpSp>
          <p:nvGrpSpPr>
            <p:cNvPr id="63" name="组合 62"/>
            <p:cNvGrpSpPr/>
            <p:nvPr/>
          </p:nvGrpSpPr>
          <p:grpSpPr>
            <a:xfrm>
              <a:off x="915305" y="773720"/>
              <a:ext cx="6301852" cy="39490"/>
              <a:chOff x="1414732" y="744993"/>
              <a:chExt cx="6301852" cy="39490"/>
            </a:xfrm>
          </p:grpSpPr>
          <p:cxnSp>
            <p:nvCxnSpPr>
              <p:cNvPr id="65" name="直接连接符 64"/>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66" name="直接连接符 65"/>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4"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67" name="标题 1"/>
          <p:cNvSpPr>
            <a:spLocks noGrp="1"/>
          </p:cNvSpPr>
          <p:nvPr>
            <p:ph type="title"/>
          </p:nvPr>
        </p:nvSpPr>
        <p:spPr>
          <a:xfrm>
            <a:off x="1326684" y="323648"/>
            <a:ext cx="1775104" cy="492121"/>
          </a:xfrm>
        </p:spPr>
        <p:txBody>
          <a:bodyPr>
            <a:noAutofit/>
          </a:bodyPr>
          <a:lstStyle/>
          <a:p>
            <a:pPr algn="l"/>
            <a:r>
              <a:rPr lang="zh-CN" altLang="en-US" dirty="0" smtClean="0">
                <a:latin typeface="微软雅黑" panose="020B0503020204020204" pitchFamily="34" charset="-122"/>
                <a:ea typeface="微软雅黑" panose="020B0503020204020204" pitchFamily="34" charset="-122"/>
              </a:rPr>
              <a:t>系统介绍</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877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1326684" y="323648"/>
            <a:ext cx="1775104" cy="492121"/>
          </a:xfrm>
        </p:spPr>
        <p:txBody>
          <a:bodyPr>
            <a:noAutofit/>
          </a:bodyPr>
          <a:lstStyle/>
          <a:p>
            <a:pPr algn="l"/>
            <a:r>
              <a:rPr lang="zh-CN" altLang="en-US" dirty="0" smtClean="0">
                <a:latin typeface="微软雅黑" panose="020B0503020204020204" pitchFamily="34" charset="-122"/>
                <a:ea typeface="微软雅黑" panose="020B0503020204020204" pitchFamily="34" charset="-122"/>
              </a:rPr>
              <a:t>实现价值</a:t>
            </a:r>
            <a:endParaRPr lang="zh-CN" altLang="en-US" dirty="0">
              <a:latin typeface="微软雅黑" panose="020B0503020204020204" pitchFamily="34" charset="-122"/>
              <a:ea typeface="微软雅黑" panose="020B0503020204020204" pitchFamily="34" charset="-122"/>
            </a:endParaRPr>
          </a:p>
        </p:txBody>
      </p:sp>
      <p:sp>
        <p:nvSpPr>
          <p:cNvPr id="10" name="Freeform 164"/>
          <p:cNvSpPr>
            <a:spLocks/>
          </p:cNvSpPr>
          <p:nvPr/>
        </p:nvSpPr>
        <p:spPr bwMode="auto">
          <a:xfrm>
            <a:off x="5196122" y="3996319"/>
            <a:ext cx="891206" cy="1609822"/>
          </a:xfrm>
          <a:custGeom>
            <a:avLst/>
            <a:gdLst/>
            <a:ahLst/>
            <a:cxnLst>
              <a:cxn ang="0">
                <a:pos x="284" y="513"/>
              </a:cxn>
              <a:cxn ang="0">
                <a:pos x="0" y="314"/>
              </a:cxn>
              <a:cxn ang="0">
                <a:pos x="0" y="0"/>
              </a:cxn>
              <a:cxn ang="0">
                <a:pos x="284" y="200"/>
              </a:cxn>
              <a:cxn ang="0">
                <a:pos x="284" y="513"/>
              </a:cxn>
            </a:cxnLst>
            <a:rect l="0" t="0" r="r" b="b"/>
            <a:pathLst>
              <a:path w="284" h="513">
                <a:moveTo>
                  <a:pt x="284" y="513"/>
                </a:moveTo>
                <a:lnTo>
                  <a:pt x="0" y="314"/>
                </a:lnTo>
                <a:lnTo>
                  <a:pt x="0" y="0"/>
                </a:lnTo>
                <a:lnTo>
                  <a:pt x="284" y="200"/>
                </a:lnTo>
                <a:lnTo>
                  <a:pt x="284" y="513"/>
                </a:lnTo>
                <a:close/>
              </a:path>
            </a:pathLst>
          </a:custGeom>
          <a:solidFill>
            <a:srgbClr val="99C64D"/>
          </a:solidFill>
          <a:ln w="9525">
            <a:noFill/>
            <a:round/>
            <a:headEnd/>
            <a:tailEnd/>
          </a:ln>
        </p:spPr>
        <p:txBody>
          <a:bodyPr vert="horz" wrap="square" lIns="91440" tIns="45720" rIns="91440" bIns="45720" numCol="1" anchor="ctr" anchorCtr="1" compatLnSpc="1">
            <a:prstTxWarp prst="textNoShape">
              <a:avLst/>
            </a:prstTxWarp>
          </a:bodyPr>
          <a:lstStyle/>
          <a:p>
            <a:pPr algn="ctr">
              <a:defRPr/>
            </a:pPr>
            <a:r>
              <a:rPr lang="en-US" sz="2000" b="1" kern="0" dirty="0">
                <a:solidFill>
                  <a:srgbClr val="FFFFFF"/>
                </a:solidFill>
                <a:latin typeface="微软雅黑" panose="020B0503020204020204" pitchFamily="34" charset="-122"/>
                <a:ea typeface="微软雅黑" panose="020B0503020204020204" pitchFamily="34" charset="-122"/>
                <a:cs typeface="+mn-ea"/>
                <a:sym typeface="+mn-lt"/>
              </a:rPr>
              <a:t>03</a:t>
            </a:r>
          </a:p>
        </p:txBody>
      </p:sp>
      <p:sp>
        <p:nvSpPr>
          <p:cNvPr id="11" name="Freeform 165"/>
          <p:cNvSpPr>
            <a:spLocks/>
          </p:cNvSpPr>
          <p:nvPr/>
        </p:nvSpPr>
        <p:spPr bwMode="auto">
          <a:xfrm>
            <a:off x="6087328" y="3996319"/>
            <a:ext cx="897483" cy="1609822"/>
          </a:xfrm>
          <a:custGeom>
            <a:avLst/>
            <a:gdLst/>
            <a:ahLst/>
            <a:cxnLst>
              <a:cxn ang="0">
                <a:pos x="0" y="513"/>
              </a:cxn>
              <a:cxn ang="0">
                <a:pos x="286" y="314"/>
              </a:cxn>
              <a:cxn ang="0">
                <a:pos x="286" y="0"/>
              </a:cxn>
              <a:cxn ang="0">
                <a:pos x="0" y="200"/>
              </a:cxn>
              <a:cxn ang="0">
                <a:pos x="0" y="513"/>
              </a:cxn>
            </a:cxnLst>
            <a:rect l="0" t="0" r="r" b="b"/>
            <a:pathLst>
              <a:path w="286" h="513">
                <a:moveTo>
                  <a:pt x="0" y="513"/>
                </a:moveTo>
                <a:lnTo>
                  <a:pt x="286" y="314"/>
                </a:lnTo>
                <a:lnTo>
                  <a:pt x="286" y="0"/>
                </a:lnTo>
                <a:lnTo>
                  <a:pt x="0" y="200"/>
                </a:lnTo>
                <a:lnTo>
                  <a:pt x="0" y="513"/>
                </a:lnTo>
                <a:close/>
              </a:path>
            </a:pathLst>
          </a:custGeom>
          <a:solidFill>
            <a:srgbClr val="99C64D"/>
          </a:solidFill>
          <a:ln w="9525">
            <a:noFill/>
            <a:round/>
            <a:headEnd/>
            <a:tailEnd/>
          </a:ln>
        </p:spPr>
        <p:txBody>
          <a:bodyPr vert="horz" wrap="square" lIns="91440" tIns="45720" rIns="91440" bIns="45720" numCol="1" anchor="ctr" anchorCtr="1" compatLnSpc="1">
            <a:prstTxWarp prst="textNoShape">
              <a:avLst/>
            </a:prstTxWarp>
          </a:bodyPr>
          <a:lstStyle/>
          <a:p>
            <a:pPr algn="ctr">
              <a:defRPr/>
            </a:pPr>
            <a:r>
              <a:rPr lang="en-US" sz="2000" b="1" kern="0" dirty="0">
                <a:solidFill>
                  <a:srgbClr val="FFFFFF"/>
                </a:solidFill>
                <a:latin typeface="微软雅黑" panose="020B0503020204020204" pitchFamily="34" charset="-122"/>
                <a:ea typeface="微软雅黑" panose="020B0503020204020204" pitchFamily="34" charset="-122"/>
                <a:cs typeface="+mn-ea"/>
                <a:sym typeface="+mn-lt"/>
              </a:rPr>
              <a:t>04</a:t>
            </a:r>
          </a:p>
        </p:txBody>
      </p:sp>
      <p:sp>
        <p:nvSpPr>
          <p:cNvPr id="12" name="Freeform 166"/>
          <p:cNvSpPr>
            <a:spLocks/>
          </p:cNvSpPr>
          <p:nvPr/>
        </p:nvSpPr>
        <p:spPr bwMode="auto">
          <a:xfrm>
            <a:off x="5196122" y="3371846"/>
            <a:ext cx="1788689" cy="1252084"/>
          </a:xfrm>
          <a:custGeom>
            <a:avLst/>
            <a:gdLst/>
            <a:ahLst/>
            <a:cxnLst>
              <a:cxn ang="0">
                <a:pos x="0" y="199"/>
              </a:cxn>
              <a:cxn ang="0">
                <a:pos x="284" y="399"/>
              </a:cxn>
              <a:cxn ang="0">
                <a:pos x="570" y="199"/>
              </a:cxn>
              <a:cxn ang="0">
                <a:pos x="284" y="0"/>
              </a:cxn>
              <a:cxn ang="0">
                <a:pos x="0" y="199"/>
              </a:cxn>
            </a:cxnLst>
            <a:rect l="0" t="0" r="r" b="b"/>
            <a:pathLst>
              <a:path w="570" h="399">
                <a:moveTo>
                  <a:pt x="0" y="199"/>
                </a:moveTo>
                <a:lnTo>
                  <a:pt x="284" y="399"/>
                </a:lnTo>
                <a:lnTo>
                  <a:pt x="570" y="199"/>
                </a:lnTo>
                <a:lnTo>
                  <a:pt x="284" y="0"/>
                </a:lnTo>
                <a:lnTo>
                  <a:pt x="0" y="199"/>
                </a:lnTo>
                <a:close/>
              </a:path>
            </a:pathLst>
          </a:custGeom>
          <a:solidFill>
            <a:srgbClr val="FFFFFF"/>
          </a:solid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13" name="Freeform 164"/>
          <p:cNvSpPr>
            <a:spLocks/>
          </p:cNvSpPr>
          <p:nvPr/>
        </p:nvSpPr>
        <p:spPr bwMode="auto">
          <a:xfrm>
            <a:off x="5196122" y="2542277"/>
            <a:ext cx="891206" cy="1609822"/>
          </a:xfrm>
          <a:custGeom>
            <a:avLst/>
            <a:gdLst/>
            <a:ahLst/>
            <a:cxnLst>
              <a:cxn ang="0">
                <a:pos x="284" y="513"/>
              </a:cxn>
              <a:cxn ang="0">
                <a:pos x="0" y="314"/>
              </a:cxn>
              <a:cxn ang="0">
                <a:pos x="0" y="0"/>
              </a:cxn>
              <a:cxn ang="0">
                <a:pos x="284" y="200"/>
              </a:cxn>
              <a:cxn ang="0">
                <a:pos x="284" y="513"/>
              </a:cxn>
            </a:cxnLst>
            <a:rect l="0" t="0" r="r" b="b"/>
            <a:pathLst>
              <a:path w="284" h="513">
                <a:moveTo>
                  <a:pt x="284" y="513"/>
                </a:moveTo>
                <a:lnTo>
                  <a:pt x="0" y="314"/>
                </a:lnTo>
                <a:lnTo>
                  <a:pt x="0" y="0"/>
                </a:lnTo>
                <a:lnTo>
                  <a:pt x="284" y="200"/>
                </a:lnTo>
                <a:lnTo>
                  <a:pt x="284" y="513"/>
                </a:lnTo>
                <a:close/>
              </a:path>
            </a:pathLst>
          </a:custGeom>
          <a:solidFill>
            <a:srgbClr val="99C64D"/>
          </a:solid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01</a:t>
            </a:r>
          </a:p>
        </p:txBody>
      </p:sp>
      <p:sp>
        <p:nvSpPr>
          <p:cNvPr id="14" name="Freeform 165"/>
          <p:cNvSpPr>
            <a:spLocks/>
          </p:cNvSpPr>
          <p:nvPr/>
        </p:nvSpPr>
        <p:spPr bwMode="auto">
          <a:xfrm>
            <a:off x="6087328" y="2542277"/>
            <a:ext cx="897483" cy="1609822"/>
          </a:xfrm>
          <a:custGeom>
            <a:avLst/>
            <a:gdLst/>
            <a:ahLst/>
            <a:cxnLst>
              <a:cxn ang="0">
                <a:pos x="0" y="513"/>
              </a:cxn>
              <a:cxn ang="0">
                <a:pos x="286" y="314"/>
              </a:cxn>
              <a:cxn ang="0">
                <a:pos x="286" y="0"/>
              </a:cxn>
              <a:cxn ang="0">
                <a:pos x="0" y="200"/>
              </a:cxn>
              <a:cxn ang="0">
                <a:pos x="0" y="513"/>
              </a:cxn>
            </a:cxnLst>
            <a:rect l="0" t="0" r="r" b="b"/>
            <a:pathLst>
              <a:path w="286" h="513">
                <a:moveTo>
                  <a:pt x="0" y="513"/>
                </a:moveTo>
                <a:lnTo>
                  <a:pt x="286" y="314"/>
                </a:lnTo>
                <a:lnTo>
                  <a:pt x="286" y="0"/>
                </a:lnTo>
                <a:lnTo>
                  <a:pt x="0" y="200"/>
                </a:lnTo>
                <a:lnTo>
                  <a:pt x="0" y="513"/>
                </a:lnTo>
                <a:close/>
              </a:path>
            </a:pathLst>
          </a:custGeom>
          <a:solidFill>
            <a:srgbClr val="99C64D"/>
          </a:solid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02</a:t>
            </a:r>
          </a:p>
        </p:txBody>
      </p:sp>
      <p:sp>
        <p:nvSpPr>
          <p:cNvPr id="15" name="Freeform 166"/>
          <p:cNvSpPr>
            <a:spLocks/>
          </p:cNvSpPr>
          <p:nvPr/>
        </p:nvSpPr>
        <p:spPr bwMode="auto">
          <a:xfrm>
            <a:off x="5196122" y="1917804"/>
            <a:ext cx="1788689" cy="1252084"/>
          </a:xfrm>
          <a:custGeom>
            <a:avLst/>
            <a:gdLst/>
            <a:ahLst/>
            <a:cxnLst>
              <a:cxn ang="0">
                <a:pos x="0" y="199"/>
              </a:cxn>
              <a:cxn ang="0">
                <a:pos x="284" y="399"/>
              </a:cxn>
              <a:cxn ang="0">
                <a:pos x="570" y="199"/>
              </a:cxn>
              <a:cxn ang="0">
                <a:pos x="284" y="0"/>
              </a:cxn>
              <a:cxn ang="0">
                <a:pos x="0" y="199"/>
              </a:cxn>
            </a:cxnLst>
            <a:rect l="0" t="0" r="r" b="b"/>
            <a:pathLst>
              <a:path w="570" h="399">
                <a:moveTo>
                  <a:pt x="0" y="199"/>
                </a:moveTo>
                <a:lnTo>
                  <a:pt x="284" y="399"/>
                </a:lnTo>
                <a:lnTo>
                  <a:pt x="570" y="199"/>
                </a:lnTo>
                <a:lnTo>
                  <a:pt x="284" y="0"/>
                </a:lnTo>
                <a:lnTo>
                  <a:pt x="0" y="199"/>
                </a:lnTo>
                <a:close/>
              </a:path>
            </a:pathLst>
          </a:custGeom>
          <a:solidFill>
            <a:srgbClr val="FF6400">
              <a:lumMod val="20000"/>
              <a:lumOff val="80000"/>
            </a:srgbClr>
          </a:solid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16" name="Rectangle 118"/>
          <p:cNvSpPr/>
          <p:nvPr/>
        </p:nvSpPr>
        <p:spPr bwMode="auto">
          <a:xfrm>
            <a:off x="3859712" y="2544649"/>
            <a:ext cx="1337851" cy="982483"/>
          </a:xfrm>
          <a:prstGeom prst="rect">
            <a:avLst/>
          </a:prstGeom>
          <a:solidFill>
            <a:srgbClr val="1FA9C4"/>
          </a:solidFill>
          <a:ln w="9525">
            <a:noFill/>
            <a:round/>
            <a:headEnd/>
            <a:tailEnd/>
          </a:ln>
        </p:spPr>
        <p:txBody>
          <a:bodyPr vert="horz" wrap="square" lIns="91440" tIns="45720" rIns="91440" bIns="45720" numCol="1" rtlCol="0" anchor="ctr" anchorCtr="1" compatLnSpc="1">
            <a:prstTxWarp prst="textNoShape">
              <a:avLst/>
            </a:prstTxWarp>
          </a:bodyPr>
          <a:lstStyle/>
          <a:p>
            <a:pPr algn="ctr">
              <a:defRPr/>
            </a:pPr>
            <a:endParaRPr lang="en-US" kern="0" dirty="0">
              <a:solidFill>
                <a:srgbClr val="000000"/>
              </a:solidFill>
              <a:ea typeface="微软雅黑"/>
              <a:cs typeface="+mn-ea"/>
              <a:sym typeface="+mn-lt"/>
            </a:endParaRPr>
          </a:p>
        </p:txBody>
      </p:sp>
      <p:sp>
        <p:nvSpPr>
          <p:cNvPr id="17" name="Rectangle 119"/>
          <p:cNvSpPr/>
          <p:nvPr/>
        </p:nvSpPr>
        <p:spPr bwMode="auto">
          <a:xfrm>
            <a:off x="6986349" y="2544649"/>
            <a:ext cx="1337851" cy="982483"/>
          </a:xfrm>
          <a:prstGeom prst="rect">
            <a:avLst/>
          </a:prstGeom>
          <a:solidFill>
            <a:srgbClr val="1FA9C4"/>
          </a:solidFill>
          <a:ln w="9525">
            <a:noFill/>
            <a:round/>
            <a:headEnd/>
            <a:tailEnd/>
          </a:ln>
        </p:spPr>
        <p:txBody>
          <a:bodyPr vert="horz" wrap="square" lIns="91440" tIns="45720" rIns="91440" bIns="45720" numCol="1" rtlCol="0" anchor="ctr" anchorCtr="1" compatLnSpc="1">
            <a:prstTxWarp prst="textNoShape">
              <a:avLst/>
            </a:prstTxWarp>
          </a:bodyPr>
          <a:lstStyle/>
          <a:p>
            <a:pPr algn="ctr">
              <a:defRPr/>
            </a:pPr>
            <a:endParaRPr lang="en-US" kern="0" dirty="0">
              <a:solidFill>
                <a:srgbClr val="000000"/>
              </a:solidFill>
              <a:ea typeface="微软雅黑"/>
              <a:cs typeface="+mn-ea"/>
              <a:sym typeface="+mn-lt"/>
            </a:endParaRPr>
          </a:p>
        </p:txBody>
      </p:sp>
      <p:sp>
        <p:nvSpPr>
          <p:cNvPr id="18" name="Rectangle 120"/>
          <p:cNvSpPr/>
          <p:nvPr/>
        </p:nvSpPr>
        <p:spPr bwMode="auto">
          <a:xfrm>
            <a:off x="3859712" y="3998691"/>
            <a:ext cx="1337851" cy="982483"/>
          </a:xfrm>
          <a:prstGeom prst="rect">
            <a:avLst/>
          </a:prstGeom>
          <a:solidFill>
            <a:srgbClr val="1FA9C4"/>
          </a:solidFill>
          <a:ln w="9525">
            <a:noFill/>
            <a:round/>
            <a:headEnd/>
            <a:tailEnd/>
          </a:ln>
        </p:spPr>
        <p:txBody>
          <a:bodyPr vert="horz" wrap="square" lIns="91440" tIns="45720" rIns="91440" bIns="45720" numCol="1" rtlCol="0" anchor="ctr" anchorCtr="1" compatLnSpc="1">
            <a:prstTxWarp prst="textNoShape">
              <a:avLst/>
            </a:prstTxWarp>
          </a:bodyPr>
          <a:lstStyle/>
          <a:p>
            <a:pPr algn="ctr">
              <a:defRPr/>
            </a:pPr>
            <a:endParaRPr lang="en-US" kern="0" dirty="0">
              <a:solidFill>
                <a:srgbClr val="000000"/>
              </a:solidFill>
              <a:ea typeface="微软雅黑"/>
              <a:cs typeface="+mn-ea"/>
              <a:sym typeface="+mn-lt"/>
            </a:endParaRPr>
          </a:p>
        </p:txBody>
      </p:sp>
      <p:sp>
        <p:nvSpPr>
          <p:cNvPr id="19" name="Rectangle 121"/>
          <p:cNvSpPr/>
          <p:nvPr/>
        </p:nvSpPr>
        <p:spPr bwMode="auto">
          <a:xfrm>
            <a:off x="6986349" y="3998691"/>
            <a:ext cx="1337851" cy="982483"/>
          </a:xfrm>
          <a:prstGeom prst="rect">
            <a:avLst/>
          </a:prstGeom>
          <a:solidFill>
            <a:srgbClr val="1FA9C4"/>
          </a:solidFill>
          <a:ln w="9525">
            <a:noFill/>
            <a:round/>
            <a:headEnd/>
            <a:tailEnd/>
          </a:ln>
        </p:spPr>
        <p:txBody>
          <a:bodyPr vert="horz" wrap="square" lIns="91440" tIns="45720" rIns="91440" bIns="45720" numCol="1" rtlCol="0" anchor="ctr" anchorCtr="1" compatLnSpc="1">
            <a:prstTxWarp prst="textNoShape">
              <a:avLst/>
            </a:prstTxWarp>
          </a:bodyPr>
          <a:lstStyle/>
          <a:p>
            <a:pPr algn="ctr">
              <a:defRPr/>
            </a:pPr>
            <a:endParaRPr lang="en-US" kern="0" dirty="0">
              <a:solidFill>
                <a:srgbClr val="000000"/>
              </a:solidFill>
              <a:ea typeface="微软雅黑"/>
              <a:cs typeface="+mn-ea"/>
              <a:sym typeface="+mn-lt"/>
            </a:endParaRPr>
          </a:p>
        </p:txBody>
      </p:sp>
      <p:grpSp>
        <p:nvGrpSpPr>
          <p:cNvPr id="20" name="Group 122"/>
          <p:cNvGrpSpPr/>
          <p:nvPr/>
        </p:nvGrpSpPr>
        <p:grpSpPr>
          <a:xfrm>
            <a:off x="5829666" y="2272897"/>
            <a:ext cx="521603" cy="473822"/>
            <a:chOff x="3757613" y="3040063"/>
            <a:chExt cx="415925" cy="377825"/>
          </a:xfrm>
          <a:solidFill>
            <a:srgbClr val="5F5F5F"/>
          </a:solidFill>
        </p:grpSpPr>
        <p:sp>
          <p:nvSpPr>
            <p:cNvPr id="21"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2"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3"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4"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5"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6"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7"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8"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29"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sp>
          <p:nvSpPr>
            <p:cNvPr id="30"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微软雅黑"/>
                <a:cs typeface="+mn-ea"/>
                <a:sym typeface="+mn-lt"/>
              </a:endParaRPr>
            </a:p>
          </p:txBody>
        </p:sp>
      </p:grpSp>
      <p:grpSp>
        <p:nvGrpSpPr>
          <p:cNvPr id="31" name="Group 40"/>
          <p:cNvGrpSpPr/>
          <p:nvPr/>
        </p:nvGrpSpPr>
        <p:grpSpPr>
          <a:xfrm>
            <a:off x="4254379" y="4280894"/>
            <a:ext cx="548518" cy="418079"/>
            <a:chOff x="3908425" y="1439863"/>
            <a:chExt cx="260350" cy="198438"/>
          </a:xfrm>
          <a:solidFill>
            <a:srgbClr val="FFFFFF"/>
          </a:solidFill>
        </p:grpSpPr>
        <p:sp>
          <p:nvSpPr>
            <p:cNvPr id="32" name="Line 54"/>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33" name="Line 55"/>
            <p:cNvSpPr>
              <a:spLocks noChangeShapeType="1"/>
            </p:cNvSpPr>
            <p:nvPr/>
          </p:nvSpPr>
          <p:spPr bwMode="auto">
            <a:xfrm>
              <a:off x="4044950" y="1600200"/>
              <a:ext cx="1588" cy="1588"/>
            </a:xfrm>
            <a:prstGeom prst="line">
              <a:avLst/>
            </a:pr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34" name="Freeform 56"/>
            <p:cNvSpPr>
              <a:spLocks noEditPoints="1"/>
            </p:cNvSpPr>
            <p:nvPr/>
          </p:nvSpPr>
          <p:spPr bwMode="auto">
            <a:xfrm>
              <a:off x="3908425" y="1439863"/>
              <a:ext cx="260350" cy="198438"/>
            </a:xfrm>
            <a:custGeom>
              <a:avLst/>
              <a:gdLst/>
              <a:ahLst/>
              <a:cxnLst>
                <a:cxn ang="0">
                  <a:pos x="80" y="6"/>
                </a:cxn>
                <a:cxn ang="0">
                  <a:pos x="78" y="3"/>
                </a:cxn>
                <a:cxn ang="0">
                  <a:pos x="53" y="0"/>
                </a:cxn>
                <a:cxn ang="0">
                  <a:pos x="42" y="5"/>
                </a:cxn>
                <a:cxn ang="0">
                  <a:pos x="35" y="0"/>
                </a:cxn>
                <a:cxn ang="0">
                  <a:pos x="8" y="3"/>
                </a:cxn>
                <a:cxn ang="0">
                  <a:pos x="4" y="5"/>
                </a:cxn>
                <a:cxn ang="0">
                  <a:pos x="3" y="6"/>
                </a:cxn>
                <a:cxn ang="0">
                  <a:pos x="0" y="42"/>
                </a:cxn>
                <a:cxn ang="0">
                  <a:pos x="2" y="61"/>
                </a:cxn>
                <a:cxn ang="0">
                  <a:pos x="28" y="61"/>
                </a:cxn>
                <a:cxn ang="0">
                  <a:pos x="32" y="61"/>
                </a:cxn>
                <a:cxn ang="0">
                  <a:pos x="36" y="64"/>
                </a:cxn>
                <a:cxn ang="0">
                  <a:pos x="46" y="64"/>
                </a:cxn>
                <a:cxn ang="0">
                  <a:pos x="50" y="62"/>
                </a:cxn>
                <a:cxn ang="0">
                  <a:pos x="51" y="61"/>
                </a:cxn>
                <a:cxn ang="0">
                  <a:pos x="74" y="61"/>
                </a:cxn>
                <a:cxn ang="0">
                  <a:pos x="84" y="58"/>
                </a:cxn>
                <a:cxn ang="0">
                  <a:pos x="84" y="10"/>
                </a:cxn>
                <a:cxn ang="0">
                  <a:pos x="35" y="57"/>
                </a:cxn>
                <a:cxn ang="0">
                  <a:pos x="6" y="54"/>
                </a:cxn>
                <a:cxn ang="0">
                  <a:pos x="20" y="51"/>
                </a:cxn>
                <a:cxn ang="0">
                  <a:pos x="39" y="56"/>
                </a:cxn>
                <a:cxn ang="0">
                  <a:pos x="40" y="8"/>
                </a:cxn>
                <a:cxn ang="0">
                  <a:pos x="40" y="50"/>
                </a:cxn>
                <a:cxn ang="0">
                  <a:pos x="33" y="48"/>
                </a:cxn>
                <a:cxn ang="0">
                  <a:pos x="6" y="51"/>
                </a:cxn>
                <a:cxn ang="0">
                  <a:pos x="6" y="6"/>
                </a:cxn>
                <a:cxn ang="0">
                  <a:pos x="7" y="5"/>
                </a:cxn>
                <a:cxn ang="0">
                  <a:pos x="22" y="3"/>
                </a:cxn>
                <a:cxn ang="0">
                  <a:pos x="39" y="5"/>
                </a:cxn>
                <a:cxn ang="0">
                  <a:pos x="40" y="8"/>
                </a:cxn>
                <a:cxn ang="0">
                  <a:pos x="43" y="20"/>
                </a:cxn>
                <a:cxn ang="0">
                  <a:pos x="43" y="7"/>
                </a:cxn>
                <a:cxn ang="0">
                  <a:pos x="46" y="4"/>
                </a:cxn>
                <a:cxn ang="0">
                  <a:pos x="48" y="21"/>
                </a:cxn>
                <a:cxn ang="0">
                  <a:pos x="52" y="21"/>
                </a:cxn>
                <a:cxn ang="0">
                  <a:pos x="54" y="2"/>
                </a:cxn>
                <a:cxn ang="0">
                  <a:pos x="78" y="5"/>
                </a:cxn>
                <a:cxn ang="0">
                  <a:pos x="78" y="7"/>
                </a:cxn>
                <a:cxn ang="0">
                  <a:pos x="78" y="51"/>
                </a:cxn>
                <a:cxn ang="0">
                  <a:pos x="51" y="48"/>
                </a:cxn>
                <a:cxn ang="0">
                  <a:pos x="49" y="57"/>
                </a:cxn>
                <a:cxn ang="0">
                  <a:pos x="49" y="51"/>
                </a:cxn>
                <a:cxn ang="0">
                  <a:pos x="75" y="54"/>
                </a:cxn>
                <a:cxn ang="0">
                  <a:pos x="78" y="57"/>
                </a:cxn>
              </a:cxnLst>
              <a:rect l="0" t="0" r="r" b="b"/>
              <a:pathLst>
                <a:path w="84" h="64">
                  <a:moveTo>
                    <a:pt x="81" y="6"/>
                  </a:moveTo>
                  <a:cubicBezTo>
                    <a:pt x="81" y="6"/>
                    <a:pt x="81" y="6"/>
                    <a:pt x="80" y="6"/>
                  </a:cubicBezTo>
                  <a:cubicBezTo>
                    <a:pt x="80" y="6"/>
                    <a:pt x="80" y="6"/>
                    <a:pt x="80" y="5"/>
                  </a:cubicBezTo>
                  <a:cubicBezTo>
                    <a:pt x="80" y="4"/>
                    <a:pt x="79" y="3"/>
                    <a:pt x="78" y="3"/>
                  </a:cubicBezTo>
                  <a:cubicBezTo>
                    <a:pt x="74" y="3"/>
                    <a:pt x="71" y="2"/>
                    <a:pt x="67" y="1"/>
                  </a:cubicBezTo>
                  <a:cubicBezTo>
                    <a:pt x="62" y="1"/>
                    <a:pt x="58" y="0"/>
                    <a:pt x="53" y="0"/>
                  </a:cubicBezTo>
                  <a:cubicBezTo>
                    <a:pt x="51" y="0"/>
                    <a:pt x="49" y="0"/>
                    <a:pt x="47" y="1"/>
                  </a:cubicBezTo>
                  <a:cubicBezTo>
                    <a:pt x="45" y="1"/>
                    <a:pt x="43" y="3"/>
                    <a:pt x="42" y="5"/>
                  </a:cubicBezTo>
                  <a:cubicBezTo>
                    <a:pt x="41" y="4"/>
                    <a:pt x="40" y="2"/>
                    <a:pt x="39" y="2"/>
                  </a:cubicBezTo>
                  <a:cubicBezTo>
                    <a:pt x="37" y="1"/>
                    <a:pt x="36" y="0"/>
                    <a:pt x="35" y="0"/>
                  </a:cubicBezTo>
                  <a:cubicBezTo>
                    <a:pt x="31" y="0"/>
                    <a:pt x="29" y="0"/>
                    <a:pt x="25" y="0"/>
                  </a:cubicBezTo>
                  <a:cubicBezTo>
                    <a:pt x="20" y="1"/>
                    <a:pt x="14" y="2"/>
                    <a:pt x="8" y="3"/>
                  </a:cubicBezTo>
                  <a:cubicBezTo>
                    <a:pt x="7" y="3"/>
                    <a:pt x="6" y="3"/>
                    <a:pt x="5" y="3"/>
                  </a:cubicBezTo>
                  <a:cubicBezTo>
                    <a:pt x="4" y="3"/>
                    <a:pt x="4" y="4"/>
                    <a:pt x="4" y="5"/>
                  </a:cubicBezTo>
                  <a:cubicBezTo>
                    <a:pt x="4" y="6"/>
                    <a:pt x="4" y="6"/>
                    <a:pt x="4" y="6"/>
                  </a:cubicBezTo>
                  <a:cubicBezTo>
                    <a:pt x="3" y="6"/>
                    <a:pt x="3" y="6"/>
                    <a:pt x="3" y="6"/>
                  </a:cubicBezTo>
                  <a:cubicBezTo>
                    <a:pt x="0" y="6"/>
                    <a:pt x="0" y="7"/>
                    <a:pt x="0" y="9"/>
                  </a:cubicBezTo>
                  <a:cubicBezTo>
                    <a:pt x="0" y="22"/>
                    <a:pt x="0" y="30"/>
                    <a:pt x="0" y="42"/>
                  </a:cubicBezTo>
                  <a:cubicBezTo>
                    <a:pt x="0" y="47"/>
                    <a:pt x="0" y="52"/>
                    <a:pt x="0" y="57"/>
                  </a:cubicBezTo>
                  <a:cubicBezTo>
                    <a:pt x="0" y="59"/>
                    <a:pt x="0" y="61"/>
                    <a:pt x="2" y="61"/>
                  </a:cubicBezTo>
                  <a:cubicBezTo>
                    <a:pt x="4" y="61"/>
                    <a:pt x="6" y="61"/>
                    <a:pt x="8" y="61"/>
                  </a:cubicBezTo>
                  <a:cubicBezTo>
                    <a:pt x="15" y="61"/>
                    <a:pt x="22" y="61"/>
                    <a:pt x="28" y="61"/>
                  </a:cubicBezTo>
                  <a:cubicBezTo>
                    <a:pt x="30" y="61"/>
                    <a:pt x="31" y="61"/>
                    <a:pt x="32" y="61"/>
                  </a:cubicBezTo>
                  <a:cubicBezTo>
                    <a:pt x="32" y="61"/>
                    <a:pt x="32" y="61"/>
                    <a:pt x="32" y="61"/>
                  </a:cubicBezTo>
                  <a:cubicBezTo>
                    <a:pt x="33" y="61"/>
                    <a:pt x="33" y="61"/>
                    <a:pt x="33" y="62"/>
                  </a:cubicBezTo>
                  <a:cubicBezTo>
                    <a:pt x="34" y="64"/>
                    <a:pt x="35" y="64"/>
                    <a:pt x="36" y="64"/>
                  </a:cubicBezTo>
                  <a:cubicBezTo>
                    <a:pt x="38" y="64"/>
                    <a:pt x="39" y="64"/>
                    <a:pt x="41" y="64"/>
                  </a:cubicBezTo>
                  <a:cubicBezTo>
                    <a:pt x="43" y="64"/>
                    <a:pt x="44" y="64"/>
                    <a:pt x="46" y="64"/>
                  </a:cubicBezTo>
                  <a:cubicBezTo>
                    <a:pt x="47" y="64"/>
                    <a:pt x="48" y="64"/>
                    <a:pt x="49" y="64"/>
                  </a:cubicBezTo>
                  <a:cubicBezTo>
                    <a:pt x="50" y="63"/>
                    <a:pt x="50" y="63"/>
                    <a:pt x="50" y="62"/>
                  </a:cubicBezTo>
                  <a:cubicBezTo>
                    <a:pt x="50" y="62"/>
                    <a:pt x="50" y="61"/>
                    <a:pt x="51" y="61"/>
                  </a:cubicBezTo>
                  <a:cubicBezTo>
                    <a:pt x="51" y="61"/>
                    <a:pt x="51" y="61"/>
                    <a:pt x="51" y="61"/>
                  </a:cubicBezTo>
                  <a:cubicBezTo>
                    <a:pt x="52" y="61"/>
                    <a:pt x="53" y="61"/>
                    <a:pt x="54" y="61"/>
                  </a:cubicBezTo>
                  <a:cubicBezTo>
                    <a:pt x="60" y="61"/>
                    <a:pt x="67" y="61"/>
                    <a:pt x="74" y="61"/>
                  </a:cubicBezTo>
                  <a:cubicBezTo>
                    <a:pt x="76" y="61"/>
                    <a:pt x="79" y="61"/>
                    <a:pt x="81" y="61"/>
                  </a:cubicBezTo>
                  <a:cubicBezTo>
                    <a:pt x="83" y="61"/>
                    <a:pt x="84" y="60"/>
                    <a:pt x="84" y="58"/>
                  </a:cubicBezTo>
                  <a:cubicBezTo>
                    <a:pt x="84" y="53"/>
                    <a:pt x="84" y="49"/>
                    <a:pt x="84" y="44"/>
                  </a:cubicBezTo>
                  <a:cubicBezTo>
                    <a:pt x="84" y="31"/>
                    <a:pt x="84" y="23"/>
                    <a:pt x="84" y="10"/>
                  </a:cubicBezTo>
                  <a:cubicBezTo>
                    <a:pt x="84" y="8"/>
                    <a:pt x="84" y="6"/>
                    <a:pt x="81" y="6"/>
                  </a:cubicBezTo>
                  <a:close/>
                  <a:moveTo>
                    <a:pt x="35" y="57"/>
                  </a:moveTo>
                  <a:cubicBezTo>
                    <a:pt x="25" y="57"/>
                    <a:pt x="15" y="57"/>
                    <a:pt x="5" y="57"/>
                  </a:cubicBezTo>
                  <a:cubicBezTo>
                    <a:pt x="5" y="57"/>
                    <a:pt x="6" y="54"/>
                    <a:pt x="6" y="54"/>
                  </a:cubicBezTo>
                  <a:cubicBezTo>
                    <a:pt x="7" y="54"/>
                    <a:pt x="8" y="54"/>
                    <a:pt x="8" y="54"/>
                  </a:cubicBezTo>
                  <a:cubicBezTo>
                    <a:pt x="12" y="53"/>
                    <a:pt x="16" y="52"/>
                    <a:pt x="20" y="51"/>
                  </a:cubicBezTo>
                  <a:cubicBezTo>
                    <a:pt x="25" y="51"/>
                    <a:pt x="30" y="50"/>
                    <a:pt x="34" y="51"/>
                  </a:cubicBezTo>
                  <a:cubicBezTo>
                    <a:pt x="36" y="52"/>
                    <a:pt x="38" y="53"/>
                    <a:pt x="39" y="56"/>
                  </a:cubicBezTo>
                  <a:cubicBezTo>
                    <a:pt x="38" y="56"/>
                    <a:pt x="36" y="56"/>
                    <a:pt x="35" y="57"/>
                  </a:cubicBezTo>
                  <a:close/>
                  <a:moveTo>
                    <a:pt x="40" y="8"/>
                  </a:moveTo>
                  <a:cubicBezTo>
                    <a:pt x="40" y="11"/>
                    <a:pt x="40" y="10"/>
                    <a:pt x="40" y="12"/>
                  </a:cubicBezTo>
                  <a:cubicBezTo>
                    <a:pt x="40" y="25"/>
                    <a:pt x="40" y="37"/>
                    <a:pt x="40" y="50"/>
                  </a:cubicBezTo>
                  <a:cubicBezTo>
                    <a:pt x="40" y="50"/>
                    <a:pt x="40" y="51"/>
                    <a:pt x="40" y="52"/>
                  </a:cubicBezTo>
                  <a:cubicBezTo>
                    <a:pt x="38" y="50"/>
                    <a:pt x="36" y="48"/>
                    <a:pt x="33" y="48"/>
                  </a:cubicBezTo>
                  <a:cubicBezTo>
                    <a:pt x="30" y="47"/>
                    <a:pt x="27" y="47"/>
                    <a:pt x="24" y="47"/>
                  </a:cubicBezTo>
                  <a:cubicBezTo>
                    <a:pt x="18" y="48"/>
                    <a:pt x="12" y="49"/>
                    <a:pt x="6" y="51"/>
                  </a:cubicBezTo>
                  <a:cubicBezTo>
                    <a:pt x="6" y="40"/>
                    <a:pt x="6" y="29"/>
                    <a:pt x="6" y="18"/>
                  </a:cubicBezTo>
                  <a:cubicBezTo>
                    <a:pt x="6" y="12"/>
                    <a:pt x="6" y="11"/>
                    <a:pt x="6" y="6"/>
                  </a:cubicBezTo>
                  <a:cubicBezTo>
                    <a:pt x="6" y="5"/>
                    <a:pt x="6" y="5"/>
                    <a:pt x="6" y="5"/>
                  </a:cubicBezTo>
                  <a:cubicBezTo>
                    <a:pt x="7" y="5"/>
                    <a:pt x="7" y="5"/>
                    <a:pt x="7" y="5"/>
                  </a:cubicBezTo>
                  <a:cubicBezTo>
                    <a:pt x="9" y="5"/>
                    <a:pt x="10" y="5"/>
                    <a:pt x="11" y="4"/>
                  </a:cubicBezTo>
                  <a:cubicBezTo>
                    <a:pt x="15" y="4"/>
                    <a:pt x="18" y="3"/>
                    <a:pt x="22" y="3"/>
                  </a:cubicBezTo>
                  <a:cubicBezTo>
                    <a:pt x="25" y="2"/>
                    <a:pt x="28" y="2"/>
                    <a:pt x="31" y="2"/>
                  </a:cubicBezTo>
                  <a:cubicBezTo>
                    <a:pt x="34" y="2"/>
                    <a:pt x="37" y="3"/>
                    <a:pt x="39" y="5"/>
                  </a:cubicBezTo>
                  <a:cubicBezTo>
                    <a:pt x="40" y="5"/>
                    <a:pt x="40" y="6"/>
                    <a:pt x="40" y="6"/>
                  </a:cubicBezTo>
                  <a:cubicBezTo>
                    <a:pt x="40" y="7"/>
                    <a:pt x="40" y="8"/>
                    <a:pt x="40" y="8"/>
                  </a:cubicBezTo>
                  <a:close/>
                  <a:moveTo>
                    <a:pt x="43" y="52"/>
                  </a:moveTo>
                  <a:cubicBezTo>
                    <a:pt x="43" y="41"/>
                    <a:pt x="43" y="31"/>
                    <a:pt x="43" y="20"/>
                  </a:cubicBezTo>
                  <a:cubicBezTo>
                    <a:pt x="43" y="15"/>
                    <a:pt x="43" y="15"/>
                    <a:pt x="43" y="11"/>
                  </a:cubicBezTo>
                  <a:cubicBezTo>
                    <a:pt x="43" y="9"/>
                    <a:pt x="43" y="8"/>
                    <a:pt x="43" y="7"/>
                  </a:cubicBezTo>
                  <a:cubicBezTo>
                    <a:pt x="43" y="6"/>
                    <a:pt x="43" y="6"/>
                    <a:pt x="43" y="6"/>
                  </a:cubicBezTo>
                  <a:cubicBezTo>
                    <a:pt x="43" y="5"/>
                    <a:pt x="45" y="4"/>
                    <a:pt x="46" y="4"/>
                  </a:cubicBezTo>
                  <a:cubicBezTo>
                    <a:pt x="46" y="11"/>
                    <a:pt x="46" y="15"/>
                    <a:pt x="46" y="23"/>
                  </a:cubicBezTo>
                  <a:cubicBezTo>
                    <a:pt x="46" y="22"/>
                    <a:pt x="47" y="22"/>
                    <a:pt x="48" y="21"/>
                  </a:cubicBezTo>
                  <a:cubicBezTo>
                    <a:pt x="48" y="21"/>
                    <a:pt x="50" y="20"/>
                    <a:pt x="50" y="20"/>
                  </a:cubicBezTo>
                  <a:cubicBezTo>
                    <a:pt x="51" y="20"/>
                    <a:pt x="52" y="21"/>
                    <a:pt x="52" y="21"/>
                  </a:cubicBezTo>
                  <a:cubicBezTo>
                    <a:pt x="53" y="22"/>
                    <a:pt x="54" y="22"/>
                    <a:pt x="54" y="23"/>
                  </a:cubicBezTo>
                  <a:cubicBezTo>
                    <a:pt x="54" y="14"/>
                    <a:pt x="54" y="10"/>
                    <a:pt x="54" y="2"/>
                  </a:cubicBezTo>
                  <a:cubicBezTo>
                    <a:pt x="61" y="2"/>
                    <a:pt x="68" y="4"/>
                    <a:pt x="74" y="5"/>
                  </a:cubicBezTo>
                  <a:cubicBezTo>
                    <a:pt x="75" y="5"/>
                    <a:pt x="76" y="5"/>
                    <a:pt x="78" y="5"/>
                  </a:cubicBezTo>
                  <a:cubicBezTo>
                    <a:pt x="78" y="6"/>
                    <a:pt x="78" y="6"/>
                    <a:pt x="78" y="6"/>
                  </a:cubicBezTo>
                  <a:cubicBezTo>
                    <a:pt x="78" y="7"/>
                    <a:pt x="78" y="7"/>
                    <a:pt x="78" y="7"/>
                  </a:cubicBezTo>
                  <a:cubicBezTo>
                    <a:pt x="78" y="13"/>
                    <a:pt x="78" y="14"/>
                    <a:pt x="78" y="19"/>
                  </a:cubicBezTo>
                  <a:cubicBezTo>
                    <a:pt x="78" y="30"/>
                    <a:pt x="78" y="40"/>
                    <a:pt x="78" y="51"/>
                  </a:cubicBezTo>
                  <a:cubicBezTo>
                    <a:pt x="72" y="49"/>
                    <a:pt x="66" y="48"/>
                    <a:pt x="60" y="48"/>
                  </a:cubicBezTo>
                  <a:cubicBezTo>
                    <a:pt x="57" y="47"/>
                    <a:pt x="54" y="47"/>
                    <a:pt x="51" y="48"/>
                  </a:cubicBezTo>
                  <a:cubicBezTo>
                    <a:pt x="48" y="48"/>
                    <a:pt x="45" y="50"/>
                    <a:pt x="43" y="52"/>
                  </a:cubicBezTo>
                  <a:close/>
                  <a:moveTo>
                    <a:pt x="49" y="57"/>
                  </a:moveTo>
                  <a:cubicBezTo>
                    <a:pt x="48" y="56"/>
                    <a:pt x="46" y="56"/>
                    <a:pt x="44" y="56"/>
                  </a:cubicBezTo>
                  <a:cubicBezTo>
                    <a:pt x="45" y="53"/>
                    <a:pt x="47" y="52"/>
                    <a:pt x="49" y="51"/>
                  </a:cubicBezTo>
                  <a:cubicBezTo>
                    <a:pt x="54" y="50"/>
                    <a:pt x="59" y="51"/>
                    <a:pt x="63" y="51"/>
                  </a:cubicBezTo>
                  <a:cubicBezTo>
                    <a:pt x="67" y="52"/>
                    <a:pt x="71" y="53"/>
                    <a:pt x="75" y="54"/>
                  </a:cubicBezTo>
                  <a:cubicBezTo>
                    <a:pt x="76" y="54"/>
                    <a:pt x="77" y="54"/>
                    <a:pt x="78" y="54"/>
                  </a:cubicBezTo>
                  <a:cubicBezTo>
                    <a:pt x="78" y="54"/>
                    <a:pt x="78" y="57"/>
                    <a:pt x="78" y="57"/>
                  </a:cubicBezTo>
                  <a:cubicBezTo>
                    <a:pt x="69" y="57"/>
                    <a:pt x="59" y="57"/>
                    <a:pt x="49" y="57"/>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35" name="Freeform 57"/>
            <p:cNvSpPr>
              <a:spLocks/>
            </p:cNvSpPr>
            <p:nvPr/>
          </p:nvSpPr>
          <p:spPr bwMode="auto">
            <a:xfrm>
              <a:off x="4044950"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36" name="Freeform 58"/>
            <p:cNvSpPr>
              <a:spLocks/>
            </p:cNvSpPr>
            <p:nvPr/>
          </p:nvSpPr>
          <p:spPr bwMode="auto">
            <a:xfrm>
              <a:off x="4041775" y="1600200"/>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37" name="Freeform 59"/>
            <p:cNvSpPr>
              <a:spLocks/>
            </p:cNvSpPr>
            <p:nvPr/>
          </p:nvSpPr>
          <p:spPr bwMode="auto">
            <a:xfrm>
              <a:off x="4041775"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grpSp>
      <p:sp>
        <p:nvSpPr>
          <p:cNvPr id="38" name="Freeform 60"/>
          <p:cNvSpPr>
            <a:spLocks noEditPoints="1"/>
          </p:cNvSpPr>
          <p:nvPr/>
        </p:nvSpPr>
        <p:spPr bwMode="auto">
          <a:xfrm>
            <a:off x="4273371" y="2745815"/>
            <a:ext cx="510534" cy="580153"/>
          </a:xfrm>
          <a:custGeom>
            <a:avLst/>
            <a:gdLst/>
            <a:ahLst/>
            <a:cxnLst>
              <a:cxn ang="0">
                <a:pos x="3" y="50"/>
              </a:cxn>
              <a:cxn ang="0">
                <a:pos x="7" y="60"/>
              </a:cxn>
              <a:cxn ang="0">
                <a:pos x="26" y="77"/>
              </a:cxn>
              <a:cxn ang="0">
                <a:pos x="33" y="0"/>
              </a:cxn>
              <a:cxn ang="0">
                <a:pos x="50" y="12"/>
              </a:cxn>
              <a:cxn ang="0">
                <a:pos x="57" y="16"/>
              </a:cxn>
              <a:cxn ang="0">
                <a:pos x="49" y="22"/>
              </a:cxn>
              <a:cxn ang="0">
                <a:pos x="51" y="16"/>
              </a:cxn>
              <a:cxn ang="0">
                <a:pos x="48" y="11"/>
              </a:cxn>
              <a:cxn ang="0">
                <a:pos x="46" y="20"/>
              </a:cxn>
              <a:cxn ang="0">
                <a:pos x="44" y="18"/>
              </a:cxn>
              <a:cxn ang="0">
                <a:pos x="45" y="15"/>
              </a:cxn>
              <a:cxn ang="0">
                <a:pos x="29" y="16"/>
              </a:cxn>
              <a:cxn ang="0">
                <a:pos x="34" y="16"/>
              </a:cxn>
              <a:cxn ang="0">
                <a:pos x="36" y="10"/>
              </a:cxn>
              <a:cxn ang="0">
                <a:pos x="34" y="10"/>
              </a:cxn>
              <a:cxn ang="0">
                <a:pos x="42" y="16"/>
              </a:cxn>
              <a:cxn ang="0">
                <a:pos x="37" y="23"/>
              </a:cxn>
              <a:cxn ang="0">
                <a:pos x="32" y="22"/>
              </a:cxn>
              <a:cxn ang="0">
                <a:pos x="27" y="25"/>
              </a:cxn>
              <a:cxn ang="0">
                <a:pos x="23" y="23"/>
              </a:cxn>
              <a:cxn ang="0">
                <a:pos x="27" y="20"/>
              </a:cxn>
              <a:cxn ang="0">
                <a:pos x="27" y="16"/>
              </a:cxn>
              <a:cxn ang="0">
                <a:pos x="32" y="24"/>
              </a:cxn>
              <a:cxn ang="0">
                <a:pos x="15" y="16"/>
              </a:cxn>
              <a:cxn ang="0">
                <a:pos x="22" y="16"/>
              </a:cxn>
              <a:cxn ang="0">
                <a:pos x="21" y="10"/>
              </a:cxn>
              <a:cxn ang="0">
                <a:pos x="27" y="11"/>
              </a:cxn>
              <a:cxn ang="0">
                <a:pos x="22" y="12"/>
              </a:cxn>
              <a:cxn ang="0">
                <a:pos x="24" y="15"/>
              </a:cxn>
              <a:cxn ang="0">
                <a:pos x="25" y="15"/>
              </a:cxn>
              <a:cxn ang="0">
                <a:pos x="18" y="22"/>
              </a:cxn>
              <a:cxn ang="0">
                <a:pos x="17" y="24"/>
              </a:cxn>
              <a:cxn ang="0">
                <a:pos x="23" y="26"/>
              </a:cxn>
              <a:cxn ang="0">
                <a:pos x="23" y="28"/>
              </a:cxn>
              <a:cxn ang="0">
                <a:pos x="42" y="39"/>
              </a:cxn>
              <a:cxn ang="0">
                <a:pos x="48" y="39"/>
              </a:cxn>
              <a:cxn ang="0">
                <a:pos x="49" y="32"/>
              </a:cxn>
              <a:cxn ang="0">
                <a:pos x="60" y="24"/>
              </a:cxn>
              <a:cxn ang="0">
                <a:pos x="51" y="25"/>
              </a:cxn>
              <a:cxn ang="0">
                <a:pos x="53" y="30"/>
              </a:cxn>
              <a:cxn ang="0">
                <a:pos x="54" y="28"/>
              </a:cxn>
              <a:cxn ang="0">
                <a:pos x="53" y="26"/>
              </a:cxn>
              <a:cxn ang="0">
                <a:pos x="56" y="33"/>
              </a:cxn>
              <a:cxn ang="0">
                <a:pos x="52" y="31"/>
              </a:cxn>
              <a:cxn ang="0">
                <a:pos x="42" y="31"/>
              </a:cxn>
              <a:cxn ang="0">
                <a:pos x="47" y="26"/>
              </a:cxn>
              <a:cxn ang="0">
                <a:pos x="39" y="28"/>
              </a:cxn>
              <a:cxn ang="0">
                <a:pos x="41" y="31"/>
              </a:cxn>
              <a:cxn ang="0">
                <a:pos x="40" y="35"/>
              </a:cxn>
              <a:cxn ang="0">
                <a:pos x="32" y="36"/>
              </a:cxn>
              <a:cxn ang="0">
                <a:pos x="25" y="32"/>
              </a:cxn>
              <a:cxn ang="0">
                <a:pos x="30" y="30"/>
              </a:cxn>
              <a:cxn ang="0">
                <a:pos x="37" y="30"/>
              </a:cxn>
              <a:cxn ang="0">
                <a:pos x="31" y="28"/>
              </a:cxn>
              <a:cxn ang="0">
                <a:pos x="38" y="25"/>
              </a:cxn>
              <a:cxn ang="0">
                <a:pos x="39" y="25"/>
              </a:cxn>
              <a:cxn ang="0">
                <a:pos x="44" y="23"/>
              </a:cxn>
              <a:cxn ang="0">
                <a:pos x="48" y="23"/>
              </a:cxn>
              <a:cxn ang="0">
                <a:pos x="57" y="19"/>
              </a:cxn>
            </a:cxnLst>
            <a:rect l="0" t="0" r="r" b="b"/>
            <a:pathLst>
              <a:path w="68" h="77">
                <a:moveTo>
                  <a:pt x="33" y="0"/>
                </a:moveTo>
                <a:cubicBezTo>
                  <a:pt x="17" y="0"/>
                  <a:pt x="6" y="13"/>
                  <a:pt x="6" y="29"/>
                </a:cubicBezTo>
                <a:cubicBezTo>
                  <a:pt x="6" y="30"/>
                  <a:pt x="6" y="31"/>
                  <a:pt x="6" y="33"/>
                </a:cubicBezTo>
                <a:cubicBezTo>
                  <a:pt x="6" y="35"/>
                  <a:pt x="2" y="44"/>
                  <a:pt x="1" y="46"/>
                </a:cubicBezTo>
                <a:cubicBezTo>
                  <a:pt x="0" y="47"/>
                  <a:pt x="1" y="50"/>
                  <a:pt x="3" y="50"/>
                </a:cubicBezTo>
                <a:cubicBezTo>
                  <a:pt x="6" y="50"/>
                  <a:pt x="6" y="51"/>
                  <a:pt x="5" y="52"/>
                </a:cubicBezTo>
                <a:cubicBezTo>
                  <a:pt x="4" y="53"/>
                  <a:pt x="5" y="55"/>
                  <a:pt x="5" y="55"/>
                </a:cubicBezTo>
                <a:cubicBezTo>
                  <a:pt x="5" y="55"/>
                  <a:pt x="8" y="56"/>
                  <a:pt x="8" y="56"/>
                </a:cubicBezTo>
                <a:cubicBezTo>
                  <a:pt x="8" y="56"/>
                  <a:pt x="7" y="57"/>
                  <a:pt x="7" y="58"/>
                </a:cubicBezTo>
                <a:cubicBezTo>
                  <a:pt x="7" y="58"/>
                  <a:pt x="7" y="60"/>
                  <a:pt x="7" y="60"/>
                </a:cubicBezTo>
                <a:cubicBezTo>
                  <a:pt x="7" y="60"/>
                  <a:pt x="8" y="61"/>
                  <a:pt x="9" y="62"/>
                </a:cubicBezTo>
                <a:cubicBezTo>
                  <a:pt x="11" y="63"/>
                  <a:pt x="10" y="66"/>
                  <a:pt x="10" y="67"/>
                </a:cubicBezTo>
                <a:cubicBezTo>
                  <a:pt x="10" y="68"/>
                  <a:pt x="11" y="72"/>
                  <a:pt x="15" y="72"/>
                </a:cubicBezTo>
                <a:cubicBezTo>
                  <a:pt x="18" y="72"/>
                  <a:pt x="24" y="69"/>
                  <a:pt x="24" y="69"/>
                </a:cubicBezTo>
                <a:cubicBezTo>
                  <a:pt x="26" y="77"/>
                  <a:pt x="26" y="77"/>
                  <a:pt x="26" y="77"/>
                </a:cubicBezTo>
                <a:cubicBezTo>
                  <a:pt x="27" y="77"/>
                  <a:pt x="47" y="70"/>
                  <a:pt x="52" y="69"/>
                </a:cubicBezTo>
                <a:cubicBezTo>
                  <a:pt x="53" y="69"/>
                  <a:pt x="53" y="68"/>
                  <a:pt x="54" y="68"/>
                </a:cubicBezTo>
                <a:cubicBezTo>
                  <a:pt x="52" y="58"/>
                  <a:pt x="52" y="58"/>
                  <a:pt x="52" y="58"/>
                </a:cubicBezTo>
                <a:cubicBezTo>
                  <a:pt x="56" y="52"/>
                  <a:pt x="64" y="43"/>
                  <a:pt x="65" y="34"/>
                </a:cubicBezTo>
                <a:cubicBezTo>
                  <a:pt x="68" y="12"/>
                  <a:pt x="52" y="0"/>
                  <a:pt x="33" y="0"/>
                </a:cubicBezTo>
                <a:close/>
                <a:moveTo>
                  <a:pt x="50" y="16"/>
                </a:moveTo>
                <a:cubicBezTo>
                  <a:pt x="50" y="16"/>
                  <a:pt x="50" y="16"/>
                  <a:pt x="50" y="16"/>
                </a:cubicBezTo>
                <a:cubicBezTo>
                  <a:pt x="50" y="16"/>
                  <a:pt x="50" y="16"/>
                  <a:pt x="50" y="16"/>
                </a:cubicBezTo>
                <a:cubicBezTo>
                  <a:pt x="50" y="15"/>
                  <a:pt x="50" y="14"/>
                  <a:pt x="50" y="13"/>
                </a:cubicBezTo>
                <a:cubicBezTo>
                  <a:pt x="50" y="13"/>
                  <a:pt x="50" y="12"/>
                  <a:pt x="50" y="12"/>
                </a:cubicBezTo>
                <a:cubicBezTo>
                  <a:pt x="51" y="11"/>
                  <a:pt x="51" y="11"/>
                  <a:pt x="51" y="11"/>
                </a:cubicBezTo>
                <a:cubicBezTo>
                  <a:pt x="51" y="11"/>
                  <a:pt x="51" y="11"/>
                  <a:pt x="51" y="11"/>
                </a:cubicBezTo>
                <a:cubicBezTo>
                  <a:pt x="52" y="11"/>
                  <a:pt x="52" y="11"/>
                  <a:pt x="52" y="11"/>
                </a:cubicBezTo>
                <a:cubicBezTo>
                  <a:pt x="55" y="12"/>
                  <a:pt x="56" y="14"/>
                  <a:pt x="57" y="16"/>
                </a:cubicBezTo>
                <a:cubicBezTo>
                  <a:pt x="57" y="16"/>
                  <a:pt x="57" y="16"/>
                  <a:pt x="57" y="16"/>
                </a:cubicBezTo>
                <a:cubicBezTo>
                  <a:pt x="57" y="17"/>
                  <a:pt x="57" y="17"/>
                  <a:pt x="56" y="18"/>
                </a:cubicBezTo>
                <a:cubicBezTo>
                  <a:pt x="55" y="18"/>
                  <a:pt x="55" y="18"/>
                  <a:pt x="54" y="19"/>
                </a:cubicBezTo>
                <a:cubicBezTo>
                  <a:pt x="53" y="20"/>
                  <a:pt x="53" y="21"/>
                  <a:pt x="52" y="22"/>
                </a:cubicBezTo>
                <a:cubicBezTo>
                  <a:pt x="51" y="22"/>
                  <a:pt x="51" y="22"/>
                  <a:pt x="50" y="22"/>
                </a:cubicBezTo>
                <a:cubicBezTo>
                  <a:pt x="50" y="22"/>
                  <a:pt x="49" y="22"/>
                  <a:pt x="49" y="22"/>
                </a:cubicBezTo>
                <a:cubicBezTo>
                  <a:pt x="49" y="22"/>
                  <a:pt x="49" y="21"/>
                  <a:pt x="48" y="21"/>
                </a:cubicBezTo>
                <a:cubicBezTo>
                  <a:pt x="48" y="21"/>
                  <a:pt x="48" y="20"/>
                  <a:pt x="48" y="20"/>
                </a:cubicBezTo>
                <a:cubicBezTo>
                  <a:pt x="48" y="19"/>
                  <a:pt x="48" y="19"/>
                  <a:pt x="48" y="18"/>
                </a:cubicBezTo>
                <a:cubicBezTo>
                  <a:pt x="49" y="17"/>
                  <a:pt x="50" y="17"/>
                  <a:pt x="51" y="17"/>
                </a:cubicBezTo>
                <a:cubicBezTo>
                  <a:pt x="51" y="16"/>
                  <a:pt x="51" y="16"/>
                  <a:pt x="51" y="16"/>
                </a:cubicBezTo>
                <a:cubicBezTo>
                  <a:pt x="51" y="16"/>
                  <a:pt x="51" y="16"/>
                  <a:pt x="50" y="16"/>
                </a:cubicBezTo>
                <a:close/>
                <a:moveTo>
                  <a:pt x="43" y="7"/>
                </a:moveTo>
                <a:cubicBezTo>
                  <a:pt x="43" y="7"/>
                  <a:pt x="43" y="7"/>
                  <a:pt x="43" y="7"/>
                </a:cubicBezTo>
                <a:cubicBezTo>
                  <a:pt x="45" y="7"/>
                  <a:pt x="46" y="8"/>
                  <a:pt x="48" y="9"/>
                </a:cubicBezTo>
                <a:cubicBezTo>
                  <a:pt x="48" y="9"/>
                  <a:pt x="49" y="10"/>
                  <a:pt x="48" y="11"/>
                </a:cubicBezTo>
                <a:cubicBezTo>
                  <a:pt x="48" y="12"/>
                  <a:pt x="48" y="13"/>
                  <a:pt x="48" y="13"/>
                </a:cubicBezTo>
                <a:cubicBezTo>
                  <a:pt x="48" y="14"/>
                  <a:pt x="48" y="15"/>
                  <a:pt x="48" y="16"/>
                </a:cubicBezTo>
                <a:cubicBezTo>
                  <a:pt x="48" y="16"/>
                  <a:pt x="48" y="16"/>
                  <a:pt x="48" y="16"/>
                </a:cubicBezTo>
                <a:cubicBezTo>
                  <a:pt x="47" y="17"/>
                  <a:pt x="46" y="19"/>
                  <a:pt x="46" y="19"/>
                </a:cubicBezTo>
                <a:cubicBezTo>
                  <a:pt x="46" y="20"/>
                  <a:pt x="46" y="20"/>
                  <a:pt x="46" y="20"/>
                </a:cubicBezTo>
                <a:cubicBezTo>
                  <a:pt x="45" y="20"/>
                  <a:pt x="45" y="20"/>
                  <a:pt x="45" y="20"/>
                </a:cubicBezTo>
                <a:cubicBezTo>
                  <a:pt x="44" y="21"/>
                  <a:pt x="44" y="21"/>
                  <a:pt x="44" y="21"/>
                </a:cubicBezTo>
                <a:cubicBezTo>
                  <a:pt x="44" y="21"/>
                  <a:pt x="44" y="21"/>
                  <a:pt x="43" y="21"/>
                </a:cubicBezTo>
                <a:cubicBezTo>
                  <a:pt x="43" y="20"/>
                  <a:pt x="43" y="20"/>
                  <a:pt x="43" y="20"/>
                </a:cubicBezTo>
                <a:cubicBezTo>
                  <a:pt x="44" y="19"/>
                  <a:pt x="44" y="18"/>
                  <a:pt x="44" y="18"/>
                </a:cubicBezTo>
                <a:cubicBezTo>
                  <a:pt x="44" y="17"/>
                  <a:pt x="44" y="17"/>
                  <a:pt x="44" y="16"/>
                </a:cubicBezTo>
                <a:cubicBezTo>
                  <a:pt x="44" y="16"/>
                  <a:pt x="44" y="16"/>
                  <a:pt x="44" y="16"/>
                </a:cubicBezTo>
                <a:cubicBezTo>
                  <a:pt x="45" y="16"/>
                  <a:pt x="45" y="16"/>
                  <a:pt x="45" y="16"/>
                </a:cubicBezTo>
                <a:cubicBezTo>
                  <a:pt x="45" y="16"/>
                  <a:pt x="45" y="16"/>
                  <a:pt x="45" y="16"/>
                </a:cubicBezTo>
                <a:cubicBezTo>
                  <a:pt x="45" y="15"/>
                  <a:pt x="45" y="15"/>
                  <a:pt x="45" y="15"/>
                </a:cubicBezTo>
                <a:cubicBezTo>
                  <a:pt x="45" y="15"/>
                  <a:pt x="45" y="15"/>
                  <a:pt x="45" y="15"/>
                </a:cubicBezTo>
                <a:cubicBezTo>
                  <a:pt x="39" y="13"/>
                  <a:pt x="40" y="8"/>
                  <a:pt x="43" y="7"/>
                </a:cubicBezTo>
                <a:close/>
                <a:moveTo>
                  <a:pt x="29" y="16"/>
                </a:moveTo>
                <a:cubicBezTo>
                  <a:pt x="29" y="16"/>
                  <a:pt x="29" y="16"/>
                  <a:pt x="29" y="16"/>
                </a:cubicBezTo>
                <a:cubicBezTo>
                  <a:pt x="29" y="16"/>
                  <a:pt x="29" y="16"/>
                  <a:pt x="29" y="16"/>
                </a:cubicBezTo>
                <a:cubicBezTo>
                  <a:pt x="30" y="16"/>
                  <a:pt x="30" y="16"/>
                  <a:pt x="33" y="18"/>
                </a:cubicBezTo>
                <a:cubicBezTo>
                  <a:pt x="33" y="18"/>
                  <a:pt x="33" y="18"/>
                  <a:pt x="33" y="18"/>
                </a:cubicBezTo>
                <a:cubicBezTo>
                  <a:pt x="34" y="17"/>
                  <a:pt x="34" y="17"/>
                  <a:pt x="34" y="17"/>
                </a:cubicBezTo>
                <a:cubicBezTo>
                  <a:pt x="34" y="17"/>
                  <a:pt x="34" y="17"/>
                  <a:pt x="34" y="17"/>
                </a:cubicBezTo>
                <a:cubicBezTo>
                  <a:pt x="34" y="16"/>
                  <a:pt x="34" y="16"/>
                  <a:pt x="34" y="16"/>
                </a:cubicBezTo>
                <a:cubicBezTo>
                  <a:pt x="32" y="15"/>
                  <a:pt x="30" y="14"/>
                  <a:pt x="29" y="13"/>
                </a:cubicBezTo>
                <a:cubicBezTo>
                  <a:pt x="27" y="8"/>
                  <a:pt x="31" y="6"/>
                  <a:pt x="31" y="6"/>
                </a:cubicBezTo>
                <a:cubicBezTo>
                  <a:pt x="32" y="6"/>
                  <a:pt x="34" y="6"/>
                  <a:pt x="35" y="6"/>
                </a:cubicBezTo>
                <a:cubicBezTo>
                  <a:pt x="37" y="6"/>
                  <a:pt x="39" y="6"/>
                  <a:pt x="40" y="7"/>
                </a:cubicBezTo>
                <a:cubicBezTo>
                  <a:pt x="40" y="11"/>
                  <a:pt x="36" y="12"/>
                  <a:pt x="36" y="10"/>
                </a:cubicBezTo>
                <a:cubicBezTo>
                  <a:pt x="36" y="9"/>
                  <a:pt x="36" y="9"/>
                  <a:pt x="36" y="9"/>
                </a:cubicBezTo>
                <a:cubicBezTo>
                  <a:pt x="35" y="9"/>
                  <a:pt x="35" y="9"/>
                  <a:pt x="35" y="9"/>
                </a:cubicBezTo>
                <a:cubicBezTo>
                  <a:pt x="35" y="9"/>
                  <a:pt x="35" y="9"/>
                  <a:pt x="35" y="9"/>
                </a:cubicBezTo>
                <a:cubicBezTo>
                  <a:pt x="34" y="9"/>
                  <a:pt x="34" y="9"/>
                  <a:pt x="34" y="9"/>
                </a:cubicBezTo>
                <a:cubicBezTo>
                  <a:pt x="34" y="10"/>
                  <a:pt x="34" y="10"/>
                  <a:pt x="34" y="10"/>
                </a:cubicBezTo>
                <a:cubicBezTo>
                  <a:pt x="35" y="11"/>
                  <a:pt x="35" y="11"/>
                  <a:pt x="35" y="11"/>
                </a:cubicBezTo>
                <a:cubicBezTo>
                  <a:pt x="35" y="12"/>
                  <a:pt x="35" y="12"/>
                  <a:pt x="35" y="12"/>
                </a:cubicBezTo>
                <a:cubicBezTo>
                  <a:pt x="36" y="12"/>
                  <a:pt x="36" y="13"/>
                  <a:pt x="37" y="13"/>
                </a:cubicBezTo>
                <a:cubicBezTo>
                  <a:pt x="38" y="14"/>
                  <a:pt x="39" y="14"/>
                  <a:pt x="40" y="15"/>
                </a:cubicBezTo>
                <a:cubicBezTo>
                  <a:pt x="41" y="15"/>
                  <a:pt x="41" y="15"/>
                  <a:pt x="42" y="16"/>
                </a:cubicBezTo>
                <a:cubicBezTo>
                  <a:pt x="42" y="16"/>
                  <a:pt x="42" y="17"/>
                  <a:pt x="42" y="18"/>
                </a:cubicBezTo>
                <a:cubicBezTo>
                  <a:pt x="42" y="18"/>
                  <a:pt x="42" y="19"/>
                  <a:pt x="42" y="19"/>
                </a:cubicBezTo>
                <a:cubicBezTo>
                  <a:pt x="41" y="20"/>
                  <a:pt x="41" y="21"/>
                  <a:pt x="40" y="22"/>
                </a:cubicBezTo>
                <a:cubicBezTo>
                  <a:pt x="40" y="22"/>
                  <a:pt x="39" y="22"/>
                  <a:pt x="39" y="23"/>
                </a:cubicBezTo>
                <a:cubicBezTo>
                  <a:pt x="38" y="23"/>
                  <a:pt x="37" y="23"/>
                  <a:pt x="37" y="23"/>
                </a:cubicBezTo>
                <a:cubicBezTo>
                  <a:pt x="36" y="23"/>
                  <a:pt x="34" y="23"/>
                  <a:pt x="34" y="22"/>
                </a:cubicBezTo>
                <a:cubicBezTo>
                  <a:pt x="33" y="22"/>
                  <a:pt x="33" y="22"/>
                  <a:pt x="33" y="22"/>
                </a:cubicBezTo>
                <a:cubicBezTo>
                  <a:pt x="32" y="22"/>
                  <a:pt x="32" y="22"/>
                  <a:pt x="32" y="22"/>
                </a:cubicBezTo>
                <a:cubicBezTo>
                  <a:pt x="32" y="22"/>
                  <a:pt x="32" y="22"/>
                  <a:pt x="32" y="22"/>
                </a:cubicBezTo>
                <a:cubicBezTo>
                  <a:pt x="32" y="22"/>
                  <a:pt x="32" y="22"/>
                  <a:pt x="32" y="22"/>
                </a:cubicBezTo>
                <a:cubicBezTo>
                  <a:pt x="31" y="22"/>
                  <a:pt x="31" y="22"/>
                  <a:pt x="31" y="22"/>
                </a:cubicBezTo>
                <a:cubicBezTo>
                  <a:pt x="31" y="23"/>
                  <a:pt x="31" y="23"/>
                  <a:pt x="31" y="24"/>
                </a:cubicBezTo>
                <a:cubicBezTo>
                  <a:pt x="30" y="24"/>
                  <a:pt x="30" y="25"/>
                  <a:pt x="29" y="25"/>
                </a:cubicBezTo>
                <a:cubicBezTo>
                  <a:pt x="29" y="25"/>
                  <a:pt x="28" y="25"/>
                  <a:pt x="27" y="25"/>
                </a:cubicBezTo>
                <a:cubicBezTo>
                  <a:pt x="27" y="25"/>
                  <a:pt x="27" y="25"/>
                  <a:pt x="27" y="25"/>
                </a:cubicBezTo>
                <a:cubicBezTo>
                  <a:pt x="26" y="25"/>
                  <a:pt x="26" y="25"/>
                  <a:pt x="25" y="25"/>
                </a:cubicBezTo>
                <a:cubicBezTo>
                  <a:pt x="24" y="25"/>
                  <a:pt x="24" y="25"/>
                  <a:pt x="24" y="25"/>
                </a:cubicBezTo>
                <a:cubicBezTo>
                  <a:pt x="24" y="25"/>
                  <a:pt x="24" y="25"/>
                  <a:pt x="24" y="25"/>
                </a:cubicBezTo>
                <a:cubicBezTo>
                  <a:pt x="24" y="25"/>
                  <a:pt x="24" y="24"/>
                  <a:pt x="23" y="24"/>
                </a:cubicBezTo>
                <a:cubicBezTo>
                  <a:pt x="23" y="23"/>
                  <a:pt x="23" y="23"/>
                  <a:pt x="23" y="23"/>
                </a:cubicBezTo>
                <a:cubicBezTo>
                  <a:pt x="23" y="22"/>
                  <a:pt x="23" y="22"/>
                  <a:pt x="24" y="21"/>
                </a:cubicBezTo>
                <a:cubicBezTo>
                  <a:pt x="24" y="21"/>
                  <a:pt x="25" y="21"/>
                  <a:pt x="25" y="20"/>
                </a:cubicBezTo>
                <a:cubicBezTo>
                  <a:pt x="26" y="20"/>
                  <a:pt x="26" y="20"/>
                  <a:pt x="26" y="20"/>
                </a:cubicBezTo>
                <a:cubicBezTo>
                  <a:pt x="26" y="20"/>
                  <a:pt x="26" y="20"/>
                  <a:pt x="26" y="20"/>
                </a:cubicBezTo>
                <a:cubicBezTo>
                  <a:pt x="27" y="20"/>
                  <a:pt x="27" y="20"/>
                  <a:pt x="27" y="20"/>
                </a:cubicBezTo>
                <a:cubicBezTo>
                  <a:pt x="27" y="19"/>
                  <a:pt x="27" y="19"/>
                  <a:pt x="27" y="19"/>
                </a:cubicBezTo>
                <a:cubicBezTo>
                  <a:pt x="27" y="19"/>
                  <a:pt x="27" y="18"/>
                  <a:pt x="26" y="18"/>
                </a:cubicBezTo>
                <a:cubicBezTo>
                  <a:pt x="26" y="18"/>
                  <a:pt x="26" y="18"/>
                  <a:pt x="25" y="19"/>
                </a:cubicBezTo>
                <a:cubicBezTo>
                  <a:pt x="25" y="18"/>
                  <a:pt x="26" y="17"/>
                  <a:pt x="26" y="17"/>
                </a:cubicBezTo>
                <a:cubicBezTo>
                  <a:pt x="26" y="16"/>
                  <a:pt x="26" y="16"/>
                  <a:pt x="27" y="16"/>
                </a:cubicBezTo>
                <a:cubicBezTo>
                  <a:pt x="27" y="16"/>
                  <a:pt x="28" y="16"/>
                  <a:pt x="28" y="16"/>
                </a:cubicBezTo>
                <a:lnTo>
                  <a:pt x="29" y="16"/>
                </a:lnTo>
                <a:close/>
                <a:moveTo>
                  <a:pt x="33" y="24"/>
                </a:moveTo>
                <a:cubicBezTo>
                  <a:pt x="33" y="24"/>
                  <a:pt x="33" y="24"/>
                  <a:pt x="33" y="24"/>
                </a:cubicBezTo>
                <a:cubicBezTo>
                  <a:pt x="32" y="24"/>
                  <a:pt x="32" y="24"/>
                  <a:pt x="32" y="24"/>
                </a:cubicBezTo>
                <a:cubicBezTo>
                  <a:pt x="32" y="23"/>
                  <a:pt x="32" y="23"/>
                  <a:pt x="32" y="23"/>
                </a:cubicBezTo>
                <a:cubicBezTo>
                  <a:pt x="33" y="24"/>
                  <a:pt x="33" y="24"/>
                  <a:pt x="33" y="24"/>
                </a:cubicBezTo>
                <a:close/>
                <a:moveTo>
                  <a:pt x="15" y="22"/>
                </a:moveTo>
                <a:cubicBezTo>
                  <a:pt x="15" y="22"/>
                  <a:pt x="14" y="20"/>
                  <a:pt x="14" y="19"/>
                </a:cubicBezTo>
                <a:cubicBezTo>
                  <a:pt x="14" y="18"/>
                  <a:pt x="15" y="17"/>
                  <a:pt x="15" y="16"/>
                </a:cubicBezTo>
                <a:cubicBezTo>
                  <a:pt x="16" y="16"/>
                  <a:pt x="17" y="16"/>
                  <a:pt x="18" y="16"/>
                </a:cubicBezTo>
                <a:cubicBezTo>
                  <a:pt x="19" y="16"/>
                  <a:pt x="20" y="16"/>
                  <a:pt x="21" y="17"/>
                </a:cubicBezTo>
                <a:cubicBezTo>
                  <a:pt x="22" y="17"/>
                  <a:pt x="22" y="17"/>
                  <a:pt x="22" y="17"/>
                </a:cubicBezTo>
                <a:cubicBezTo>
                  <a:pt x="22" y="17"/>
                  <a:pt x="22" y="17"/>
                  <a:pt x="22" y="16"/>
                </a:cubicBezTo>
                <a:cubicBezTo>
                  <a:pt x="22" y="16"/>
                  <a:pt x="22" y="16"/>
                  <a:pt x="22" y="16"/>
                </a:cubicBezTo>
                <a:cubicBezTo>
                  <a:pt x="22" y="15"/>
                  <a:pt x="22" y="15"/>
                  <a:pt x="22" y="15"/>
                </a:cubicBezTo>
                <a:cubicBezTo>
                  <a:pt x="20" y="15"/>
                  <a:pt x="19" y="14"/>
                  <a:pt x="18" y="14"/>
                </a:cubicBezTo>
                <a:cubicBezTo>
                  <a:pt x="17" y="14"/>
                  <a:pt x="17" y="14"/>
                  <a:pt x="17" y="14"/>
                </a:cubicBezTo>
                <a:cubicBezTo>
                  <a:pt x="17" y="14"/>
                  <a:pt x="17" y="12"/>
                  <a:pt x="17" y="12"/>
                </a:cubicBezTo>
                <a:cubicBezTo>
                  <a:pt x="18" y="11"/>
                  <a:pt x="19" y="10"/>
                  <a:pt x="21" y="10"/>
                </a:cubicBezTo>
                <a:cubicBezTo>
                  <a:pt x="21" y="10"/>
                  <a:pt x="21" y="10"/>
                  <a:pt x="21" y="10"/>
                </a:cubicBezTo>
                <a:cubicBezTo>
                  <a:pt x="21" y="10"/>
                  <a:pt x="21" y="10"/>
                  <a:pt x="21" y="10"/>
                </a:cubicBezTo>
                <a:cubicBezTo>
                  <a:pt x="21" y="10"/>
                  <a:pt x="22" y="8"/>
                  <a:pt x="26" y="8"/>
                </a:cubicBezTo>
                <a:cubicBezTo>
                  <a:pt x="26" y="8"/>
                  <a:pt x="26" y="8"/>
                  <a:pt x="26" y="8"/>
                </a:cubicBezTo>
                <a:cubicBezTo>
                  <a:pt x="27" y="8"/>
                  <a:pt x="28" y="9"/>
                  <a:pt x="27" y="11"/>
                </a:cubicBezTo>
                <a:cubicBezTo>
                  <a:pt x="27" y="11"/>
                  <a:pt x="26" y="12"/>
                  <a:pt x="26" y="12"/>
                </a:cubicBezTo>
                <a:cubicBezTo>
                  <a:pt x="25" y="13"/>
                  <a:pt x="25" y="13"/>
                  <a:pt x="24" y="13"/>
                </a:cubicBezTo>
                <a:cubicBezTo>
                  <a:pt x="24" y="13"/>
                  <a:pt x="23" y="13"/>
                  <a:pt x="23" y="13"/>
                </a:cubicBezTo>
                <a:cubicBezTo>
                  <a:pt x="22" y="12"/>
                  <a:pt x="22" y="12"/>
                  <a:pt x="22" y="12"/>
                </a:cubicBezTo>
                <a:cubicBezTo>
                  <a:pt x="22" y="12"/>
                  <a:pt x="22" y="12"/>
                  <a:pt x="22" y="12"/>
                </a:cubicBezTo>
                <a:cubicBezTo>
                  <a:pt x="22" y="12"/>
                  <a:pt x="22" y="12"/>
                  <a:pt x="22" y="12"/>
                </a:cubicBezTo>
                <a:cubicBezTo>
                  <a:pt x="21" y="13"/>
                  <a:pt x="21" y="13"/>
                  <a:pt x="21" y="13"/>
                </a:cubicBezTo>
                <a:cubicBezTo>
                  <a:pt x="21" y="13"/>
                  <a:pt x="21" y="13"/>
                  <a:pt x="21" y="13"/>
                </a:cubicBezTo>
                <a:cubicBezTo>
                  <a:pt x="21" y="14"/>
                  <a:pt x="21" y="14"/>
                  <a:pt x="21" y="14"/>
                </a:cubicBezTo>
                <a:cubicBezTo>
                  <a:pt x="22" y="14"/>
                  <a:pt x="23" y="15"/>
                  <a:pt x="24" y="15"/>
                </a:cubicBezTo>
                <a:cubicBezTo>
                  <a:pt x="25" y="15"/>
                  <a:pt x="26" y="14"/>
                  <a:pt x="27" y="14"/>
                </a:cubicBezTo>
                <a:cubicBezTo>
                  <a:pt x="27" y="14"/>
                  <a:pt x="27" y="14"/>
                  <a:pt x="27" y="14"/>
                </a:cubicBezTo>
                <a:cubicBezTo>
                  <a:pt x="27" y="14"/>
                  <a:pt x="27" y="14"/>
                  <a:pt x="27" y="14"/>
                </a:cubicBezTo>
                <a:cubicBezTo>
                  <a:pt x="27" y="14"/>
                  <a:pt x="27" y="14"/>
                  <a:pt x="27" y="14"/>
                </a:cubicBezTo>
                <a:cubicBezTo>
                  <a:pt x="26" y="14"/>
                  <a:pt x="25" y="15"/>
                  <a:pt x="25" y="15"/>
                </a:cubicBezTo>
                <a:cubicBezTo>
                  <a:pt x="24" y="16"/>
                  <a:pt x="24" y="17"/>
                  <a:pt x="24" y="19"/>
                </a:cubicBezTo>
                <a:cubicBezTo>
                  <a:pt x="24" y="19"/>
                  <a:pt x="24" y="19"/>
                  <a:pt x="24" y="19"/>
                </a:cubicBezTo>
                <a:cubicBezTo>
                  <a:pt x="23" y="19"/>
                  <a:pt x="23" y="20"/>
                  <a:pt x="23" y="20"/>
                </a:cubicBezTo>
                <a:cubicBezTo>
                  <a:pt x="22" y="21"/>
                  <a:pt x="21" y="22"/>
                  <a:pt x="21" y="23"/>
                </a:cubicBezTo>
                <a:cubicBezTo>
                  <a:pt x="20" y="22"/>
                  <a:pt x="19" y="22"/>
                  <a:pt x="18" y="22"/>
                </a:cubicBezTo>
                <a:cubicBezTo>
                  <a:pt x="17" y="22"/>
                  <a:pt x="16" y="22"/>
                  <a:pt x="16" y="22"/>
                </a:cubicBezTo>
                <a:lnTo>
                  <a:pt x="15" y="22"/>
                </a:lnTo>
                <a:close/>
                <a:moveTo>
                  <a:pt x="23" y="28"/>
                </a:moveTo>
                <a:cubicBezTo>
                  <a:pt x="23" y="28"/>
                  <a:pt x="23" y="28"/>
                  <a:pt x="23" y="28"/>
                </a:cubicBezTo>
                <a:cubicBezTo>
                  <a:pt x="21" y="28"/>
                  <a:pt x="18" y="28"/>
                  <a:pt x="17" y="24"/>
                </a:cubicBezTo>
                <a:cubicBezTo>
                  <a:pt x="17" y="24"/>
                  <a:pt x="17" y="24"/>
                  <a:pt x="17" y="24"/>
                </a:cubicBezTo>
                <a:cubicBezTo>
                  <a:pt x="18" y="24"/>
                  <a:pt x="18" y="24"/>
                  <a:pt x="18" y="24"/>
                </a:cubicBezTo>
                <a:cubicBezTo>
                  <a:pt x="19" y="24"/>
                  <a:pt x="20" y="24"/>
                  <a:pt x="21" y="25"/>
                </a:cubicBezTo>
                <a:cubicBezTo>
                  <a:pt x="22" y="25"/>
                  <a:pt x="22" y="25"/>
                  <a:pt x="22" y="25"/>
                </a:cubicBezTo>
                <a:cubicBezTo>
                  <a:pt x="22" y="26"/>
                  <a:pt x="23" y="26"/>
                  <a:pt x="23" y="26"/>
                </a:cubicBezTo>
                <a:cubicBezTo>
                  <a:pt x="23" y="26"/>
                  <a:pt x="23" y="26"/>
                  <a:pt x="23" y="26"/>
                </a:cubicBezTo>
                <a:cubicBezTo>
                  <a:pt x="24" y="26"/>
                  <a:pt x="24" y="27"/>
                  <a:pt x="25" y="27"/>
                </a:cubicBezTo>
                <a:cubicBezTo>
                  <a:pt x="25" y="27"/>
                  <a:pt x="26" y="27"/>
                  <a:pt x="27" y="27"/>
                </a:cubicBezTo>
                <a:cubicBezTo>
                  <a:pt x="26" y="27"/>
                  <a:pt x="25" y="27"/>
                  <a:pt x="24" y="28"/>
                </a:cubicBezTo>
                <a:lnTo>
                  <a:pt x="23" y="28"/>
                </a:lnTo>
                <a:close/>
                <a:moveTo>
                  <a:pt x="41" y="43"/>
                </a:moveTo>
                <a:cubicBezTo>
                  <a:pt x="37" y="38"/>
                  <a:pt x="37" y="38"/>
                  <a:pt x="37" y="38"/>
                </a:cubicBezTo>
                <a:cubicBezTo>
                  <a:pt x="38" y="38"/>
                  <a:pt x="38" y="38"/>
                  <a:pt x="38" y="38"/>
                </a:cubicBezTo>
                <a:cubicBezTo>
                  <a:pt x="38" y="38"/>
                  <a:pt x="39" y="37"/>
                  <a:pt x="40" y="37"/>
                </a:cubicBezTo>
                <a:cubicBezTo>
                  <a:pt x="40" y="37"/>
                  <a:pt x="41" y="38"/>
                  <a:pt x="42" y="39"/>
                </a:cubicBezTo>
                <a:cubicBezTo>
                  <a:pt x="43" y="40"/>
                  <a:pt x="43" y="41"/>
                  <a:pt x="43" y="41"/>
                </a:cubicBezTo>
                <a:cubicBezTo>
                  <a:pt x="43" y="41"/>
                  <a:pt x="44" y="42"/>
                  <a:pt x="45" y="43"/>
                </a:cubicBezTo>
                <a:lnTo>
                  <a:pt x="41" y="43"/>
                </a:lnTo>
                <a:close/>
                <a:moveTo>
                  <a:pt x="53" y="35"/>
                </a:moveTo>
                <a:cubicBezTo>
                  <a:pt x="52" y="37"/>
                  <a:pt x="48" y="39"/>
                  <a:pt x="48" y="39"/>
                </a:cubicBezTo>
                <a:cubicBezTo>
                  <a:pt x="43" y="37"/>
                  <a:pt x="43" y="37"/>
                  <a:pt x="43" y="37"/>
                </a:cubicBezTo>
                <a:cubicBezTo>
                  <a:pt x="42" y="36"/>
                  <a:pt x="42" y="36"/>
                  <a:pt x="42" y="35"/>
                </a:cubicBezTo>
                <a:cubicBezTo>
                  <a:pt x="42" y="35"/>
                  <a:pt x="42" y="35"/>
                  <a:pt x="42" y="35"/>
                </a:cubicBezTo>
                <a:cubicBezTo>
                  <a:pt x="43" y="34"/>
                  <a:pt x="44" y="34"/>
                  <a:pt x="44" y="33"/>
                </a:cubicBezTo>
                <a:cubicBezTo>
                  <a:pt x="46" y="33"/>
                  <a:pt x="47" y="32"/>
                  <a:pt x="49" y="32"/>
                </a:cubicBezTo>
                <a:cubicBezTo>
                  <a:pt x="50" y="32"/>
                  <a:pt x="50" y="32"/>
                  <a:pt x="51" y="32"/>
                </a:cubicBezTo>
                <a:cubicBezTo>
                  <a:pt x="51" y="33"/>
                  <a:pt x="52" y="33"/>
                  <a:pt x="52" y="33"/>
                </a:cubicBezTo>
                <a:cubicBezTo>
                  <a:pt x="53" y="34"/>
                  <a:pt x="53" y="34"/>
                  <a:pt x="53" y="34"/>
                </a:cubicBezTo>
                <a:cubicBezTo>
                  <a:pt x="53" y="34"/>
                  <a:pt x="53" y="35"/>
                  <a:pt x="53" y="35"/>
                </a:cubicBezTo>
                <a:close/>
                <a:moveTo>
                  <a:pt x="60" y="24"/>
                </a:moveTo>
                <a:cubicBezTo>
                  <a:pt x="60" y="24"/>
                  <a:pt x="60" y="24"/>
                  <a:pt x="60" y="24"/>
                </a:cubicBezTo>
                <a:cubicBezTo>
                  <a:pt x="59" y="24"/>
                  <a:pt x="59" y="24"/>
                  <a:pt x="59" y="24"/>
                </a:cubicBezTo>
                <a:cubicBezTo>
                  <a:pt x="58" y="23"/>
                  <a:pt x="56" y="23"/>
                  <a:pt x="55" y="23"/>
                </a:cubicBezTo>
                <a:cubicBezTo>
                  <a:pt x="54" y="23"/>
                  <a:pt x="54" y="23"/>
                  <a:pt x="53" y="24"/>
                </a:cubicBezTo>
                <a:cubicBezTo>
                  <a:pt x="52" y="24"/>
                  <a:pt x="52" y="25"/>
                  <a:pt x="51" y="25"/>
                </a:cubicBezTo>
                <a:cubicBezTo>
                  <a:pt x="51" y="26"/>
                  <a:pt x="51" y="27"/>
                  <a:pt x="51" y="28"/>
                </a:cubicBezTo>
                <a:cubicBezTo>
                  <a:pt x="51" y="28"/>
                  <a:pt x="51" y="28"/>
                  <a:pt x="51" y="29"/>
                </a:cubicBezTo>
                <a:cubicBezTo>
                  <a:pt x="52" y="29"/>
                  <a:pt x="52" y="29"/>
                  <a:pt x="52" y="29"/>
                </a:cubicBezTo>
                <a:cubicBezTo>
                  <a:pt x="52" y="30"/>
                  <a:pt x="52" y="30"/>
                  <a:pt x="52" y="30"/>
                </a:cubicBezTo>
                <a:cubicBezTo>
                  <a:pt x="53" y="30"/>
                  <a:pt x="53" y="30"/>
                  <a:pt x="53" y="30"/>
                </a:cubicBezTo>
                <a:cubicBezTo>
                  <a:pt x="54" y="30"/>
                  <a:pt x="54" y="30"/>
                  <a:pt x="54" y="30"/>
                </a:cubicBezTo>
                <a:cubicBezTo>
                  <a:pt x="55" y="29"/>
                  <a:pt x="55" y="29"/>
                  <a:pt x="55" y="29"/>
                </a:cubicBezTo>
                <a:cubicBezTo>
                  <a:pt x="55" y="29"/>
                  <a:pt x="55" y="29"/>
                  <a:pt x="55" y="29"/>
                </a:cubicBezTo>
                <a:cubicBezTo>
                  <a:pt x="55" y="28"/>
                  <a:pt x="54" y="28"/>
                  <a:pt x="54" y="28"/>
                </a:cubicBezTo>
                <a:cubicBezTo>
                  <a:pt x="54" y="28"/>
                  <a:pt x="54" y="28"/>
                  <a:pt x="54" y="28"/>
                </a:cubicBezTo>
                <a:cubicBezTo>
                  <a:pt x="53" y="28"/>
                  <a:pt x="53" y="28"/>
                  <a:pt x="53" y="28"/>
                </a:cubicBezTo>
                <a:cubicBezTo>
                  <a:pt x="53" y="28"/>
                  <a:pt x="53" y="28"/>
                  <a:pt x="53" y="28"/>
                </a:cubicBezTo>
                <a:cubicBezTo>
                  <a:pt x="53" y="28"/>
                  <a:pt x="53" y="28"/>
                  <a:pt x="53" y="28"/>
                </a:cubicBezTo>
                <a:cubicBezTo>
                  <a:pt x="53" y="28"/>
                  <a:pt x="53" y="28"/>
                  <a:pt x="53" y="28"/>
                </a:cubicBezTo>
                <a:cubicBezTo>
                  <a:pt x="53" y="27"/>
                  <a:pt x="53" y="27"/>
                  <a:pt x="53" y="26"/>
                </a:cubicBezTo>
                <a:cubicBezTo>
                  <a:pt x="53" y="26"/>
                  <a:pt x="54" y="25"/>
                  <a:pt x="54" y="25"/>
                </a:cubicBezTo>
                <a:cubicBezTo>
                  <a:pt x="54" y="25"/>
                  <a:pt x="55" y="25"/>
                  <a:pt x="55" y="25"/>
                </a:cubicBezTo>
                <a:cubicBezTo>
                  <a:pt x="57" y="25"/>
                  <a:pt x="58" y="25"/>
                  <a:pt x="59" y="27"/>
                </a:cubicBezTo>
                <a:cubicBezTo>
                  <a:pt x="59" y="27"/>
                  <a:pt x="60" y="30"/>
                  <a:pt x="58" y="32"/>
                </a:cubicBezTo>
                <a:cubicBezTo>
                  <a:pt x="57" y="32"/>
                  <a:pt x="57" y="33"/>
                  <a:pt x="56" y="33"/>
                </a:cubicBezTo>
                <a:cubicBezTo>
                  <a:pt x="56" y="32"/>
                  <a:pt x="56" y="32"/>
                  <a:pt x="56" y="32"/>
                </a:cubicBezTo>
                <a:cubicBezTo>
                  <a:pt x="55" y="32"/>
                  <a:pt x="55" y="32"/>
                  <a:pt x="55" y="32"/>
                </a:cubicBezTo>
                <a:cubicBezTo>
                  <a:pt x="55" y="32"/>
                  <a:pt x="54" y="32"/>
                  <a:pt x="54" y="32"/>
                </a:cubicBezTo>
                <a:cubicBezTo>
                  <a:pt x="54" y="32"/>
                  <a:pt x="54" y="32"/>
                  <a:pt x="54" y="32"/>
                </a:cubicBezTo>
                <a:cubicBezTo>
                  <a:pt x="53" y="31"/>
                  <a:pt x="53" y="31"/>
                  <a:pt x="52" y="31"/>
                </a:cubicBezTo>
                <a:cubicBezTo>
                  <a:pt x="51" y="30"/>
                  <a:pt x="50" y="30"/>
                  <a:pt x="49" y="30"/>
                </a:cubicBezTo>
                <a:cubicBezTo>
                  <a:pt x="47" y="30"/>
                  <a:pt x="46" y="31"/>
                  <a:pt x="44" y="32"/>
                </a:cubicBezTo>
                <a:cubicBezTo>
                  <a:pt x="43" y="32"/>
                  <a:pt x="43" y="32"/>
                  <a:pt x="43" y="32"/>
                </a:cubicBezTo>
                <a:cubicBezTo>
                  <a:pt x="43" y="31"/>
                  <a:pt x="43" y="31"/>
                  <a:pt x="43" y="31"/>
                </a:cubicBezTo>
                <a:cubicBezTo>
                  <a:pt x="42" y="31"/>
                  <a:pt x="42" y="31"/>
                  <a:pt x="42" y="31"/>
                </a:cubicBezTo>
                <a:cubicBezTo>
                  <a:pt x="44" y="30"/>
                  <a:pt x="45" y="30"/>
                  <a:pt x="46" y="30"/>
                </a:cubicBezTo>
                <a:cubicBezTo>
                  <a:pt x="46" y="30"/>
                  <a:pt x="47" y="29"/>
                  <a:pt x="47" y="29"/>
                </a:cubicBezTo>
                <a:cubicBezTo>
                  <a:pt x="48" y="28"/>
                  <a:pt x="48" y="27"/>
                  <a:pt x="48" y="26"/>
                </a:cubicBezTo>
                <a:cubicBezTo>
                  <a:pt x="48" y="26"/>
                  <a:pt x="48" y="25"/>
                  <a:pt x="47" y="25"/>
                </a:cubicBezTo>
                <a:cubicBezTo>
                  <a:pt x="47" y="25"/>
                  <a:pt x="47" y="26"/>
                  <a:pt x="47" y="26"/>
                </a:cubicBezTo>
                <a:cubicBezTo>
                  <a:pt x="47" y="27"/>
                  <a:pt x="46" y="27"/>
                  <a:pt x="46" y="28"/>
                </a:cubicBezTo>
                <a:cubicBezTo>
                  <a:pt x="46" y="28"/>
                  <a:pt x="45" y="28"/>
                  <a:pt x="44" y="29"/>
                </a:cubicBezTo>
                <a:cubicBezTo>
                  <a:pt x="44" y="29"/>
                  <a:pt x="43" y="29"/>
                  <a:pt x="43" y="29"/>
                </a:cubicBezTo>
                <a:cubicBezTo>
                  <a:pt x="41" y="29"/>
                  <a:pt x="40" y="28"/>
                  <a:pt x="40" y="28"/>
                </a:cubicBezTo>
                <a:cubicBezTo>
                  <a:pt x="39" y="28"/>
                  <a:pt x="39" y="28"/>
                  <a:pt x="39" y="28"/>
                </a:cubicBezTo>
                <a:cubicBezTo>
                  <a:pt x="39" y="28"/>
                  <a:pt x="39" y="28"/>
                  <a:pt x="39" y="28"/>
                </a:cubicBezTo>
                <a:cubicBezTo>
                  <a:pt x="38" y="28"/>
                  <a:pt x="38" y="28"/>
                  <a:pt x="38" y="28"/>
                </a:cubicBezTo>
                <a:cubicBezTo>
                  <a:pt x="38" y="29"/>
                  <a:pt x="38" y="29"/>
                  <a:pt x="38" y="29"/>
                </a:cubicBezTo>
                <a:cubicBezTo>
                  <a:pt x="39" y="29"/>
                  <a:pt x="39" y="29"/>
                  <a:pt x="39" y="29"/>
                </a:cubicBezTo>
                <a:cubicBezTo>
                  <a:pt x="39" y="30"/>
                  <a:pt x="40" y="30"/>
                  <a:pt x="41" y="31"/>
                </a:cubicBezTo>
                <a:cubicBezTo>
                  <a:pt x="41" y="31"/>
                  <a:pt x="41" y="31"/>
                  <a:pt x="41" y="32"/>
                </a:cubicBezTo>
                <a:cubicBezTo>
                  <a:pt x="41" y="32"/>
                  <a:pt x="41" y="33"/>
                  <a:pt x="40" y="34"/>
                </a:cubicBezTo>
                <a:cubicBezTo>
                  <a:pt x="40" y="35"/>
                  <a:pt x="40" y="35"/>
                  <a:pt x="40" y="35"/>
                </a:cubicBezTo>
                <a:cubicBezTo>
                  <a:pt x="40" y="35"/>
                  <a:pt x="40" y="35"/>
                  <a:pt x="40" y="35"/>
                </a:cubicBezTo>
                <a:cubicBezTo>
                  <a:pt x="40" y="35"/>
                  <a:pt x="40" y="35"/>
                  <a:pt x="40" y="35"/>
                </a:cubicBezTo>
                <a:cubicBezTo>
                  <a:pt x="40" y="35"/>
                  <a:pt x="40" y="35"/>
                  <a:pt x="40" y="35"/>
                </a:cubicBezTo>
                <a:cubicBezTo>
                  <a:pt x="39" y="36"/>
                  <a:pt x="38" y="36"/>
                  <a:pt x="37" y="36"/>
                </a:cubicBezTo>
                <a:cubicBezTo>
                  <a:pt x="37" y="36"/>
                  <a:pt x="36" y="36"/>
                  <a:pt x="36" y="36"/>
                </a:cubicBezTo>
                <a:cubicBezTo>
                  <a:pt x="36" y="36"/>
                  <a:pt x="36" y="36"/>
                  <a:pt x="36" y="36"/>
                </a:cubicBezTo>
                <a:cubicBezTo>
                  <a:pt x="34" y="36"/>
                  <a:pt x="33" y="36"/>
                  <a:pt x="32" y="36"/>
                </a:cubicBezTo>
                <a:cubicBezTo>
                  <a:pt x="32" y="35"/>
                  <a:pt x="32" y="35"/>
                  <a:pt x="32" y="35"/>
                </a:cubicBezTo>
                <a:cubicBezTo>
                  <a:pt x="32" y="35"/>
                  <a:pt x="32" y="35"/>
                  <a:pt x="32" y="35"/>
                </a:cubicBezTo>
                <a:cubicBezTo>
                  <a:pt x="32" y="35"/>
                  <a:pt x="31" y="36"/>
                  <a:pt x="30" y="36"/>
                </a:cubicBezTo>
                <a:cubicBezTo>
                  <a:pt x="29" y="36"/>
                  <a:pt x="28" y="35"/>
                  <a:pt x="27" y="35"/>
                </a:cubicBezTo>
                <a:cubicBezTo>
                  <a:pt x="26" y="34"/>
                  <a:pt x="25" y="34"/>
                  <a:pt x="25" y="32"/>
                </a:cubicBezTo>
                <a:cubicBezTo>
                  <a:pt x="25" y="32"/>
                  <a:pt x="25" y="30"/>
                  <a:pt x="25" y="29"/>
                </a:cubicBezTo>
                <a:cubicBezTo>
                  <a:pt x="26" y="29"/>
                  <a:pt x="26" y="29"/>
                  <a:pt x="26" y="29"/>
                </a:cubicBezTo>
                <a:cubicBezTo>
                  <a:pt x="26" y="29"/>
                  <a:pt x="27" y="29"/>
                  <a:pt x="27" y="29"/>
                </a:cubicBezTo>
                <a:cubicBezTo>
                  <a:pt x="27" y="29"/>
                  <a:pt x="27" y="29"/>
                  <a:pt x="27" y="29"/>
                </a:cubicBezTo>
                <a:cubicBezTo>
                  <a:pt x="29" y="29"/>
                  <a:pt x="30" y="30"/>
                  <a:pt x="30" y="30"/>
                </a:cubicBezTo>
                <a:cubicBezTo>
                  <a:pt x="31" y="30"/>
                  <a:pt x="31" y="30"/>
                  <a:pt x="31" y="30"/>
                </a:cubicBezTo>
                <a:cubicBezTo>
                  <a:pt x="32" y="31"/>
                  <a:pt x="33" y="31"/>
                  <a:pt x="35" y="31"/>
                </a:cubicBezTo>
                <a:cubicBezTo>
                  <a:pt x="35" y="31"/>
                  <a:pt x="35" y="31"/>
                  <a:pt x="36" y="31"/>
                </a:cubicBezTo>
                <a:cubicBezTo>
                  <a:pt x="36" y="31"/>
                  <a:pt x="36" y="31"/>
                  <a:pt x="36" y="31"/>
                </a:cubicBezTo>
                <a:cubicBezTo>
                  <a:pt x="37" y="30"/>
                  <a:pt x="37" y="30"/>
                  <a:pt x="37" y="30"/>
                </a:cubicBezTo>
                <a:cubicBezTo>
                  <a:pt x="36" y="30"/>
                  <a:pt x="36" y="29"/>
                  <a:pt x="36" y="29"/>
                </a:cubicBezTo>
                <a:cubicBezTo>
                  <a:pt x="35" y="29"/>
                  <a:pt x="35" y="29"/>
                  <a:pt x="35" y="29"/>
                </a:cubicBezTo>
                <a:cubicBezTo>
                  <a:pt x="35" y="30"/>
                  <a:pt x="35" y="30"/>
                  <a:pt x="35" y="30"/>
                </a:cubicBezTo>
                <a:cubicBezTo>
                  <a:pt x="33" y="30"/>
                  <a:pt x="32" y="29"/>
                  <a:pt x="32" y="29"/>
                </a:cubicBezTo>
                <a:cubicBezTo>
                  <a:pt x="32" y="29"/>
                  <a:pt x="31" y="28"/>
                  <a:pt x="31" y="28"/>
                </a:cubicBezTo>
                <a:cubicBezTo>
                  <a:pt x="31" y="27"/>
                  <a:pt x="31" y="27"/>
                  <a:pt x="31" y="27"/>
                </a:cubicBezTo>
                <a:cubicBezTo>
                  <a:pt x="32" y="26"/>
                  <a:pt x="33" y="26"/>
                  <a:pt x="33" y="25"/>
                </a:cubicBezTo>
                <a:cubicBezTo>
                  <a:pt x="34" y="25"/>
                  <a:pt x="35" y="25"/>
                  <a:pt x="35" y="25"/>
                </a:cubicBezTo>
                <a:cubicBezTo>
                  <a:pt x="36" y="25"/>
                  <a:pt x="36" y="25"/>
                  <a:pt x="36" y="25"/>
                </a:cubicBezTo>
                <a:cubicBezTo>
                  <a:pt x="37" y="25"/>
                  <a:pt x="37" y="25"/>
                  <a:pt x="38" y="25"/>
                </a:cubicBezTo>
                <a:cubicBezTo>
                  <a:pt x="38" y="25"/>
                  <a:pt x="38" y="25"/>
                  <a:pt x="38" y="25"/>
                </a:cubicBezTo>
                <a:cubicBezTo>
                  <a:pt x="38" y="25"/>
                  <a:pt x="38" y="25"/>
                  <a:pt x="38" y="25"/>
                </a:cubicBezTo>
                <a:cubicBezTo>
                  <a:pt x="38" y="25"/>
                  <a:pt x="38" y="25"/>
                  <a:pt x="38" y="25"/>
                </a:cubicBezTo>
                <a:cubicBezTo>
                  <a:pt x="39" y="25"/>
                  <a:pt x="39" y="25"/>
                  <a:pt x="39" y="25"/>
                </a:cubicBezTo>
                <a:cubicBezTo>
                  <a:pt x="39" y="25"/>
                  <a:pt x="39" y="25"/>
                  <a:pt x="39" y="25"/>
                </a:cubicBezTo>
                <a:cubicBezTo>
                  <a:pt x="40" y="25"/>
                  <a:pt x="40" y="25"/>
                  <a:pt x="40" y="25"/>
                </a:cubicBezTo>
                <a:cubicBezTo>
                  <a:pt x="40" y="25"/>
                  <a:pt x="41" y="25"/>
                  <a:pt x="41" y="24"/>
                </a:cubicBezTo>
                <a:cubicBezTo>
                  <a:pt x="42" y="24"/>
                  <a:pt x="42" y="24"/>
                  <a:pt x="42" y="24"/>
                </a:cubicBezTo>
                <a:cubicBezTo>
                  <a:pt x="42" y="24"/>
                  <a:pt x="42" y="23"/>
                  <a:pt x="43" y="23"/>
                </a:cubicBezTo>
                <a:cubicBezTo>
                  <a:pt x="44" y="23"/>
                  <a:pt x="44" y="23"/>
                  <a:pt x="44" y="23"/>
                </a:cubicBezTo>
                <a:cubicBezTo>
                  <a:pt x="44" y="22"/>
                  <a:pt x="44" y="22"/>
                  <a:pt x="44" y="22"/>
                </a:cubicBezTo>
                <a:cubicBezTo>
                  <a:pt x="45" y="22"/>
                  <a:pt x="46" y="22"/>
                  <a:pt x="46" y="22"/>
                </a:cubicBezTo>
                <a:cubicBezTo>
                  <a:pt x="47" y="21"/>
                  <a:pt x="47" y="21"/>
                  <a:pt x="47" y="21"/>
                </a:cubicBezTo>
                <a:cubicBezTo>
                  <a:pt x="47" y="22"/>
                  <a:pt x="47" y="22"/>
                  <a:pt x="47" y="22"/>
                </a:cubicBezTo>
                <a:cubicBezTo>
                  <a:pt x="47" y="23"/>
                  <a:pt x="48" y="23"/>
                  <a:pt x="48" y="23"/>
                </a:cubicBezTo>
                <a:cubicBezTo>
                  <a:pt x="49" y="24"/>
                  <a:pt x="49" y="24"/>
                  <a:pt x="50" y="24"/>
                </a:cubicBezTo>
                <a:cubicBezTo>
                  <a:pt x="51" y="24"/>
                  <a:pt x="52" y="24"/>
                  <a:pt x="53" y="23"/>
                </a:cubicBezTo>
                <a:cubicBezTo>
                  <a:pt x="54" y="22"/>
                  <a:pt x="55" y="21"/>
                  <a:pt x="55" y="20"/>
                </a:cubicBezTo>
                <a:cubicBezTo>
                  <a:pt x="56" y="20"/>
                  <a:pt x="56" y="19"/>
                  <a:pt x="57" y="19"/>
                </a:cubicBezTo>
                <a:cubicBezTo>
                  <a:pt x="57" y="19"/>
                  <a:pt x="57" y="19"/>
                  <a:pt x="57" y="19"/>
                </a:cubicBezTo>
                <a:cubicBezTo>
                  <a:pt x="58" y="19"/>
                  <a:pt x="59" y="20"/>
                  <a:pt x="59" y="20"/>
                </a:cubicBezTo>
                <a:cubicBezTo>
                  <a:pt x="60" y="21"/>
                  <a:pt x="60" y="22"/>
                  <a:pt x="60" y="24"/>
                </a:cubicBezTo>
                <a:close/>
              </a:path>
            </a:pathLst>
          </a:custGeom>
          <a:solidFill>
            <a:srgbClr val="FFFFFF"/>
          </a:solid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grpSp>
        <p:nvGrpSpPr>
          <p:cNvPr id="39" name="Group 48"/>
          <p:cNvGrpSpPr/>
          <p:nvPr/>
        </p:nvGrpSpPr>
        <p:grpSpPr>
          <a:xfrm>
            <a:off x="7401083" y="2826852"/>
            <a:ext cx="508385" cy="418079"/>
            <a:chOff x="4492625" y="1965325"/>
            <a:chExt cx="241301" cy="198438"/>
          </a:xfrm>
          <a:solidFill>
            <a:srgbClr val="FFFFFF"/>
          </a:solidFill>
        </p:grpSpPr>
        <p:sp>
          <p:nvSpPr>
            <p:cNvPr id="40" name="Freeform 61"/>
            <p:cNvSpPr>
              <a:spLocks/>
            </p:cNvSpPr>
            <p:nvPr/>
          </p:nvSpPr>
          <p:spPr bwMode="auto">
            <a:xfrm>
              <a:off x="4600575" y="2039938"/>
              <a:ext cx="19050" cy="39688"/>
            </a:xfrm>
            <a:custGeom>
              <a:avLst/>
              <a:gdLst/>
              <a:ahLst/>
              <a:cxnLst>
                <a:cxn ang="0">
                  <a:pos x="0" y="2"/>
                </a:cxn>
                <a:cxn ang="0">
                  <a:pos x="0" y="23"/>
                </a:cxn>
                <a:cxn ang="0">
                  <a:pos x="2" y="25"/>
                </a:cxn>
                <a:cxn ang="0">
                  <a:pos x="12" y="25"/>
                </a:cxn>
                <a:cxn ang="0">
                  <a:pos x="12" y="23"/>
                </a:cxn>
                <a:cxn ang="0">
                  <a:pos x="12" y="2"/>
                </a:cxn>
                <a:cxn ang="0">
                  <a:pos x="12" y="0"/>
                </a:cxn>
                <a:cxn ang="0">
                  <a:pos x="2" y="0"/>
                </a:cxn>
                <a:cxn ang="0">
                  <a:pos x="0" y="2"/>
                </a:cxn>
              </a:cxnLst>
              <a:rect l="0" t="0" r="r" b="b"/>
              <a:pathLst>
                <a:path w="12" h="25">
                  <a:moveTo>
                    <a:pt x="0" y="2"/>
                  </a:moveTo>
                  <a:lnTo>
                    <a:pt x="0" y="23"/>
                  </a:lnTo>
                  <a:lnTo>
                    <a:pt x="2" y="25"/>
                  </a:lnTo>
                  <a:lnTo>
                    <a:pt x="12" y="25"/>
                  </a:lnTo>
                  <a:lnTo>
                    <a:pt x="12" y="23"/>
                  </a:lnTo>
                  <a:lnTo>
                    <a:pt x="12" y="2"/>
                  </a:lnTo>
                  <a:lnTo>
                    <a:pt x="12" y="0"/>
                  </a:lnTo>
                  <a:lnTo>
                    <a:pt x="2" y="0"/>
                  </a:lnTo>
                  <a:lnTo>
                    <a:pt x="0" y="2"/>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1" name="Freeform 62"/>
            <p:cNvSpPr>
              <a:spLocks/>
            </p:cNvSpPr>
            <p:nvPr/>
          </p:nvSpPr>
          <p:spPr bwMode="auto">
            <a:xfrm>
              <a:off x="4629150" y="2020888"/>
              <a:ext cx="19050" cy="58738"/>
            </a:xfrm>
            <a:custGeom>
              <a:avLst/>
              <a:gdLst/>
              <a:ahLst/>
              <a:cxnLst>
                <a:cxn ang="0">
                  <a:pos x="10" y="37"/>
                </a:cxn>
                <a:cxn ang="0">
                  <a:pos x="12" y="35"/>
                </a:cxn>
                <a:cxn ang="0">
                  <a:pos x="12" y="2"/>
                </a:cxn>
                <a:cxn ang="0">
                  <a:pos x="10" y="0"/>
                </a:cxn>
                <a:cxn ang="0">
                  <a:pos x="0" y="0"/>
                </a:cxn>
                <a:cxn ang="0">
                  <a:pos x="0" y="2"/>
                </a:cxn>
                <a:cxn ang="0">
                  <a:pos x="0" y="35"/>
                </a:cxn>
                <a:cxn ang="0">
                  <a:pos x="0" y="37"/>
                </a:cxn>
                <a:cxn ang="0">
                  <a:pos x="10" y="37"/>
                </a:cxn>
              </a:cxnLst>
              <a:rect l="0" t="0" r="r" b="b"/>
              <a:pathLst>
                <a:path w="12" h="37">
                  <a:moveTo>
                    <a:pt x="10" y="37"/>
                  </a:moveTo>
                  <a:lnTo>
                    <a:pt x="12" y="35"/>
                  </a:lnTo>
                  <a:lnTo>
                    <a:pt x="12" y="2"/>
                  </a:lnTo>
                  <a:lnTo>
                    <a:pt x="10" y="0"/>
                  </a:lnTo>
                  <a:lnTo>
                    <a:pt x="0" y="0"/>
                  </a:lnTo>
                  <a:lnTo>
                    <a:pt x="0" y="2"/>
                  </a:lnTo>
                  <a:lnTo>
                    <a:pt x="0" y="35"/>
                  </a:lnTo>
                  <a:lnTo>
                    <a:pt x="0" y="37"/>
                  </a:lnTo>
                  <a:lnTo>
                    <a:pt x="10" y="37"/>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2" name="Freeform 63"/>
            <p:cNvSpPr>
              <a:spLocks/>
            </p:cNvSpPr>
            <p:nvPr/>
          </p:nvSpPr>
          <p:spPr bwMode="auto">
            <a:xfrm>
              <a:off x="4654550" y="2046288"/>
              <a:ext cx="17463" cy="33338"/>
            </a:xfrm>
            <a:custGeom>
              <a:avLst/>
              <a:gdLst/>
              <a:ahLst/>
              <a:cxnLst>
                <a:cxn ang="0">
                  <a:pos x="11" y="21"/>
                </a:cxn>
                <a:cxn ang="0">
                  <a:pos x="11" y="19"/>
                </a:cxn>
                <a:cxn ang="0">
                  <a:pos x="11" y="1"/>
                </a:cxn>
                <a:cxn ang="0">
                  <a:pos x="11" y="0"/>
                </a:cxn>
                <a:cxn ang="0">
                  <a:pos x="1" y="0"/>
                </a:cxn>
                <a:cxn ang="0">
                  <a:pos x="0" y="1"/>
                </a:cxn>
                <a:cxn ang="0">
                  <a:pos x="0" y="19"/>
                </a:cxn>
                <a:cxn ang="0">
                  <a:pos x="1" y="21"/>
                </a:cxn>
                <a:cxn ang="0">
                  <a:pos x="11" y="21"/>
                </a:cxn>
              </a:cxnLst>
              <a:rect l="0" t="0" r="r" b="b"/>
              <a:pathLst>
                <a:path w="11" h="21">
                  <a:moveTo>
                    <a:pt x="11" y="21"/>
                  </a:moveTo>
                  <a:lnTo>
                    <a:pt x="11" y="19"/>
                  </a:lnTo>
                  <a:lnTo>
                    <a:pt x="11" y="1"/>
                  </a:lnTo>
                  <a:lnTo>
                    <a:pt x="11" y="0"/>
                  </a:lnTo>
                  <a:lnTo>
                    <a:pt x="1" y="0"/>
                  </a:lnTo>
                  <a:lnTo>
                    <a:pt x="0" y="1"/>
                  </a:lnTo>
                  <a:lnTo>
                    <a:pt x="0" y="19"/>
                  </a:lnTo>
                  <a:lnTo>
                    <a:pt x="1" y="21"/>
                  </a:lnTo>
                  <a:lnTo>
                    <a:pt x="11" y="21"/>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3" name="Freeform 64"/>
            <p:cNvSpPr>
              <a:spLocks/>
            </p:cNvSpPr>
            <p:nvPr/>
          </p:nvSpPr>
          <p:spPr bwMode="auto">
            <a:xfrm>
              <a:off x="4681538" y="2030413"/>
              <a:ext cx="19050" cy="49213"/>
            </a:xfrm>
            <a:custGeom>
              <a:avLst/>
              <a:gdLst/>
              <a:ahLst/>
              <a:cxnLst>
                <a:cxn ang="0">
                  <a:pos x="10" y="31"/>
                </a:cxn>
                <a:cxn ang="0">
                  <a:pos x="12" y="29"/>
                </a:cxn>
                <a:cxn ang="0">
                  <a:pos x="12" y="2"/>
                </a:cxn>
                <a:cxn ang="0">
                  <a:pos x="10" y="0"/>
                </a:cxn>
                <a:cxn ang="0">
                  <a:pos x="0" y="0"/>
                </a:cxn>
                <a:cxn ang="0">
                  <a:pos x="0" y="2"/>
                </a:cxn>
                <a:cxn ang="0">
                  <a:pos x="0" y="29"/>
                </a:cxn>
                <a:cxn ang="0">
                  <a:pos x="0" y="31"/>
                </a:cxn>
                <a:cxn ang="0">
                  <a:pos x="10" y="31"/>
                </a:cxn>
              </a:cxnLst>
              <a:rect l="0" t="0" r="r" b="b"/>
              <a:pathLst>
                <a:path w="12" h="31">
                  <a:moveTo>
                    <a:pt x="10" y="31"/>
                  </a:moveTo>
                  <a:lnTo>
                    <a:pt x="12" y="29"/>
                  </a:lnTo>
                  <a:lnTo>
                    <a:pt x="12" y="2"/>
                  </a:lnTo>
                  <a:lnTo>
                    <a:pt x="10" y="0"/>
                  </a:lnTo>
                  <a:lnTo>
                    <a:pt x="0" y="0"/>
                  </a:lnTo>
                  <a:lnTo>
                    <a:pt x="0" y="2"/>
                  </a:lnTo>
                  <a:lnTo>
                    <a:pt x="0" y="29"/>
                  </a:lnTo>
                  <a:lnTo>
                    <a:pt x="0" y="31"/>
                  </a:lnTo>
                  <a:lnTo>
                    <a:pt x="10" y="31"/>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4" name="Freeform 65"/>
            <p:cNvSpPr>
              <a:spLocks/>
            </p:cNvSpPr>
            <p:nvPr/>
          </p:nvSpPr>
          <p:spPr bwMode="auto">
            <a:xfrm>
              <a:off x="4514850" y="1971675"/>
              <a:ext cx="36513" cy="39688"/>
            </a:xfrm>
            <a:custGeom>
              <a:avLst/>
              <a:gdLst/>
              <a:ahLst/>
              <a:cxnLst>
                <a:cxn ang="0">
                  <a:pos x="1" y="9"/>
                </a:cxn>
                <a:cxn ang="0">
                  <a:pos x="6" y="13"/>
                </a:cxn>
                <a:cxn ang="0">
                  <a:pos x="11" y="9"/>
                </a:cxn>
                <a:cxn ang="0">
                  <a:pos x="12" y="6"/>
                </a:cxn>
                <a:cxn ang="0">
                  <a:pos x="11" y="5"/>
                </a:cxn>
                <a:cxn ang="0">
                  <a:pos x="6" y="0"/>
                </a:cxn>
                <a:cxn ang="0">
                  <a:pos x="1" y="5"/>
                </a:cxn>
                <a:cxn ang="0">
                  <a:pos x="0" y="6"/>
                </a:cxn>
                <a:cxn ang="0">
                  <a:pos x="1" y="9"/>
                </a:cxn>
              </a:cxnLst>
              <a:rect l="0" t="0" r="r" b="b"/>
              <a:pathLst>
                <a:path w="12" h="13">
                  <a:moveTo>
                    <a:pt x="1" y="9"/>
                  </a:moveTo>
                  <a:cubicBezTo>
                    <a:pt x="2" y="11"/>
                    <a:pt x="3" y="13"/>
                    <a:pt x="6" y="13"/>
                  </a:cubicBezTo>
                  <a:cubicBezTo>
                    <a:pt x="8" y="13"/>
                    <a:pt x="10" y="11"/>
                    <a:pt x="11" y="9"/>
                  </a:cubicBezTo>
                  <a:cubicBezTo>
                    <a:pt x="11" y="8"/>
                    <a:pt x="12" y="7"/>
                    <a:pt x="12" y="6"/>
                  </a:cubicBezTo>
                  <a:cubicBezTo>
                    <a:pt x="12" y="6"/>
                    <a:pt x="11" y="6"/>
                    <a:pt x="11" y="5"/>
                  </a:cubicBezTo>
                  <a:cubicBezTo>
                    <a:pt x="11" y="2"/>
                    <a:pt x="9" y="0"/>
                    <a:pt x="6" y="0"/>
                  </a:cubicBezTo>
                  <a:cubicBezTo>
                    <a:pt x="3" y="0"/>
                    <a:pt x="1" y="2"/>
                    <a:pt x="1" y="5"/>
                  </a:cubicBezTo>
                  <a:cubicBezTo>
                    <a:pt x="0" y="6"/>
                    <a:pt x="0" y="6"/>
                    <a:pt x="0" y="6"/>
                  </a:cubicBezTo>
                  <a:cubicBezTo>
                    <a:pt x="0" y="7"/>
                    <a:pt x="0" y="8"/>
                    <a:pt x="1" y="9"/>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5" name="Freeform 66"/>
            <p:cNvSpPr>
              <a:spLocks/>
            </p:cNvSpPr>
            <p:nvPr/>
          </p:nvSpPr>
          <p:spPr bwMode="auto">
            <a:xfrm>
              <a:off x="4492625" y="2005013"/>
              <a:ext cx="123825" cy="158750"/>
            </a:xfrm>
            <a:custGeom>
              <a:avLst/>
              <a:gdLst/>
              <a:ahLst/>
              <a:cxnLst>
                <a:cxn ang="0">
                  <a:pos x="25" y="16"/>
                </a:cxn>
                <a:cxn ang="0">
                  <a:pos x="26" y="16"/>
                </a:cxn>
                <a:cxn ang="0">
                  <a:pos x="27" y="16"/>
                </a:cxn>
                <a:cxn ang="0">
                  <a:pos x="29" y="15"/>
                </a:cxn>
                <a:cxn ang="0">
                  <a:pos x="35" y="9"/>
                </a:cxn>
                <a:cxn ang="0">
                  <a:pos x="40" y="1"/>
                </a:cxn>
                <a:cxn ang="0">
                  <a:pos x="39" y="0"/>
                </a:cxn>
                <a:cxn ang="0">
                  <a:pos x="32" y="6"/>
                </a:cxn>
                <a:cxn ang="0">
                  <a:pos x="28" y="10"/>
                </a:cxn>
                <a:cxn ang="0">
                  <a:pos x="25" y="10"/>
                </a:cxn>
                <a:cxn ang="0">
                  <a:pos x="22" y="6"/>
                </a:cxn>
                <a:cxn ang="0">
                  <a:pos x="21" y="5"/>
                </a:cxn>
                <a:cxn ang="0">
                  <a:pos x="18" y="3"/>
                </a:cxn>
                <a:cxn ang="0">
                  <a:pos x="16" y="3"/>
                </a:cxn>
                <a:cxn ang="0">
                  <a:pos x="14" y="10"/>
                </a:cxn>
                <a:cxn ang="0">
                  <a:pos x="14" y="4"/>
                </a:cxn>
                <a:cxn ang="0">
                  <a:pos x="12" y="4"/>
                </a:cxn>
                <a:cxn ang="0">
                  <a:pos x="12" y="6"/>
                </a:cxn>
                <a:cxn ang="0">
                  <a:pos x="9" y="3"/>
                </a:cxn>
                <a:cxn ang="0">
                  <a:pos x="9" y="3"/>
                </a:cxn>
                <a:cxn ang="0">
                  <a:pos x="3" y="5"/>
                </a:cxn>
                <a:cxn ang="0">
                  <a:pos x="1" y="25"/>
                </a:cxn>
                <a:cxn ang="0">
                  <a:pos x="5" y="26"/>
                </a:cxn>
                <a:cxn ang="0">
                  <a:pos x="6" y="10"/>
                </a:cxn>
                <a:cxn ang="0">
                  <a:pos x="6" y="24"/>
                </a:cxn>
                <a:cxn ang="0">
                  <a:pos x="6" y="48"/>
                </a:cxn>
                <a:cxn ang="0">
                  <a:pos x="9" y="51"/>
                </a:cxn>
                <a:cxn ang="0">
                  <a:pos x="12" y="48"/>
                </a:cxn>
                <a:cxn ang="0">
                  <a:pos x="13" y="28"/>
                </a:cxn>
                <a:cxn ang="0">
                  <a:pos x="16" y="51"/>
                </a:cxn>
                <a:cxn ang="0">
                  <a:pos x="16" y="51"/>
                </a:cxn>
                <a:cxn ang="0">
                  <a:pos x="19" y="26"/>
                </a:cxn>
                <a:cxn ang="0">
                  <a:pos x="20" y="10"/>
                </a:cxn>
                <a:cxn ang="0">
                  <a:pos x="20" y="10"/>
                </a:cxn>
                <a:cxn ang="0">
                  <a:pos x="23" y="14"/>
                </a:cxn>
              </a:cxnLst>
              <a:rect l="0" t="0" r="r" b="b"/>
              <a:pathLst>
                <a:path w="40" h="51">
                  <a:moveTo>
                    <a:pt x="24" y="15"/>
                  </a:moveTo>
                  <a:cubicBezTo>
                    <a:pt x="25" y="16"/>
                    <a:pt x="25" y="16"/>
                    <a:pt x="25" y="16"/>
                  </a:cubicBezTo>
                  <a:cubicBezTo>
                    <a:pt x="25" y="16"/>
                    <a:pt x="25" y="16"/>
                    <a:pt x="25" y="16"/>
                  </a:cubicBezTo>
                  <a:cubicBezTo>
                    <a:pt x="26" y="16"/>
                    <a:pt x="26" y="16"/>
                    <a:pt x="26" y="16"/>
                  </a:cubicBezTo>
                  <a:cubicBezTo>
                    <a:pt x="26" y="16"/>
                    <a:pt x="26" y="16"/>
                    <a:pt x="26" y="16"/>
                  </a:cubicBezTo>
                  <a:cubicBezTo>
                    <a:pt x="27" y="16"/>
                    <a:pt x="27" y="16"/>
                    <a:pt x="27" y="16"/>
                  </a:cubicBezTo>
                  <a:cubicBezTo>
                    <a:pt x="27" y="16"/>
                    <a:pt x="28" y="16"/>
                    <a:pt x="28" y="16"/>
                  </a:cubicBezTo>
                  <a:cubicBezTo>
                    <a:pt x="28" y="16"/>
                    <a:pt x="29" y="16"/>
                    <a:pt x="29" y="15"/>
                  </a:cubicBezTo>
                  <a:cubicBezTo>
                    <a:pt x="30" y="15"/>
                    <a:pt x="30" y="14"/>
                    <a:pt x="31" y="13"/>
                  </a:cubicBezTo>
                  <a:cubicBezTo>
                    <a:pt x="33" y="12"/>
                    <a:pt x="35" y="9"/>
                    <a:pt x="35" y="9"/>
                  </a:cubicBezTo>
                  <a:cubicBezTo>
                    <a:pt x="36" y="8"/>
                    <a:pt x="36" y="7"/>
                    <a:pt x="35" y="6"/>
                  </a:cubicBezTo>
                  <a:cubicBezTo>
                    <a:pt x="40" y="1"/>
                    <a:pt x="40" y="1"/>
                    <a:pt x="40" y="1"/>
                  </a:cubicBezTo>
                  <a:cubicBezTo>
                    <a:pt x="40" y="0"/>
                    <a:pt x="40" y="0"/>
                    <a:pt x="40" y="0"/>
                  </a:cubicBezTo>
                  <a:cubicBezTo>
                    <a:pt x="39" y="0"/>
                    <a:pt x="39" y="0"/>
                    <a:pt x="39" y="0"/>
                  </a:cubicBezTo>
                  <a:cubicBezTo>
                    <a:pt x="34" y="5"/>
                    <a:pt x="34" y="5"/>
                    <a:pt x="34" y="5"/>
                  </a:cubicBezTo>
                  <a:cubicBezTo>
                    <a:pt x="33" y="5"/>
                    <a:pt x="32" y="6"/>
                    <a:pt x="32" y="6"/>
                  </a:cubicBezTo>
                  <a:cubicBezTo>
                    <a:pt x="32" y="6"/>
                    <a:pt x="32" y="6"/>
                    <a:pt x="32" y="6"/>
                  </a:cubicBezTo>
                  <a:cubicBezTo>
                    <a:pt x="31" y="7"/>
                    <a:pt x="30" y="8"/>
                    <a:pt x="28" y="10"/>
                  </a:cubicBezTo>
                  <a:cubicBezTo>
                    <a:pt x="28" y="10"/>
                    <a:pt x="27" y="11"/>
                    <a:pt x="26" y="11"/>
                  </a:cubicBezTo>
                  <a:cubicBezTo>
                    <a:pt x="26" y="11"/>
                    <a:pt x="26" y="10"/>
                    <a:pt x="25" y="10"/>
                  </a:cubicBezTo>
                  <a:cubicBezTo>
                    <a:pt x="24" y="9"/>
                    <a:pt x="23" y="8"/>
                    <a:pt x="22" y="7"/>
                  </a:cubicBezTo>
                  <a:cubicBezTo>
                    <a:pt x="22" y="6"/>
                    <a:pt x="22" y="6"/>
                    <a:pt x="22" y="6"/>
                  </a:cubicBezTo>
                  <a:cubicBezTo>
                    <a:pt x="21" y="5"/>
                    <a:pt x="21" y="5"/>
                    <a:pt x="21" y="5"/>
                  </a:cubicBezTo>
                  <a:cubicBezTo>
                    <a:pt x="21" y="5"/>
                    <a:pt x="21" y="5"/>
                    <a:pt x="21" y="5"/>
                  </a:cubicBezTo>
                  <a:cubicBezTo>
                    <a:pt x="21" y="5"/>
                    <a:pt x="21" y="5"/>
                    <a:pt x="21" y="5"/>
                  </a:cubicBezTo>
                  <a:cubicBezTo>
                    <a:pt x="21" y="5"/>
                    <a:pt x="20" y="4"/>
                    <a:pt x="18" y="3"/>
                  </a:cubicBezTo>
                  <a:cubicBezTo>
                    <a:pt x="17" y="3"/>
                    <a:pt x="17" y="3"/>
                    <a:pt x="16" y="3"/>
                  </a:cubicBezTo>
                  <a:cubicBezTo>
                    <a:pt x="16" y="3"/>
                    <a:pt x="16" y="3"/>
                    <a:pt x="16" y="3"/>
                  </a:cubicBezTo>
                  <a:cubicBezTo>
                    <a:pt x="16" y="3"/>
                    <a:pt x="16" y="3"/>
                    <a:pt x="16" y="3"/>
                  </a:cubicBezTo>
                  <a:cubicBezTo>
                    <a:pt x="16" y="4"/>
                    <a:pt x="16" y="7"/>
                    <a:pt x="14" y="10"/>
                  </a:cubicBezTo>
                  <a:cubicBezTo>
                    <a:pt x="14" y="8"/>
                    <a:pt x="13" y="6"/>
                    <a:pt x="13" y="6"/>
                  </a:cubicBezTo>
                  <a:cubicBezTo>
                    <a:pt x="14" y="4"/>
                    <a:pt x="14" y="4"/>
                    <a:pt x="14" y="4"/>
                  </a:cubicBezTo>
                  <a:cubicBezTo>
                    <a:pt x="13" y="4"/>
                    <a:pt x="13" y="4"/>
                    <a:pt x="13" y="4"/>
                  </a:cubicBezTo>
                  <a:cubicBezTo>
                    <a:pt x="12" y="4"/>
                    <a:pt x="12" y="4"/>
                    <a:pt x="12" y="4"/>
                  </a:cubicBezTo>
                  <a:cubicBezTo>
                    <a:pt x="11" y="4"/>
                    <a:pt x="11" y="4"/>
                    <a:pt x="11" y="4"/>
                  </a:cubicBezTo>
                  <a:cubicBezTo>
                    <a:pt x="12" y="6"/>
                    <a:pt x="12" y="6"/>
                    <a:pt x="12" y="6"/>
                  </a:cubicBezTo>
                  <a:cubicBezTo>
                    <a:pt x="12" y="6"/>
                    <a:pt x="12" y="8"/>
                    <a:pt x="11" y="10"/>
                  </a:cubicBezTo>
                  <a:cubicBezTo>
                    <a:pt x="10" y="7"/>
                    <a:pt x="9" y="4"/>
                    <a:pt x="9" y="3"/>
                  </a:cubicBezTo>
                  <a:cubicBezTo>
                    <a:pt x="9" y="3"/>
                    <a:pt x="9" y="3"/>
                    <a:pt x="9" y="3"/>
                  </a:cubicBezTo>
                  <a:cubicBezTo>
                    <a:pt x="9" y="3"/>
                    <a:pt x="9" y="3"/>
                    <a:pt x="9" y="3"/>
                  </a:cubicBezTo>
                  <a:cubicBezTo>
                    <a:pt x="9" y="3"/>
                    <a:pt x="8" y="3"/>
                    <a:pt x="8" y="3"/>
                  </a:cubicBezTo>
                  <a:cubicBezTo>
                    <a:pt x="7" y="4"/>
                    <a:pt x="5" y="5"/>
                    <a:pt x="3" y="5"/>
                  </a:cubicBezTo>
                  <a:cubicBezTo>
                    <a:pt x="3" y="6"/>
                    <a:pt x="1" y="9"/>
                    <a:pt x="0" y="17"/>
                  </a:cubicBezTo>
                  <a:cubicBezTo>
                    <a:pt x="0" y="20"/>
                    <a:pt x="1" y="25"/>
                    <a:pt x="1" y="25"/>
                  </a:cubicBezTo>
                  <a:cubicBezTo>
                    <a:pt x="1" y="27"/>
                    <a:pt x="1" y="28"/>
                    <a:pt x="3" y="28"/>
                  </a:cubicBezTo>
                  <a:cubicBezTo>
                    <a:pt x="4" y="28"/>
                    <a:pt x="5" y="27"/>
                    <a:pt x="5" y="26"/>
                  </a:cubicBezTo>
                  <a:cubicBezTo>
                    <a:pt x="5" y="26"/>
                    <a:pt x="4" y="21"/>
                    <a:pt x="5" y="18"/>
                  </a:cubicBezTo>
                  <a:cubicBezTo>
                    <a:pt x="5" y="15"/>
                    <a:pt x="6" y="10"/>
                    <a:pt x="6" y="10"/>
                  </a:cubicBezTo>
                  <a:cubicBezTo>
                    <a:pt x="6" y="10"/>
                    <a:pt x="6" y="10"/>
                    <a:pt x="6" y="10"/>
                  </a:cubicBezTo>
                  <a:cubicBezTo>
                    <a:pt x="6" y="24"/>
                    <a:pt x="6" y="24"/>
                    <a:pt x="6" y="24"/>
                  </a:cubicBezTo>
                  <a:cubicBezTo>
                    <a:pt x="6" y="25"/>
                    <a:pt x="6" y="25"/>
                    <a:pt x="6" y="26"/>
                  </a:cubicBezTo>
                  <a:cubicBezTo>
                    <a:pt x="6" y="48"/>
                    <a:pt x="6" y="48"/>
                    <a:pt x="6" y="48"/>
                  </a:cubicBezTo>
                  <a:cubicBezTo>
                    <a:pt x="6" y="49"/>
                    <a:pt x="7" y="51"/>
                    <a:pt x="9" y="51"/>
                  </a:cubicBezTo>
                  <a:cubicBezTo>
                    <a:pt x="9" y="51"/>
                    <a:pt x="9" y="51"/>
                    <a:pt x="9" y="51"/>
                  </a:cubicBezTo>
                  <a:cubicBezTo>
                    <a:pt x="9" y="51"/>
                    <a:pt x="9" y="51"/>
                    <a:pt x="9" y="51"/>
                  </a:cubicBezTo>
                  <a:cubicBezTo>
                    <a:pt x="11" y="51"/>
                    <a:pt x="12" y="49"/>
                    <a:pt x="12" y="48"/>
                  </a:cubicBezTo>
                  <a:cubicBezTo>
                    <a:pt x="12" y="28"/>
                    <a:pt x="12" y="28"/>
                    <a:pt x="12" y="28"/>
                  </a:cubicBezTo>
                  <a:cubicBezTo>
                    <a:pt x="13" y="28"/>
                    <a:pt x="13" y="28"/>
                    <a:pt x="13" y="28"/>
                  </a:cubicBezTo>
                  <a:cubicBezTo>
                    <a:pt x="13" y="48"/>
                    <a:pt x="13" y="48"/>
                    <a:pt x="13" y="48"/>
                  </a:cubicBezTo>
                  <a:cubicBezTo>
                    <a:pt x="13" y="49"/>
                    <a:pt x="15" y="51"/>
                    <a:pt x="16" y="51"/>
                  </a:cubicBezTo>
                  <a:cubicBezTo>
                    <a:pt x="16" y="51"/>
                    <a:pt x="16" y="51"/>
                    <a:pt x="16" y="51"/>
                  </a:cubicBezTo>
                  <a:cubicBezTo>
                    <a:pt x="16" y="51"/>
                    <a:pt x="16" y="51"/>
                    <a:pt x="16" y="51"/>
                  </a:cubicBezTo>
                  <a:cubicBezTo>
                    <a:pt x="18" y="51"/>
                    <a:pt x="19" y="49"/>
                    <a:pt x="19" y="48"/>
                  </a:cubicBezTo>
                  <a:cubicBezTo>
                    <a:pt x="19" y="26"/>
                    <a:pt x="19" y="26"/>
                    <a:pt x="19" y="26"/>
                  </a:cubicBezTo>
                  <a:cubicBezTo>
                    <a:pt x="19" y="25"/>
                    <a:pt x="20" y="25"/>
                    <a:pt x="20" y="24"/>
                  </a:cubicBezTo>
                  <a:cubicBezTo>
                    <a:pt x="20" y="10"/>
                    <a:pt x="20" y="10"/>
                    <a:pt x="20" y="10"/>
                  </a:cubicBezTo>
                  <a:cubicBezTo>
                    <a:pt x="20" y="10"/>
                    <a:pt x="20" y="10"/>
                    <a:pt x="20" y="10"/>
                  </a:cubicBezTo>
                  <a:cubicBezTo>
                    <a:pt x="20" y="10"/>
                    <a:pt x="20" y="10"/>
                    <a:pt x="20" y="10"/>
                  </a:cubicBezTo>
                  <a:cubicBezTo>
                    <a:pt x="20" y="11"/>
                    <a:pt x="20" y="11"/>
                    <a:pt x="21" y="12"/>
                  </a:cubicBezTo>
                  <a:cubicBezTo>
                    <a:pt x="22" y="13"/>
                    <a:pt x="22" y="14"/>
                    <a:pt x="23" y="14"/>
                  </a:cubicBezTo>
                  <a:cubicBezTo>
                    <a:pt x="24" y="15"/>
                    <a:pt x="24" y="15"/>
                    <a:pt x="24" y="15"/>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6" name="Freeform 67"/>
            <p:cNvSpPr>
              <a:spLocks/>
            </p:cNvSpPr>
            <p:nvPr/>
          </p:nvSpPr>
          <p:spPr bwMode="auto">
            <a:xfrm>
              <a:off x="4598988" y="2112963"/>
              <a:ext cx="101600" cy="50800"/>
            </a:xfrm>
            <a:custGeom>
              <a:avLst/>
              <a:gdLst/>
              <a:ahLst/>
              <a:cxnLst>
                <a:cxn ang="0">
                  <a:pos x="0" y="1"/>
                </a:cxn>
                <a:cxn ang="0">
                  <a:pos x="2" y="2"/>
                </a:cxn>
                <a:cxn ang="0">
                  <a:pos x="4" y="2"/>
                </a:cxn>
                <a:cxn ang="0">
                  <a:pos x="1" y="14"/>
                </a:cxn>
                <a:cxn ang="0">
                  <a:pos x="2" y="16"/>
                </a:cxn>
                <a:cxn ang="0">
                  <a:pos x="2" y="16"/>
                </a:cxn>
                <a:cxn ang="0">
                  <a:pos x="5" y="14"/>
                </a:cxn>
                <a:cxn ang="0">
                  <a:pos x="7" y="2"/>
                </a:cxn>
                <a:cxn ang="0">
                  <a:pos x="15" y="2"/>
                </a:cxn>
                <a:cxn ang="0">
                  <a:pos x="15" y="8"/>
                </a:cxn>
                <a:cxn ang="0">
                  <a:pos x="17" y="10"/>
                </a:cxn>
                <a:cxn ang="0">
                  <a:pos x="17" y="10"/>
                </a:cxn>
                <a:cxn ang="0">
                  <a:pos x="19" y="8"/>
                </a:cxn>
                <a:cxn ang="0">
                  <a:pos x="19" y="2"/>
                </a:cxn>
                <a:cxn ang="0">
                  <a:pos x="26" y="2"/>
                </a:cxn>
                <a:cxn ang="0">
                  <a:pos x="29" y="14"/>
                </a:cxn>
                <a:cxn ang="0">
                  <a:pos x="31" y="16"/>
                </a:cxn>
                <a:cxn ang="0">
                  <a:pos x="32" y="16"/>
                </a:cxn>
                <a:cxn ang="0">
                  <a:pos x="33" y="14"/>
                </a:cxn>
                <a:cxn ang="0">
                  <a:pos x="30" y="2"/>
                </a:cxn>
                <a:cxn ang="0">
                  <a:pos x="32" y="2"/>
                </a:cxn>
                <a:cxn ang="0">
                  <a:pos x="33" y="1"/>
                </a:cxn>
                <a:cxn ang="0">
                  <a:pos x="33" y="0"/>
                </a:cxn>
                <a:cxn ang="0">
                  <a:pos x="0" y="0"/>
                </a:cxn>
                <a:cxn ang="0">
                  <a:pos x="0" y="1"/>
                </a:cxn>
              </a:cxnLst>
              <a:rect l="0" t="0" r="r" b="b"/>
              <a:pathLst>
                <a:path w="33" h="16">
                  <a:moveTo>
                    <a:pt x="0" y="1"/>
                  </a:moveTo>
                  <a:cubicBezTo>
                    <a:pt x="0" y="1"/>
                    <a:pt x="1" y="2"/>
                    <a:pt x="2" y="2"/>
                  </a:cubicBezTo>
                  <a:cubicBezTo>
                    <a:pt x="4" y="2"/>
                    <a:pt x="4" y="2"/>
                    <a:pt x="4" y="2"/>
                  </a:cubicBezTo>
                  <a:cubicBezTo>
                    <a:pt x="1" y="14"/>
                    <a:pt x="1" y="14"/>
                    <a:pt x="1" y="14"/>
                  </a:cubicBezTo>
                  <a:cubicBezTo>
                    <a:pt x="1" y="14"/>
                    <a:pt x="1" y="15"/>
                    <a:pt x="2" y="16"/>
                  </a:cubicBezTo>
                  <a:cubicBezTo>
                    <a:pt x="2" y="16"/>
                    <a:pt x="2" y="16"/>
                    <a:pt x="2" y="16"/>
                  </a:cubicBezTo>
                  <a:cubicBezTo>
                    <a:pt x="3" y="16"/>
                    <a:pt x="4" y="15"/>
                    <a:pt x="5" y="14"/>
                  </a:cubicBezTo>
                  <a:cubicBezTo>
                    <a:pt x="7" y="2"/>
                    <a:pt x="7" y="2"/>
                    <a:pt x="7" y="2"/>
                  </a:cubicBezTo>
                  <a:cubicBezTo>
                    <a:pt x="15" y="2"/>
                    <a:pt x="15" y="2"/>
                    <a:pt x="15" y="2"/>
                  </a:cubicBezTo>
                  <a:cubicBezTo>
                    <a:pt x="15" y="8"/>
                    <a:pt x="15" y="8"/>
                    <a:pt x="15" y="8"/>
                  </a:cubicBezTo>
                  <a:cubicBezTo>
                    <a:pt x="15" y="9"/>
                    <a:pt x="16" y="10"/>
                    <a:pt x="17" y="10"/>
                  </a:cubicBezTo>
                  <a:cubicBezTo>
                    <a:pt x="17" y="10"/>
                    <a:pt x="17" y="10"/>
                    <a:pt x="17" y="10"/>
                  </a:cubicBezTo>
                  <a:cubicBezTo>
                    <a:pt x="18" y="10"/>
                    <a:pt x="19" y="9"/>
                    <a:pt x="19" y="8"/>
                  </a:cubicBezTo>
                  <a:cubicBezTo>
                    <a:pt x="19" y="2"/>
                    <a:pt x="19" y="2"/>
                    <a:pt x="19" y="2"/>
                  </a:cubicBezTo>
                  <a:cubicBezTo>
                    <a:pt x="26" y="2"/>
                    <a:pt x="26" y="2"/>
                    <a:pt x="26" y="2"/>
                  </a:cubicBezTo>
                  <a:cubicBezTo>
                    <a:pt x="29" y="14"/>
                    <a:pt x="29" y="14"/>
                    <a:pt x="29" y="14"/>
                  </a:cubicBezTo>
                  <a:cubicBezTo>
                    <a:pt x="29" y="15"/>
                    <a:pt x="30" y="16"/>
                    <a:pt x="31" y="16"/>
                  </a:cubicBezTo>
                  <a:cubicBezTo>
                    <a:pt x="32" y="16"/>
                    <a:pt x="32" y="16"/>
                    <a:pt x="32" y="16"/>
                  </a:cubicBezTo>
                  <a:cubicBezTo>
                    <a:pt x="32" y="15"/>
                    <a:pt x="33" y="14"/>
                    <a:pt x="33" y="14"/>
                  </a:cubicBezTo>
                  <a:cubicBezTo>
                    <a:pt x="30" y="2"/>
                    <a:pt x="30" y="2"/>
                    <a:pt x="30" y="2"/>
                  </a:cubicBezTo>
                  <a:cubicBezTo>
                    <a:pt x="32" y="2"/>
                    <a:pt x="32" y="2"/>
                    <a:pt x="32" y="2"/>
                  </a:cubicBezTo>
                  <a:cubicBezTo>
                    <a:pt x="33" y="2"/>
                    <a:pt x="33" y="1"/>
                    <a:pt x="33" y="1"/>
                  </a:cubicBezTo>
                  <a:cubicBezTo>
                    <a:pt x="33" y="0"/>
                    <a:pt x="33" y="0"/>
                    <a:pt x="33" y="0"/>
                  </a:cubicBezTo>
                  <a:cubicBezTo>
                    <a:pt x="0" y="0"/>
                    <a:pt x="0" y="0"/>
                    <a:pt x="0" y="0"/>
                  </a:cubicBezTo>
                  <a:lnTo>
                    <a:pt x="0" y="1"/>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47" name="Freeform 68"/>
            <p:cNvSpPr>
              <a:spLocks/>
            </p:cNvSpPr>
            <p:nvPr/>
          </p:nvSpPr>
          <p:spPr bwMode="auto">
            <a:xfrm>
              <a:off x="4564063" y="1965325"/>
              <a:ext cx="169863" cy="144463"/>
            </a:xfrm>
            <a:custGeom>
              <a:avLst/>
              <a:gdLst/>
              <a:ahLst/>
              <a:cxnLst>
                <a:cxn ang="0">
                  <a:pos x="52" y="6"/>
                </a:cxn>
                <a:cxn ang="0">
                  <a:pos x="30" y="6"/>
                </a:cxn>
                <a:cxn ang="0">
                  <a:pos x="30" y="2"/>
                </a:cxn>
                <a:cxn ang="0">
                  <a:pos x="28" y="0"/>
                </a:cxn>
                <a:cxn ang="0">
                  <a:pos x="28" y="0"/>
                </a:cxn>
                <a:cxn ang="0">
                  <a:pos x="26" y="2"/>
                </a:cxn>
                <a:cxn ang="0">
                  <a:pos x="26" y="6"/>
                </a:cxn>
                <a:cxn ang="0">
                  <a:pos x="4" y="6"/>
                </a:cxn>
                <a:cxn ang="0">
                  <a:pos x="0" y="10"/>
                </a:cxn>
                <a:cxn ang="0">
                  <a:pos x="0" y="19"/>
                </a:cxn>
                <a:cxn ang="0">
                  <a:pos x="3" y="22"/>
                </a:cxn>
                <a:cxn ang="0">
                  <a:pos x="3" y="10"/>
                </a:cxn>
                <a:cxn ang="0">
                  <a:pos x="3" y="9"/>
                </a:cxn>
                <a:cxn ang="0">
                  <a:pos x="4" y="8"/>
                </a:cxn>
                <a:cxn ang="0">
                  <a:pos x="26" y="8"/>
                </a:cxn>
                <a:cxn ang="0">
                  <a:pos x="30" y="8"/>
                </a:cxn>
                <a:cxn ang="0">
                  <a:pos x="52" y="8"/>
                </a:cxn>
                <a:cxn ang="0">
                  <a:pos x="53" y="9"/>
                </a:cxn>
                <a:cxn ang="0">
                  <a:pos x="53" y="10"/>
                </a:cxn>
                <a:cxn ang="0">
                  <a:pos x="53" y="44"/>
                </a:cxn>
                <a:cxn ang="0">
                  <a:pos x="53" y="45"/>
                </a:cxn>
                <a:cxn ang="0">
                  <a:pos x="52" y="45"/>
                </a:cxn>
                <a:cxn ang="0">
                  <a:pos x="4" y="45"/>
                </a:cxn>
                <a:cxn ang="0">
                  <a:pos x="3" y="45"/>
                </a:cxn>
                <a:cxn ang="0">
                  <a:pos x="3" y="44"/>
                </a:cxn>
                <a:cxn ang="0">
                  <a:pos x="3" y="30"/>
                </a:cxn>
                <a:cxn ang="0">
                  <a:pos x="2" y="30"/>
                </a:cxn>
                <a:cxn ang="0">
                  <a:pos x="2" y="30"/>
                </a:cxn>
                <a:cxn ang="0">
                  <a:pos x="1" y="30"/>
                </a:cxn>
                <a:cxn ang="0">
                  <a:pos x="1" y="29"/>
                </a:cxn>
                <a:cxn ang="0">
                  <a:pos x="0" y="29"/>
                </a:cxn>
                <a:cxn ang="0">
                  <a:pos x="0" y="44"/>
                </a:cxn>
                <a:cxn ang="0">
                  <a:pos x="4" y="47"/>
                </a:cxn>
                <a:cxn ang="0">
                  <a:pos x="52" y="47"/>
                </a:cxn>
                <a:cxn ang="0">
                  <a:pos x="55" y="44"/>
                </a:cxn>
                <a:cxn ang="0">
                  <a:pos x="55" y="10"/>
                </a:cxn>
                <a:cxn ang="0">
                  <a:pos x="52" y="6"/>
                </a:cxn>
              </a:cxnLst>
              <a:rect l="0" t="0" r="r" b="b"/>
              <a:pathLst>
                <a:path w="55" h="47">
                  <a:moveTo>
                    <a:pt x="52" y="6"/>
                  </a:moveTo>
                  <a:cubicBezTo>
                    <a:pt x="30" y="6"/>
                    <a:pt x="30" y="6"/>
                    <a:pt x="30" y="6"/>
                  </a:cubicBezTo>
                  <a:cubicBezTo>
                    <a:pt x="30" y="2"/>
                    <a:pt x="30" y="2"/>
                    <a:pt x="30" y="2"/>
                  </a:cubicBezTo>
                  <a:cubicBezTo>
                    <a:pt x="30" y="1"/>
                    <a:pt x="29" y="0"/>
                    <a:pt x="28" y="0"/>
                  </a:cubicBezTo>
                  <a:cubicBezTo>
                    <a:pt x="28" y="0"/>
                    <a:pt x="28" y="0"/>
                    <a:pt x="28" y="0"/>
                  </a:cubicBezTo>
                  <a:cubicBezTo>
                    <a:pt x="27" y="0"/>
                    <a:pt x="26" y="1"/>
                    <a:pt x="26" y="2"/>
                  </a:cubicBezTo>
                  <a:cubicBezTo>
                    <a:pt x="26" y="6"/>
                    <a:pt x="26" y="6"/>
                    <a:pt x="26" y="6"/>
                  </a:cubicBezTo>
                  <a:cubicBezTo>
                    <a:pt x="4" y="6"/>
                    <a:pt x="4" y="6"/>
                    <a:pt x="4" y="6"/>
                  </a:cubicBezTo>
                  <a:cubicBezTo>
                    <a:pt x="2" y="6"/>
                    <a:pt x="0" y="8"/>
                    <a:pt x="0" y="10"/>
                  </a:cubicBezTo>
                  <a:cubicBezTo>
                    <a:pt x="0" y="19"/>
                    <a:pt x="0" y="19"/>
                    <a:pt x="0" y="19"/>
                  </a:cubicBezTo>
                  <a:cubicBezTo>
                    <a:pt x="1" y="20"/>
                    <a:pt x="2" y="21"/>
                    <a:pt x="3" y="22"/>
                  </a:cubicBezTo>
                  <a:cubicBezTo>
                    <a:pt x="3" y="10"/>
                    <a:pt x="3" y="10"/>
                    <a:pt x="3" y="10"/>
                  </a:cubicBezTo>
                  <a:cubicBezTo>
                    <a:pt x="3" y="9"/>
                    <a:pt x="3" y="9"/>
                    <a:pt x="3" y="9"/>
                  </a:cubicBezTo>
                  <a:cubicBezTo>
                    <a:pt x="3" y="8"/>
                    <a:pt x="4" y="8"/>
                    <a:pt x="4" y="8"/>
                  </a:cubicBezTo>
                  <a:cubicBezTo>
                    <a:pt x="26" y="8"/>
                    <a:pt x="26" y="8"/>
                    <a:pt x="26" y="8"/>
                  </a:cubicBezTo>
                  <a:cubicBezTo>
                    <a:pt x="30" y="8"/>
                    <a:pt x="30" y="8"/>
                    <a:pt x="30" y="8"/>
                  </a:cubicBezTo>
                  <a:cubicBezTo>
                    <a:pt x="52" y="8"/>
                    <a:pt x="52" y="8"/>
                    <a:pt x="52" y="8"/>
                  </a:cubicBezTo>
                  <a:cubicBezTo>
                    <a:pt x="52" y="8"/>
                    <a:pt x="52" y="8"/>
                    <a:pt x="53" y="9"/>
                  </a:cubicBezTo>
                  <a:cubicBezTo>
                    <a:pt x="53" y="9"/>
                    <a:pt x="53" y="9"/>
                    <a:pt x="53" y="10"/>
                  </a:cubicBezTo>
                  <a:cubicBezTo>
                    <a:pt x="53" y="44"/>
                    <a:pt x="53" y="44"/>
                    <a:pt x="53" y="44"/>
                  </a:cubicBezTo>
                  <a:cubicBezTo>
                    <a:pt x="53" y="44"/>
                    <a:pt x="53" y="45"/>
                    <a:pt x="53" y="45"/>
                  </a:cubicBezTo>
                  <a:cubicBezTo>
                    <a:pt x="52" y="45"/>
                    <a:pt x="52" y="45"/>
                    <a:pt x="52" y="45"/>
                  </a:cubicBezTo>
                  <a:cubicBezTo>
                    <a:pt x="4" y="45"/>
                    <a:pt x="4" y="45"/>
                    <a:pt x="4" y="45"/>
                  </a:cubicBezTo>
                  <a:cubicBezTo>
                    <a:pt x="4" y="45"/>
                    <a:pt x="3" y="45"/>
                    <a:pt x="3" y="45"/>
                  </a:cubicBezTo>
                  <a:cubicBezTo>
                    <a:pt x="3" y="45"/>
                    <a:pt x="3" y="44"/>
                    <a:pt x="3" y="44"/>
                  </a:cubicBezTo>
                  <a:cubicBezTo>
                    <a:pt x="3" y="30"/>
                    <a:pt x="3" y="30"/>
                    <a:pt x="3" y="30"/>
                  </a:cubicBezTo>
                  <a:cubicBezTo>
                    <a:pt x="2" y="30"/>
                    <a:pt x="2" y="30"/>
                    <a:pt x="2" y="30"/>
                  </a:cubicBezTo>
                  <a:cubicBezTo>
                    <a:pt x="2" y="30"/>
                    <a:pt x="2" y="30"/>
                    <a:pt x="2" y="30"/>
                  </a:cubicBezTo>
                  <a:cubicBezTo>
                    <a:pt x="1" y="30"/>
                    <a:pt x="1" y="30"/>
                    <a:pt x="1" y="30"/>
                  </a:cubicBezTo>
                  <a:cubicBezTo>
                    <a:pt x="1" y="29"/>
                    <a:pt x="1" y="29"/>
                    <a:pt x="1" y="29"/>
                  </a:cubicBezTo>
                  <a:cubicBezTo>
                    <a:pt x="0" y="29"/>
                    <a:pt x="0" y="29"/>
                    <a:pt x="0" y="29"/>
                  </a:cubicBezTo>
                  <a:cubicBezTo>
                    <a:pt x="0" y="44"/>
                    <a:pt x="0" y="44"/>
                    <a:pt x="0" y="44"/>
                  </a:cubicBezTo>
                  <a:cubicBezTo>
                    <a:pt x="0" y="46"/>
                    <a:pt x="2" y="47"/>
                    <a:pt x="4" y="47"/>
                  </a:cubicBezTo>
                  <a:cubicBezTo>
                    <a:pt x="52" y="47"/>
                    <a:pt x="52" y="47"/>
                    <a:pt x="52" y="47"/>
                  </a:cubicBezTo>
                  <a:cubicBezTo>
                    <a:pt x="54" y="47"/>
                    <a:pt x="55" y="46"/>
                    <a:pt x="55" y="44"/>
                  </a:cubicBezTo>
                  <a:cubicBezTo>
                    <a:pt x="55" y="10"/>
                    <a:pt x="55" y="10"/>
                    <a:pt x="55" y="10"/>
                  </a:cubicBezTo>
                  <a:cubicBezTo>
                    <a:pt x="55" y="8"/>
                    <a:pt x="54" y="6"/>
                    <a:pt x="52" y="6"/>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grpSp>
      <p:grpSp>
        <p:nvGrpSpPr>
          <p:cNvPr id="48" name="Group 57"/>
          <p:cNvGrpSpPr/>
          <p:nvPr/>
        </p:nvGrpSpPr>
        <p:grpSpPr>
          <a:xfrm>
            <a:off x="7397297" y="4211151"/>
            <a:ext cx="515956" cy="557565"/>
            <a:chOff x="5099050" y="2320925"/>
            <a:chExt cx="196850" cy="212725"/>
          </a:xfrm>
          <a:solidFill>
            <a:srgbClr val="FFFFFF"/>
          </a:solidFill>
        </p:grpSpPr>
        <p:sp>
          <p:nvSpPr>
            <p:cNvPr id="49" name="Freeform 69"/>
            <p:cNvSpPr>
              <a:spLocks/>
            </p:cNvSpPr>
            <p:nvPr/>
          </p:nvSpPr>
          <p:spPr bwMode="auto">
            <a:xfrm>
              <a:off x="5099050" y="2503488"/>
              <a:ext cx="15875" cy="14288"/>
            </a:xfrm>
            <a:custGeom>
              <a:avLst/>
              <a:gdLst/>
              <a:ahLst/>
              <a:cxnLst>
                <a:cxn ang="0">
                  <a:pos x="3" y="5"/>
                </a:cxn>
                <a:cxn ang="0">
                  <a:pos x="5" y="5"/>
                </a:cxn>
                <a:cxn ang="0">
                  <a:pos x="1" y="0"/>
                </a:cxn>
                <a:cxn ang="0">
                  <a:pos x="0" y="3"/>
                </a:cxn>
                <a:cxn ang="0">
                  <a:pos x="1" y="5"/>
                </a:cxn>
                <a:cxn ang="0">
                  <a:pos x="3" y="5"/>
                </a:cxn>
              </a:cxnLst>
              <a:rect l="0" t="0" r="r" b="b"/>
              <a:pathLst>
                <a:path w="5" h="5">
                  <a:moveTo>
                    <a:pt x="3" y="5"/>
                  </a:moveTo>
                  <a:cubicBezTo>
                    <a:pt x="5" y="5"/>
                    <a:pt x="5" y="5"/>
                    <a:pt x="5" y="5"/>
                  </a:cubicBezTo>
                  <a:cubicBezTo>
                    <a:pt x="1" y="0"/>
                    <a:pt x="1" y="0"/>
                    <a:pt x="1" y="0"/>
                  </a:cubicBezTo>
                  <a:cubicBezTo>
                    <a:pt x="0" y="3"/>
                    <a:pt x="0" y="3"/>
                    <a:pt x="0" y="3"/>
                  </a:cubicBezTo>
                  <a:cubicBezTo>
                    <a:pt x="0" y="4"/>
                    <a:pt x="0" y="4"/>
                    <a:pt x="1" y="5"/>
                  </a:cubicBezTo>
                  <a:cubicBezTo>
                    <a:pt x="1" y="5"/>
                    <a:pt x="2" y="5"/>
                    <a:pt x="3" y="5"/>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0" name="Freeform 70"/>
            <p:cNvSpPr>
              <a:spLocks/>
            </p:cNvSpPr>
            <p:nvPr/>
          </p:nvSpPr>
          <p:spPr bwMode="auto">
            <a:xfrm>
              <a:off x="5129213" y="2379663"/>
              <a:ext cx="111125" cy="111125"/>
            </a:xfrm>
            <a:custGeom>
              <a:avLst/>
              <a:gdLst/>
              <a:ahLst/>
              <a:cxnLst>
                <a:cxn ang="0">
                  <a:pos x="32" y="0"/>
                </a:cxn>
                <a:cxn ang="0">
                  <a:pos x="1" y="30"/>
                </a:cxn>
                <a:cxn ang="0">
                  <a:pos x="1" y="31"/>
                </a:cxn>
                <a:cxn ang="0">
                  <a:pos x="1" y="35"/>
                </a:cxn>
                <a:cxn ang="0">
                  <a:pos x="1" y="35"/>
                </a:cxn>
                <a:cxn ang="0">
                  <a:pos x="5" y="35"/>
                </a:cxn>
                <a:cxn ang="0">
                  <a:pos x="5" y="35"/>
                </a:cxn>
                <a:cxn ang="0">
                  <a:pos x="36" y="4"/>
                </a:cxn>
                <a:cxn ang="0">
                  <a:pos x="32" y="0"/>
                </a:cxn>
              </a:cxnLst>
              <a:rect l="0" t="0" r="r" b="b"/>
              <a:pathLst>
                <a:path w="36" h="36">
                  <a:moveTo>
                    <a:pt x="32" y="0"/>
                  </a:moveTo>
                  <a:cubicBezTo>
                    <a:pt x="1" y="30"/>
                    <a:pt x="1" y="30"/>
                    <a:pt x="1" y="30"/>
                  </a:cubicBezTo>
                  <a:cubicBezTo>
                    <a:pt x="1" y="31"/>
                    <a:pt x="1" y="31"/>
                    <a:pt x="1" y="31"/>
                  </a:cubicBezTo>
                  <a:cubicBezTo>
                    <a:pt x="0" y="32"/>
                    <a:pt x="0" y="34"/>
                    <a:pt x="1" y="35"/>
                  </a:cubicBezTo>
                  <a:cubicBezTo>
                    <a:pt x="1" y="35"/>
                    <a:pt x="1" y="35"/>
                    <a:pt x="1" y="35"/>
                  </a:cubicBezTo>
                  <a:cubicBezTo>
                    <a:pt x="2" y="36"/>
                    <a:pt x="4" y="36"/>
                    <a:pt x="5" y="35"/>
                  </a:cubicBezTo>
                  <a:cubicBezTo>
                    <a:pt x="5" y="35"/>
                    <a:pt x="5" y="35"/>
                    <a:pt x="5" y="35"/>
                  </a:cubicBezTo>
                  <a:cubicBezTo>
                    <a:pt x="36" y="4"/>
                    <a:pt x="36" y="4"/>
                    <a:pt x="36" y="4"/>
                  </a:cubicBezTo>
                  <a:lnTo>
                    <a:pt x="32" y="0"/>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1" name="Freeform 71"/>
            <p:cNvSpPr>
              <a:spLocks/>
            </p:cNvSpPr>
            <p:nvPr/>
          </p:nvSpPr>
          <p:spPr bwMode="auto">
            <a:xfrm>
              <a:off x="5111750" y="2360613"/>
              <a:ext cx="111125" cy="111125"/>
            </a:xfrm>
            <a:custGeom>
              <a:avLst/>
              <a:gdLst/>
              <a:ahLst/>
              <a:cxnLst>
                <a:cxn ang="0">
                  <a:pos x="1" y="35"/>
                </a:cxn>
                <a:cxn ang="0">
                  <a:pos x="5" y="35"/>
                </a:cxn>
                <a:cxn ang="0">
                  <a:pos x="5" y="35"/>
                </a:cxn>
                <a:cxn ang="0">
                  <a:pos x="36" y="4"/>
                </a:cxn>
                <a:cxn ang="0">
                  <a:pos x="32" y="0"/>
                </a:cxn>
                <a:cxn ang="0">
                  <a:pos x="0" y="31"/>
                </a:cxn>
                <a:cxn ang="0">
                  <a:pos x="1" y="35"/>
                </a:cxn>
              </a:cxnLst>
              <a:rect l="0" t="0" r="r" b="b"/>
              <a:pathLst>
                <a:path w="36" h="36">
                  <a:moveTo>
                    <a:pt x="1" y="35"/>
                  </a:moveTo>
                  <a:cubicBezTo>
                    <a:pt x="2" y="36"/>
                    <a:pt x="4" y="36"/>
                    <a:pt x="5" y="35"/>
                  </a:cubicBezTo>
                  <a:cubicBezTo>
                    <a:pt x="5" y="35"/>
                    <a:pt x="5" y="35"/>
                    <a:pt x="5" y="35"/>
                  </a:cubicBezTo>
                  <a:cubicBezTo>
                    <a:pt x="36" y="4"/>
                    <a:pt x="36" y="4"/>
                    <a:pt x="36" y="4"/>
                  </a:cubicBezTo>
                  <a:cubicBezTo>
                    <a:pt x="32" y="0"/>
                    <a:pt x="32" y="0"/>
                    <a:pt x="32" y="0"/>
                  </a:cubicBezTo>
                  <a:cubicBezTo>
                    <a:pt x="0" y="31"/>
                    <a:pt x="0" y="31"/>
                    <a:pt x="0" y="31"/>
                  </a:cubicBezTo>
                  <a:cubicBezTo>
                    <a:pt x="0" y="33"/>
                    <a:pt x="0" y="34"/>
                    <a:pt x="1" y="35"/>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2" name="Freeform 72"/>
            <p:cNvSpPr>
              <a:spLocks/>
            </p:cNvSpPr>
            <p:nvPr/>
          </p:nvSpPr>
          <p:spPr bwMode="auto">
            <a:xfrm>
              <a:off x="5102225" y="2468563"/>
              <a:ext cx="49213" cy="49213"/>
            </a:xfrm>
            <a:custGeom>
              <a:avLst/>
              <a:gdLst/>
              <a:ahLst/>
              <a:cxnLst>
                <a:cxn ang="0">
                  <a:pos x="16" y="14"/>
                </a:cxn>
                <a:cxn ang="0">
                  <a:pos x="16" y="14"/>
                </a:cxn>
                <a:cxn ang="0">
                  <a:pos x="14" y="13"/>
                </a:cxn>
                <a:cxn ang="0">
                  <a:pos x="14" y="13"/>
                </a:cxn>
                <a:cxn ang="0">
                  <a:pos x="13" y="9"/>
                </a:cxn>
                <a:cxn ang="0">
                  <a:pos x="8" y="7"/>
                </a:cxn>
                <a:cxn ang="0">
                  <a:pos x="8" y="7"/>
                </a:cxn>
                <a:cxn ang="0">
                  <a:pos x="7" y="3"/>
                </a:cxn>
                <a:cxn ang="0">
                  <a:pos x="2" y="1"/>
                </a:cxn>
                <a:cxn ang="0">
                  <a:pos x="2" y="1"/>
                </a:cxn>
                <a:cxn ang="0">
                  <a:pos x="1" y="0"/>
                </a:cxn>
                <a:cxn ang="0">
                  <a:pos x="1" y="0"/>
                </a:cxn>
                <a:cxn ang="0">
                  <a:pos x="0" y="9"/>
                </a:cxn>
                <a:cxn ang="0">
                  <a:pos x="7" y="16"/>
                </a:cxn>
                <a:cxn ang="0">
                  <a:pos x="16" y="14"/>
                </a:cxn>
              </a:cxnLst>
              <a:rect l="0" t="0" r="r" b="b"/>
              <a:pathLst>
                <a:path w="16" h="16">
                  <a:moveTo>
                    <a:pt x="16" y="14"/>
                  </a:moveTo>
                  <a:cubicBezTo>
                    <a:pt x="16" y="14"/>
                    <a:pt x="16" y="14"/>
                    <a:pt x="16" y="14"/>
                  </a:cubicBezTo>
                  <a:cubicBezTo>
                    <a:pt x="15" y="14"/>
                    <a:pt x="15" y="14"/>
                    <a:pt x="14" y="13"/>
                  </a:cubicBezTo>
                  <a:cubicBezTo>
                    <a:pt x="14" y="13"/>
                    <a:pt x="14" y="13"/>
                    <a:pt x="14" y="13"/>
                  </a:cubicBezTo>
                  <a:cubicBezTo>
                    <a:pt x="13" y="12"/>
                    <a:pt x="13" y="10"/>
                    <a:pt x="13" y="9"/>
                  </a:cubicBezTo>
                  <a:cubicBezTo>
                    <a:pt x="11" y="9"/>
                    <a:pt x="10" y="8"/>
                    <a:pt x="8" y="7"/>
                  </a:cubicBezTo>
                  <a:cubicBezTo>
                    <a:pt x="8" y="7"/>
                    <a:pt x="8" y="7"/>
                    <a:pt x="8" y="7"/>
                  </a:cubicBezTo>
                  <a:cubicBezTo>
                    <a:pt x="7" y="6"/>
                    <a:pt x="7" y="4"/>
                    <a:pt x="7" y="3"/>
                  </a:cubicBezTo>
                  <a:cubicBezTo>
                    <a:pt x="5" y="3"/>
                    <a:pt x="4" y="3"/>
                    <a:pt x="2" y="1"/>
                  </a:cubicBezTo>
                  <a:cubicBezTo>
                    <a:pt x="2" y="1"/>
                    <a:pt x="2" y="1"/>
                    <a:pt x="2" y="1"/>
                  </a:cubicBezTo>
                  <a:cubicBezTo>
                    <a:pt x="2" y="1"/>
                    <a:pt x="2" y="0"/>
                    <a:pt x="1" y="0"/>
                  </a:cubicBezTo>
                  <a:cubicBezTo>
                    <a:pt x="1" y="0"/>
                    <a:pt x="1" y="0"/>
                    <a:pt x="1" y="0"/>
                  </a:cubicBezTo>
                  <a:cubicBezTo>
                    <a:pt x="0" y="9"/>
                    <a:pt x="0" y="9"/>
                    <a:pt x="0" y="9"/>
                  </a:cubicBezTo>
                  <a:cubicBezTo>
                    <a:pt x="7" y="16"/>
                    <a:pt x="7" y="16"/>
                    <a:pt x="7" y="16"/>
                  </a:cubicBezTo>
                  <a:lnTo>
                    <a:pt x="16" y="14"/>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3" name="Freeform 73"/>
            <p:cNvSpPr>
              <a:spLocks/>
            </p:cNvSpPr>
            <p:nvPr/>
          </p:nvSpPr>
          <p:spPr bwMode="auto">
            <a:xfrm>
              <a:off x="5148263" y="2393950"/>
              <a:ext cx="111125" cy="114300"/>
            </a:xfrm>
            <a:custGeom>
              <a:avLst/>
              <a:gdLst/>
              <a:ahLst/>
              <a:cxnLst>
                <a:cxn ang="0">
                  <a:pos x="1" y="36"/>
                </a:cxn>
                <a:cxn ang="0">
                  <a:pos x="4" y="36"/>
                </a:cxn>
                <a:cxn ang="0">
                  <a:pos x="36" y="5"/>
                </a:cxn>
                <a:cxn ang="0">
                  <a:pos x="32" y="0"/>
                </a:cxn>
                <a:cxn ang="0">
                  <a:pos x="1" y="31"/>
                </a:cxn>
                <a:cxn ang="0">
                  <a:pos x="1" y="31"/>
                </a:cxn>
                <a:cxn ang="0">
                  <a:pos x="1" y="36"/>
                </a:cxn>
              </a:cxnLst>
              <a:rect l="0" t="0" r="r" b="b"/>
              <a:pathLst>
                <a:path w="36" h="37">
                  <a:moveTo>
                    <a:pt x="1" y="36"/>
                  </a:moveTo>
                  <a:cubicBezTo>
                    <a:pt x="2" y="37"/>
                    <a:pt x="3" y="37"/>
                    <a:pt x="4" y="36"/>
                  </a:cubicBezTo>
                  <a:cubicBezTo>
                    <a:pt x="36" y="5"/>
                    <a:pt x="36" y="5"/>
                    <a:pt x="36" y="5"/>
                  </a:cubicBezTo>
                  <a:cubicBezTo>
                    <a:pt x="32" y="0"/>
                    <a:pt x="32" y="0"/>
                    <a:pt x="32" y="0"/>
                  </a:cubicBezTo>
                  <a:cubicBezTo>
                    <a:pt x="1" y="31"/>
                    <a:pt x="1" y="31"/>
                    <a:pt x="1" y="31"/>
                  </a:cubicBezTo>
                  <a:cubicBezTo>
                    <a:pt x="1" y="31"/>
                    <a:pt x="1" y="31"/>
                    <a:pt x="1" y="31"/>
                  </a:cubicBezTo>
                  <a:cubicBezTo>
                    <a:pt x="0" y="33"/>
                    <a:pt x="0" y="34"/>
                    <a:pt x="1" y="36"/>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4" name="Freeform 74"/>
            <p:cNvSpPr>
              <a:spLocks/>
            </p:cNvSpPr>
            <p:nvPr/>
          </p:nvSpPr>
          <p:spPr bwMode="auto">
            <a:xfrm>
              <a:off x="5232400" y="2320925"/>
              <a:ext cx="63500" cy="68263"/>
            </a:xfrm>
            <a:custGeom>
              <a:avLst/>
              <a:gdLst/>
              <a:ahLst/>
              <a:cxnLst>
                <a:cxn ang="0">
                  <a:pos x="20" y="12"/>
                </a:cxn>
                <a:cxn ang="0">
                  <a:pos x="10" y="2"/>
                </a:cxn>
                <a:cxn ang="0">
                  <a:pos x="4" y="2"/>
                </a:cxn>
                <a:cxn ang="0">
                  <a:pos x="0" y="6"/>
                </a:cxn>
                <a:cxn ang="0">
                  <a:pos x="16" y="22"/>
                </a:cxn>
                <a:cxn ang="0">
                  <a:pos x="20" y="18"/>
                </a:cxn>
                <a:cxn ang="0">
                  <a:pos x="20" y="12"/>
                </a:cxn>
              </a:cxnLst>
              <a:rect l="0" t="0" r="r" b="b"/>
              <a:pathLst>
                <a:path w="21" h="22">
                  <a:moveTo>
                    <a:pt x="20" y="12"/>
                  </a:moveTo>
                  <a:cubicBezTo>
                    <a:pt x="10" y="2"/>
                    <a:pt x="10" y="2"/>
                    <a:pt x="10" y="2"/>
                  </a:cubicBezTo>
                  <a:cubicBezTo>
                    <a:pt x="8" y="0"/>
                    <a:pt x="5" y="0"/>
                    <a:pt x="4" y="2"/>
                  </a:cubicBezTo>
                  <a:cubicBezTo>
                    <a:pt x="0" y="6"/>
                    <a:pt x="0" y="6"/>
                    <a:pt x="0" y="6"/>
                  </a:cubicBezTo>
                  <a:cubicBezTo>
                    <a:pt x="16" y="22"/>
                    <a:pt x="16" y="22"/>
                    <a:pt x="16" y="22"/>
                  </a:cubicBezTo>
                  <a:cubicBezTo>
                    <a:pt x="20" y="18"/>
                    <a:pt x="20" y="18"/>
                    <a:pt x="20" y="18"/>
                  </a:cubicBezTo>
                  <a:cubicBezTo>
                    <a:pt x="21" y="16"/>
                    <a:pt x="21" y="14"/>
                    <a:pt x="20" y="12"/>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5" name="Freeform 75"/>
            <p:cNvSpPr>
              <a:spLocks/>
            </p:cNvSpPr>
            <p:nvPr/>
          </p:nvSpPr>
          <p:spPr bwMode="auto">
            <a:xfrm>
              <a:off x="5213350" y="2341563"/>
              <a:ext cx="61913" cy="61913"/>
            </a:xfrm>
            <a:custGeom>
              <a:avLst/>
              <a:gdLst/>
              <a:ahLst/>
              <a:cxnLst>
                <a:cxn ang="0">
                  <a:pos x="39" y="32"/>
                </a:cxn>
                <a:cxn ang="0">
                  <a:pos x="8" y="0"/>
                </a:cxn>
                <a:cxn ang="0">
                  <a:pos x="0" y="8"/>
                </a:cxn>
                <a:cxn ang="0">
                  <a:pos x="31" y="39"/>
                </a:cxn>
                <a:cxn ang="0">
                  <a:pos x="39" y="32"/>
                </a:cxn>
              </a:cxnLst>
              <a:rect l="0" t="0" r="r" b="b"/>
              <a:pathLst>
                <a:path w="39" h="39">
                  <a:moveTo>
                    <a:pt x="39" y="32"/>
                  </a:moveTo>
                  <a:lnTo>
                    <a:pt x="8" y="0"/>
                  </a:lnTo>
                  <a:lnTo>
                    <a:pt x="0" y="8"/>
                  </a:lnTo>
                  <a:lnTo>
                    <a:pt x="31" y="39"/>
                  </a:lnTo>
                  <a:lnTo>
                    <a:pt x="39" y="32"/>
                  </a:ln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sp>
          <p:nvSpPr>
            <p:cNvPr id="56" name="Freeform 76"/>
            <p:cNvSpPr>
              <a:spLocks/>
            </p:cNvSpPr>
            <p:nvPr/>
          </p:nvSpPr>
          <p:spPr bwMode="auto">
            <a:xfrm>
              <a:off x="5099050" y="2524125"/>
              <a:ext cx="192088" cy="9525"/>
            </a:xfrm>
            <a:custGeom>
              <a:avLst/>
              <a:gdLst/>
              <a:ahLst/>
              <a:cxnLst>
                <a:cxn ang="0">
                  <a:pos x="61" y="0"/>
                </a:cxn>
                <a:cxn ang="0">
                  <a:pos x="2" y="0"/>
                </a:cxn>
                <a:cxn ang="0">
                  <a:pos x="0" y="2"/>
                </a:cxn>
                <a:cxn ang="0">
                  <a:pos x="2" y="3"/>
                </a:cxn>
                <a:cxn ang="0">
                  <a:pos x="61" y="3"/>
                </a:cxn>
                <a:cxn ang="0">
                  <a:pos x="62" y="2"/>
                </a:cxn>
                <a:cxn ang="0">
                  <a:pos x="61" y="0"/>
                </a:cxn>
              </a:cxnLst>
              <a:rect l="0" t="0" r="r" b="b"/>
              <a:pathLst>
                <a:path w="62" h="3">
                  <a:moveTo>
                    <a:pt x="61" y="0"/>
                  </a:moveTo>
                  <a:cubicBezTo>
                    <a:pt x="2" y="0"/>
                    <a:pt x="2" y="0"/>
                    <a:pt x="2" y="0"/>
                  </a:cubicBezTo>
                  <a:cubicBezTo>
                    <a:pt x="1" y="0"/>
                    <a:pt x="0" y="1"/>
                    <a:pt x="0" y="2"/>
                  </a:cubicBezTo>
                  <a:cubicBezTo>
                    <a:pt x="0" y="2"/>
                    <a:pt x="1" y="3"/>
                    <a:pt x="2" y="3"/>
                  </a:cubicBezTo>
                  <a:cubicBezTo>
                    <a:pt x="61" y="3"/>
                    <a:pt x="61" y="3"/>
                    <a:pt x="61" y="3"/>
                  </a:cubicBezTo>
                  <a:cubicBezTo>
                    <a:pt x="61" y="3"/>
                    <a:pt x="62" y="2"/>
                    <a:pt x="62" y="2"/>
                  </a:cubicBezTo>
                  <a:cubicBezTo>
                    <a:pt x="62" y="1"/>
                    <a:pt x="61" y="0"/>
                    <a:pt x="61" y="0"/>
                  </a:cubicBezTo>
                  <a:close/>
                </a:path>
              </a:pathLst>
            </a:custGeom>
            <a:grpFill/>
            <a:ln w="9525">
              <a:noFill/>
              <a:round/>
              <a:headEnd/>
              <a:tailEnd/>
            </a:ln>
          </p:spPr>
          <p:txBody>
            <a:bodyPr vert="horz" wrap="square" lIns="91440" tIns="45720" rIns="91440" bIns="45720" numCol="1" anchor="ctr" anchorCtr="1" compatLnSpc="1">
              <a:prstTxWarp prst="textNoShape">
                <a:avLst/>
              </a:prstTxWarp>
            </a:bodyPr>
            <a:lstStyle/>
            <a:p>
              <a:pPr algn="ctr">
                <a:defRPr/>
              </a:pPr>
              <a:endParaRPr lang="en-US" kern="0">
                <a:solidFill>
                  <a:srgbClr val="000000"/>
                </a:solidFill>
                <a:ea typeface="微软雅黑"/>
                <a:cs typeface="+mn-ea"/>
                <a:sym typeface="+mn-lt"/>
              </a:endParaRPr>
            </a:p>
          </p:txBody>
        </p:sp>
      </p:grpSp>
      <p:grpSp>
        <p:nvGrpSpPr>
          <p:cNvPr id="57" name="组合 56"/>
          <p:cNvGrpSpPr/>
          <p:nvPr/>
        </p:nvGrpSpPr>
        <p:grpSpPr>
          <a:xfrm>
            <a:off x="8321219" y="2530272"/>
            <a:ext cx="3261179" cy="960056"/>
            <a:chOff x="8599311" y="1358014"/>
            <a:chExt cx="2487299" cy="960056"/>
          </a:xfrm>
        </p:grpSpPr>
        <p:sp>
          <p:nvSpPr>
            <p:cNvPr id="58" name="Rectangle 3"/>
            <p:cNvSpPr txBox="1">
              <a:spLocks noChangeArrowheads="1"/>
            </p:cNvSpPr>
            <p:nvPr/>
          </p:nvSpPr>
          <p:spPr bwMode="auto">
            <a:xfrm>
              <a:off x="8599311" y="1358014"/>
              <a:ext cx="2267742" cy="309958"/>
            </a:xfrm>
            <a:prstGeom prst="rect">
              <a:avLst/>
            </a:prstGeom>
            <a:noFill/>
            <a:extLst/>
          </p:spPr>
          <p:txBody>
            <a:bodyPr wrap="square" lIns="360000" tIns="0" rIns="360000" bIns="0" anchor="ctr" anchorCtr="0">
              <a:no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spcBef>
                  <a:spcPts val="0"/>
                </a:spcBef>
              </a:pPr>
              <a:r>
                <a:rPr lang="zh-CN" sz="1600" dirty="0" smtClean="0">
                  <a:solidFill>
                    <a:srgbClr val="2EACC0"/>
                  </a:solidFill>
                  <a:effectLst/>
                  <a:latin typeface="微软雅黑"/>
                  <a:ea typeface="微软雅黑"/>
                </a:rPr>
                <a:t>改善沟通，辅助办公办案</a:t>
              </a:r>
              <a:endParaRPr lang="zh-CN" sz="1600" dirty="0">
                <a:solidFill>
                  <a:srgbClr val="2EACC0"/>
                </a:solidFill>
                <a:effectLst/>
                <a:latin typeface="微软雅黑"/>
                <a:ea typeface="微软雅黑"/>
              </a:endParaRPr>
            </a:p>
          </p:txBody>
        </p:sp>
        <p:sp>
          <p:nvSpPr>
            <p:cNvPr id="59" name="Rectangle 3"/>
            <p:cNvSpPr txBox="1">
              <a:spLocks noChangeArrowheads="1"/>
            </p:cNvSpPr>
            <p:nvPr/>
          </p:nvSpPr>
          <p:spPr bwMode="auto">
            <a:xfrm>
              <a:off x="8601585" y="1761891"/>
              <a:ext cx="2485025" cy="556179"/>
            </a:xfrm>
            <a:prstGeom prst="rect">
              <a:avLst/>
            </a:prstGeom>
            <a:noFill/>
            <a:extLst/>
          </p:spPr>
          <p:txBody>
            <a:bodyPr wrap="square" lIns="360000" tIns="0" rIns="360000" bIns="0">
              <a:no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900" b="0" dirty="0" smtClean="0">
                  <a:solidFill>
                    <a:schemeClr val="accent5">
                      <a:lumMod val="50000"/>
                    </a:schemeClr>
                  </a:solidFill>
                  <a:effectLst/>
                  <a:latin typeface="Calibri" panose="020F0502020204030204" pitchFamily="34" charset="0"/>
                </a:rPr>
                <a:t>改变单一电话沟通的</a:t>
              </a:r>
              <a:r>
                <a:rPr lang="zh-CN" altLang="en-US" sz="900" b="0" dirty="0">
                  <a:solidFill>
                    <a:schemeClr val="accent5">
                      <a:lumMod val="50000"/>
                    </a:schemeClr>
                  </a:solidFill>
                  <a:effectLst/>
                  <a:latin typeface="Calibri" panose="020F0502020204030204" pitchFamily="34" charset="0"/>
                </a:rPr>
                <a:t>状态</a:t>
              </a:r>
              <a:r>
                <a:rPr lang="zh-CN" altLang="en-US" sz="900" b="0" dirty="0" smtClean="0">
                  <a:solidFill>
                    <a:schemeClr val="accent5">
                      <a:lumMod val="50000"/>
                    </a:schemeClr>
                  </a:solidFill>
                  <a:effectLst/>
                  <a:latin typeface="Calibri" panose="020F0502020204030204" pitchFamily="34" charset="0"/>
                </a:rPr>
                <a:t>，下实地办案人员能够及时</a:t>
              </a:r>
              <a:r>
                <a:rPr lang="zh-CN" altLang="en-US" sz="900" b="0" dirty="0">
                  <a:solidFill>
                    <a:schemeClr val="accent5">
                      <a:lumMod val="50000"/>
                    </a:schemeClr>
                  </a:solidFill>
                  <a:effectLst/>
                  <a:latin typeface="Calibri" panose="020F0502020204030204" pitchFamily="34" charset="0"/>
                </a:rPr>
                <a:t>的进行案件进度共享，组员</a:t>
              </a:r>
              <a:r>
                <a:rPr lang="zh-CN" altLang="en-US" sz="900" b="0" dirty="0" smtClean="0">
                  <a:solidFill>
                    <a:schemeClr val="accent5">
                      <a:lumMod val="50000"/>
                    </a:schemeClr>
                  </a:solidFill>
                  <a:effectLst/>
                  <a:latin typeface="Calibri" panose="020F0502020204030204" pitchFamily="34" charset="0"/>
                </a:rPr>
                <a:t>间全面了解</a:t>
              </a:r>
              <a:r>
                <a:rPr lang="zh-CN" altLang="en-US" sz="900" b="0" dirty="0">
                  <a:solidFill>
                    <a:schemeClr val="accent5">
                      <a:lumMod val="50000"/>
                    </a:schemeClr>
                  </a:solidFill>
                  <a:effectLst/>
                  <a:latin typeface="Calibri" panose="020F0502020204030204" pitchFamily="34" charset="0"/>
                </a:rPr>
                <a:t>各自的现场情况</a:t>
              </a:r>
              <a:r>
                <a:rPr lang="zh-CN" altLang="en-US" sz="900" b="0" dirty="0" smtClean="0">
                  <a:solidFill>
                    <a:schemeClr val="accent5">
                      <a:lumMod val="50000"/>
                    </a:schemeClr>
                  </a:solidFill>
                  <a:effectLst/>
                  <a:latin typeface="Calibri" panose="020F0502020204030204" pitchFamily="34" charset="0"/>
                </a:rPr>
                <a:t>，提升工作效率、缩减工作</a:t>
              </a:r>
              <a:r>
                <a:rPr lang="zh-CN" altLang="en-US" sz="900" b="0" dirty="0">
                  <a:solidFill>
                    <a:schemeClr val="accent5">
                      <a:lumMod val="50000"/>
                    </a:schemeClr>
                  </a:solidFill>
                  <a:effectLst/>
                  <a:latin typeface="Calibri" panose="020F0502020204030204" pitchFamily="34" charset="0"/>
                </a:rPr>
                <a:t>及时间</a:t>
              </a:r>
              <a:r>
                <a:rPr lang="zh-CN" altLang="en-US" sz="900" b="0" dirty="0" smtClean="0">
                  <a:solidFill>
                    <a:schemeClr val="accent5">
                      <a:lumMod val="50000"/>
                    </a:schemeClr>
                  </a:solidFill>
                  <a:effectLst/>
                  <a:latin typeface="Calibri" panose="020F0502020204030204" pitchFamily="34" charset="0"/>
                </a:rPr>
                <a:t>成本。</a:t>
              </a:r>
              <a:endParaRPr lang="zh-CN" sz="900" b="0" dirty="0">
                <a:solidFill>
                  <a:schemeClr val="accent5">
                    <a:lumMod val="50000"/>
                  </a:schemeClr>
                </a:solidFill>
                <a:effectLst/>
                <a:latin typeface="Calibri" panose="020F0502020204030204" pitchFamily="34" charset="0"/>
              </a:endParaRPr>
            </a:p>
          </p:txBody>
        </p:sp>
      </p:grpSp>
      <p:grpSp>
        <p:nvGrpSpPr>
          <p:cNvPr id="60" name="组合 59"/>
          <p:cNvGrpSpPr/>
          <p:nvPr/>
        </p:nvGrpSpPr>
        <p:grpSpPr>
          <a:xfrm>
            <a:off x="8321222" y="3969212"/>
            <a:ext cx="2882548" cy="1010001"/>
            <a:chOff x="8599312" y="1308069"/>
            <a:chExt cx="2198517" cy="1010001"/>
          </a:xfrm>
        </p:grpSpPr>
        <p:sp>
          <p:nvSpPr>
            <p:cNvPr id="61" name="Rectangle 3"/>
            <p:cNvSpPr txBox="1">
              <a:spLocks noChangeArrowheads="1"/>
            </p:cNvSpPr>
            <p:nvPr/>
          </p:nvSpPr>
          <p:spPr bwMode="auto">
            <a:xfrm>
              <a:off x="8599312" y="1308069"/>
              <a:ext cx="2196244" cy="309958"/>
            </a:xfrm>
            <a:prstGeom prst="rect">
              <a:avLst/>
            </a:prstGeom>
            <a:noFill/>
            <a:extLst/>
          </p:spPr>
          <p:txBody>
            <a:bodyPr wrap="square" lIns="36000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spcBef>
                  <a:spcPts val="0"/>
                </a:spcBef>
              </a:pPr>
              <a:r>
                <a:rPr lang="zh-CN" sz="1600" dirty="0" smtClean="0">
                  <a:solidFill>
                    <a:srgbClr val="2EACC0"/>
                  </a:solidFill>
                  <a:effectLst/>
                  <a:latin typeface="微软雅黑"/>
                  <a:ea typeface="微软雅黑"/>
                </a:rPr>
                <a:t>提高组织敏捷性</a:t>
              </a:r>
              <a:endParaRPr lang="zh-CN" sz="1600" dirty="0">
                <a:solidFill>
                  <a:srgbClr val="2EACC0"/>
                </a:solidFill>
                <a:effectLst/>
                <a:latin typeface="微软雅黑"/>
                <a:ea typeface="微软雅黑"/>
              </a:endParaRPr>
            </a:p>
          </p:txBody>
        </p:sp>
        <p:sp>
          <p:nvSpPr>
            <p:cNvPr id="62" name="Rectangle 3"/>
            <p:cNvSpPr txBox="1">
              <a:spLocks noChangeArrowheads="1"/>
            </p:cNvSpPr>
            <p:nvPr/>
          </p:nvSpPr>
          <p:spPr bwMode="auto">
            <a:xfrm>
              <a:off x="8601585" y="1761891"/>
              <a:ext cx="2196244" cy="556179"/>
            </a:xfrm>
            <a:prstGeom prst="rect">
              <a:avLst/>
            </a:prstGeom>
            <a:noFill/>
            <a:extLst/>
          </p:spPr>
          <p:txBody>
            <a:bodyPr wrap="square" lIns="360000" tIns="0" rIns="360000" bIns="0">
              <a:normAutofit fontScale="92500" lnSpcReduction="2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000" b="0" dirty="0" smtClean="0">
                  <a:solidFill>
                    <a:schemeClr val="accent5">
                      <a:lumMod val="50000"/>
                    </a:schemeClr>
                  </a:solidFill>
                  <a:effectLst/>
                  <a:latin typeface="Calibri" panose="020F0502020204030204" pitchFamily="34" charset="0"/>
                </a:rPr>
                <a:t>统一门户展示多方面信息，吸纳一定外部最新信息，及时感受外界对于公检法机关的需求，加快各部门的响应速率。</a:t>
              </a:r>
              <a:endParaRPr lang="zh-CN" sz="1000" b="0" dirty="0">
                <a:solidFill>
                  <a:schemeClr val="accent5">
                    <a:lumMod val="50000"/>
                  </a:schemeClr>
                </a:solidFill>
                <a:effectLst/>
                <a:latin typeface="Calibri" panose="020F0502020204030204" pitchFamily="34" charset="0"/>
              </a:endParaRPr>
            </a:p>
          </p:txBody>
        </p:sp>
      </p:grpSp>
      <p:grpSp>
        <p:nvGrpSpPr>
          <p:cNvPr id="63" name="组合 62"/>
          <p:cNvGrpSpPr/>
          <p:nvPr/>
        </p:nvGrpSpPr>
        <p:grpSpPr>
          <a:xfrm>
            <a:off x="946521" y="2522852"/>
            <a:ext cx="2913191" cy="967476"/>
            <a:chOff x="1415480" y="1568399"/>
            <a:chExt cx="2913191" cy="967476"/>
          </a:xfrm>
        </p:grpSpPr>
        <p:sp>
          <p:nvSpPr>
            <p:cNvPr id="64" name="Rectangle 3"/>
            <p:cNvSpPr txBox="1">
              <a:spLocks noChangeArrowheads="1"/>
            </p:cNvSpPr>
            <p:nvPr/>
          </p:nvSpPr>
          <p:spPr bwMode="auto">
            <a:xfrm>
              <a:off x="1415480" y="1568399"/>
              <a:ext cx="2913191" cy="309958"/>
            </a:xfrm>
            <a:prstGeom prst="rect">
              <a:avLst/>
            </a:prstGeom>
            <a:noFill/>
            <a:extLst/>
          </p:spPr>
          <p:txBody>
            <a:bodyPr wrap="square" lIns="360000" tIns="0" rIns="216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spcBef>
                  <a:spcPts val="0"/>
                </a:spcBef>
              </a:pPr>
              <a:r>
                <a:rPr lang="zh-CN" sz="1600" dirty="0" smtClean="0">
                  <a:solidFill>
                    <a:srgbClr val="2EACC0"/>
                  </a:solidFill>
                  <a:effectLst/>
                  <a:latin typeface="微软雅黑"/>
                  <a:ea typeface="微软雅黑"/>
                </a:rPr>
                <a:t>加强控制，落实规范</a:t>
              </a:r>
              <a:endParaRPr lang="zh-CN" sz="1600" dirty="0">
                <a:solidFill>
                  <a:srgbClr val="2EACC0"/>
                </a:solidFill>
                <a:effectLst/>
                <a:latin typeface="微软雅黑"/>
                <a:ea typeface="微软雅黑"/>
              </a:endParaRPr>
            </a:p>
          </p:txBody>
        </p:sp>
        <p:sp>
          <p:nvSpPr>
            <p:cNvPr id="65" name="Rectangle 3"/>
            <p:cNvSpPr txBox="1">
              <a:spLocks noChangeArrowheads="1"/>
            </p:cNvSpPr>
            <p:nvPr/>
          </p:nvSpPr>
          <p:spPr bwMode="auto">
            <a:xfrm>
              <a:off x="1415480" y="1979696"/>
              <a:ext cx="2913191" cy="556179"/>
            </a:xfrm>
            <a:prstGeom prst="rect">
              <a:avLst/>
            </a:prstGeom>
            <a:noFill/>
            <a:extLst/>
          </p:spPr>
          <p:txBody>
            <a:bodyPr wrap="square" lIns="360000" tIns="0" rIns="216000" bIns="0" anchor="t" anchorCtr="0">
              <a:normAutofit fontScale="925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lnSpc>
                  <a:spcPct val="150000"/>
                </a:lnSpc>
              </a:pPr>
              <a:r>
                <a:rPr lang="zh-CN" altLang="en-US" sz="1000" b="0" dirty="0" smtClean="0">
                  <a:solidFill>
                    <a:schemeClr val="accent5">
                      <a:lumMod val="50000"/>
                    </a:schemeClr>
                  </a:solidFill>
                  <a:effectLst/>
                  <a:latin typeface="Calibri" panose="020F0502020204030204" pitchFamily="34" charset="0"/>
                </a:rPr>
                <a:t>执行案件进度可控，随时可知情况，各项最新政策宣导全面、及时，干部可随时随地学习。</a:t>
              </a:r>
              <a:endParaRPr lang="zh-CN" sz="1000" b="0" dirty="0">
                <a:solidFill>
                  <a:schemeClr val="accent5">
                    <a:lumMod val="50000"/>
                  </a:schemeClr>
                </a:solidFill>
                <a:effectLst/>
                <a:latin typeface="Calibri" panose="020F0502020204030204" pitchFamily="34" charset="0"/>
              </a:endParaRPr>
            </a:p>
          </p:txBody>
        </p:sp>
      </p:grpSp>
      <p:grpSp>
        <p:nvGrpSpPr>
          <p:cNvPr id="66" name="组合 65"/>
          <p:cNvGrpSpPr/>
          <p:nvPr/>
        </p:nvGrpSpPr>
        <p:grpSpPr>
          <a:xfrm>
            <a:off x="946521" y="3958097"/>
            <a:ext cx="2913191" cy="1021116"/>
            <a:chOff x="1415480" y="1514759"/>
            <a:chExt cx="2913191" cy="1021116"/>
          </a:xfrm>
        </p:grpSpPr>
        <p:sp>
          <p:nvSpPr>
            <p:cNvPr id="67" name="Rectangle 3"/>
            <p:cNvSpPr txBox="1">
              <a:spLocks noChangeArrowheads="1"/>
            </p:cNvSpPr>
            <p:nvPr/>
          </p:nvSpPr>
          <p:spPr bwMode="auto">
            <a:xfrm>
              <a:off x="1415480" y="1514759"/>
              <a:ext cx="2913191" cy="309958"/>
            </a:xfrm>
            <a:prstGeom prst="rect">
              <a:avLst/>
            </a:prstGeom>
            <a:noFill/>
            <a:extLst/>
          </p:spPr>
          <p:txBody>
            <a:bodyPr wrap="square" lIns="360000" tIns="0" rIns="216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spcBef>
                  <a:spcPts val="0"/>
                </a:spcBef>
              </a:pPr>
              <a:r>
                <a:rPr lang="zh-CN" sz="1600" dirty="0" smtClean="0">
                  <a:solidFill>
                    <a:srgbClr val="2EACC0"/>
                  </a:solidFill>
                  <a:effectLst/>
                  <a:latin typeface="微软雅黑"/>
                  <a:ea typeface="微软雅黑"/>
                </a:rPr>
                <a:t>整合系统，信息共享</a:t>
              </a:r>
              <a:endParaRPr lang="zh-CN" sz="1600" dirty="0">
                <a:solidFill>
                  <a:srgbClr val="2EACC0"/>
                </a:solidFill>
                <a:effectLst/>
                <a:latin typeface="微软雅黑"/>
                <a:ea typeface="微软雅黑"/>
              </a:endParaRPr>
            </a:p>
          </p:txBody>
        </p:sp>
        <p:sp>
          <p:nvSpPr>
            <p:cNvPr id="68" name="Rectangle 3"/>
            <p:cNvSpPr txBox="1">
              <a:spLocks noChangeArrowheads="1"/>
            </p:cNvSpPr>
            <p:nvPr/>
          </p:nvSpPr>
          <p:spPr bwMode="auto">
            <a:xfrm>
              <a:off x="1415480" y="1979696"/>
              <a:ext cx="2913191" cy="556179"/>
            </a:xfrm>
            <a:prstGeom prst="rect">
              <a:avLst/>
            </a:prstGeom>
            <a:noFill/>
            <a:extLst/>
          </p:spPr>
          <p:txBody>
            <a:bodyPr wrap="square" lIns="360000" tIns="0" rIns="216000" bIns="0" anchor="t"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lnSpc>
                  <a:spcPct val="150000"/>
                </a:lnSpc>
              </a:pPr>
              <a:r>
                <a:rPr lang="zh-CN" altLang="en-US" sz="1000" b="0" dirty="0" smtClean="0">
                  <a:solidFill>
                    <a:schemeClr val="accent5">
                      <a:lumMod val="50000"/>
                    </a:schemeClr>
                  </a:solidFill>
                  <a:effectLst/>
                  <a:latin typeface="Calibri" panose="020F0502020204030204" pitchFamily="34" charset="0"/>
                </a:rPr>
                <a:t>避免信息孤岛情况，各部门信息统一汇总，防止出现重复、漏报、出错等。</a:t>
              </a:r>
              <a:endParaRPr lang="zh-CN" sz="1000" b="0" dirty="0">
                <a:solidFill>
                  <a:schemeClr val="accent5">
                    <a:lumMod val="50000"/>
                  </a:schemeClr>
                </a:solidFill>
                <a:effectLst/>
                <a:latin typeface="Calibri" panose="020F0502020204030204" pitchFamily="34" charset="0"/>
              </a:endParaRPr>
            </a:p>
          </p:txBody>
        </p:sp>
      </p:grpSp>
    </p:spTree>
    <p:extLst>
      <p:ext uri="{BB962C8B-B14F-4D97-AF65-F5344CB8AC3E}">
        <p14:creationId xmlns:p14="http://schemas.microsoft.com/office/powerpoint/2010/main" val="2985554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1"/>
          <p:cNvGrpSpPr>
            <a:grpSpLocks/>
          </p:cNvGrpSpPr>
          <p:nvPr/>
        </p:nvGrpSpPr>
        <p:grpSpPr bwMode="auto">
          <a:xfrm>
            <a:off x="9968918" y="2265514"/>
            <a:ext cx="793750" cy="984250"/>
            <a:chOff x="59" y="0"/>
            <a:chExt cx="500" cy="620"/>
          </a:xfrm>
        </p:grpSpPr>
        <p:pic>
          <p:nvPicPr>
            <p:cNvPr id="5" name="Picture 39" descr="fax machine 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 y="0"/>
              <a:ext cx="40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0"/>
            <p:cNvSpPr txBox="1">
              <a:spLocks noChangeArrowheads="1"/>
            </p:cNvSpPr>
            <p:nvPr/>
          </p:nvSpPr>
          <p:spPr bwMode="auto">
            <a:xfrm>
              <a:off x="59" y="447"/>
              <a:ext cx="5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latin typeface="微软雅黑" panose="020B0503020204020204" pitchFamily="34" charset="-122"/>
                  <a:ea typeface="微软雅黑" panose="020B0503020204020204" pitchFamily="34" charset="-122"/>
                </a:rPr>
                <a:t>网络传真</a:t>
              </a:r>
            </a:p>
          </p:txBody>
        </p:sp>
      </p:grpSp>
      <p:grpSp>
        <p:nvGrpSpPr>
          <p:cNvPr id="7" name="Group 49"/>
          <p:cNvGrpSpPr>
            <a:grpSpLocks/>
          </p:cNvGrpSpPr>
          <p:nvPr/>
        </p:nvGrpSpPr>
        <p:grpSpPr bwMode="auto">
          <a:xfrm>
            <a:off x="7996471" y="2122793"/>
            <a:ext cx="1247563" cy="1132758"/>
            <a:chOff x="0" y="0"/>
            <a:chExt cx="813" cy="738"/>
          </a:xfrm>
        </p:grpSpPr>
        <p:grpSp>
          <p:nvGrpSpPr>
            <p:cNvPr id="8" name="Group 47"/>
            <p:cNvGrpSpPr>
              <a:grpSpLocks/>
            </p:cNvGrpSpPr>
            <p:nvPr/>
          </p:nvGrpSpPr>
          <p:grpSpPr bwMode="auto">
            <a:xfrm>
              <a:off x="0" y="0"/>
              <a:ext cx="809" cy="500"/>
              <a:chOff x="0" y="0"/>
              <a:chExt cx="809" cy="500"/>
            </a:xfrm>
          </p:grpSpPr>
          <p:pic>
            <p:nvPicPr>
              <p:cNvPr id="10" name="Picture 42" descr="PC blank 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
                <a:ext cx="29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3"/>
              <p:cNvSpPr>
                <a:spLocks noChangeShapeType="1"/>
              </p:cNvSpPr>
              <p:nvPr/>
            </p:nvSpPr>
            <p:spPr bwMode="auto">
              <a:xfrm flipV="1">
                <a:off x="318" y="181"/>
                <a:ext cx="226" cy="7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12" name="Picture 44" descr="HP iPAQ G Pocket PC Smart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 y="0"/>
                <a:ext cx="26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45"/>
              <p:cNvSpPr>
                <a:spLocks noChangeShapeType="1"/>
              </p:cNvSpPr>
              <p:nvPr/>
            </p:nvSpPr>
            <p:spPr bwMode="auto">
              <a:xfrm>
                <a:off x="363" y="317"/>
                <a:ext cx="226" cy="10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14" name="Picture 46" descr="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 y="227"/>
                <a:ext cx="1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48"/>
            <p:cNvSpPr txBox="1">
              <a:spLocks noChangeArrowheads="1"/>
            </p:cNvSpPr>
            <p:nvPr/>
          </p:nvSpPr>
          <p:spPr bwMode="auto">
            <a:xfrm>
              <a:off x="91" y="558"/>
              <a:ext cx="72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latin typeface="微软雅黑" panose="020B0503020204020204" pitchFamily="34" charset="-122"/>
                  <a:ea typeface="微软雅黑" panose="020B0503020204020204" pitchFamily="34" charset="-122"/>
                </a:rPr>
                <a:t>多方电话会议</a:t>
              </a:r>
            </a:p>
          </p:txBody>
        </p:sp>
      </p:grpSp>
      <p:grpSp>
        <p:nvGrpSpPr>
          <p:cNvPr id="15" name="Group 14"/>
          <p:cNvGrpSpPr>
            <a:grpSpLocks/>
          </p:cNvGrpSpPr>
          <p:nvPr/>
        </p:nvGrpSpPr>
        <p:grpSpPr bwMode="auto">
          <a:xfrm>
            <a:off x="2940702" y="2154841"/>
            <a:ext cx="1108075" cy="1101724"/>
            <a:chOff x="-7" y="0"/>
            <a:chExt cx="698" cy="694"/>
          </a:xfrm>
        </p:grpSpPr>
        <p:pic>
          <p:nvPicPr>
            <p:cNvPr id="16" name="Picture 12" descr="MSN icon people chat"/>
            <p:cNvPicPr preferRelativeResize="0">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a:off x="91" y="0"/>
              <a:ext cx="374"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p:cNvSpPr txBox="1">
              <a:spLocks noChangeArrowheads="1"/>
            </p:cNvSpPr>
            <p:nvPr/>
          </p:nvSpPr>
          <p:spPr bwMode="auto">
            <a:xfrm>
              <a:off x="-7" y="520"/>
              <a:ext cx="6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latin typeface="微软雅黑" panose="020B0503020204020204" pitchFamily="34" charset="-122"/>
                  <a:ea typeface="微软雅黑" panose="020B0503020204020204" pitchFamily="34" charset="-122"/>
                </a:rPr>
                <a:t>即时</a:t>
              </a:r>
              <a:r>
                <a:rPr lang="zh-CN" altLang="en-US" sz="1200" b="1" dirty="0" smtClean="0">
                  <a:latin typeface="微软雅黑" panose="020B0503020204020204" pitchFamily="34" charset="-122"/>
                  <a:ea typeface="微软雅黑" panose="020B0503020204020204" pitchFamily="34" charset="-122"/>
                </a:rPr>
                <a:t>消息通讯</a:t>
              </a:r>
              <a:endParaRPr lang="zh-CN" altLang="en-US" sz="1200" b="1" dirty="0">
                <a:latin typeface="微软雅黑" panose="020B0503020204020204" pitchFamily="34" charset="-122"/>
                <a:ea typeface="微软雅黑" panose="020B0503020204020204" pitchFamily="34" charset="-122"/>
              </a:endParaRPr>
            </a:p>
          </p:txBody>
        </p:sp>
      </p:grpSp>
      <p:grpSp>
        <p:nvGrpSpPr>
          <p:cNvPr id="18" name="Group 23"/>
          <p:cNvGrpSpPr>
            <a:grpSpLocks/>
          </p:cNvGrpSpPr>
          <p:nvPr/>
        </p:nvGrpSpPr>
        <p:grpSpPr bwMode="auto">
          <a:xfrm>
            <a:off x="6244202" y="2045407"/>
            <a:ext cx="1108583" cy="1191995"/>
            <a:chOff x="-9" y="0"/>
            <a:chExt cx="580" cy="624"/>
          </a:xfrm>
        </p:grpSpPr>
        <p:pic>
          <p:nvPicPr>
            <p:cNvPr id="19" name="Picture 22" descr="MSN icon envelope on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 y="0"/>
              <a:ext cx="371"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7"/>
            <p:cNvSpPr txBox="1">
              <a:spLocks noChangeArrowheads="1"/>
            </p:cNvSpPr>
            <p:nvPr/>
          </p:nvSpPr>
          <p:spPr bwMode="auto">
            <a:xfrm>
              <a:off x="-9" y="479"/>
              <a:ext cx="5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案卷在线传输</a:t>
              </a:r>
              <a:endParaRPr lang="zh-CN" altLang="en-US" sz="1200" b="1" dirty="0">
                <a:latin typeface="微软雅黑" panose="020B0503020204020204" pitchFamily="34" charset="-122"/>
                <a:ea typeface="微软雅黑" panose="020B0503020204020204" pitchFamily="34" charset="-122"/>
              </a:endParaRPr>
            </a:p>
          </p:txBody>
        </p:sp>
      </p:grpSp>
      <p:grpSp>
        <p:nvGrpSpPr>
          <p:cNvPr id="21" name="Group 74"/>
          <p:cNvGrpSpPr>
            <a:grpSpLocks/>
          </p:cNvGrpSpPr>
          <p:nvPr/>
        </p:nvGrpSpPr>
        <p:grpSpPr bwMode="auto">
          <a:xfrm>
            <a:off x="1407412" y="2199726"/>
            <a:ext cx="1108075" cy="1042988"/>
            <a:chOff x="-21" y="0"/>
            <a:chExt cx="698" cy="657"/>
          </a:xfrm>
        </p:grpSpPr>
        <p:grpSp>
          <p:nvGrpSpPr>
            <p:cNvPr id="22" name="Group 68"/>
            <p:cNvGrpSpPr>
              <a:grpSpLocks noChangeAspect="1"/>
            </p:cNvGrpSpPr>
            <p:nvPr/>
          </p:nvGrpSpPr>
          <p:grpSpPr bwMode="auto">
            <a:xfrm>
              <a:off x="91" y="0"/>
              <a:ext cx="490" cy="352"/>
              <a:chOff x="0" y="0"/>
              <a:chExt cx="616" cy="442"/>
            </a:xfrm>
          </p:grpSpPr>
          <p:pic>
            <p:nvPicPr>
              <p:cNvPr id="24" name="Picture 69" descr="user business casual 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 y="0"/>
                <a:ext cx="231"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0" descr="user business 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 y="56"/>
                <a:ext cx="231"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1" descr="user business user wom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 y="136"/>
                <a:ext cx="22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2" descr="user casual m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72"/>
                <a:ext cx="22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73"/>
            <p:cNvSpPr txBox="1">
              <a:spLocks noChangeArrowheads="1"/>
            </p:cNvSpPr>
            <p:nvPr/>
          </p:nvSpPr>
          <p:spPr bwMode="auto">
            <a:xfrm>
              <a:off x="-21" y="483"/>
              <a:ext cx="6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协同办公办案</a:t>
              </a:r>
              <a:endParaRPr lang="zh-CN" altLang="en-US" sz="1200" b="1" dirty="0">
                <a:latin typeface="微软雅黑" panose="020B0503020204020204" pitchFamily="34" charset="-122"/>
                <a:ea typeface="微软雅黑" panose="020B0503020204020204" pitchFamily="34" charset="-122"/>
              </a:endParaRPr>
            </a:p>
          </p:txBody>
        </p:sp>
      </p:grpSp>
      <p:grpSp>
        <p:nvGrpSpPr>
          <p:cNvPr id="28" name="Group 108"/>
          <p:cNvGrpSpPr>
            <a:grpSpLocks/>
          </p:cNvGrpSpPr>
          <p:nvPr/>
        </p:nvGrpSpPr>
        <p:grpSpPr bwMode="auto">
          <a:xfrm>
            <a:off x="4481837" y="2111640"/>
            <a:ext cx="1261808" cy="1131948"/>
            <a:chOff x="8" y="-4"/>
            <a:chExt cx="560" cy="562"/>
          </a:xfrm>
        </p:grpSpPr>
        <p:pic>
          <p:nvPicPr>
            <p:cNvPr id="29" name="Picture 109" descr="视频会议"/>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 y="-4"/>
              <a:ext cx="46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10"/>
            <p:cNvSpPr>
              <a:spLocks noChangeArrowheads="1"/>
            </p:cNvSpPr>
            <p:nvPr/>
          </p:nvSpPr>
          <p:spPr bwMode="auto">
            <a:xfrm>
              <a:off x="8" y="420"/>
              <a:ext cx="56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移动可视化会议</a:t>
              </a:r>
              <a:endParaRPr lang="zh-CN" altLang="en-US" sz="1200" b="1" dirty="0">
                <a:latin typeface="微软雅黑" panose="020B0503020204020204" pitchFamily="34" charset="-122"/>
                <a:ea typeface="微软雅黑" panose="020B0503020204020204" pitchFamily="34" charset="-122"/>
              </a:endParaRPr>
            </a:p>
          </p:txBody>
        </p:sp>
      </p:grpSp>
      <p:grpSp>
        <p:nvGrpSpPr>
          <p:cNvPr id="31" name="Group 76"/>
          <p:cNvGrpSpPr>
            <a:grpSpLocks/>
          </p:cNvGrpSpPr>
          <p:nvPr/>
        </p:nvGrpSpPr>
        <p:grpSpPr bwMode="auto">
          <a:xfrm>
            <a:off x="1543340" y="4353961"/>
            <a:ext cx="800100" cy="1073151"/>
            <a:chOff x="-73" y="0"/>
            <a:chExt cx="504" cy="676"/>
          </a:xfrm>
        </p:grpSpPr>
        <p:grpSp>
          <p:nvGrpSpPr>
            <p:cNvPr id="32" name="Group 75"/>
            <p:cNvGrpSpPr>
              <a:grpSpLocks noChangeAspect="1"/>
            </p:cNvGrpSpPr>
            <p:nvPr/>
          </p:nvGrpSpPr>
          <p:grpSpPr bwMode="auto">
            <a:xfrm>
              <a:off x="0" y="0"/>
              <a:ext cx="353" cy="409"/>
              <a:chOff x="0" y="0"/>
              <a:chExt cx="353" cy="409"/>
            </a:xfrm>
          </p:grpSpPr>
          <p:pic>
            <p:nvPicPr>
              <p:cNvPr id="34" name="Picture 62" descr="Glo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3" descr="user business ma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1" y="182"/>
                <a:ext cx="1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 Box 64"/>
            <p:cNvSpPr txBox="1">
              <a:spLocks noChangeArrowheads="1"/>
            </p:cNvSpPr>
            <p:nvPr/>
          </p:nvSpPr>
          <p:spPr bwMode="auto">
            <a:xfrm>
              <a:off x="-73" y="502"/>
              <a:ext cx="5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移动办公</a:t>
              </a:r>
              <a:endParaRPr lang="en-US" altLang="zh-CN" sz="1200" b="1" dirty="0">
                <a:latin typeface="微软雅黑" panose="020B0503020204020204" pitchFamily="34" charset="-122"/>
                <a:ea typeface="微软雅黑" panose="020B0503020204020204" pitchFamily="34" charset="-122"/>
              </a:endParaRPr>
            </a:p>
          </p:txBody>
        </p:sp>
      </p:grpSp>
      <p:grpSp>
        <p:nvGrpSpPr>
          <p:cNvPr id="36" name="Group 61"/>
          <p:cNvGrpSpPr>
            <a:grpSpLocks/>
          </p:cNvGrpSpPr>
          <p:nvPr/>
        </p:nvGrpSpPr>
        <p:grpSpPr bwMode="auto">
          <a:xfrm>
            <a:off x="8326852" y="4282524"/>
            <a:ext cx="800098" cy="1081088"/>
            <a:chOff x="-61" y="0"/>
            <a:chExt cx="504" cy="681"/>
          </a:xfrm>
        </p:grpSpPr>
        <p:pic>
          <p:nvPicPr>
            <p:cNvPr id="37" name="Rectangle 12596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 y="0"/>
              <a:ext cx="29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60"/>
            <p:cNvSpPr txBox="1">
              <a:spLocks noChangeArrowheads="1"/>
            </p:cNvSpPr>
            <p:nvPr/>
          </p:nvSpPr>
          <p:spPr bwMode="auto">
            <a:xfrm>
              <a:off x="-61" y="507"/>
              <a:ext cx="5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安全保障</a:t>
              </a:r>
              <a:endParaRPr lang="en-US" altLang="zh-CN" sz="1200" b="1" dirty="0">
                <a:latin typeface="微软雅黑" panose="020B0503020204020204" pitchFamily="34" charset="-122"/>
                <a:ea typeface="微软雅黑" panose="020B0503020204020204" pitchFamily="34" charset="-122"/>
              </a:endParaRPr>
            </a:p>
          </p:txBody>
        </p:sp>
      </p:grpSp>
      <p:grpSp>
        <p:nvGrpSpPr>
          <p:cNvPr id="39" name="Group 29"/>
          <p:cNvGrpSpPr>
            <a:grpSpLocks/>
          </p:cNvGrpSpPr>
          <p:nvPr/>
        </p:nvGrpSpPr>
        <p:grpSpPr bwMode="auto">
          <a:xfrm>
            <a:off x="2798366" y="4282524"/>
            <a:ext cx="1180184" cy="1081086"/>
            <a:chOff x="8" y="0"/>
            <a:chExt cx="512" cy="469"/>
          </a:xfrm>
        </p:grpSpPr>
        <p:pic>
          <p:nvPicPr>
            <p:cNvPr id="40" name="Picture 27" descr="XP icon my document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 y="0"/>
              <a:ext cx="2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28"/>
            <p:cNvSpPr txBox="1">
              <a:spLocks noChangeArrowheads="1"/>
            </p:cNvSpPr>
            <p:nvPr/>
          </p:nvSpPr>
          <p:spPr bwMode="auto">
            <a:xfrm>
              <a:off x="8" y="349"/>
              <a:ext cx="5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案件留底</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调阅</a:t>
              </a:r>
              <a:endParaRPr lang="zh-CN" altLang="en-US" sz="1200" b="1" dirty="0">
                <a:latin typeface="微软雅黑" panose="020B0503020204020204" pitchFamily="34" charset="-122"/>
                <a:ea typeface="微软雅黑" panose="020B0503020204020204" pitchFamily="34" charset="-122"/>
              </a:endParaRPr>
            </a:p>
          </p:txBody>
        </p:sp>
      </p:grpSp>
      <p:grpSp>
        <p:nvGrpSpPr>
          <p:cNvPr id="42" name="Group 26"/>
          <p:cNvGrpSpPr>
            <a:grpSpLocks/>
          </p:cNvGrpSpPr>
          <p:nvPr/>
        </p:nvGrpSpPr>
        <p:grpSpPr bwMode="auto">
          <a:xfrm>
            <a:off x="4658506" y="4310707"/>
            <a:ext cx="1107138" cy="1024719"/>
            <a:chOff x="53" y="0"/>
            <a:chExt cx="567" cy="524"/>
          </a:xfrm>
        </p:grpSpPr>
        <p:pic>
          <p:nvPicPr>
            <p:cNvPr id="43" name="Picture 24" descr="XP icon date and ti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 y="0"/>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25"/>
            <p:cNvSpPr txBox="1">
              <a:spLocks noChangeArrowheads="1"/>
            </p:cNvSpPr>
            <p:nvPr/>
          </p:nvSpPr>
          <p:spPr bwMode="auto">
            <a:xfrm>
              <a:off x="53" y="382"/>
              <a:ext cx="56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办公办案提醒</a:t>
              </a:r>
              <a:endParaRPr lang="zh-CN" altLang="en-US" sz="1200" b="1" dirty="0">
                <a:latin typeface="微软雅黑" panose="020B0503020204020204" pitchFamily="34" charset="-122"/>
                <a:ea typeface="微软雅黑" panose="020B0503020204020204" pitchFamily="34" charset="-122"/>
              </a:endParaRPr>
            </a:p>
          </p:txBody>
        </p:sp>
      </p:grpSp>
      <p:grpSp>
        <p:nvGrpSpPr>
          <p:cNvPr id="45" name="Group 21"/>
          <p:cNvGrpSpPr>
            <a:grpSpLocks/>
          </p:cNvGrpSpPr>
          <p:nvPr/>
        </p:nvGrpSpPr>
        <p:grpSpPr bwMode="auto">
          <a:xfrm>
            <a:off x="6444894" y="4184098"/>
            <a:ext cx="816855" cy="1277938"/>
            <a:chOff x="48" y="0"/>
            <a:chExt cx="449" cy="703"/>
          </a:xfrm>
        </p:grpSpPr>
        <p:pic>
          <p:nvPicPr>
            <p:cNvPr id="46" name="Picture 19" descr="MSN icon calenda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 y="0"/>
              <a:ext cx="431"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20"/>
            <p:cNvSpPr txBox="1">
              <a:spLocks noChangeArrowheads="1"/>
            </p:cNvSpPr>
            <p:nvPr/>
          </p:nvSpPr>
          <p:spPr bwMode="auto">
            <a:xfrm>
              <a:off x="57" y="491"/>
              <a:ext cx="44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日程管理</a:t>
              </a:r>
              <a:endParaRPr lang="zh-CN" altLang="en-US" sz="1200" b="1" dirty="0">
                <a:latin typeface="微软雅黑" panose="020B0503020204020204" pitchFamily="34" charset="-122"/>
                <a:ea typeface="微软雅黑" panose="020B0503020204020204" pitchFamily="34" charset="-122"/>
              </a:endParaRPr>
            </a:p>
          </p:txBody>
        </p:sp>
      </p:grpSp>
      <p:grpSp>
        <p:nvGrpSpPr>
          <p:cNvPr id="48" name="Group 135"/>
          <p:cNvGrpSpPr>
            <a:grpSpLocks/>
          </p:cNvGrpSpPr>
          <p:nvPr/>
        </p:nvGrpSpPr>
        <p:grpSpPr bwMode="auto">
          <a:xfrm>
            <a:off x="9867098" y="4332125"/>
            <a:ext cx="1108076" cy="1003301"/>
            <a:chOff x="-47" y="0"/>
            <a:chExt cx="698" cy="632"/>
          </a:xfrm>
        </p:grpSpPr>
        <p:pic>
          <p:nvPicPr>
            <p:cNvPr id="49" name="Picture 50" descr="Generic Applicatio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 y="0"/>
              <a:ext cx="24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51"/>
            <p:cNvSpPr txBox="1">
              <a:spLocks noChangeArrowheads="1"/>
            </p:cNvSpPr>
            <p:nvPr/>
          </p:nvSpPr>
          <p:spPr bwMode="auto">
            <a:xfrm>
              <a:off x="-47" y="458"/>
              <a:ext cx="6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smtClean="0">
                  <a:latin typeface="微软雅黑" panose="020B0503020204020204" pitchFamily="34" charset="-122"/>
                  <a:ea typeface="微软雅黑" panose="020B0503020204020204" pitchFamily="34" charset="-122"/>
                </a:rPr>
                <a:t>二次开发接口</a:t>
              </a:r>
              <a:endParaRPr lang="zh-CN" altLang="en-US" sz="1200" b="1"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27502" y="323648"/>
            <a:ext cx="6789655" cy="592733"/>
            <a:chOff x="427502" y="323648"/>
            <a:chExt cx="6789655" cy="592733"/>
          </a:xfrm>
        </p:grpSpPr>
        <p:grpSp>
          <p:nvGrpSpPr>
            <p:cNvPr id="52" name="组合 51"/>
            <p:cNvGrpSpPr/>
            <p:nvPr/>
          </p:nvGrpSpPr>
          <p:grpSpPr>
            <a:xfrm>
              <a:off x="915305" y="773720"/>
              <a:ext cx="6301852" cy="39490"/>
              <a:chOff x="1414732" y="744993"/>
              <a:chExt cx="6301852" cy="39490"/>
            </a:xfrm>
          </p:grpSpPr>
          <p:cxnSp>
            <p:nvCxnSpPr>
              <p:cNvPr id="54" name="直接连接符 53"/>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55" name="直接连接符 54"/>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53"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56" name="标题 1"/>
          <p:cNvSpPr>
            <a:spLocks noGrp="1"/>
          </p:cNvSpPr>
          <p:nvPr>
            <p:ph type="title"/>
          </p:nvPr>
        </p:nvSpPr>
        <p:spPr>
          <a:xfrm>
            <a:off x="1326684" y="323648"/>
            <a:ext cx="1775104" cy="492121"/>
          </a:xfrm>
        </p:spPr>
        <p:txBody>
          <a:bodyPr>
            <a:noAutofit/>
          </a:bodyPr>
          <a:lstStyle/>
          <a:p>
            <a:pPr algn="l"/>
            <a:r>
              <a:rPr lang="zh-CN" altLang="en-US" dirty="0" smtClean="0">
                <a:latin typeface="微软雅黑" panose="020B0503020204020204" pitchFamily="34" charset="-122"/>
                <a:ea typeface="微软雅黑" panose="020B0503020204020204" pitchFamily="34" charset="-122"/>
              </a:rPr>
              <a:t>主要功能</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267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4"/>
          <p:cNvSpPr txBox="1">
            <a:spLocks/>
          </p:cNvSpPr>
          <p:nvPr>
            <p:custDataLst>
              <p:tags r:id="rId1"/>
            </p:custDataLst>
          </p:nvPr>
        </p:nvSpPr>
        <p:spPr>
          <a:xfrm>
            <a:off x="6676640" y="2934977"/>
            <a:ext cx="3721566" cy="71613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800" b="1" i="0" kern="1200" baseline="0">
                <a:gradFill>
                  <a:gsLst>
                    <a:gs pos="0">
                      <a:schemeClr val="accent2"/>
                    </a:gs>
                    <a:gs pos="100000">
                      <a:schemeClr val="accent1"/>
                    </a:gs>
                  </a:gsLst>
                  <a:lin ang="9000000" scaled="0"/>
                </a:gradFill>
                <a:latin typeface="Arial" pitchFamily="34" charset="0"/>
                <a:ea typeface="黑体" pitchFamily="49" charset="-122"/>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功能详细介绍</a:t>
            </a:r>
            <a:endParaRPr kumimoji="0" lang="zh-CN" altLang="en-US" sz="4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grpSp>
        <p:nvGrpSpPr>
          <p:cNvPr id="58" name="组合 57"/>
          <p:cNvGrpSpPr/>
          <p:nvPr/>
        </p:nvGrpSpPr>
        <p:grpSpPr>
          <a:xfrm>
            <a:off x="2290613" y="1655916"/>
            <a:ext cx="3945983" cy="2700946"/>
            <a:chOff x="1498084" y="1166853"/>
            <a:chExt cx="3945983" cy="2700946"/>
          </a:xfrm>
        </p:grpSpPr>
        <p:sp>
          <p:nvSpPr>
            <p:cNvPr id="10" name="Freeform 12"/>
            <p:cNvSpPr>
              <a:spLocks/>
            </p:cNvSpPr>
            <p:nvPr/>
          </p:nvSpPr>
          <p:spPr bwMode="auto">
            <a:xfrm>
              <a:off x="2707351" y="3497639"/>
              <a:ext cx="250987" cy="37016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nvGrpSpPr>
            <p:cNvPr id="11" name="Group 13"/>
            <p:cNvGrpSpPr/>
            <p:nvPr/>
          </p:nvGrpSpPr>
          <p:grpSpPr>
            <a:xfrm>
              <a:off x="2616951" y="1804972"/>
              <a:ext cx="1010686" cy="906587"/>
              <a:chOff x="4883468" y="2805677"/>
              <a:chExt cx="1211858" cy="1200415"/>
            </a:xfrm>
          </p:grpSpPr>
          <p:sp>
            <p:nvSpPr>
              <p:cNvPr id="12" name="Freeform 74"/>
              <p:cNvSpPr>
                <a:spLocks/>
              </p:cNvSpPr>
              <p:nvPr/>
            </p:nvSpPr>
            <p:spPr bwMode="auto">
              <a:xfrm>
                <a:off x="4964931" y="2888488"/>
                <a:ext cx="1130395" cy="1117604"/>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3" name="Freeform 75"/>
              <p:cNvSpPr>
                <a:spLocks/>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rgbClr val="2BC3B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4"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5"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16" name="Group 9"/>
            <p:cNvGrpSpPr/>
            <p:nvPr/>
          </p:nvGrpSpPr>
          <p:grpSpPr>
            <a:xfrm>
              <a:off x="2797751" y="2784776"/>
              <a:ext cx="615957" cy="658457"/>
              <a:chOff x="5100256" y="4103040"/>
              <a:chExt cx="738560" cy="871865"/>
            </a:xfrm>
          </p:grpSpPr>
          <p:sp>
            <p:nvSpPr>
              <p:cNvPr id="17" name="Freeform 61"/>
              <p:cNvSpPr>
                <a:spLocks/>
              </p:cNvSpPr>
              <p:nvPr/>
            </p:nvSpPr>
            <p:spPr bwMode="auto">
              <a:xfrm>
                <a:off x="5125839" y="4141415"/>
                <a:ext cx="712977" cy="833490"/>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8" name="Freeform 69"/>
              <p:cNvSpPr>
                <a:spLocks/>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rgbClr val="628EE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19" name="Freeform 80"/>
              <p:cNvSpPr>
                <a:spLocks/>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0" name="Freeform 81"/>
              <p:cNvSpPr>
                <a:spLocks/>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1" name="Freeform 82"/>
              <p:cNvSpPr>
                <a:spLocks/>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2" name="Freeform 83"/>
              <p:cNvSpPr>
                <a:spLocks/>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3" name="Freeform 84"/>
              <p:cNvSpPr>
                <a:spLocks/>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4" name="Freeform 85"/>
              <p:cNvSpPr>
                <a:spLocks/>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25" name="Group 15"/>
            <p:cNvGrpSpPr/>
            <p:nvPr/>
          </p:nvGrpSpPr>
          <p:grpSpPr>
            <a:xfrm>
              <a:off x="4305921" y="1520233"/>
              <a:ext cx="1138146" cy="1120141"/>
              <a:chOff x="6908619" y="2428654"/>
              <a:chExt cx="1364688" cy="1483182"/>
            </a:xfrm>
          </p:grpSpPr>
          <p:sp>
            <p:nvSpPr>
              <p:cNvPr id="26" name="Freeform 76"/>
              <p:cNvSpPr>
                <a:spLocks/>
              </p:cNvSpPr>
              <p:nvPr/>
            </p:nvSpPr>
            <p:spPr bwMode="auto">
              <a:xfrm>
                <a:off x="6908619" y="2555900"/>
                <a:ext cx="1320253" cy="1355936"/>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27" name="Freeform 77"/>
              <p:cNvSpPr>
                <a:spLocks/>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28" name="Group 14"/>
            <p:cNvGrpSpPr/>
            <p:nvPr/>
          </p:nvGrpSpPr>
          <p:grpSpPr>
            <a:xfrm>
              <a:off x="4385653" y="2811216"/>
              <a:ext cx="754085" cy="739302"/>
              <a:chOff x="7004221" y="4138049"/>
              <a:chExt cx="904182" cy="978913"/>
            </a:xfrm>
          </p:grpSpPr>
          <p:sp>
            <p:nvSpPr>
              <p:cNvPr id="29" name="Freeform 67"/>
              <p:cNvSpPr>
                <a:spLocks/>
              </p:cNvSpPr>
              <p:nvPr/>
            </p:nvSpPr>
            <p:spPr bwMode="auto">
              <a:xfrm>
                <a:off x="7088378" y="4158920"/>
                <a:ext cx="820025" cy="958042"/>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0" name="Freeform 68"/>
              <p:cNvSpPr>
                <a:spLocks/>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rgbClr val="FFE699"/>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grpSp>
          <p:nvGrpSpPr>
            <p:cNvPr id="31" name="Group 12"/>
            <p:cNvGrpSpPr/>
            <p:nvPr/>
          </p:nvGrpSpPr>
          <p:grpSpPr>
            <a:xfrm>
              <a:off x="3433923" y="1248207"/>
              <a:ext cx="901196" cy="883706"/>
              <a:chOff x="5863054" y="2068463"/>
              <a:chExt cx="1080574" cy="1170118"/>
            </a:xfrm>
          </p:grpSpPr>
          <p:sp>
            <p:nvSpPr>
              <p:cNvPr id="32" name="Freeform 62"/>
              <p:cNvSpPr>
                <a:spLocks/>
              </p:cNvSpPr>
              <p:nvPr/>
            </p:nvSpPr>
            <p:spPr bwMode="auto">
              <a:xfrm>
                <a:off x="5966062" y="2094047"/>
                <a:ext cx="977566" cy="1144534"/>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3" name="Freeform 63"/>
              <p:cNvSpPr>
                <a:spLocks/>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sp>
          <p:nvSpPr>
            <p:cNvPr id="34" name="Freeform 66"/>
            <p:cNvSpPr>
              <a:spLocks/>
            </p:cNvSpPr>
            <p:nvPr/>
          </p:nvSpPr>
          <p:spPr bwMode="auto">
            <a:xfrm>
              <a:off x="1556330" y="2629695"/>
              <a:ext cx="741171" cy="785064"/>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5" name="Freeform 72"/>
            <p:cNvSpPr>
              <a:spLocks/>
            </p:cNvSpPr>
            <p:nvPr/>
          </p:nvSpPr>
          <p:spPr bwMode="auto">
            <a:xfrm>
              <a:off x="1521832" y="1674848"/>
              <a:ext cx="655823" cy="696083"/>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6" name="Freeform 73"/>
            <p:cNvSpPr>
              <a:spLocks/>
            </p:cNvSpPr>
            <p:nvPr/>
          </p:nvSpPr>
          <p:spPr bwMode="auto">
            <a:xfrm>
              <a:off x="1498084" y="1646371"/>
              <a:ext cx="657508" cy="695067"/>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rgbClr val="47B6E7"/>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nvGrpSpPr>
            <p:cNvPr id="37" name="Group 11"/>
            <p:cNvGrpSpPr/>
            <p:nvPr/>
          </p:nvGrpSpPr>
          <p:grpSpPr>
            <a:xfrm>
              <a:off x="2327781" y="1166853"/>
              <a:ext cx="617081" cy="658457"/>
              <a:chOff x="4536741" y="1960742"/>
              <a:chExt cx="739908" cy="871865"/>
            </a:xfrm>
          </p:grpSpPr>
          <p:sp>
            <p:nvSpPr>
              <p:cNvPr id="38" name="Freeform 70"/>
              <p:cNvSpPr>
                <a:spLocks/>
              </p:cNvSpPr>
              <p:nvPr/>
            </p:nvSpPr>
            <p:spPr bwMode="auto">
              <a:xfrm>
                <a:off x="4562325" y="1998444"/>
                <a:ext cx="714324" cy="834163"/>
              </a:xfrm>
              <a:custGeom>
                <a:avLst/>
                <a:gdLst>
                  <a:gd name="T0" fmla="*/ 225 w 449"/>
                  <a:gd name="T1" fmla="*/ 0 h 524"/>
                  <a:gd name="T2" fmla="*/ 0 w 449"/>
                  <a:gd name="T3" fmla="*/ 224 h 524"/>
                  <a:gd name="T4" fmla="*/ 225 w 449"/>
                  <a:gd name="T5" fmla="*/ 448 h 524"/>
                  <a:gd name="T6" fmla="*/ 235 w 449"/>
                  <a:gd name="T7" fmla="*/ 448 h 524"/>
                  <a:gd name="T8" fmla="*/ 325 w 449"/>
                  <a:gd name="T9" fmla="*/ 524 h 524"/>
                  <a:gd name="T10" fmla="*/ 335 w 449"/>
                  <a:gd name="T11" fmla="*/ 419 h 524"/>
                  <a:gd name="T12" fmla="*/ 449 w 449"/>
                  <a:gd name="T13" fmla="*/ 224 h 524"/>
                  <a:gd name="T14" fmla="*/ 225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5" y="0"/>
                    </a:move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5"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39" name="Freeform 71"/>
              <p:cNvSpPr>
                <a:spLocks/>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rgbClr val="2BC3B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0"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1" name="Freeform 113"/>
              <p:cNvSpPr>
                <a:spLocks/>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2" name="Freeform 114"/>
              <p:cNvSpPr>
                <a:spLocks/>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3" name="Freeform 115"/>
              <p:cNvSpPr>
                <a:spLocks/>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4" name="Freeform 116"/>
              <p:cNvSpPr>
                <a:spLocks/>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5" name="Freeform 117"/>
              <p:cNvSpPr>
                <a:spLocks/>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6" name="Freeform 118"/>
              <p:cNvSpPr>
                <a:spLocks/>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7" name="Freeform 119"/>
              <p:cNvSpPr>
                <a:spLocks/>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8" name="Freeform 120"/>
              <p:cNvSpPr>
                <a:spLocks/>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49" name="Freeform 121"/>
              <p:cNvSpPr>
                <a:spLocks/>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sp>
            <p:nvSpPr>
              <p:cNvPr id="50" name="Freeform 122"/>
              <p:cNvSpPr>
                <a:spLocks/>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5F5F"/>
                  </a:solidFill>
                  <a:effectLst/>
                  <a:uLnTx/>
                  <a:uFillTx/>
                  <a:latin typeface="Times New Roman"/>
                  <a:ea typeface="幼圆"/>
                  <a:cs typeface="Arial" panose="020B0604020202020204" pitchFamily="34" charset="0"/>
                </a:endParaRPr>
              </a:p>
            </p:txBody>
          </p:sp>
        </p:grpSp>
        <p:sp>
          <p:nvSpPr>
            <p:cNvPr id="52" name="KSO_Shape"/>
            <p:cNvSpPr>
              <a:spLocks/>
            </p:cNvSpPr>
            <p:nvPr/>
          </p:nvSpPr>
          <p:spPr bwMode="auto">
            <a:xfrm>
              <a:off x="3761834" y="1481590"/>
              <a:ext cx="186267" cy="308276"/>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53" name="KSO_Shape"/>
            <p:cNvSpPr>
              <a:spLocks/>
            </p:cNvSpPr>
            <p:nvPr/>
          </p:nvSpPr>
          <p:spPr bwMode="auto">
            <a:xfrm>
              <a:off x="4596212" y="2931097"/>
              <a:ext cx="287555" cy="357565"/>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4" name="KSO_Shape"/>
            <p:cNvSpPr>
              <a:spLocks noChangeArrowheads="1"/>
            </p:cNvSpPr>
            <p:nvPr/>
          </p:nvSpPr>
          <p:spPr bwMode="auto">
            <a:xfrm>
              <a:off x="4692644" y="1847815"/>
              <a:ext cx="345122" cy="407519"/>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5" name="KSO_Shape"/>
            <p:cNvSpPr>
              <a:spLocks/>
            </p:cNvSpPr>
            <p:nvPr/>
          </p:nvSpPr>
          <p:spPr bwMode="auto">
            <a:xfrm>
              <a:off x="1668131" y="1763410"/>
              <a:ext cx="379877" cy="348672"/>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6" name="KSO_Shape"/>
            <p:cNvSpPr>
              <a:spLocks/>
            </p:cNvSpPr>
            <p:nvPr/>
          </p:nvSpPr>
          <p:spPr bwMode="auto">
            <a:xfrm>
              <a:off x="1788539" y="2722376"/>
              <a:ext cx="259470" cy="439670"/>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67" y="3376105"/>
            <a:ext cx="3355225" cy="1961515"/>
          </a:xfrm>
          <a:prstGeom prst="rect">
            <a:avLst/>
          </a:prstGeom>
        </p:spPr>
      </p:pic>
    </p:spTree>
    <p:extLst>
      <p:ext uri="{BB962C8B-B14F-4D97-AF65-F5344CB8AC3E}">
        <p14:creationId xmlns:p14="http://schemas.microsoft.com/office/powerpoint/2010/main" val="412524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4"/>
          <p:cNvSpPr txBox="1">
            <a:spLocks/>
          </p:cNvSpPr>
          <p:nvPr>
            <p:custDataLst>
              <p:tags r:id="rId1"/>
            </p:custDataLst>
          </p:nvPr>
        </p:nvSpPr>
        <p:spPr>
          <a:xfrm>
            <a:off x="7027505" y="3072808"/>
            <a:ext cx="4508820" cy="161614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800" b="1" i="0" kern="1200" baseline="0">
                <a:gradFill>
                  <a:gsLst>
                    <a:gs pos="0">
                      <a:schemeClr val="accent2"/>
                    </a:gs>
                    <a:gs pos="100000">
                      <a:schemeClr val="accent1"/>
                    </a:gs>
                  </a:gsLst>
                  <a:lin ang="9000000" scaled="0"/>
                </a:gradFill>
                <a:latin typeface="Arial" pitchFamily="34" charset="0"/>
                <a:ea typeface="黑体" pitchFamily="49" charset="-122"/>
                <a:cs typeface="+mj-cs"/>
              </a:defRPr>
            </a:lvl1pPr>
          </a:lstStyle>
          <a:p>
            <a:pPr algn="l">
              <a:lnSpc>
                <a:spcPct val="200000"/>
              </a:lnSpc>
            </a:pPr>
            <a:r>
              <a:rPr lang="zh-CN" altLang="zh-CN" sz="1600" dirty="0">
                <a:solidFill>
                  <a:srgbClr val="002060"/>
                </a:solidFill>
                <a:latin typeface="微软雅黑" panose="020B0503020204020204" pitchFamily="34" charset="-122"/>
                <a:ea typeface="微软雅黑" panose="020B0503020204020204" pitchFamily="34" charset="-122"/>
              </a:rPr>
              <a:t>以</a:t>
            </a:r>
            <a:r>
              <a:rPr lang="zh-CN" altLang="zh-CN" sz="1600" dirty="0">
                <a:solidFill>
                  <a:srgbClr val="FF0000"/>
                </a:solidFill>
                <a:latin typeface="微软雅黑" panose="020B0503020204020204" pitchFamily="34" charset="-122"/>
                <a:ea typeface="微软雅黑" panose="020B0503020204020204" pitchFamily="34" charset="-122"/>
              </a:rPr>
              <a:t>即时通讯平台</a:t>
            </a:r>
            <a:r>
              <a:rPr lang="zh-CN" altLang="zh-CN" sz="1600" dirty="0">
                <a:solidFill>
                  <a:srgbClr val="002060"/>
                </a:solidFill>
                <a:latin typeface="微软雅黑" panose="020B0503020204020204" pitchFamily="34" charset="-122"/>
                <a:ea typeface="微软雅黑" panose="020B0503020204020204" pitchFamily="34" charset="-122"/>
              </a:rPr>
              <a:t>为核心，无缝整合视频会议系统、企业网盘、工作流平台、办公办案系统、大数据平台、邮件系统、短信平台、网络电话、电话会议、电子传真系统等，实现检查院可视化办公办案信息化系统的整体建设。</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91" y="987744"/>
            <a:ext cx="5218591" cy="4994354"/>
          </a:xfrm>
          <a:prstGeom prst="rect">
            <a:avLst/>
          </a:prstGeom>
        </p:spPr>
      </p:pic>
    </p:spTree>
    <p:extLst>
      <p:ext uri="{BB962C8B-B14F-4D97-AF65-F5344CB8AC3E}">
        <p14:creationId xmlns:p14="http://schemas.microsoft.com/office/powerpoint/2010/main" val="2620166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15305" y="297291"/>
            <a:ext cx="8005575"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 一、即时</a:t>
            </a:r>
            <a:r>
              <a:rPr lang="zh-CN" altLang="en-US" sz="2400" dirty="0">
                <a:latin typeface="微软雅黑" panose="020B0503020204020204" pitchFamily="34" charset="-122"/>
                <a:ea typeface="微软雅黑" panose="020B0503020204020204" pitchFamily="34" charset="-122"/>
              </a:rPr>
              <a:t>通讯系统，统一门户展现，高效协同办公</a:t>
            </a: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658" y="1410381"/>
            <a:ext cx="1858460" cy="4440480"/>
          </a:xfrm>
          <a:prstGeom prst="rect">
            <a:avLst/>
          </a:prstGeom>
        </p:spPr>
      </p:pic>
      <p:sp>
        <p:nvSpPr>
          <p:cNvPr id="11" name="文本框 10"/>
          <p:cNvSpPr txBox="1"/>
          <p:nvPr/>
        </p:nvSpPr>
        <p:spPr>
          <a:xfrm>
            <a:off x="1004464" y="2006009"/>
            <a:ext cx="5487515" cy="3554819"/>
          </a:xfrm>
          <a:prstGeom prst="rect">
            <a:avLst/>
          </a:prstGeom>
          <a:noFill/>
        </p:spPr>
        <p:txBody>
          <a:bodyPr wrap="square" rtlCol="0">
            <a:spAutoFit/>
          </a:bodyPr>
          <a:lstStyle/>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强大的内部沟通平台：</a:t>
            </a:r>
            <a:r>
              <a:rPr lang="zh-CN" altLang="zh-CN" sz="1200" dirty="0">
                <a:latin typeface="微软雅黑" panose="020B0503020204020204" pitchFamily="34" charset="-122"/>
                <a:ea typeface="微软雅黑" panose="020B0503020204020204" pitchFamily="34" charset="-122"/>
              </a:rPr>
              <a:t>支持文字、图片、文件、群组、广播、邮件、语音</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视频、短信</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电话、电子传真等丰富实用的沟通方式；</a:t>
            </a:r>
          </a:p>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支持复杂的组织架构：</a:t>
            </a:r>
            <a:r>
              <a:rPr lang="zh-CN" altLang="zh-CN" sz="1200" dirty="0">
                <a:latin typeface="微软雅黑" panose="020B0503020204020204" pitchFamily="34" charset="-122"/>
                <a:ea typeface="微软雅黑" panose="020B0503020204020204" pitchFamily="34" charset="-122"/>
              </a:rPr>
              <a:t>支持多层级组织结构、多层级授权，支持跨组织、跨部门、跨地域的迅速沟通；支持虚拟组织结构，即特殊部门隐藏，设置普通用户可见范围，不同用户登录客户端后显示不同的组织结构；</a:t>
            </a:r>
          </a:p>
          <a:p>
            <a:pPr marL="342900" indent="-342900">
              <a:lnSpc>
                <a:spcPct val="150000"/>
              </a:lnSpc>
              <a:spcAft>
                <a:spcPts val="600"/>
              </a:spcAft>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工作群组：</a:t>
            </a:r>
            <a:r>
              <a:rPr lang="zh-CN" altLang="zh-CN" sz="1200" dirty="0">
                <a:latin typeface="微软雅黑" panose="020B0503020204020204" pitchFamily="34" charset="-122"/>
                <a:ea typeface="微软雅黑" panose="020B0503020204020204" pitchFamily="34" charset="-122"/>
              </a:rPr>
              <a:t>各办案组可建立自己的工作群组，实现办案组成员间、跨办案组之间高效协作和信息实时共享，并实现跨办案组之间快速的可视化辅助及案件数据的及时共享，有效提升办案效率；</a:t>
            </a:r>
          </a:p>
          <a:p>
            <a:pPr marL="342900" indent="-342900">
              <a:lnSpc>
                <a:spcPct val="150000"/>
              </a:lnSpc>
              <a:buFont typeface="+mj-lt"/>
              <a:buAutoNum type="arabicPeriod"/>
            </a:pPr>
            <a:r>
              <a:rPr lang="zh-CN" altLang="zh-CN" sz="1400" b="1" dirty="0">
                <a:solidFill>
                  <a:srgbClr val="002060"/>
                </a:solidFill>
                <a:latin typeface="微软雅黑" panose="020B0503020204020204" pitchFamily="34" charset="-122"/>
                <a:ea typeface="微软雅黑" panose="020B0503020204020204" pitchFamily="34" charset="-122"/>
              </a:rPr>
              <a:t>大并发支持：</a:t>
            </a:r>
            <a:r>
              <a:rPr lang="zh-CN" altLang="zh-CN" sz="1200" dirty="0">
                <a:latin typeface="微软雅黑" panose="020B0503020204020204" pitchFamily="34" charset="-122"/>
                <a:ea typeface="微软雅黑" panose="020B0503020204020204" pitchFamily="34" charset="-122"/>
              </a:rPr>
              <a:t>实现同时</a:t>
            </a:r>
            <a:r>
              <a:rPr lang="en-US" altLang="zh-CN" sz="1200" dirty="0">
                <a:latin typeface="微软雅黑" panose="020B0503020204020204" pitchFamily="34" charset="-122"/>
                <a:ea typeface="微软雅黑" panose="020B0503020204020204" pitchFamily="34" charset="-122"/>
              </a:rPr>
              <a:t>1000</a:t>
            </a:r>
            <a:r>
              <a:rPr lang="zh-CN" altLang="zh-CN" sz="1200" dirty="0">
                <a:latin typeface="微软雅黑" panose="020B0503020204020204" pitchFamily="34" charset="-122"/>
                <a:ea typeface="微软雅黑" panose="020B0503020204020204" pitchFamily="34" charset="-122"/>
              </a:rPr>
              <a:t>条线路可同时进行上传、下载操作；典型成功案例有全国一般纳税人客服平台（</a:t>
            </a:r>
            <a:r>
              <a:rPr lang="en-US" altLang="zh-CN" sz="1200" dirty="0">
                <a:latin typeface="微软雅黑" panose="020B0503020204020204" pitchFamily="34" charset="-122"/>
                <a:ea typeface="微软雅黑" panose="020B0503020204020204" pitchFamily="34" charset="-122"/>
              </a:rPr>
              <a:t>1800</a:t>
            </a:r>
            <a:r>
              <a:rPr lang="zh-CN" altLang="zh-CN" sz="1200" dirty="0">
                <a:latin typeface="微软雅黑" panose="020B0503020204020204" pitchFamily="34" charset="-122"/>
                <a:ea typeface="微软雅黑" panose="020B0503020204020204" pitchFamily="34" charset="-122"/>
              </a:rPr>
              <a:t>万），北京地税（</a:t>
            </a:r>
            <a:r>
              <a:rPr lang="en-US" altLang="zh-CN" sz="1200" dirty="0">
                <a:latin typeface="微软雅黑" panose="020B0503020204020204" pitchFamily="34" charset="-122"/>
                <a:ea typeface="微软雅黑" panose="020B0503020204020204" pitchFamily="34" charset="-122"/>
              </a:rPr>
              <a:t>140</a:t>
            </a:r>
            <a:r>
              <a:rPr lang="zh-CN" altLang="zh-CN" sz="1200" dirty="0">
                <a:latin typeface="微软雅黑" panose="020B0503020204020204" pitchFamily="34" charset="-122"/>
                <a:ea typeface="微软雅黑" panose="020B0503020204020204" pitchFamily="34" charset="-122"/>
              </a:rPr>
              <a:t>万），航天金税（</a:t>
            </a:r>
            <a:r>
              <a:rPr lang="en-US" altLang="zh-CN" sz="1200" dirty="0">
                <a:latin typeface="微软雅黑" panose="020B0503020204020204" pitchFamily="34" charset="-122"/>
                <a:ea typeface="微软雅黑" panose="020B0503020204020204" pitchFamily="34" charset="-122"/>
              </a:rPr>
              <a:t>30</a:t>
            </a:r>
            <a:r>
              <a:rPr lang="zh-CN" altLang="zh-CN" sz="1200" dirty="0">
                <a:latin typeface="微软雅黑" panose="020B0503020204020204" pitchFamily="34" charset="-122"/>
                <a:ea typeface="微软雅黑" panose="020B0503020204020204" pitchFamily="34" charset="-122"/>
              </a:rPr>
              <a:t>万），山东省公安厅（</a:t>
            </a:r>
            <a:r>
              <a:rPr lang="en-US" altLang="zh-CN" sz="1200" dirty="0">
                <a:latin typeface="微软雅黑" panose="020B0503020204020204" pitchFamily="34" charset="-122"/>
                <a:ea typeface="微软雅黑" panose="020B0503020204020204" pitchFamily="34" charset="-122"/>
              </a:rPr>
              <a:t>15</a:t>
            </a:r>
            <a:r>
              <a:rPr lang="zh-CN" altLang="zh-CN" sz="1200" dirty="0">
                <a:latin typeface="微软雅黑" panose="020B0503020204020204" pitchFamily="34" charset="-122"/>
                <a:ea typeface="微软雅黑" panose="020B0503020204020204" pitchFamily="34" charset="-122"/>
              </a:rPr>
              <a:t>万）等。</a:t>
            </a:r>
            <a:endParaRPr lang="zh-CN" altLang="en-US" sz="1200" b="1"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120" y="2674554"/>
            <a:ext cx="3631671" cy="2566120"/>
          </a:xfrm>
          <a:prstGeom prst="rect">
            <a:avLst/>
          </a:prstGeom>
        </p:spPr>
      </p:pic>
      <p:sp>
        <p:nvSpPr>
          <p:cNvPr id="15" name="矩形 14"/>
          <p:cNvSpPr/>
          <p:nvPr/>
        </p:nvSpPr>
        <p:spPr>
          <a:xfrm>
            <a:off x="8706495" y="5465586"/>
            <a:ext cx="340868" cy="23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rot="2345423">
            <a:off x="9030272" y="4917567"/>
            <a:ext cx="255182" cy="5366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037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502" y="323648"/>
            <a:ext cx="6789655" cy="592733"/>
            <a:chOff x="427502" y="323648"/>
            <a:chExt cx="6789655" cy="592733"/>
          </a:xfrm>
        </p:grpSpPr>
        <p:grpSp>
          <p:nvGrpSpPr>
            <p:cNvPr id="5" name="组合 4"/>
            <p:cNvGrpSpPr/>
            <p:nvPr/>
          </p:nvGrpSpPr>
          <p:grpSpPr>
            <a:xfrm>
              <a:off x="915305" y="773720"/>
              <a:ext cx="6301852" cy="39490"/>
              <a:chOff x="1414732" y="744993"/>
              <a:chExt cx="6301852" cy="39490"/>
            </a:xfrm>
          </p:grpSpPr>
          <p:cxnSp>
            <p:nvCxnSpPr>
              <p:cNvPr id="7" name="直接连接符 6"/>
              <p:cNvCxnSpPr/>
              <p:nvPr/>
            </p:nvCxnSpPr>
            <p:spPr>
              <a:xfrm>
                <a:off x="1414732" y="776377"/>
                <a:ext cx="6301852" cy="8106"/>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直接连接符 7"/>
              <p:cNvCxnSpPr/>
              <p:nvPr/>
            </p:nvCxnSpPr>
            <p:spPr>
              <a:xfrm>
                <a:off x="1414732" y="744993"/>
                <a:ext cx="6301852"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KSO_Shape"/>
            <p:cNvSpPr>
              <a:spLocks/>
            </p:cNvSpPr>
            <p:nvPr/>
          </p:nvSpPr>
          <p:spPr bwMode="auto">
            <a:xfrm>
              <a:off x="427502" y="323648"/>
              <a:ext cx="576962" cy="592733"/>
            </a:xfrm>
            <a:custGeom>
              <a:avLst/>
              <a:gdLst>
                <a:gd name="T0" fmla="*/ 0 w 3432"/>
                <a:gd name="T1" fmla="*/ 900127 h 3431"/>
                <a:gd name="T2" fmla="*/ 1800397 w 3432"/>
                <a:gd name="T3" fmla="*/ 900127 h 3431"/>
                <a:gd name="T4" fmla="*/ 1424790 w 3432"/>
                <a:gd name="T5" fmla="*/ 739091 h 3431"/>
                <a:gd name="T6" fmla="*/ 1185052 w 3432"/>
                <a:gd name="T7" fmla="*/ 683488 h 3431"/>
                <a:gd name="T8" fmla="*/ 1185052 w 3432"/>
                <a:gd name="T9" fmla="*/ 794693 h 3431"/>
                <a:gd name="T10" fmla="*/ 1222822 w 3432"/>
                <a:gd name="T11" fmla="*/ 1269935 h 3431"/>
                <a:gd name="T12" fmla="*/ 1309904 w 3432"/>
                <a:gd name="T13" fmla="*/ 1297736 h 3431"/>
                <a:gd name="T14" fmla="*/ 1333511 w 3432"/>
                <a:gd name="T15" fmla="*/ 775284 h 3431"/>
                <a:gd name="T16" fmla="*/ 1424790 w 3432"/>
                <a:gd name="T17" fmla="*/ 739091 h 3431"/>
                <a:gd name="T18" fmla="*/ 1341904 w 3432"/>
                <a:gd name="T19" fmla="*/ 1513326 h 3431"/>
                <a:gd name="T20" fmla="*/ 1341904 w 3432"/>
                <a:gd name="T21" fmla="*/ 1476607 h 3431"/>
                <a:gd name="T22" fmla="*/ 433312 w 3432"/>
                <a:gd name="T23" fmla="*/ 1497065 h 3431"/>
                <a:gd name="T24" fmla="*/ 458493 w 3432"/>
                <a:gd name="T25" fmla="*/ 1441463 h 3431"/>
                <a:gd name="T26" fmla="*/ 1367085 w 3432"/>
                <a:gd name="T27" fmla="*/ 1425202 h 3431"/>
                <a:gd name="T28" fmla="*/ 458493 w 3432"/>
                <a:gd name="T29" fmla="*/ 1404220 h 3431"/>
                <a:gd name="T30" fmla="*/ 458493 w 3432"/>
                <a:gd name="T31" fmla="*/ 1441463 h 3431"/>
                <a:gd name="T32" fmla="*/ 1341904 w 3432"/>
                <a:gd name="T33" fmla="*/ 1369599 h 3431"/>
                <a:gd name="T34" fmla="*/ 1341904 w 3432"/>
                <a:gd name="T35" fmla="*/ 1332356 h 3431"/>
                <a:gd name="T36" fmla="*/ 433312 w 3432"/>
                <a:gd name="T37" fmla="*/ 1353338 h 3431"/>
                <a:gd name="T38" fmla="*/ 995150 w 3432"/>
                <a:gd name="T39" fmla="*/ 794693 h 3431"/>
                <a:gd name="T40" fmla="*/ 995150 w 3432"/>
                <a:gd name="T41" fmla="*/ 683488 h 3431"/>
                <a:gd name="T42" fmla="*/ 755936 w 3432"/>
                <a:gd name="T43" fmla="*/ 739091 h 3431"/>
                <a:gd name="T44" fmla="*/ 842493 w 3432"/>
                <a:gd name="T45" fmla="*/ 775284 h 3431"/>
                <a:gd name="T46" fmla="*/ 866100 w 3432"/>
                <a:gd name="T47" fmla="*/ 1297736 h 3431"/>
                <a:gd name="T48" fmla="*/ 957904 w 3432"/>
                <a:gd name="T49" fmla="*/ 1269935 h 3431"/>
                <a:gd name="T50" fmla="*/ 995150 w 3432"/>
                <a:gd name="T51" fmla="*/ 794693 h 3431"/>
                <a:gd name="T52" fmla="*/ 462689 w 3432"/>
                <a:gd name="T53" fmla="*/ 775284 h 3431"/>
                <a:gd name="T54" fmla="*/ 486296 w 3432"/>
                <a:gd name="T55" fmla="*/ 1297736 h 3431"/>
                <a:gd name="T56" fmla="*/ 577575 w 3432"/>
                <a:gd name="T57" fmla="*/ 1269935 h 3431"/>
                <a:gd name="T58" fmla="*/ 615345 w 3432"/>
                <a:gd name="T59" fmla="*/ 794693 h 3431"/>
                <a:gd name="T60" fmla="*/ 615345 w 3432"/>
                <a:gd name="T61" fmla="*/ 683488 h 3431"/>
                <a:gd name="T62" fmla="*/ 375607 w 3432"/>
                <a:gd name="T63" fmla="*/ 739091 h 3431"/>
                <a:gd name="T64" fmla="*/ 1189773 w 3432"/>
                <a:gd name="T65" fmla="*/ 459506 h 3431"/>
                <a:gd name="T66" fmla="*/ 610624 w 3432"/>
                <a:gd name="T67" fmla="*/ 459506 h 3431"/>
                <a:gd name="T68" fmla="*/ 900199 w 3432"/>
                <a:gd name="T69" fmla="*/ 612674 h 3431"/>
                <a:gd name="T70" fmla="*/ 1189773 w 3432"/>
                <a:gd name="T71" fmla="*/ 459506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2" h="3431">
                  <a:moveTo>
                    <a:pt x="1716" y="3431"/>
                  </a:moveTo>
                  <a:cubicBezTo>
                    <a:pt x="768" y="3431"/>
                    <a:pt x="0" y="2663"/>
                    <a:pt x="0" y="1716"/>
                  </a:cubicBezTo>
                  <a:cubicBezTo>
                    <a:pt x="0" y="768"/>
                    <a:pt x="768" y="0"/>
                    <a:pt x="1716" y="0"/>
                  </a:cubicBezTo>
                  <a:cubicBezTo>
                    <a:pt x="2664" y="0"/>
                    <a:pt x="3432" y="768"/>
                    <a:pt x="3432" y="1716"/>
                  </a:cubicBezTo>
                  <a:cubicBezTo>
                    <a:pt x="3432" y="2663"/>
                    <a:pt x="2664" y="3431"/>
                    <a:pt x="1716" y="3431"/>
                  </a:cubicBezTo>
                  <a:close/>
                  <a:moveTo>
                    <a:pt x="2716" y="1409"/>
                  </a:moveTo>
                  <a:cubicBezTo>
                    <a:pt x="2716" y="1351"/>
                    <a:pt x="2674" y="1303"/>
                    <a:pt x="2622" y="1303"/>
                  </a:cubicBezTo>
                  <a:cubicBezTo>
                    <a:pt x="2259" y="1303"/>
                    <a:pt x="2259" y="1303"/>
                    <a:pt x="2259" y="1303"/>
                  </a:cubicBezTo>
                  <a:cubicBezTo>
                    <a:pt x="2207" y="1303"/>
                    <a:pt x="2165" y="1351"/>
                    <a:pt x="2165" y="1409"/>
                  </a:cubicBezTo>
                  <a:cubicBezTo>
                    <a:pt x="2165" y="1468"/>
                    <a:pt x="2207" y="1515"/>
                    <a:pt x="2259" y="1515"/>
                  </a:cubicBezTo>
                  <a:cubicBezTo>
                    <a:pt x="2288" y="1515"/>
                    <a:pt x="2313" y="1500"/>
                    <a:pt x="2331" y="1478"/>
                  </a:cubicBezTo>
                  <a:cubicBezTo>
                    <a:pt x="2331" y="2421"/>
                    <a:pt x="2331" y="2421"/>
                    <a:pt x="2331" y="2421"/>
                  </a:cubicBezTo>
                  <a:cubicBezTo>
                    <a:pt x="2331" y="2450"/>
                    <a:pt x="2351" y="2474"/>
                    <a:pt x="2376" y="2474"/>
                  </a:cubicBezTo>
                  <a:cubicBezTo>
                    <a:pt x="2497" y="2474"/>
                    <a:pt x="2497" y="2474"/>
                    <a:pt x="2497" y="2474"/>
                  </a:cubicBezTo>
                  <a:cubicBezTo>
                    <a:pt x="2522" y="2474"/>
                    <a:pt x="2542" y="2450"/>
                    <a:pt x="2542" y="2421"/>
                  </a:cubicBezTo>
                  <a:cubicBezTo>
                    <a:pt x="2542" y="1478"/>
                    <a:pt x="2542" y="1478"/>
                    <a:pt x="2542" y="1478"/>
                  </a:cubicBezTo>
                  <a:cubicBezTo>
                    <a:pt x="2559" y="1500"/>
                    <a:pt x="2593" y="1515"/>
                    <a:pt x="2622" y="1515"/>
                  </a:cubicBezTo>
                  <a:cubicBezTo>
                    <a:pt x="2674" y="1515"/>
                    <a:pt x="2716" y="1468"/>
                    <a:pt x="2716" y="1409"/>
                  </a:cubicBezTo>
                  <a:close/>
                  <a:moveTo>
                    <a:pt x="874" y="2885"/>
                  </a:moveTo>
                  <a:cubicBezTo>
                    <a:pt x="2558" y="2885"/>
                    <a:pt x="2558" y="2885"/>
                    <a:pt x="2558" y="2885"/>
                  </a:cubicBezTo>
                  <a:cubicBezTo>
                    <a:pt x="2585" y="2885"/>
                    <a:pt x="2606" y="2876"/>
                    <a:pt x="2606" y="2854"/>
                  </a:cubicBezTo>
                  <a:cubicBezTo>
                    <a:pt x="2606" y="2832"/>
                    <a:pt x="2585" y="2815"/>
                    <a:pt x="2558" y="2815"/>
                  </a:cubicBezTo>
                  <a:cubicBezTo>
                    <a:pt x="874" y="2815"/>
                    <a:pt x="874" y="2815"/>
                    <a:pt x="874" y="2815"/>
                  </a:cubicBezTo>
                  <a:cubicBezTo>
                    <a:pt x="848" y="2815"/>
                    <a:pt x="826" y="2832"/>
                    <a:pt x="826" y="2854"/>
                  </a:cubicBezTo>
                  <a:cubicBezTo>
                    <a:pt x="826" y="2876"/>
                    <a:pt x="848" y="2885"/>
                    <a:pt x="874" y="2885"/>
                  </a:cubicBezTo>
                  <a:close/>
                  <a:moveTo>
                    <a:pt x="874" y="2748"/>
                  </a:moveTo>
                  <a:cubicBezTo>
                    <a:pt x="2558" y="2748"/>
                    <a:pt x="2558" y="2748"/>
                    <a:pt x="2558" y="2748"/>
                  </a:cubicBezTo>
                  <a:cubicBezTo>
                    <a:pt x="2585" y="2748"/>
                    <a:pt x="2606" y="2739"/>
                    <a:pt x="2606" y="2717"/>
                  </a:cubicBezTo>
                  <a:cubicBezTo>
                    <a:pt x="2606" y="2695"/>
                    <a:pt x="2585" y="2677"/>
                    <a:pt x="2558" y="2677"/>
                  </a:cubicBezTo>
                  <a:cubicBezTo>
                    <a:pt x="874" y="2677"/>
                    <a:pt x="874" y="2677"/>
                    <a:pt x="874" y="2677"/>
                  </a:cubicBezTo>
                  <a:cubicBezTo>
                    <a:pt x="848" y="2677"/>
                    <a:pt x="826" y="2695"/>
                    <a:pt x="826" y="2717"/>
                  </a:cubicBezTo>
                  <a:cubicBezTo>
                    <a:pt x="826" y="2739"/>
                    <a:pt x="848" y="2748"/>
                    <a:pt x="874" y="2748"/>
                  </a:cubicBezTo>
                  <a:close/>
                  <a:moveTo>
                    <a:pt x="874" y="2611"/>
                  </a:moveTo>
                  <a:cubicBezTo>
                    <a:pt x="2558" y="2611"/>
                    <a:pt x="2558" y="2611"/>
                    <a:pt x="2558" y="2611"/>
                  </a:cubicBezTo>
                  <a:cubicBezTo>
                    <a:pt x="2585" y="2611"/>
                    <a:pt x="2606" y="2601"/>
                    <a:pt x="2606" y="2580"/>
                  </a:cubicBezTo>
                  <a:cubicBezTo>
                    <a:pt x="2606" y="2558"/>
                    <a:pt x="2585" y="2540"/>
                    <a:pt x="2558" y="2540"/>
                  </a:cubicBezTo>
                  <a:cubicBezTo>
                    <a:pt x="874" y="2540"/>
                    <a:pt x="874" y="2540"/>
                    <a:pt x="874" y="2540"/>
                  </a:cubicBezTo>
                  <a:cubicBezTo>
                    <a:pt x="848" y="2540"/>
                    <a:pt x="826" y="2558"/>
                    <a:pt x="826" y="2580"/>
                  </a:cubicBezTo>
                  <a:cubicBezTo>
                    <a:pt x="826" y="2601"/>
                    <a:pt x="848" y="2611"/>
                    <a:pt x="874" y="2611"/>
                  </a:cubicBezTo>
                  <a:close/>
                  <a:moveTo>
                    <a:pt x="1897" y="1515"/>
                  </a:moveTo>
                  <a:cubicBezTo>
                    <a:pt x="1949" y="1515"/>
                    <a:pt x="1992" y="1468"/>
                    <a:pt x="1992" y="1409"/>
                  </a:cubicBezTo>
                  <a:cubicBezTo>
                    <a:pt x="1992" y="1351"/>
                    <a:pt x="1949" y="1303"/>
                    <a:pt x="1897" y="1303"/>
                  </a:cubicBezTo>
                  <a:cubicBezTo>
                    <a:pt x="1535" y="1303"/>
                    <a:pt x="1535" y="1303"/>
                    <a:pt x="1535" y="1303"/>
                  </a:cubicBezTo>
                  <a:cubicBezTo>
                    <a:pt x="1483" y="1303"/>
                    <a:pt x="1441" y="1351"/>
                    <a:pt x="1441" y="1409"/>
                  </a:cubicBezTo>
                  <a:cubicBezTo>
                    <a:pt x="1441" y="1468"/>
                    <a:pt x="1483" y="1515"/>
                    <a:pt x="1535" y="1515"/>
                  </a:cubicBezTo>
                  <a:cubicBezTo>
                    <a:pt x="1564" y="1515"/>
                    <a:pt x="1589" y="1500"/>
                    <a:pt x="1606" y="1478"/>
                  </a:cubicBezTo>
                  <a:cubicBezTo>
                    <a:pt x="1606" y="2421"/>
                    <a:pt x="1606" y="2421"/>
                    <a:pt x="1606" y="2421"/>
                  </a:cubicBezTo>
                  <a:cubicBezTo>
                    <a:pt x="1606" y="2450"/>
                    <a:pt x="1626" y="2474"/>
                    <a:pt x="1651" y="2474"/>
                  </a:cubicBezTo>
                  <a:cubicBezTo>
                    <a:pt x="1781" y="2474"/>
                    <a:pt x="1781" y="2474"/>
                    <a:pt x="1781" y="2474"/>
                  </a:cubicBezTo>
                  <a:cubicBezTo>
                    <a:pt x="1806" y="2474"/>
                    <a:pt x="1826" y="2450"/>
                    <a:pt x="1826" y="2421"/>
                  </a:cubicBezTo>
                  <a:cubicBezTo>
                    <a:pt x="1826" y="1478"/>
                    <a:pt x="1826" y="1478"/>
                    <a:pt x="1826" y="1478"/>
                  </a:cubicBezTo>
                  <a:cubicBezTo>
                    <a:pt x="1843" y="1500"/>
                    <a:pt x="1869" y="1515"/>
                    <a:pt x="1897" y="1515"/>
                  </a:cubicBezTo>
                  <a:close/>
                  <a:moveTo>
                    <a:pt x="810" y="1515"/>
                  </a:moveTo>
                  <a:cubicBezTo>
                    <a:pt x="839" y="1515"/>
                    <a:pt x="864" y="1500"/>
                    <a:pt x="882" y="1478"/>
                  </a:cubicBezTo>
                  <a:cubicBezTo>
                    <a:pt x="882" y="2421"/>
                    <a:pt x="882" y="2421"/>
                    <a:pt x="882" y="2421"/>
                  </a:cubicBezTo>
                  <a:cubicBezTo>
                    <a:pt x="882" y="2450"/>
                    <a:pt x="902" y="2474"/>
                    <a:pt x="927" y="2474"/>
                  </a:cubicBezTo>
                  <a:cubicBezTo>
                    <a:pt x="1057" y="2474"/>
                    <a:pt x="1057" y="2474"/>
                    <a:pt x="1057" y="2474"/>
                  </a:cubicBezTo>
                  <a:cubicBezTo>
                    <a:pt x="1081" y="2474"/>
                    <a:pt x="1101" y="2450"/>
                    <a:pt x="1101" y="2421"/>
                  </a:cubicBezTo>
                  <a:cubicBezTo>
                    <a:pt x="1101" y="1478"/>
                    <a:pt x="1101" y="1478"/>
                    <a:pt x="1101" y="1478"/>
                  </a:cubicBezTo>
                  <a:cubicBezTo>
                    <a:pt x="1119" y="1500"/>
                    <a:pt x="1144" y="1515"/>
                    <a:pt x="1173" y="1515"/>
                  </a:cubicBezTo>
                  <a:cubicBezTo>
                    <a:pt x="1225" y="1515"/>
                    <a:pt x="1267" y="1468"/>
                    <a:pt x="1267" y="1409"/>
                  </a:cubicBezTo>
                  <a:cubicBezTo>
                    <a:pt x="1267" y="1351"/>
                    <a:pt x="1225" y="1303"/>
                    <a:pt x="1173" y="1303"/>
                  </a:cubicBezTo>
                  <a:cubicBezTo>
                    <a:pt x="810" y="1303"/>
                    <a:pt x="810" y="1303"/>
                    <a:pt x="810" y="1303"/>
                  </a:cubicBezTo>
                  <a:cubicBezTo>
                    <a:pt x="758" y="1303"/>
                    <a:pt x="716" y="1351"/>
                    <a:pt x="716" y="1409"/>
                  </a:cubicBezTo>
                  <a:cubicBezTo>
                    <a:pt x="716" y="1468"/>
                    <a:pt x="758" y="1515"/>
                    <a:pt x="810" y="1515"/>
                  </a:cubicBezTo>
                  <a:close/>
                  <a:moveTo>
                    <a:pt x="2268" y="876"/>
                  </a:moveTo>
                  <a:cubicBezTo>
                    <a:pt x="1716" y="584"/>
                    <a:pt x="1716" y="584"/>
                    <a:pt x="1716" y="584"/>
                  </a:cubicBezTo>
                  <a:cubicBezTo>
                    <a:pt x="1164" y="876"/>
                    <a:pt x="1164" y="876"/>
                    <a:pt x="1164" y="876"/>
                  </a:cubicBezTo>
                  <a:cubicBezTo>
                    <a:pt x="612" y="1168"/>
                    <a:pt x="612" y="1168"/>
                    <a:pt x="612" y="1168"/>
                  </a:cubicBezTo>
                  <a:cubicBezTo>
                    <a:pt x="1716" y="1168"/>
                    <a:pt x="1716" y="1168"/>
                    <a:pt x="1716" y="1168"/>
                  </a:cubicBezTo>
                  <a:cubicBezTo>
                    <a:pt x="2820" y="1168"/>
                    <a:pt x="2820" y="1168"/>
                    <a:pt x="2820" y="1168"/>
                  </a:cubicBezTo>
                  <a:lnTo>
                    <a:pt x="2268" y="876"/>
                  </a:lnTo>
                  <a:close/>
                </a:path>
              </a:pathLst>
            </a:custGeom>
            <a:solidFill>
              <a:srgbClr val="95C659"/>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9" name="标题 1"/>
          <p:cNvSpPr>
            <a:spLocks noGrp="1"/>
          </p:cNvSpPr>
          <p:nvPr>
            <p:ph type="title"/>
          </p:nvPr>
        </p:nvSpPr>
        <p:spPr>
          <a:xfrm>
            <a:off x="979103" y="297291"/>
            <a:ext cx="5890473" cy="492121"/>
          </a:xfrm>
        </p:spPr>
        <p:txBody>
          <a:bodyPr>
            <a:noAutofit/>
          </a:bodyPr>
          <a:lstStyle/>
          <a:p>
            <a:pPr algn="l"/>
            <a:r>
              <a:rPr lang="zh-CN" altLang="en-US" sz="2400" dirty="0" smtClean="0">
                <a:latin typeface="微软雅黑" panose="020B0503020204020204" pitchFamily="34" charset="-122"/>
                <a:ea typeface="微软雅黑" panose="020B0503020204020204" pitchFamily="34" charset="-122"/>
              </a:rPr>
              <a:t>二、案卷</a:t>
            </a:r>
            <a:r>
              <a:rPr lang="zh-CN" altLang="en-US" sz="2400" dirty="0">
                <a:latin typeface="微软雅黑" panose="020B0503020204020204" pitchFamily="34" charset="-122"/>
                <a:ea typeface="微软雅黑" panose="020B0503020204020204" pitchFamily="34" charset="-122"/>
              </a:rPr>
              <a:t>文件传输快速、完整、安全</a:t>
            </a:r>
          </a:p>
        </p:txBody>
      </p:sp>
      <p:sp>
        <p:nvSpPr>
          <p:cNvPr id="10" name="文本框 9"/>
          <p:cNvSpPr txBox="1"/>
          <p:nvPr/>
        </p:nvSpPr>
        <p:spPr>
          <a:xfrm>
            <a:off x="1350930" y="2226279"/>
            <a:ext cx="4546398" cy="2831544"/>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u"/>
            </a:pPr>
            <a:r>
              <a:rPr lang="zh-CN" altLang="en-US" sz="1400" b="1" dirty="0" smtClean="0">
                <a:solidFill>
                  <a:srgbClr val="002060"/>
                </a:solidFill>
                <a:latin typeface="微软雅黑" panose="020B0503020204020204" pitchFamily="34" charset="-122"/>
                <a:ea typeface="微软雅黑" panose="020B0503020204020204" pitchFamily="34" charset="-122"/>
              </a:rPr>
              <a:t>根据公检法机构的特殊要求，系统拥有安全</a:t>
            </a:r>
            <a:r>
              <a:rPr lang="zh-CN" altLang="en-US" sz="1400" b="1" dirty="0">
                <a:solidFill>
                  <a:srgbClr val="002060"/>
                </a:solidFill>
                <a:latin typeface="微软雅黑" panose="020B0503020204020204" pitchFamily="34" charset="-122"/>
                <a:ea typeface="微软雅黑" panose="020B0503020204020204" pitchFamily="34" charset="-122"/>
              </a:rPr>
              <a:t>的信息交换通道</a:t>
            </a:r>
            <a:r>
              <a:rPr lang="zh-CN" altLang="en-US" sz="1400" b="1" dirty="0" smtClean="0">
                <a:solidFill>
                  <a:srgbClr val="002060"/>
                </a:solidFill>
                <a:latin typeface="微软雅黑" panose="020B0503020204020204" pitchFamily="34" charset="-122"/>
                <a:ea typeface="微软雅黑" panose="020B0503020204020204" pitchFamily="34" charset="-122"/>
              </a:rPr>
              <a:t>，确保</a:t>
            </a:r>
            <a:r>
              <a:rPr lang="zh-CN" altLang="en-US" sz="1400" b="1" dirty="0">
                <a:solidFill>
                  <a:srgbClr val="002060"/>
                </a:solidFill>
                <a:latin typeface="微软雅黑" panose="020B0503020204020204" pitchFamily="34" charset="-122"/>
                <a:ea typeface="微软雅黑" panose="020B0503020204020204" pitchFamily="34" charset="-122"/>
              </a:rPr>
              <a:t>信息沟通的保密性、真实性、完整性，数据交互安全性。提供完善有效的安全协议、安全机制，保障信息</a:t>
            </a:r>
            <a:r>
              <a:rPr lang="zh-CN" altLang="en-US" sz="1400" b="1" dirty="0" smtClean="0">
                <a:solidFill>
                  <a:srgbClr val="002060"/>
                </a:solidFill>
                <a:latin typeface="微软雅黑" panose="020B0503020204020204" pitchFamily="34" charset="-122"/>
                <a:ea typeface="微软雅黑" panose="020B0503020204020204" pitchFamily="34" charset="-122"/>
              </a:rPr>
              <a:t>安全；</a:t>
            </a:r>
            <a:endParaRPr lang="en-US" altLang="zh-CN" sz="1400" b="1" dirty="0" smtClean="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400" b="1" dirty="0">
                <a:solidFill>
                  <a:srgbClr val="002060"/>
                </a:solidFill>
                <a:latin typeface="微软雅黑" panose="020B0503020204020204" pitchFamily="34" charset="-122"/>
                <a:ea typeface="微软雅黑" panose="020B0503020204020204" pitchFamily="34" charset="-122"/>
              </a:rPr>
              <a:t>支持在线与离线案卷的传输，支持案卷夹传输，支持办案组之间的案卷传输</a:t>
            </a:r>
            <a:r>
              <a:rPr lang="zh-CN" altLang="en-US" sz="1400" b="1" dirty="0" smtClean="0">
                <a:solidFill>
                  <a:srgbClr val="002060"/>
                </a:solidFill>
                <a:latin typeface="微软雅黑" panose="020B0503020204020204" pitchFamily="34" charset="-122"/>
                <a:ea typeface="微软雅黑" panose="020B0503020204020204" pitchFamily="34" charset="-122"/>
              </a:rPr>
              <a:t>，并对所有</a:t>
            </a:r>
            <a:r>
              <a:rPr lang="zh-CN" altLang="en-US" sz="1400" b="1" dirty="0">
                <a:solidFill>
                  <a:srgbClr val="002060"/>
                </a:solidFill>
                <a:latin typeface="微软雅黑" panose="020B0503020204020204" pitchFamily="34" charset="-122"/>
                <a:ea typeface="微软雅黑" panose="020B0503020204020204" pitchFamily="34" charset="-122"/>
              </a:rPr>
              <a:t>案卷传输的</a:t>
            </a:r>
            <a:r>
              <a:rPr lang="zh-CN" altLang="en-US" sz="1400" b="1" dirty="0" smtClean="0">
                <a:solidFill>
                  <a:srgbClr val="002060"/>
                </a:solidFill>
                <a:latin typeface="微软雅黑" panose="020B0503020204020204" pitchFamily="34" charset="-122"/>
                <a:ea typeface="微软雅黑" panose="020B0503020204020204" pitchFamily="34" charset="-122"/>
              </a:rPr>
              <a:t>记录都能加以</a:t>
            </a:r>
            <a:r>
              <a:rPr lang="zh-CN" altLang="en-US" sz="1400" b="1" dirty="0">
                <a:solidFill>
                  <a:srgbClr val="002060"/>
                </a:solidFill>
                <a:latin typeface="微软雅黑" panose="020B0503020204020204" pitchFamily="34" charset="-122"/>
                <a:ea typeface="微软雅黑" panose="020B0503020204020204" pitchFamily="34" charset="-122"/>
              </a:rPr>
              <a:t>保存</a:t>
            </a:r>
            <a:r>
              <a:rPr lang="zh-CN" altLang="en-US" sz="1400" b="1" dirty="0" smtClean="0">
                <a:solidFill>
                  <a:srgbClr val="002060"/>
                </a:solidFill>
                <a:latin typeface="微软雅黑" panose="020B0503020204020204" pitchFamily="34" charset="-122"/>
                <a:ea typeface="微软雅黑" panose="020B0503020204020204" pitchFamily="34" charset="-122"/>
              </a:rPr>
              <a:t>，检察官可随时查询，便利性得到提升。</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321" y="1412775"/>
            <a:ext cx="4974812" cy="3843042"/>
          </a:xfrm>
          <a:prstGeom prst="rect">
            <a:avLst/>
          </a:prstGeom>
        </p:spPr>
      </p:pic>
    </p:spTree>
    <p:extLst>
      <p:ext uri="{BB962C8B-B14F-4D97-AF65-F5344CB8AC3E}">
        <p14:creationId xmlns:p14="http://schemas.microsoft.com/office/powerpoint/2010/main" val="7081457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4"/>
  <p:tag name="KSO_WM_TEMPLATE_CATEGORY" val="custom"/>
  <p:tag name="KSO_WM_TEMPLATE_INDEX" val="115"/>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5"/>
  <p:tag name="KSO_WM_UNIT_TYPE" val="a"/>
  <p:tag name="KSO_WM_UNIT_INDEX" val="1"/>
  <p:tag name="KSO_WM_UNIT_ID" val="custom115_1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5"/>
  <p:tag name="KSO_WM_UNIT_TYPE" val="a"/>
  <p:tag name="KSO_WM_UNIT_INDEX" val="1"/>
  <p:tag name="KSO_WM_UNIT_ID" val="custom115_1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5"/>
  <p:tag name="KSO_WM_TEMPLATE_CATEGORY" val="custom"/>
  <p:tag name="KSO_WM_TEMPLATE_INDEX" val="115"/>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6"/>
  <p:tag name="KSO_WM_TEMPLATE_CATEGORY" val="custom"/>
  <p:tag name="KSO_WM_TEMPLATE_INDEX" val="115"/>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15_19*i*0"/>
  <p:tag name="KSO_WM_TEMPLATE_CATEGORY" val="custom"/>
  <p:tag name="KSO_WM_TEMPLATE_INDEX" val="115"/>
  <p:tag name="KSO_WM_UNIT_INDEX" val="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15_19*i*5"/>
  <p:tag name="KSO_WM_TEMPLATE_CATEGORY" val="custom"/>
  <p:tag name="KSO_WM_TEMPLATE_INDEX" val="115"/>
  <p:tag name="KSO_WM_UNIT_INDEX" val="5"/>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15_19*i*6"/>
  <p:tag name="KSO_WM_TEMPLATE_CATEGORY" val="custom"/>
  <p:tag name="KSO_WM_TEMPLATE_INDEX" val="115"/>
  <p:tag name="KSO_WM_UNIT_INDEX" val="6"/>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15_19*i*7"/>
  <p:tag name="KSO_WM_TEMPLATE_CATEGORY" val="custom"/>
  <p:tag name="KSO_WM_TEMPLATE_INDEX" val="115"/>
  <p:tag name="KSO_WM_UNIT_INDEX" val="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15_19*i*8"/>
  <p:tag name="KSO_WM_TEMPLATE_CATEGORY" val="custom"/>
  <p:tag name="KSO_WM_TEMPLATE_INDEX" val="115"/>
  <p:tag name="KSO_WM_UNIT_INDEX" val="8"/>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15"/>
  <p:tag name="KSO_WM_UNIT_TYPE" val="a"/>
  <p:tag name="KSO_WM_UNIT_INDEX" val="1"/>
  <p:tag name="KSO_WM_UNIT_ID" val="custom115_1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heme/theme1.xml><?xml version="1.0" encoding="utf-8"?>
<a:theme xmlns:a="http://schemas.openxmlformats.org/drawingml/2006/main" name="A000120140530A03PPBG">
  <a:themeElements>
    <a:clrScheme name="自定义 8">
      <a:dk1>
        <a:srgbClr val="3F4143"/>
      </a:dk1>
      <a:lt1>
        <a:srgbClr val="FFFFFF"/>
      </a:lt1>
      <a:dk2>
        <a:srgbClr val="3D3F41"/>
      </a:dk2>
      <a:lt2>
        <a:srgbClr val="FFFFFF"/>
      </a:lt2>
      <a:accent1>
        <a:srgbClr val="A3C902"/>
      </a:accent1>
      <a:accent2>
        <a:srgbClr val="00A1C7"/>
      </a:accent2>
      <a:accent3>
        <a:srgbClr val="56B4B6"/>
      </a:accent3>
      <a:accent4>
        <a:srgbClr val="6B8A4B"/>
      </a:accent4>
      <a:accent5>
        <a:srgbClr val="DCAB48"/>
      </a:accent5>
      <a:accent6>
        <a:srgbClr val="B84D30"/>
      </a:accent6>
      <a:hlink>
        <a:srgbClr val="00B0F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2608</Words>
  <Application>Microsoft Office PowerPoint</Application>
  <PresentationFormat>自定义</PresentationFormat>
  <Paragraphs>135</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A000120140530A03PPBG</vt:lpstr>
      <vt:lpstr>黑龙江省人民检察院 可视化办公办案系统介绍</vt:lpstr>
      <vt:lpstr>背景</vt:lpstr>
      <vt:lpstr>系统介绍</vt:lpstr>
      <vt:lpstr>实现价值</vt:lpstr>
      <vt:lpstr>主要功能</vt:lpstr>
      <vt:lpstr>PowerPoint 演示文稿</vt:lpstr>
      <vt:lpstr>PowerPoint 演示文稿</vt:lpstr>
      <vt:lpstr> 一、即时通讯系统，统一门户展现，高效协同办公</vt:lpstr>
      <vt:lpstr>二、案卷文件传输快速、完整、安全</vt:lpstr>
      <vt:lpstr>三、多方可视化会议，案件全过程加速沟通</vt:lpstr>
      <vt:lpstr>四、移动化办公，摆脱时间和空间的束缚</vt:lpstr>
      <vt:lpstr>检察官可视化办公办案APP</vt:lpstr>
      <vt:lpstr>五、跨部门协同办公，优化业务流程，提高办公效率</vt:lpstr>
      <vt:lpstr>检察院协同办公核心功能模块</vt:lpstr>
      <vt:lpstr>六、基于工作流平台搭建检察院动态办案系统</vt:lpstr>
      <vt:lpstr>基于工作流平台搭建检察院办案系统</vt:lpstr>
      <vt:lpstr>案件文档、视频的留痕，实现随时随地调阅</vt:lpstr>
      <vt:lpstr>七、办公办案信息即时提醒，提高整体流程效率</vt:lpstr>
      <vt:lpstr>八、构建检务大数据平台，技术驱动转型发展</vt:lpstr>
      <vt:lpstr>检察院大数据平台建设目标</vt:lpstr>
      <vt:lpstr>易莲大数据平台架构图</vt:lpstr>
      <vt:lpstr>易莲大数据平台主要功能</vt:lpstr>
      <vt:lpstr>易莲大数据平台数据可视化与表示</vt:lpstr>
      <vt:lpstr>九、无限扩展，兼容多种系统无缝接入</vt:lpstr>
      <vt:lpstr>十、强化安全机制，最大限度保证信息安全与保密</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黑龙江省检察院 可视化办公办案系统介绍</dc:title>
  <dc:creator>程泳</dc:creator>
  <cp:lastModifiedBy>hxyl</cp:lastModifiedBy>
  <cp:revision>96</cp:revision>
  <dcterms:created xsi:type="dcterms:W3CDTF">2017-11-07T08:51:56Z</dcterms:created>
  <dcterms:modified xsi:type="dcterms:W3CDTF">2017-11-28T04:18:54Z</dcterms:modified>
</cp:coreProperties>
</file>