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59" r:id="rId2"/>
    <p:sldId id="257" r:id="rId3"/>
    <p:sldId id="258" r:id="rId4"/>
    <p:sldId id="259" r:id="rId5"/>
    <p:sldId id="418" r:id="rId6"/>
    <p:sldId id="419" r:id="rId7"/>
    <p:sldId id="452" r:id="rId8"/>
    <p:sldId id="425" r:id="rId9"/>
    <p:sldId id="455" r:id="rId10"/>
    <p:sldId id="266" r:id="rId11"/>
    <p:sldId id="498" r:id="rId12"/>
    <p:sldId id="480" r:id="rId13"/>
    <p:sldId id="267" r:id="rId14"/>
    <p:sldId id="461" r:id="rId15"/>
    <p:sldId id="463" r:id="rId16"/>
    <p:sldId id="462" r:id="rId17"/>
    <p:sldId id="497" r:id="rId18"/>
    <p:sldId id="499" r:id="rId19"/>
    <p:sldId id="286" r:id="rId20"/>
    <p:sldId id="500" r:id="rId21"/>
    <p:sldId id="501" r:id="rId22"/>
    <p:sldId id="502" r:id="rId23"/>
    <p:sldId id="503" r:id="rId24"/>
    <p:sldId id="504" r:id="rId25"/>
    <p:sldId id="505" r:id="rId26"/>
    <p:sldId id="506" r:id="rId27"/>
    <p:sldId id="507" r:id="rId28"/>
    <p:sldId id="508" r:id="rId29"/>
    <p:sldId id="509" r:id="rId30"/>
    <p:sldId id="510" r:id="rId31"/>
    <p:sldId id="511" r:id="rId32"/>
    <p:sldId id="512" r:id="rId33"/>
    <p:sldId id="513" r:id="rId34"/>
    <p:sldId id="514" r:id="rId35"/>
    <p:sldId id="515" r:id="rId36"/>
    <p:sldId id="516" r:id="rId37"/>
    <p:sldId id="517" r:id="rId38"/>
    <p:sldId id="453" r:id="rId39"/>
    <p:sldId id="406" r:id="rId40"/>
    <p:sldId id="518" r:id="rId41"/>
    <p:sldId id="519" r:id="rId42"/>
    <p:sldId id="521" r:id="rId43"/>
    <p:sldId id="522" r:id="rId44"/>
    <p:sldId id="523" r:id="rId45"/>
    <p:sldId id="524" r:id="rId46"/>
    <p:sldId id="525" r:id="rId47"/>
    <p:sldId id="526" r:id="rId48"/>
    <p:sldId id="496" r:id="rId49"/>
  </p:sldIdLst>
  <p:sldSz cx="9144000" cy="5143500" type="screen16x9"/>
  <p:notesSz cx="6858000" cy="9144000"/>
  <p:defaultTextStyle>
    <a:defPPr>
      <a:defRPr lang="zh-CN"/>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 userDrawn="1">
          <p15:clr>
            <a:srgbClr val="A4A3A4"/>
          </p15:clr>
        </p15:guide>
        <p15:guide id="2" pos="79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02"/>
    <a:srgbClr val="FD3504"/>
    <a:srgbClr val="F4572C"/>
    <a:srgbClr val="AB8C69"/>
    <a:srgbClr val="F3572C"/>
    <a:srgbClr val="49A0A9"/>
    <a:srgbClr val="7BA4A7"/>
    <a:srgbClr val="BEAE90"/>
    <a:srgbClr val="F4F4DE"/>
    <a:srgbClr val="FF36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4" autoAdjust="0"/>
    <p:restoredTop sz="96660" autoAdjust="0"/>
  </p:normalViewPr>
  <p:slideViewPr>
    <p:cSldViewPr>
      <p:cViewPr varScale="1">
        <p:scale>
          <a:sx n="92" d="100"/>
          <a:sy n="92" d="100"/>
        </p:scale>
        <p:origin x="570" y="90"/>
      </p:cViewPr>
      <p:guideLst>
        <p:guide orient="horz" pos="305"/>
        <p:guide pos="793"/>
      </p:guideLst>
    </p:cSldViewPr>
  </p:slideViewPr>
  <p:notesTextViewPr>
    <p:cViewPr>
      <p:scale>
        <a:sx n="45" d="100"/>
        <a:sy n="45" d="100"/>
      </p:scale>
      <p:origin x="0" y="0"/>
    </p:cViewPr>
  </p:notesTextViewPr>
  <p:notesViewPr>
    <p:cSldViewPr>
      <p:cViewPr varScale="1">
        <p:scale>
          <a:sx n="53" d="100"/>
          <a:sy n="53" d="100"/>
        </p:scale>
        <p:origin x="-29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8D5AD-CBBB-4301-A51E-3037DE99B8A1}"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zh-CN" altLang="en-US"/>
        </a:p>
      </dgm:t>
    </dgm:pt>
    <dgm:pt modelId="{7193DACA-8756-4045-9AB2-588D0BE54A7D}">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统一管理</a:t>
          </a:r>
          <a:endParaRPr lang="zh-CN" altLang="en-US" sz="1600" b="1" dirty="0">
            <a:latin typeface="微软雅黑" panose="020B0503020204020204" pitchFamily="34" charset="-122"/>
            <a:ea typeface="微软雅黑" panose="020B0503020204020204" pitchFamily="34" charset="-122"/>
          </a:endParaRPr>
        </a:p>
      </dgm:t>
    </dgm:pt>
    <dgm:pt modelId="{03BB3514-D96C-4700-B918-7D63F3D3ADF7}" type="parTrans" cxnId="{7D2CBE3A-E3CE-4DF9-9964-3459C9B2BD33}">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83E7EBFD-A320-4947-893E-60D9141E3DE2}" type="sibTrans" cxnId="{7D2CBE3A-E3CE-4DF9-9964-3459C9B2BD33}">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2DB78E1B-1D6E-4E19-81C3-11E8E4CF5CE7}">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全程管理</a:t>
          </a:r>
          <a:endParaRPr lang="zh-CN" altLang="en-US" sz="1600" b="1" dirty="0">
            <a:latin typeface="微软雅黑" panose="020B0503020204020204" pitchFamily="34" charset="-122"/>
            <a:ea typeface="微软雅黑" panose="020B0503020204020204" pitchFamily="34" charset="-122"/>
          </a:endParaRPr>
        </a:p>
      </dgm:t>
    </dgm:pt>
    <dgm:pt modelId="{3B85C3EB-FABB-443A-AC3F-1C719A975E65}" type="parTrans" cxnId="{51B599E9-A27C-40D2-BB52-AD61593E5CB5}">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712FDD85-987C-4AE9-8EB0-39A4C39A2688}" type="sibTrans" cxnId="{51B599E9-A27C-40D2-BB52-AD61593E5CB5}">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BF3AD0F9-8727-45A0-BD91-AD27EC7B8E82}">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1600" b="1" dirty="0" smtClean="0">
              <a:latin typeface="微软雅黑" panose="020B0503020204020204" pitchFamily="34" charset="-122"/>
              <a:ea typeface="微软雅黑" panose="020B0503020204020204" pitchFamily="34" charset="-122"/>
            </a:rPr>
            <a:t>标准规范</a:t>
          </a:r>
          <a:endParaRPr lang="zh-CN" altLang="en-US" sz="1600" b="1" dirty="0">
            <a:latin typeface="微软雅黑" panose="020B0503020204020204" pitchFamily="34" charset="-122"/>
            <a:ea typeface="微软雅黑" panose="020B0503020204020204" pitchFamily="34" charset="-122"/>
          </a:endParaRPr>
        </a:p>
      </dgm:t>
    </dgm:pt>
    <dgm:pt modelId="{7A3ED40E-34E9-44A6-848A-F3C844F41723}" type="parTrans" cxnId="{CAA50DCD-B0ED-47E3-9786-8CF3121EFFC6}">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9BFA6F4C-8B5A-464C-B6DD-416B339901B5}" type="sibTrans" cxnId="{CAA50DCD-B0ED-47E3-9786-8CF3121EFFC6}">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D49CECE8-BAF5-495A-B4AC-C1BD315180A9}">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便于利用</a:t>
          </a:r>
          <a:endParaRPr lang="zh-CN" altLang="en-US" sz="1600" b="1" dirty="0">
            <a:latin typeface="微软雅黑" panose="020B0503020204020204" pitchFamily="34" charset="-122"/>
            <a:ea typeface="微软雅黑" panose="020B0503020204020204" pitchFamily="34" charset="-122"/>
          </a:endParaRPr>
        </a:p>
      </dgm:t>
    </dgm:pt>
    <dgm:pt modelId="{17EFAF69-E919-499E-B0A3-A6D838EC0153}" type="parTrans" cxnId="{EE62F282-4901-4A47-8A19-0EE8D1A19DA1}">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2E585ADD-512C-451B-9800-B856726CFD5C}" type="sibTrans" cxnId="{EE62F282-4901-4A47-8A19-0EE8D1A19DA1}">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CDA90015-0A42-4986-B5DB-756270DC0CB4}">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安全保密</a:t>
          </a:r>
          <a:endParaRPr lang="zh-CN" altLang="en-US" sz="1600" b="1" dirty="0">
            <a:latin typeface="微软雅黑" panose="020B0503020204020204" pitchFamily="34" charset="-122"/>
            <a:ea typeface="微软雅黑" panose="020B0503020204020204" pitchFamily="34" charset="-122"/>
          </a:endParaRPr>
        </a:p>
      </dgm:t>
    </dgm:pt>
    <dgm:pt modelId="{3EAFB848-5A2E-4F97-A9AC-4795351F985C}" type="parTrans" cxnId="{0E795B40-BC32-4E96-A569-FECA6719BC9F}">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29DAD173-6CF9-4C4D-863C-1227C0FB4790}" type="sibTrans" cxnId="{0E795B40-BC32-4E96-A569-FECA6719BC9F}">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E69A77AE-493B-4F29-9AC1-AC78E6B87D04}">
      <dgm:prSet phldrT="[文本]" custT="1"/>
      <dgm:spPr/>
      <dgm:t>
        <a:bodyPr/>
        <a:lstStyle/>
        <a:p>
          <a:r>
            <a:rPr lang="zh-CN" altLang="en-US" sz="1400" dirty="0" smtClean="0">
              <a:latin typeface="微软雅黑" panose="020B0503020204020204" pitchFamily="34" charset="-122"/>
              <a:ea typeface="微软雅黑" panose="020B0503020204020204" pitchFamily="34" charset="-122"/>
            </a:rPr>
            <a:t>发挥文档高效、便捷的优势，对有价值的文件提供分层次、分类别的共享应用</a:t>
          </a:r>
          <a:endParaRPr lang="zh-CN" altLang="en-US" sz="1400" dirty="0">
            <a:latin typeface="微软雅黑" panose="020B0503020204020204" pitchFamily="34" charset="-122"/>
            <a:ea typeface="微软雅黑" panose="020B0503020204020204" pitchFamily="34" charset="-122"/>
          </a:endParaRPr>
        </a:p>
      </dgm:t>
    </dgm:pt>
    <dgm:pt modelId="{33F9E3A2-450E-4E2F-A2C0-CF5653AA4CD0}" type="parTrans" cxnId="{70E232AA-94B2-48A3-8FE7-00E6693B7DB2}">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4EC22538-9201-403C-9617-50A0D7C783D0}" type="sibTrans" cxnId="{70E232AA-94B2-48A3-8FE7-00E6693B7DB2}">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A268F2B7-E579-4B56-9FB2-73932DFAA9E2}">
      <dgm:prSet phldrT="[文本]" custT="1"/>
      <dgm:spPr/>
      <dgm:t>
        <a:bodyPr/>
        <a:lstStyle/>
        <a:p>
          <a:r>
            <a:rPr lang="zh-CN" altLang="en-US" sz="1400" dirty="0" smtClean="0">
              <a:latin typeface="微软雅黑" panose="020B0503020204020204" pitchFamily="34" charset="-122"/>
              <a:ea typeface="微软雅黑" panose="020B0503020204020204" pitchFamily="34" charset="-122"/>
            </a:rPr>
            <a:t>按照国家有关法律法规和规范标准的要求，采取有效技术手段和管理措施，确保文档信息安全</a:t>
          </a:r>
          <a:endParaRPr lang="zh-CN" altLang="en-US" sz="1400" dirty="0">
            <a:latin typeface="微软雅黑" panose="020B0503020204020204" pitchFamily="34" charset="-122"/>
            <a:ea typeface="微软雅黑" panose="020B0503020204020204" pitchFamily="34" charset="-122"/>
          </a:endParaRPr>
        </a:p>
      </dgm:t>
    </dgm:pt>
    <dgm:pt modelId="{9627A935-3A5A-492C-9F49-2858B58AE896}" type="parTrans" cxnId="{EA3927C3-70B0-406F-BFBE-59912A122FDF}">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2D98BA8A-DD8C-4E83-9034-E95727C67E65}" type="sibTrans" cxnId="{EA3927C3-70B0-406F-BFBE-59912A122FDF}">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46A6718B-8C13-450D-8E32-C38397D53626}">
      <dgm:prSet phldrT="[文本]" custT="1"/>
      <dgm:spPr/>
      <dgm:t>
        <a:bodyPr/>
        <a:lstStyle/>
        <a:p>
          <a:r>
            <a:rPr lang="zh-CN" altLang="en-US" sz="1400" dirty="0" smtClean="0">
              <a:latin typeface="微软雅黑" panose="020B0503020204020204" pitchFamily="34" charset="-122"/>
              <a:ea typeface="微软雅黑" panose="020B0503020204020204" pitchFamily="34" charset="-122"/>
            </a:rPr>
            <a:t>对文档管理工作进行统筹规划，统一管理制度，对具有保存价值的文件实行集中管理</a:t>
          </a:r>
          <a:endParaRPr lang="zh-CN" altLang="en-US" sz="1400" dirty="0">
            <a:latin typeface="微软雅黑" panose="020B0503020204020204" pitchFamily="34" charset="-122"/>
            <a:ea typeface="微软雅黑" panose="020B0503020204020204" pitchFamily="34" charset="-122"/>
          </a:endParaRPr>
        </a:p>
      </dgm:t>
    </dgm:pt>
    <dgm:pt modelId="{12A6EACE-80E8-40BA-9A99-029CB1B69BE8}" type="parTrans" cxnId="{944A662E-6617-49A5-9317-D6EE7E76DB1F}">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B81E54B7-9522-49A9-A92B-19418EC140DA}" type="sibTrans" cxnId="{944A662E-6617-49A5-9317-D6EE7E76DB1F}">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BD96E3F5-2F64-4744-81A5-881A32B34896}">
      <dgm:prSet phldrT="[文本]" custT="1"/>
      <dgm:spPr/>
      <dgm:t>
        <a:bodyPr/>
        <a:lstStyle/>
        <a:p>
          <a:r>
            <a:rPr lang="zh-CN" altLang="en-US" sz="1400" dirty="0" smtClean="0">
              <a:latin typeface="微软雅黑" panose="020B0503020204020204" pitchFamily="34" charset="-122"/>
              <a:ea typeface="微软雅黑" panose="020B0503020204020204" pitchFamily="34" charset="-122"/>
            </a:rPr>
            <a:t>对文档新建、编辑、传输、保存、修改、删除等实行全过程管理，确保文档始终处于受控状态</a:t>
          </a:r>
          <a:endParaRPr lang="zh-CN" altLang="en-US" sz="1400" dirty="0">
            <a:latin typeface="微软雅黑" panose="020B0503020204020204" pitchFamily="34" charset="-122"/>
            <a:ea typeface="微软雅黑" panose="020B0503020204020204" pitchFamily="34" charset="-122"/>
          </a:endParaRPr>
        </a:p>
      </dgm:t>
    </dgm:pt>
    <dgm:pt modelId="{46EB5889-0D29-477D-918C-6452E518F3D9}" type="parTrans" cxnId="{AC1F3060-4CBA-49EC-BF4F-3715FD05E2A2}">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5E49B326-C622-40CF-A8AD-E7A8D42902E8}" type="sibTrans" cxnId="{AC1F3060-4CBA-49EC-BF4F-3715FD05E2A2}">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F0646B6E-30AB-4075-81CD-112EEB77EF56}">
      <dgm:prSet phldrT="[文本]" custT="1"/>
      <dgm:spPr/>
      <dgm:t>
        <a:bodyPr/>
        <a:lstStyle/>
        <a:p>
          <a:r>
            <a:rPr lang="zh-CN" altLang="en-US" sz="1400" dirty="0" smtClean="0">
              <a:latin typeface="微软雅黑" panose="020B0503020204020204" pitchFamily="34" charset="-122"/>
              <a:ea typeface="微软雅黑" panose="020B0503020204020204" pitchFamily="34" charset="-122"/>
            </a:rPr>
            <a:t>制定统一标准和规范，对文档实行规范化管理</a:t>
          </a:r>
          <a:endParaRPr lang="zh-CN" altLang="en-US" sz="1400" dirty="0">
            <a:latin typeface="微软雅黑" panose="020B0503020204020204" pitchFamily="34" charset="-122"/>
            <a:ea typeface="微软雅黑" panose="020B0503020204020204" pitchFamily="34" charset="-122"/>
          </a:endParaRPr>
        </a:p>
      </dgm:t>
    </dgm:pt>
    <dgm:pt modelId="{87970AC8-92E5-4EF3-B31F-3B1658FF74F5}" type="parTrans" cxnId="{254B3CC1-D963-48B7-A28C-2C6EA26F3D49}">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89CABAD8-A6E3-438D-B294-87BB1E52AA74}" type="sibTrans" cxnId="{254B3CC1-D963-48B7-A28C-2C6EA26F3D49}">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7063B059-7F41-4B65-99AA-5BB695BC1220}" type="pres">
      <dgm:prSet presAssocID="{9C48D5AD-CBBB-4301-A51E-3037DE99B8A1}" presName="Name0" presStyleCnt="0">
        <dgm:presLayoutVars>
          <dgm:dir/>
          <dgm:animLvl val="lvl"/>
          <dgm:resizeHandles val="exact"/>
        </dgm:presLayoutVars>
      </dgm:prSet>
      <dgm:spPr/>
      <dgm:t>
        <a:bodyPr/>
        <a:lstStyle/>
        <a:p>
          <a:endParaRPr lang="zh-CN" altLang="en-US"/>
        </a:p>
      </dgm:t>
    </dgm:pt>
    <dgm:pt modelId="{66391192-E343-4EE3-9D14-8D6812D331EB}" type="pres">
      <dgm:prSet presAssocID="{7193DACA-8756-4045-9AB2-588D0BE54A7D}" presName="linNode" presStyleCnt="0"/>
      <dgm:spPr/>
      <dgm:t>
        <a:bodyPr/>
        <a:lstStyle/>
        <a:p>
          <a:endParaRPr lang="zh-CN" altLang="en-US"/>
        </a:p>
      </dgm:t>
    </dgm:pt>
    <dgm:pt modelId="{D840A229-5631-4A46-923D-B5BCAFF42BD5}" type="pres">
      <dgm:prSet presAssocID="{7193DACA-8756-4045-9AB2-588D0BE54A7D}" presName="parentText" presStyleLbl="node1" presStyleIdx="0" presStyleCnt="5">
        <dgm:presLayoutVars>
          <dgm:chMax val="1"/>
          <dgm:bulletEnabled val="1"/>
        </dgm:presLayoutVars>
      </dgm:prSet>
      <dgm:spPr/>
      <dgm:t>
        <a:bodyPr/>
        <a:lstStyle/>
        <a:p>
          <a:endParaRPr lang="zh-CN" altLang="en-US"/>
        </a:p>
      </dgm:t>
    </dgm:pt>
    <dgm:pt modelId="{9FC4588F-A888-4B87-9E95-3C74B286E44E}" type="pres">
      <dgm:prSet presAssocID="{7193DACA-8756-4045-9AB2-588D0BE54A7D}" presName="descendantText" presStyleLbl="alignAccFollowNode1" presStyleIdx="0" presStyleCnt="5" custScaleX="217200" custScaleY="104971">
        <dgm:presLayoutVars>
          <dgm:bulletEnabled val="1"/>
        </dgm:presLayoutVars>
      </dgm:prSet>
      <dgm:spPr/>
      <dgm:t>
        <a:bodyPr/>
        <a:lstStyle/>
        <a:p>
          <a:endParaRPr lang="zh-CN" altLang="en-US"/>
        </a:p>
      </dgm:t>
    </dgm:pt>
    <dgm:pt modelId="{F789D8DB-8D9E-4D90-B825-942FC086F40E}" type="pres">
      <dgm:prSet presAssocID="{83E7EBFD-A320-4947-893E-60D9141E3DE2}" presName="sp" presStyleCnt="0"/>
      <dgm:spPr/>
      <dgm:t>
        <a:bodyPr/>
        <a:lstStyle/>
        <a:p>
          <a:endParaRPr lang="zh-CN" altLang="en-US"/>
        </a:p>
      </dgm:t>
    </dgm:pt>
    <dgm:pt modelId="{87DB4981-579F-49B6-8B07-5FE9F518C4B5}" type="pres">
      <dgm:prSet presAssocID="{2DB78E1B-1D6E-4E19-81C3-11E8E4CF5CE7}" presName="linNode" presStyleCnt="0"/>
      <dgm:spPr/>
      <dgm:t>
        <a:bodyPr/>
        <a:lstStyle/>
        <a:p>
          <a:endParaRPr lang="zh-CN" altLang="en-US"/>
        </a:p>
      </dgm:t>
    </dgm:pt>
    <dgm:pt modelId="{16329B84-42E4-42A2-A37C-CED1EE92C890}" type="pres">
      <dgm:prSet presAssocID="{2DB78E1B-1D6E-4E19-81C3-11E8E4CF5CE7}" presName="parentText" presStyleLbl="node1" presStyleIdx="1" presStyleCnt="5">
        <dgm:presLayoutVars>
          <dgm:chMax val="1"/>
          <dgm:bulletEnabled val="1"/>
        </dgm:presLayoutVars>
      </dgm:prSet>
      <dgm:spPr/>
      <dgm:t>
        <a:bodyPr/>
        <a:lstStyle/>
        <a:p>
          <a:endParaRPr lang="zh-CN" altLang="en-US"/>
        </a:p>
      </dgm:t>
    </dgm:pt>
    <dgm:pt modelId="{6CC36D7B-0B01-4743-B733-F257BDFDC5A7}" type="pres">
      <dgm:prSet presAssocID="{2DB78E1B-1D6E-4E19-81C3-11E8E4CF5CE7}" presName="descendantText" presStyleLbl="alignAccFollowNode1" presStyleIdx="1" presStyleCnt="5" custScaleX="220781" custScaleY="113786">
        <dgm:presLayoutVars>
          <dgm:bulletEnabled val="1"/>
        </dgm:presLayoutVars>
      </dgm:prSet>
      <dgm:spPr/>
      <dgm:t>
        <a:bodyPr/>
        <a:lstStyle/>
        <a:p>
          <a:endParaRPr lang="zh-CN" altLang="en-US"/>
        </a:p>
      </dgm:t>
    </dgm:pt>
    <dgm:pt modelId="{9CE84940-0DB6-49C2-8F10-31F1AC58650B}" type="pres">
      <dgm:prSet presAssocID="{712FDD85-987C-4AE9-8EB0-39A4C39A2688}" presName="sp" presStyleCnt="0"/>
      <dgm:spPr/>
      <dgm:t>
        <a:bodyPr/>
        <a:lstStyle/>
        <a:p>
          <a:endParaRPr lang="zh-CN" altLang="en-US"/>
        </a:p>
      </dgm:t>
    </dgm:pt>
    <dgm:pt modelId="{9B95B5B2-5E39-4EAC-A523-A5125C69B373}" type="pres">
      <dgm:prSet presAssocID="{BF3AD0F9-8727-45A0-BD91-AD27EC7B8E82}" presName="linNode" presStyleCnt="0"/>
      <dgm:spPr/>
      <dgm:t>
        <a:bodyPr/>
        <a:lstStyle/>
        <a:p>
          <a:endParaRPr lang="zh-CN" altLang="en-US"/>
        </a:p>
      </dgm:t>
    </dgm:pt>
    <dgm:pt modelId="{47072A05-8E05-4EC8-A413-677329DD77E0}" type="pres">
      <dgm:prSet presAssocID="{BF3AD0F9-8727-45A0-BD91-AD27EC7B8E82}" presName="parentText" presStyleLbl="node1" presStyleIdx="2" presStyleCnt="5">
        <dgm:presLayoutVars>
          <dgm:chMax val="1"/>
          <dgm:bulletEnabled val="1"/>
        </dgm:presLayoutVars>
      </dgm:prSet>
      <dgm:spPr/>
      <dgm:t>
        <a:bodyPr/>
        <a:lstStyle/>
        <a:p>
          <a:endParaRPr lang="zh-CN" altLang="en-US"/>
        </a:p>
      </dgm:t>
    </dgm:pt>
    <dgm:pt modelId="{60F1855E-4C52-442E-94FC-6A491BEBDB9F}" type="pres">
      <dgm:prSet presAssocID="{BF3AD0F9-8727-45A0-BD91-AD27EC7B8E82}" presName="descendantText" presStyleLbl="alignAccFollowNode1" presStyleIdx="2" presStyleCnt="5" custScaleX="217200" custScaleY="110221">
        <dgm:presLayoutVars>
          <dgm:bulletEnabled val="1"/>
        </dgm:presLayoutVars>
      </dgm:prSet>
      <dgm:spPr/>
      <dgm:t>
        <a:bodyPr/>
        <a:lstStyle/>
        <a:p>
          <a:endParaRPr lang="zh-CN" altLang="en-US"/>
        </a:p>
      </dgm:t>
    </dgm:pt>
    <dgm:pt modelId="{6C7E539D-99FC-4232-AF8B-E47D45C7A7F6}" type="pres">
      <dgm:prSet presAssocID="{9BFA6F4C-8B5A-464C-B6DD-416B339901B5}" presName="sp" presStyleCnt="0"/>
      <dgm:spPr/>
      <dgm:t>
        <a:bodyPr/>
        <a:lstStyle/>
        <a:p>
          <a:endParaRPr lang="zh-CN" altLang="en-US"/>
        </a:p>
      </dgm:t>
    </dgm:pt>
    <dgm:pt modelId="{5FC53370-DC66-4CDF-90B3-836E08BE4CFE}" type="pres">
      <dgm:prSet presAssocID="{D49CECE8-BAF5-495A-B4AC-C1BD315180A9}" presName="linNode" presStyleCnt="0"/>
      <dgm:spPr/>
      <dgm:t>
        <a:bodyPr/>
        <a:lstStyle/>
        <a:p>
          <a:endParaRPr lang="zh-CN" altLang="en-US"/>
        </a:p>
      </dgm:t>
    </dgm:pt>
    <dgm:pt modelId="{95F11322-7E02-47ED-8586-56A60A05DDD4}" type="pres">
      <dgm:prSet presAssocID="{D49CECE8-BAF5-495A-B4AC-C1BD315180A9}" presName="parentText" presStyleLbl="node1" presStyleIdx="3" presStyleCnt="5" custScaleX="56140">
        <dgm:presLayoutVars>
          <dgm:chMax val="1"/>
          <dgm:bulletEnabled val="1"/>
        </dgm:presLayoutVars>
      </dgm:prSet>
      <dgm:spPr/>
      <dgm:t>
        <a:bodyPr/>
        <a:lstStyle/>
        <a:p>
          <a:endParaRPr lang="zh-CN" altLang="en-US"/>
        </a:p>
      </dgm:t>
    </dgm:pt>
    <dgm:pt modelId="{4029E224-FF9C-491A-A092-CB01AF9F3576}" type="pres">
      <dgm:prSet presAssocID="{D49CECE8-BAF5-495A-B4AC-C1BD315180A9}" presName="descendantText" presStyleLbl="alignAccFollowNode1" presStyleIdx="3" presStyleCnt="5" custScaleX="123722" custScaleY="117146" custLinFactNeighborX="124" custLinFactNeighborY="-422">
        <dgm:presLayoutVars>
          <dgm:bulletEnabled val="1"/>
        </dgm:presLayoutVars>
      </dgm:prSet>
      <dgm:spPr/>
      <dgm:t>
        <a:bodyPr/>
        <a:lstStyle/>
        <a:p>
          <a:endParaRPr lang="zh-CN" altLang="en-US"/>
        </a:p>
      </dgm:t>
    </dgm:pt>
    <dgm:pt modelId="{E190F877-8D33-4CF6-9781-FD5D491C843D}" type="pres">
      <dgm:prSet presAssocID="{2E585ADD-512C-451B-9800-B856726CFD5C}" presName="sp" presStyleCnt="0"/>
      <dgm:spPr/>
      <dgm:t>
        <a:bodyPr/>
        <a:lstStyle/>
        <a:p>
          <a:endParaRPr lang="zh-CN" altLang="en-US"/>
        </a:p>
      </dgm:t>
    </dgm:pt>
    <dgm:pt modelId="{7860AF36-FEA3-4AA9-BF48-7B841A19AB3B}" type="pres">
      <dgm:prSet presAssocID="{CDA90015-0A42-4986-B5DB-756270DC0CB4}" presName="linNode" presStyleCnt="0"/>
      <dgm:spPr/>
      <dgm:t>
        <a:bodyPr/>
        <a:lstStyle/>
        <a:p>
          <a:endParaRPr lang="zh-CN" altLang="en-US"/>
        </a:p>
      </dgm:t>
    </dgm:pt>
    <dgm:pt modelId="{2684FB58-EE01-4987-88E8-A80A651A0F87}" type="pres">
      <dgm:prSet presAssocID="{CDA90015-0A42-4986-B5DB-756270DC0CB4}" presName="parentText" presStyleLbl="node1" presStyleIdx="4" presStyleCnt="5" custScaleX="56140">
        <dgm:presLayoutVars>
          <dgm:chMax val="1"/>
          <dgm:bulletEnabled val="1"/>
        </dgm:presLayoutVars>
      </dgm:prSet>
      <dgm:spPr/>
      <dgm:t>
        <a:bodyPr/>
        <a:lstStyle/>
        <a:p>
          <a:endParaRPr lang="zh-CN" altLang="en-US"/>
        </a:p>
      </dgm:t>
    </dgm:pt>
    <dgm:pt modelId="{781EBF8B-684D-4B5B-AF3F-803D66382E1E}" type="pres">
      <dgm:prSet presAssocID="{CDA90015-0A42-4986-B5DB-756270DC0CB4}" presName="descendantText" presStyleLbl="alignAccFollowNode1" presStyleIdx="4" presStyleCnt="5" custScaleX="124523" custScaleY="117145" custLinFactNeighborX="236" custLinFactNeighborY="-2026">
        <dgm:presLayoutVars>
          <dgm:bulletEnabled val="1"/>
        </dgm:presLayoutVars>
      </dgm:prSet>
      <dgm:spPr/>
      <dgm:t>
        <a:bodyPr/>
        <a:lstStyle/>
        <a:p>
          <a:endParaRPr lang="zh-CN" altLang="en-US"/>
        </a:p>
      </dgm:t>
    </dgm:pt>
  </dgm:ptLst>
  <dgm:cxnLst>
    <dgm:cxn modelId="{51B599E9-A27C-40D2-BB52-AD61593E5CB5}" srcId="{9C48D5AD-CBBB-4301-A51E-3037DE99B8A1}" destId="{2DB78E1B-1D6E-4E19-81C3-11E8E4CF5CE7}" srcOrd="1" destOrd="0" parTransId="{3B85C3EB-FABB-443A-AC3F-1C719A975E65}" sibTransId="{712FDD85-987C-4AE9-8EB0-39A4C39A2688}"/>
    <dgm:cxn modelId="{81C81060-C07F-49F3-B94B-39FC3ECA805D}" type="presOf" srcId="{CDA90015-0A42-4986-B5DB-756270DC0CB4}" destId="{2684FB58-EE01-4987-88E8-A80A651A0F87}" srcOrd="0" destOrd="0" presId="urn:microsoft.com/office/officeart/2005/8/layout/vList5"/>
    <dgm:cxn modelId="{126AFE93-4A68-454F-B08D-7E3B202DFA61}" type="presOf" srcId="{7193DACA-8756-4045-9AB2-588D0BE54A7D}" destId="{D840A229-5631-4A46-923D-B5BCAFF42BD5}" srcOrd="0" destOrd="0" presId="urn:microsoft.com/office/officeart/2005/8/layout/vList5"/>
    <dgm:cxn modelId="{7E6E0F34-4B4A-43A9-AAFD-C1DEB397311F}" type="presOf" srcId="{A268F2B7-E579-4B56-9FB2-73932DFAA9E2}" destId="{781EBF8B-684D-4B5B-AF3F-803D66382E1E}" srcOrd="0" destOrd="0" presId="urn:microsoft.com/office/officeart/2005/8/layout/vList5"/>
    <dgm:cxn modelId="{7B77EE34-6F31-4EEF-B114-D13DD87A303A}" type="presOf" srcId="{BD96E3F5-2F64-4744-81A5-881A32B34896}" destId="{6CC36D7B-0B01-4743-B733-F257BDFDC5A7}" srcOrd="0" destOrd="0" presId="urn:microsoft.com/office/officeart/2005/8/layout/vList5"/>
    <dgm:cxn modelId="{157F3B5E-62E3-4815-8F6C-5BF6746C5C32}" type="presOf" srcId="{2DB78E1B-1D6E-4E19-81C3-11E8E4CF5CE7}" destId="{16329B84-42E4-42A2-A37C-CED1EE92C890}" srcOrd="0" destOrd="0" presId="urn:microsoft.com/office/officeart/2005/8/layout/vList5"/>
    <dgm:cxn modelId="{7D2CBE3A-E3CE-4DF9-9964-3459C9B2BD33}" srcId="{9C48D5AD-CBBB-4301-A51E-3037DE99B8A1}" destId="{7193DACA-8756-4045-9AB2-588D0BE54A7D}" srcOrd="0" destOrd="0" parTransId="{03BB3514-D96C-4700-B918-7D63F3D3ADF7}" sibTransId="{83E7EBFD-A320-4947-893E-60D9141E3DE2}"/>
    <dgm:cxn modelId="{EA775F62-8954-4B53-986A-614DBBB65E67}" type="presOf" srcId="{46A6718B-8C13-450D-8E32-C38397D53626}" destId="{9FC4588F-A888-4B87-9E95-3C74B286E44E}" srcOrd="0" destOrd="0" presId="urn:microsoft.com/office/officeart/2005/8/layout/vList5"/>
    <dgm:cxn modelId="{EA3927C3-70B0-406F-BFBE-59912A122FDF}" srcId="{CDA90015-0A42-4986-B5DB-756270DC0CB4}" destId="{A268F2B7-E579-4B56-9FB2-73932DFAA9E2}" srcOrd="0" destOrd="0" parTransId="{9627A935-3A5A-492C-9F49-2858B58AE896}" sibTransId="{2D98BA8A-DD8C-4E83-9034-E95727C67E65}"/>
    <dgm:cxn modelId="{F2363179-20E7-4427-8C91-AE5CF129A872}" type="presOf" srcId="{BF3AD0F9-8727-45A0-BD91-AD27EC7B8E82}" destId="{47072A05-8E05-4EC8-A413-677329DD77E0}" srcOrd="0" destOrd="0" presId="urn:microsoft.com/office/officeart/2005/8/layout/vList5"/>
    <dgm:cxn modelId="{EE62F282-4901-4A47-8A19-0EE8D1A19DA1}" srcId="{9C48D5AD-CBBB-4301-A51E-3037DE99B8A1}" destId="{D49CECE8-BAF5-495A-B4AC-C1BD315180A9}" srcOrd="3" destOrd="0" parTransId="{17EFAF69-E919-499E-B0A3-A6D838EC0153}" sibTransId="{2E585ADD-512C-451B-9800-B856726CFD5C}"/>
    <dgm:cxn modelId="{944A662E-6617-49A5-9317-D6EE7E76DB1F}" srcId="{7193DACA-8756-4045-9AB2-588D0BE54A7D}" destId="{46A6718B-8C13-450D-8E32-C38397D53626}" srcOrd="0" destOrd="0" parTransId="{12A6EACE-80E8-40BA-9A99-029CB1B69BE8}" sibTransId="{B81E54B7-9522-49A9-A92B-19418EC140DA}"/>
    <dgm:cxn modelId="{490A35FC-10A7-46CB-A8A6-80740943CB12}" type="presOf" srcId="{E69A77AE-493B-4F29-9AC1-AC78E6B87D04}" destId="{4029E224-FF9C-491A-A092-CB01AF9F3576}" srcOrd="0" destOrd="0" presId="urn:microsoft.com/office/officeart/2005/8/layout/vList5"/>
    <dgm:cxn modelId="{24CA89DA-654F-4742-8961-7F84F5B9A50D}" type="presOf" srcId="{9C48D5AD-CBBB-4301-A51E-3037DE99B8A1}" destId="{7063B059-7F41-4B65-99AA-5BB695BC1220}" srcOrd="0" destOrd="0" presId="urn:microsoft.com/office/officeart/2005/8/layout/vList5"/>
    <dgm:cxn modelId="{254B3CC1-D963-48B7-A28C-2C6EA26F3D49}" srcId="{BF3AD0F9-8727-45A0-BD91-AD27EC7B8E82}" destId="{F0646B6E-30AB-4075-81CD-112EEB77EF56}" srcOrd="0" destOrd="0" parTransId="{87970AC8-92E5-4EF3-B31F-3B1658FF74F5}" sibTransId="{89CABAD8-A6E3-438D-B294-87BB1E52AA74}"/>
    <dgm:cxn modelId="{70E232AA-94B2-48A3-8FE7-00E6693B7DB2}" srcId="{D49CECE8-BAF5-495A-B4AC-C1BD315180A9}" destId="{E69A77AE-493B-4F29-9AC1-AC78E6B87D04}" srcOrd="0" destOrd="0" parTransId="{33F9E3A2-450E-4E2F-A2C0-CF5653AA4CD0}" sibTransId="{4EC22538-9201-403C-9617-50A0D7C783D0}"/>
    <dgm:cxn modelId="{2B92E2FA-3F14-44DB-B6F1-5D12AA2A339C}" type="presOf" srcId="{F0646B6E-30AB-4075-81CD-112EEB77EF56}" destId="{60F1855E-4C52-442E-94FC-6A491BEBDB9F}" srcOrd="0" destOrd="0" presId="urn:microsoft.com/office/officeart/2005/8/layout/vList5"/>
    <dgm:cxn modelId="{AC1F3060-4CBA-49EC-BF4F-3715FD05E2A2}" srcId="{2DB78E1B-1D6E-4E19-81C3-11E8E4CF5CE7}" destId="{BD96E3F5-2F64-4744-81A5-881A32B34896}" srcOrd="0" destOrd="0" parTransId="{46EB5889-0D29-477D-918C-6452E518F3D9}" sibTransId="{5E49B326-C622-40CF-A8AD-E7A8D42902E8}"/>
    <dgm:cxn modelId="{0E795B40-BC32-4E96-A569-FECA6719BC9F}" srcId="{9C48D5AD-CBBB-4301-A51E-3037DE99B8A1}" destId="{CDA90015-0A42-4986-B5DB-756270DC0CB4}" srcOrd="4" destOrd="0" parTransId="{3EAFB848-5A2E-4F97-A9AC-4795351F985C}" sibTransId="{29DAD173-6CF9-4C4D-863C-1227C0FB4790}"/>
    <dgm:cxn modelId="{CAA50DCD-B0ED-47E3-9786-8CF3121EFFC6}" srcId="{9C48D5AD-CBBB-4301-A51E-3037DE99B8A1}" destId="{BF3AD0F9-8727-45A0-BD91-AD27EC7B8E82}" srcOrd="2" destOrd="0" parTransId="{7A3ED40E-34E9-44A6-848A-F3C844F41723}" sibTransId="{9BFA6F4C-8B5A-464C-B6DD-416B339901B5}"/>
    <dgm:cxn modelId="{BC723AAE-3F2E-4104-9AE4-A353A3348FA9}" type="presOf" srcId="{D49CECE8-BAF5-495A-B4AC-C1BD315180A9}" destId="{95F11322-7E02-47ED-8586-56A60A05DDD4}" srcOrd="0" destOrd="0" presId="urn:microsoft.com/office/officeart/2005/8/layout/vList5"/>
    <dgm:cxn modelId="{3CBF712C-6DAE-4779-A55A-19CB4E92B50D}" type="presParOf" srcId="{7063B059-7F41-4B65-99AA-5BB695BC1220}" destId="{66391192-E343-4EE3-9D14-8D6812D331EB}" srcOrd="0" destOrd="0" presId="urn:microsoft.com/office/officeart/2005/8/layout/vList5"/>
    <dgm:cxn modelId="{E52BE304-F70C-46F8-AC54-338033E2337F}" type="presParOf" srcId="{66391192-E343-4EE3-9D14-8D6812D331EB}" destId="{D840A229-5631-4A46-923D-B5BCAFF42BD5}" srcOrd="0" destOrd="0" presId="urn:microsoft.com/office/officeart/2005/8/layout/vList5"/>
    <dgm:cxn modelId="{2A3116CE-3811-4124-9B09-59B29C353FBB}" type="presParOf" srcId="{66391192-E343-4EE3-9D14-8D6812D331EB}" destId="{9FC4588F-A888-4B87-9E95-3C74B286E44E}" srcOrd="1" destOrd="0" presId="urn:microsoft.com/office/officeart/2005/8/layout/vList5"/>
    <dgm:cxn modelId="{3B93503D-E1EB-488D-B670-58D3C77E5413}" type="presParOf" srcId="{7063B059-7F41-4B65-99AA-5BB695BC1220}" destId="{F789D8DB-8D9E-4D90-B825-942FC086F40E}" srcOrd="1" destOrd="0" presId="urn:microsoft.com/office/officeart/2005/8/layout/vList5"/>
    <dgm:cxn modelId="{10FD4F56-F350-4849-8EF2-50C4D61C98FD}" type="presParOf" srcId="{7063B059-7F41-4B65-99AA-5BB695BC1220}" destId="{87DB4981-579F-49B6-8B07-5FE9F518C4B5}" srcOrd="2" destOrd="0" presId="urn:microsoft.com/office/officeart/2005/8/layout/vList5"/>
    <dgm:cxn modelId="{23943306-BFB3-46EC-92BB-AFD0A3AF9F50}" type="presParOf" srcId="{87DB4981-579F-49B6-8B07-5FE9F518C4B5}" destId="{16329B84-42E4-42A2-A37C-CED1EE92C890}" srcOrd="0" destOrd="0" presId="urn:microsoft.com/office/officeart/2005/8/layout/vList5"/>
    <dgm:cxn modelId="{6A7AF4F6-0258-4F55-8787-AD2C6FB13AFF}" type="presParOf" srcId="{87DB4981-579F-49B6-8B07-5FE9F518C4B5}" destId="{6CC36D7B-0B01-4743-B733-F257BDFDC5A7}" srcOrd="1" destOrd="0" presId="urn:microsoft.com/office/officeart/2005/8/layout/vList5"/>
    <dgm:cxn modelId="{0B42326B-A62A-49E6-86CC-4CFAED093879}" type="presParOf" srcId="{7063B059-7F41-4B65-99AA-5BB695BC1220}" destId="{9CE84940-0DB6-49C2-8F10-31F1AC58650B}" srcOrd="3" destOrd="0" presId="urn:microsoft.com/office/officeart/2005/8/layout/vList5"/>
    <dgm:cxn modelId="{A3B599B3-1FE4-402B-B396-15C661AD7BAD}" type="presParOf" srcId="{7063B059-7F41-4B65-99AA-5BB695BC1220}" destId="{9B95B5B2-5E39-4EAC-A523-A5125C69B373}" srcOrd="4" destOrd="0" presId="urn:microsoft.com/office/officeart/2005/8/layout/vList5"/>
    <dgm:cxn modelId="{9B12C1D6-DE48-4460-8579-8A4FF3A42DFA}" type="presParOf" srcId="{9B95B5B2-5E39-4EAC-A523-A5125C69B373}" destId="{47072A05-8E05-4EC8-A413-677329DD77E0}" srcOrd="0" destOrd="0" presId="urn:microsoft.com/office/officeart/2005/8/layout/vList5"/>
    <dgm:cxn modelId="{711B0FD8-FAD2-4E09-B1D9-C7CA6D93FC92}" type="presParOf" srcId="{9B95B5B2-5E39-4EAC-A523-A5125C69B373}" destId="{60F1855E-4C52-442E-94FC-6A491BEBDB9F}" srcOrd="1" destOrd="0" presId="urn:microsoft.com/office/officeart/2005/8/layout/vList5"/>
    <dgm:cxn modelId="{858957CB-FA0D-40A5-B85C-C9145B38D9F0}" type="presParOf" srcId="{7063B059-7F41-4B65-99AA-5BB695BC1220}" destId="{6C7E539D-99FC-4232-AF8B-E47D45C7A7F6}" srcOrd="5" destOrd="0" presId="urn:microsoft.com/office/officeart/2005/8/layout/vList5"/>
    <dgm:cxn modelId="{0E8C7081-B72A-4406-86DD-714E2A4027D8}" type="presParOf" srcId="{7063B059-7F41-4B65-99AA-5BB695BC1220}" destId="{5FC53370-DC66-4CDF-90B3-836E08BE4CFE}" srcOrd="6" destOrd="0" presId="urn:microsoft.com/office/officeart/2005/8/layout/vList5"/>
    <dgm:cxn modelId="{5D66B160-4E22-49B3-8E8C-639D6F47E8EC}" type="presParOf" srcId="{5FC53370-DC66-4CDF-90B3-836E08BE4CFE}" destId="{95F11322-7E02-47ED-8586-56A60A05DDD4}" srcOrd="0" destOrd="0" presId="urn:microsoft.com/office/officeart/2005/8/layout/vList5"/>
    <dgm:cxn modelId="{1B1566CF-5230-4CD1-BECE-EF0B9814B934}" type="presParOf" srcId="{5FC53370-DC66-4CDF-90B3-836E08BE4CFE}" destId="{4029E224-FF9C-491A-A092-CB01AF9F3576}" srcOrd="1" destOrd="0" presId="urn:microsoft.com/office/officeart/2005/8/layout/vList5"/>
    <dgm:cxn modelId="{EE1C40F3-A5AF-4EF7-8ED7-ED655C3274EA}" type="presParOf" srcId="{7063B059-7F41-4B65-99AA-5BB695BC1220}" destId="{E190F877-8D33-4CF6-9781-FD5D491C843D}" srcOrd="7" destOrd="0" presId="urn:microsoft.com/office/officeart/2005/8/layout/vList5"/>
    <dgm:cxn modelId="{20FB91EA-C8E6-4CC1-9758-F7E3C4D595FE}" type="presParOf" srcId="{7063B059-7F41-4B65-99AA-5BB695BC1220}" destId="{7860AF36-FEA3-4AA9-BF48-7B841A19AB3B}" srcOrd="8" destOrd="0" presId="urn:microsoft.com/office/officeart/2005/8/layout/vList5"/>
    <dgm:cxn modelId="{525957C3-CF6C-4DA8-B3EE-6FF38DA2C90B}" type="presParOf" srcId="{7860AF36-FEA3-4AA9-BF48-7B841A19AB3B}" destId="{2684FB58-EE01-4987-88E8-A80A651A0F87}" srcOrd="0" destOrd="0" presId="urn:microsoft.com/office/officeart/2005/8/layout/vList5"/>
    <dgm:cxn modelId="{A13C9203-FA00-4DDD-9B14-DB473A9EE84A}" type="presParOf" srcId="{7860AF36-FEA3-4AA9-BF48-7B841A19AB3B}" destId="{781EBF8B-684D-4B5B-AF3F-803D66382E1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0A083C-F276-49F5-B8AF-2C92D4CE46C4}" type="datetimeFigureOut">
              <a:rPr lang="zh-CN" altLang="en-US" smtClean="0"/>
              <a:pPr/>
              <a:t>2016/12/2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1067D-7520-454E-A8AF-3D3D46B8B97A}" type="slidenum">
              <a:rPr lang="zh-CN" altLang="en-US" smtClean="0"/>
              <a:pPr/>
              <a:t>‹#›</a:t>
            </a:fld>
            <a:endParaRPr lang="zh-CN" alt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marL="0" algn="l" defTabSz="914296" rtl="0" eaLnBrk="1" latinLnBrk="0" hangingPunct="1">
      <a:defRPr sz="1200" kern="1200">
        <a:solidFill>
          <a:schemeClr val="tx1"/>
        </a:solidFill>
        <a:latin typeface="+mn-lt"/>
        <a:ea typeface="+mn-ea"/>
        <a:cs typeface="+mn-cs"/>
      </a:defRPr>
    </a:lvl1pPr>
    <a:lvl2pPr marL="457148" algn="l" defTabSz="914296" rtl="0" eaLnBrk="1" latinLnBrk="0" hangingPunct="1">
      <a:defRPr sz="1200" kern="1200">
        <a:solidFill>
          <a:schemeClr val="tx1"/>
        </a:solidFill>
        <a:latin typeface="+mn-lt"/>
        <a:ea typeface="+mn-ea"/>
        <a:cs typeface="+mn-cs"/>
      </a:defRPr>
    </a:lvl2pPr>
    <a:lvl3pPr marL="914296" algn="l" defTabSz="914296" rtl="0" eaLnBrk="1" latinLnBrk="0" hangingPunct="1">
      <a:defRPr sz="1200" kern="1200">
        <a:solidFill>
          <a:schemeClr val="tx1"/>
        </a:solidFill>
        <a:latin typeface="+mn-lt"/>
        <a:ea typeface="+mn-ea"/>
        <a:cs typeface="+mn-cs"/>
      </a:defRPr>
    </a:lvl3pPr>
    <a:lvl4pPr marL="1371444" algn="l" defTabSz="914296" rtl="0" eaLnBrk="1" latinLnBrk="0" hangingPunct="1">
      <a:defRPr sz="1200" kern="1200">
        <a:solidFill>
          <a:schemeClr val="tx1"/>
        </a:solidFill>
        <a:latin typeface="+mn-lt"/>
        <a:ea typeface="+mn-ea"/>
        <a:cs typeface="+mn-cs"/>
      </a:defRPr>
    </a:lvl4pPr>
    <a:lvl5pPr marL="1828592" algn="l" defTabSz="914296" rtl="0" eaLnBrk="1" latinLnBrk="0" hangingPunct="1">
      <a:defRPr sz="1200" kern="1200">
        <a:solidFill>
          <a:schemeClr val="tx1"/>
        </a:solidFill>
        <a:latin typeface="+mn-lt"/>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4"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D01067D-7520-454E-A8AF-3D3D46B8B97A}" type="slidenum">
              <a:rPr lang="zh-CN" altLang="en-US" smtClean="0"/>
              <a:pPr/>
              <a:t>9</a:t>
            </a:fld>
            <a:endParaRPr lang="zh-CN" altLang="en-US"/>
          </a:p>
        </p:txBody>
      </p:sp>
    </p:spTree>
    <p:extLst>
      <p:ext uri="{BB962C8B-B14F-4D97-AF65-F5344CB8AC3E}">
        <p14:creationId xmlns:p14="http://schemas.microsoft.com/office/powerpoint/2010/main" val="154461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D01067D-7520-454E-A8AF-3D3D46B8B97A}" type="slidenum">
              <a:rPr lang="zh-CN" altLang="en-US" smtClean="0"/>
              <a:pPr/>
              <a:t>10</a:t>
            </a:fld>
            <a:endParaRPr lang="zh-CN" altLang="en-US"/>
          </a:p>
        </p:txBody>
      </p:sp>
    </p:spTree>
    <p:extLst>
      <p:ext uri="{BB962C8B-B14F-4D97-AF65-F5344CB8AC3E}">
        <p14:creationId xmlns:p14="http://schemas.microsoft.com/office/powerpoint/2010/main" val="360022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D01067D-7520-454E-A8AF-3D3D46B8B97A}" type="slidenum">
              <a:rPr lang="zh-CN" altLang="en-US" smtClean="0"/>
              <a:pPr/>
              <a:t>12</a:t>
            </a:fld>
            <a:endParaRPr lang="zh-CN" altLang="en-US"/>
          </a:p>
        </p:txBody>
      </p:sp>
    </p:spTree>
    <p:extLst>
      <p:ext uri="{BB962C8B-B14F-4D97-AF65-F5344CB8AC3E}">
        <p14:creationId xmlns:p14="http://schemas.microsoft.com/office/powerpoint/2010/main" val="175691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AED87EB-65D7-4500-873C-410831173A82}" type="slidenum">
              <a:rPr lang="en-US" smtClean="0"/>
              <a:pPr/>
              <a:t>14</a:t>
            </a:fld>
            <a:endParaRPr lang="en-US" dirty="0"/>
          </a:p>
        </p:txBody>
      </p:sp>
    </p:spTree>
    <p:extLst>
      <p:ext uri="{BB962C8B-B14F-4D97-AF65-F5344CB8AC3E}">
        <p14:creationId xmlns:p14="http://schemas.microsoft.com/office/powerpoint/2010/main" val="185584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01067D-7520-454E-A8AF-3D3D46B8B97A}" type="slidenum">
              <a:rPr lang="zh-CN" altLang="en-US" smtClean="0"/>
              <a:pPr/>
              <a:t>46</a:t>
            </a:fld>
            <a:endParaRPr lang="zh-CN" altLang="en-US"/>
          </a:p>
        </p:txBody>
      </p:sp>
    </p:spTree>
    <p:extLst>
      <p:ext uri="{BB962C8B-B14F-4D97-AF65-F5344CB8AC3E}">
        <p14:creationId xmlns:p14="http://schemas.microsoft.com/office/powerpoint/2010/main" val="1961043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752286" y="4566048"/>
            <a:ext cx="453627" cy="273844"/>
          </a:xfrm>
          <a:prstGeom prst="rect">
            <a:avLst/>
          </a:prstGeom>
        </p:spPr>
        <p:txBody>
          <a:bodyPr lIns="68589" tIns="34295" rIns="68589" bIns="34295"/>
          <a:lstStyle>
            <a:lvl1pPr>
              <a:defRPr/>
            </a:lvl1pPr>
          </a:lstStyle>
          <a:p>
            <a:fld id="{96A2E8AB-B201-4D45-8CC2-2DE7EFE65BA1}" type="slidenum">
              <a:rPr lang="en-US" altLang="en-US"/>
              <a:pPr/>
              <a:t>‹#›</a:t>
            </a:fld>
            <a:endParaRPr lang="en-US" altLang="en-US" sz="1300" dirty="0">
              <a:solidFill>
                <a:schemeClr val="tx1"/>
              </a:solidFill>
            </a:endParaRPr>
          </a:p>
        </p:txBody>
      </p:sp>
      <p:pic>
        <p:nvPicPr>
          <p:cNvPr id="3" name="图片 2" descr="shutterstock_275789708.jpg"/>
          <p:cNvPicPr>
            <a:picLocks noChangeAspect="1"/>
          </p:cNvPicPr>
          <p:nvPr userDrawn="1"/>
        </p:nvPicPr>
        <p:blipFill>
          <a:blip r:embed="rId2" cstate="print">
            <a:alphaModFix amt="10000"/>
            <a:extLst>
              <a:ext uri="{28A0092B-C50C-407E-A947-70E740481C1C}">
                <a14:useLocalDpi xmlns:a14="http://schemas.microsoft.com/office/drawing/2010/main" val="0"/>
              </a:ext>
            </a:extLst>
          </a:blip>
          <a:srcRect b="15625"/>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alpha val="10196"/>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7184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descr="shutterstock_275789708.jpg"/>
          <p:cNvPicPr>
            <a:picLocks noChangeAspect="1"/>
          </p:cNvPicPr>
          <p:nvPr userDrawn="1"/>
        </p:nvPicPr>
        <p:blipFill>
          <a:blip r:embed="rId2" cstate="print">
            <a:alphaModFix amt="10000"/>
            <a:extLst>
              <a:ext uri="{28A0092B-C50C-407E-A947-70E740481C1C}">
                <a14:useLocalDpi xmlns:a14="http://schemas.microsoft.com/office/drawing/2010/main" val="0"/>
              </a:ext>
            </a:extLst>
          </a:blip>
          <a:srcRect b="15625"/>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alpha val="10196"/>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324544" y="843558"/>
            <a:ext cx="493713" cy="2160240"/>
          </a:xfrm>
          <a:prstGeom prst="rect">
            <a:avLst/>
          </a:prstGeom>
          <a:solidFill>
            <a:srgbClr val="FF380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zh-CN" altLang="en-US" sz="2400" b="1">
              <a:solidFill>
                <a:schemeClr val="bg1"/>
              </a:solidFill>
              <a:ea typeface="微软雅黑" charset="0"/>
              <a:cs typeface="微软雅黑"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1" descr="shutterstock_275789708.jpg"/>
          <p:cNvPicPr>
            <a:picLocks noChangeAspect="1"/>
          </p:cNvPicPr>
          <p:nvPr userDrawn="1"/>
        </p:nvPicPr>
        <p:blipFill>
          <a:blip r:embed="rId2" cstate="print">
            <a:alphaModFix amt="10000"/>
            <a:extLst>
              <a:ext uri="{28A0092B-C50C-407E-A947-70E740481C1C}">
                <a14:useLocalDpi xmlns:a14="http://schemas.microsoft.com/office/drawing/2010/main" val="0"/>
              </a:ext>
            </a:extLst>
          </a:blip>
          <a:srcRect b="15625"/>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alpha val="10196"/>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91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p:cNvSpPr/>
          <p:nvPr userDrawn="1"/>
        </p:nvSpPr>
        <p:spPr>
          <a:xfrm>
            <a:off x="0" y="-20538"/>
            <a:ext cx="9144000" cy="864096"/>
          </a:xfrm>
          <a:prstGeom prst="rect">
            <a:avLst/>
          </a:prstGeom>
          <a:solidFill>
            <a:srgbClr val="FF3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4" name="Footer Placeholder 5"/>
          <p:cNvSpPr>
            <a:spLocks noGrp="1"/>
          </p:cNvSpPr>
          <p:nvPr>
            <p:ph type="ftr" sz="quarter" idx="10"/>
          </p:nvPr>
        </p:nvSpPr>
        <p:spPr>
          <a:xfrm>
            <a:off x="411587" y="4855464"/>
            <a:ext cx="1810479" cy="115416"/>
          </a:xfrm>
          <a:prstGeom prst="rect">
            <a:avLst/>
          </a:prstGeom>
        </p:spPr>
        <p:txBody>
          <a:bodyPr lIns="68589" tIns="34295" rIns="68589" bIns="34295"/>
          <a:lstStyle/>
          <a:p>
            <a:r>
              <a:rPr lang="en-US" sz="800" dirty="0" smtClean="0">
                <a:solidFill>
                  <a:srgbClr val="939598"/>
                </a:solidFill>
                <a:cs typeface="Arial" pitchFamily="34" charset="0"/>
              </a:rPr>
              <a:t>2016 Lenovo Internal. All rights reserved.</a:t>
            </a:r>
            <a:endParaRPr lang="en-US" sz="800" dirty="0">
              <a:solidFill>
                <a:srgbClr val="939598"/>
              </a:solidFill>
              <a:cs typeface="Arial" pitchFamily="34" charset="0"/>
            </a:endParaRPr>
          </a:p>
        </p:txBody>
      </p:sp>
    </p:spTree>
    <p:extLst>
      <p:ext uri="{BB962C8B-B14F-4D97-AF65-F5344CB8AC3E}">
        <p14:creationId xmlns:p14="http://schemas.microsoft.com/office/powerpoint/2010/main" val="152319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4" name="Footer Placeholder 5"/>
          <p:cNvSpPr>
            <a:spLocks noGrp="1"/>
          </p:cNvSpPr>
          <p:nvPr>
            <p:ph type="ftr" sz="quarter" idx="10"/>
          </p:nvPr>
        </p:nvSpPr>
        <p:spPr>
          <a:xfrm>
            <a:off x="411587" y="4855464"/>
            <a:ext cx="1810479" cy="115416"/>
          </a:xfrm>
          <a:prstGeom prst="rect">
            <a:avLst/>
          </a:prstGeom>
        </p:spPr>
        <p:txBody>
          <a:bodyPr lIns="68589" tIns="34295" rIns="68589" bIns="34295"/>
          <a:lstStyle/>
          <a:p>
            <a:r>
              <a:rPr lang="en-US" sz="800" dirty="0" smtClean="0">
                <a:solidFill>
                  <a:srgbClr val="939598"/>
                </a:solidFill>
                <a:cs typeface="Arial" pitchFamily="34" charset="0"/>
              </a:rPr>
              <a:t>2016 Lenovo Internal. All rights reserved.</a:t>
            </a:r>
            <a:endParaRPr lang="en-US" sz="800" dirty="0">
              <a:solidFill>
                <a:srgbClr val="939598"/>
              </a:solidFill>
              <a:cs typeface="Arial" pitchFamily="34" charset="0"/>
            </a:endParaRPr>
          </a:p>
        </p:txBody>
      </p:sp>
      <p:sp>
        <p:nvSpPr>
          <p:cNvPr id="6" name="Rectangle 2"/>
          <p:cNvSpPr>
            <a:spLocks noChangeArrowheads="1"/>
          </p:cNvSpPr>
          <p:nvPr userDrawn="1"/>
        </p:nvSpPr>
        <p:spPr bwMode="auto">
          <a:xfrm rot="-5400000">
            <a:off x="-638968" y="897731"/>
            <a:ext cx="1528762" cy="250825"/>
          </a:xfrm>
          <a:prstGeom prst="rect">
            <a:avLst/>
          </a:prstGeom>
          <a:solidFill>
            <a:srgbClr val="FF380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zh-CN" altLang="en-US" sz="2400" b="1">
              <a:solidFill>
                <a:srgbClr val="606060"/>
              </a:solidFill>
              <a:ea typeface="微软雅黑" charset="0"/>
              <a:cs typeface="微软雅黑" charset="0"/>
            </a:endParaRPr>
          </a:p>
        </p:txBody>
      </p:sp>
      <p:sp>
        <p:nvSpPr>
          <p:cNvPr id="7" name="Rectangle 2"/>
          <p:cNvSpPr>
            <a:spLocks noChangeArrowheads="1"/>
          </p:cNvSpPr>
          <p:nvPr userDrawn="1"/>
        </p:nvSpPr>
        <p:spPr bwMode="auto">
          <a:xfrm>
            <a:off x="8078788" y="-15875"/>
            <a:ext cx="1076325" cy="274638"/>
          </a:xfrm>
          <a:prstGeom prst="rect">
            <a:avLst/>
          </a:prstGeom>
          <a:solidFill>
            <a:srgbClr val="FF380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altLang="zh-CN" sz="1200" b="1">
                <a:solidFill>
                  <a:schemeClr val="bg1"/>
                </a:solidFill>
                <a:ea typeface="微软雅黑" charset="0"/>
                <a:cs typeface="微软雅黑" charset="0"/>
              </a:rPr>
              <a:t> Lenovo</a:t>
            </a:r>
            <a:endParaRPr lang="zh-CN" altLang="en-US" sz="1200" b="1">
              <a:solidFill>
                <a:schemeClr val="bg1"/>
              </a:solidFill>
              <a:ea typeface="微软雅黑" charset="0"/>
              <a:cs typeface="微软雅黑" charset="0"/>
            </a:endParaRPr>
          </a:p>
        </p:txBody>
      </p:sp>
      <p:sp>
        <p:nvSpPr>
          <p:cNvPr id="8" name="Rectangle 2"/>
          <p:cNvSpPr>
            <a:spLocks noChangeArrowheads="1"/>
          </p:cNvSpPr>
          <p:nvPr userDrawn="1"/>
        </p:nvSpPr>
        <p:spPr bwMode="auto">
          <a:xfrm>
            <a:off x="-195943" y="0"/>
            <a:ext cx="8274731" cy="260350"/>
          </a:xfrm>
          <a:prstGeom prst="rect">
            <a:avLst/>
          </a:prstGeom>
          <a:solidFill>
            <a:schemeClr val="tx1">
              <a:lumMod val="75000"/>
              <a:lumOff val="25000"/>
            </a:schemeClr>
          </a:solidFill>
          <a:ln>
            <a:noFill/>
          </a:ln>
        </p:spPr>
        <p:txBody>
          <a:bodyPr wrap="none" anchor="ctr"/>
          <a:lstStyle/>
          <a:p>
            <a:pPr algn="ctr">
              <a:defRPr/>
            </a:pPr>
            <a:endParaRPr lang="zh-CN" altLang="en-US" sz="2400" b="1">
              <a:solidFill>
                <a:schemeClr val="bg1"/>
              </a:solidFill>
              <a:ea typeface="微软雅黑" charset="0"/>
              <a:cs typeface="微软雅黑" charset="0"/>
            </a:endParaRPr>
          </a:p>
        </p:txBody>
      </p:sp>
    </p:spTree>
    <p:extLst>
      <p:ext uri="{BB962C8B-B14F-4D97-AF65-F5344CB8AC3E}">
        <p14:creationId xmlns:p14="http://schemas.microsoft.com/office/powerpoint/2010/main" val="262720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 With Background">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rot="-5400000">
            <a:off x="-687955" y="603809"/>
            <a:ext cx="1528762" cy="250825"/>
          </a:xfrm>
          <a:prstGeom prst="rect">
            <a:avLst/>
          </a:prstGeom>
          <a:solidFill>
            <a:srgbClr val="FF380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zh-CN" altLang="en-US" sz="2400" b="1">
              <a:solidFill>
                <a:srgbClr val="606060"/>
              </a:solidFill>
              <a:ea typeface="微软雅黑" charset="0"/>
              <a:cs typeface="微软雅黑" charset="0"/>
            </a:endParaRPr>
          </a:p>
        </p:txBody>
      </p:sp>
      <p:sp>
        <p:nvSpPr>
          <p:cNvPr id="5" name="Footer Placeholder 5"/>
          <p:cNvSpPr>
            <a:spLocks noGrp="1"/>
          </p:cNvSpPr>
          <p:nvPr>
            <p:ph type="ftr" sz="quarter" idx="10"/>
          </p:nvPr>
        </p:nvSpPr>
        <p:spPr>
          <a:xfrm>
            <a:off x="411587" y="4855464"/>
            <a:ext cx="1810479" cy="115416"/>
          </a:xfrm>
          <a:prstGeom prst="rect">
            <a:avLst/>
          </a:prstGeom>
        </p:spPr>
        <p:txBody>
          <a:bodyPr lIns="68589" tIns="34295" rIns="68589" bIns="34295"/>
          <a:lstStyle/>
          <a:p>
            <a:r>
              <a:rPr lang="en-US" sz="800" dirty="0" smtClean="0">
                <a:solidFill>
                  <a:srgbClr val="939598"/>
                </a:solidFill>
                <a:cs typeface="Arial" pitchFamily="34" charset="0"/>
              </a:rPr>
              <a:t>2016 Lenovo Internal. All rights reserved.</a:t>
            </a:r>
            <a:endParaRPr lang="en-US" sz="800" dirty="0">
              <a:solidFill>
                <a:srgbClr val="939598"/>
              </a:solidFill>
              <a:cs typeface="Arial" pitchFamily="34" charset="0"/>
            </a:endParaRPr>
          </a:p>
        </p:txBody>
      </p:sp>
    </p:spTree>
    <p:extLst>
      <p:ext uri="{BB962C8B-B14F-4D97-AF65-F5344CB8AC3E}">
        <p14:creationId xmlns:p14="http://schemas.microsoft.com/office/powerpoint/2010/main" val="401141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Blank Slide - No Backgroun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a:xfrm>
            <a:off x="411587" y="4855464"/>
            <a:ext cx="1810479" cy="115416"/>
          </a:xfrm>
          <a:prstGeom prst="rect">
            <a:avLst/>
          </a:prstGeom>
        </p:spPr>
        <p:txBody>
          <a:bodyPr lIns="68589" tIns="34295" rIns="68589" bIns="34295"/>
          <a:lstStyle/>
          <a:p>
            <a:r>
              <a:rPr lang="en-US" sz="800" dirty="0" smtClean="0">
                <a:solidFill>
                  <a:srgbClr val="939598"/>
                </a:solidFill>
                <a:cs typeface="Arial" pitchFamily="34" charset="0"/>
              </a:rPr>
              <a:t>2016 Lenovo Internal. All rights reserved.</a:t>
            </a:r>
            <a:endParaRPr lang="en-US" sz="800" dirty="0">
              <a:solidFill>
                <a:srgbClr val="939598"/>
              </a:solidFill>
              <a:cs typeface="Arial" pitchFamily="34" charset="0"/>
            </a:endParaRPr>
          </a:p>
        </p:txBody>
      </p:sp>
      <p:pic>
        <p:nvPicPr>
          <p:cNvPr id="8" name="图片 2" descr="solution_banner_1.png"/>
          <p:cNvPicPr>
            <a:picLocks noChangeAspect="1"/>
          </p:cNvPicPr>
          <p:nvPr userDrawn="1"/>
        </p:nvPicPr>
        <p:blipFill>
          <a:blip r:embed="rId2" cstate="print">
            <a:alphaModFix amt="32000"/>
            <a:extLst>
              <a:ext uri="{28A0092B-C50C-407E-A947-70E740481C1C}">
                <a14:useLocalDpi xmlns:a14="http://schemas.microsoft.com/office/drawing/2010/main" val="0"/>
              </a:ext>
            </a:extLst>
          </a:blip>
          <a:srcRect l="42314" r="2570"/>
          <a:stretch>
            <a:fillRect/>
          </a:stretch>
        </p:blipFill>
        <p:spPr bwMode="auto">
          <a:xfrm>
            <a:off x="-4763" y="0"/>
            <a:ext cx="9220201"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矩形 8"/>
          <p:cNvSpPr/>
          <p:nvPr userDrawn="1"/>
        </p:nvSpPr>
        <p:spPr>
          <a:xfrm>
            <a:off x="0" y="1952579"/>
            <a:ext cx="9144000" cy="1512168"/>
          </a:xfrm>
          <a:prstGeom prst="rect">
            <a:avLst/>
          </a:prstGeom>
          <a:solidFill>
            <a:schemeClr val="bg1">
              <a:alpha val="8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Rectangle 2"/>
          <p:cNvSpPr>
            <a:spLocks noChangeArrowheads="1"/>
          </p:cNvSpPr>
          <p:nvPr userDrawn="1"/>
        </p:nvSpPr>
        <p:spPr bwMode="auto">
          <a:xfrm>
            <a:off x="8078788" y="-15875"/>
            <a:ext cx="1076325" cy="274638"/>
          </a:xfrm>
          <a:prstGeom prst="rect">
            <a:avLst/>
          </a:prstGeom>
          <a:solidFill>
            <a:srgbClr val="FF38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altLang="zh-CN" sz="1200" b="1">
                <a:solidFill>
                  <a:schemeClr val="bg1"/>
                </a:solidFill>
                <a:ea typeface="微软雅黑" charset="0"/>
                <a:cs typeface="微软雅黑" charset="0"/>
              </a:rPr>
              <a:t> Lenovo</a:t>
            </a:r>
            <a:endParaRPr lang="zh-CN" altLang="en-US" sz="1200" b="1">
              <a:solidFill>
                <a:schemeClr val="bg1"/>
              </a:solidFill>
              <a:ea typeface="微软雅黑" charset="0"/>
              <a:cs typeface="微软雅黑" charset="0"/>
            </a:endParaRPr>
          </a:p>
        </p:txBody>
      </p:sp>
      <p:sp>
        <p:nvSpPr>
          <p:cNvPr id="15" name="Rectangle 2"/>
          <p:cNvSpPr>
            <a:spLocks noChangeArrowheads="1"/>
          </p:cNvSpPr>
          <p:nvPr userDrawn="1"/>
        </p:nvSpPr>
        <p:spPr bwMode="auto">
          <a:xfrm>
            <a:off x="-174339" y="386"/>
            <a:ext cx="8274731" cy="260350"/>
          </a:xfrm>
          <a:prstGeom prst="rect">
            <a:avLst/>
          </a:prstGeom>
          <a:solidFill>
            <a:schemeClr val="tx1">
              <a:lumMod val="75000"/>
              <a:lumOff val="25000"/>
            </a:schemeClr>
          </a:solidFill>
          <a:ln>
            <a:noFill/>
          </a:ln>
        </p:spPr>
        <p:txBody>
          <a:bodyPr wrap="none" anchor="ctr"/>
          <a:lstStyle/>
          <a:p>
            <a:pPr algn="ctr">
              <a:defRPr/>
            </a:pPr>
            <a:endParaRPr lang="zh-CN" altLang="en-US" sz="2400" b="1">
              <a:solidFill>
                <a:schemeClr val="bg1"/>
              </a:solidFill>
              <a:ea typeface="微软雅黑" charset="0"/>
              <a:cs typeface="微软雅黑" charset="0"/>
            </a:endParaRPr>
          </a:p>
        </p:txBody>
      </p:sp>
    </p:spTree>
    <p:extLst>
      <p:ext uri="{BB962C8B-B14F-4D97-AF65-F5344CB8AC3E}">
        <p14:creationId xmlns:p14="http://schemas.microsoft.com/office/powerpoint/2010/main" val="346383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411587" y="4855464"/>
            <a:ext cx="1810479" cy="115416"/>
          </a:xfrm>
          <a:prstGeom prst="rect">
            <a:avLst/>
          </a:prstGeom>
        </p:spPr>
        <p:txBody>
          <a:bodyPr lIns="68589" tIns="34295" rIns="68589" bIns="34295"/>
          <a:lstStyle/>
          <a:p>
            <a:r>
              <a:rPr lang="en-US" sz="800" dirty="0" smtClean="0">
                <a:solidFill>
                  <a:srgbClr val="939598"/>
                </a:solidFill>
                <a:cs typeface="Arial" pitchFamily="34" charset="0"/>
              </a:rPr>
              <a:t>2016 Lenovo Internal. All rights reserved.</a:t>
            </a:r>
            <a:endParaRPr lang="en-US" sz="800" dirty="0">
              <a:solidFill>
                <a:srgbClr val="939598"/>
              </a:solidFill>
              <a:cs typeface="Arial" pitchFamily="34" charset="0"/>
            </a:endParaRPr>
          </a:p>
        </p:txBody>
      </p:sp>
      <p:sp>
        <p:nvSpPr>
          <p:cNvPr id="6" name="矩形 5"/>
          <p:cNvSpPr/>
          <p:nvPr userDrawn="1"/>
        </p:nvSpPr>
        <p:spPr bwMode="auto">
          <a:xfrm>
            <a:off x="0" y="4198770"/>
            <a:ext cx="9155113" cy="944730"/>
          </a:xfrm>
          <a:prstGeom prst="rect">
            <a:avLst/>
          </a:prstGeom>
          <a:solidFill>
            <a:srgbClr val="FF380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7" name="Rectangle 2"/>
          <p:cNvSpPr>
            <a:spLocks noChangeArrowheads="1"/>
          </p:cNvSpPr>
          <p:nvPr userDrawn="1"/>
        </p:nvSpPr>
        <p:spPr bwMode="auto">
          <a:xfrm>
            <a:off x="-174339" y="386"/>
            <a:ext cx="8274731" cy="260350"/>
          </a:xfrm>
          <a:prstGeom prst="rect">
            <a:avLst/>
          </a:prstGeom>
          <a:solidFill>
            <a:schemeClr val="tx1">
              <a:lumMod val="75000"/>
              <a:lumOff val="25000"/>
            </a:schemeClr>
          </a:solidFill>
          <a:ln>
            <a:noFill/>
          </a:ln>
        </p:spPr>
        <p:txBody>
          <a:bodyPr wrap="none" anchor="ctr"/>
          <a:lstStyle/>
          <a:p>
            <a:pPr algn="ctr">
              <a:defRPr/>
            </a:pPr>
            <a:endParaRPr lang="zh-CN" altLang="en-US" sz="2400" b="1">
              <a:solidFill>
                <a:schemeClr val="bg1"/>
              </a:solidFill>
              <a:ea typeface="微软雅黑" charset="0"/>
              <a:cs typeface="微软雅黑" charset="0"/>
            </a:endParaRPr>
          </a:p>
        </p:txBody>
      </p:sp>
      <p:sp>
        <p:nvSpPr>
          <p:cNvPr id="8" name="Rectangle 2"/>
          <p:cNvSpPr>
            <a:spLocks noChangeArrowheads="1"/>
          </p:cNvSpPr>
          <p:nvPr userDrawn="1"/>
        </p:nvSpPr>
        <p:spPr bwMode="auto">
          <a:xfrm>
            <a:off x="8078788" y="-15875"/>
            <a:ext cx="1076325" cy="274638"/>
          </a:xfrm>
          <a:prstGeom prst="rect">
            <a:avLst/>
          </a:prstGeom>
          <a:solidFill>
            <a:srgbClr val="FF38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altLang="zh-CN" sz="1200" b="1" dirty="0">
                <a:solidFill>
                  <a:schemeClr val="bg1"/>
                </a:solidFill>
                <a:ea typeface="微软雅黑" charset="0"/>
                <a:cs typeface="微软雅黑" charset="0"/>
              </a:rPr>
              <a:t> Lenovo</a:t>
            </a:r>
            <a:endParaRPr lang="zh-CN" altLang="en-US" sz="1200" b="1" dirty="0">
              <a:solidFill>
                <a:schemeClr val="bg1"/>
              </a:solidFill>
              <a:ea typeface="微软雅黑" charset="0"/>
              <a:cs typeface="微软雅黑" charset="0"/>
            </a:endParaRPr>
          </a:p>
        </p:txBody>
      </p:sp>
    </p:spTree>
    <p:extLst>
      <p:ext uri="{BB962C8B-B14F-4D97-AF65-F5344CB8AC3E}">
        <p14:creationId xmlns:p14="http://schemas.microsoft.com/office/powerpoint/2010/main" val="79393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23528" y="123478"/>
            <a:ext cx="8363272" cy="504056"/>
          </a:xfrm>
          <a:prstGeom prst="rect">
            <a:avLst/>
          </a:prstGeom>
        </p:spPr>
        <p:txBody>
          <a:bodyPr vert="horz" lIns="91430" tIns="45715" rIns="91430" bIns="45715"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323528" y="915566"/>
            <a:ext cx="8363272" cy="3679057"/>
          </a:xfrm>
          <a:prstGeom prst="rect">
            <a:avLst/>
          </a:prstGeom>
        </p:spPr>
        <p:txBody>
          <a:bodyPr vert="horz" lIns="91430" tIns="45715" rIns="91430" bIns="45715" rtlCol="0">
            <a:normAutofit/>
          </a:bodyPr>
          <a:lstStyle/>
          <a:p>
            <a:pPr lvl="0"/>
            <a:endParaRPr lang="zh-CN" altLang="en-US" dirty="0"/>
          </a:p>
        </p:txBody>
      </p:sp>
    </p:spTree>
  </p:cSld>
  <p:clrMap bg1="lt1" tx1="dk1" bg2="lt2" tx2="dk2" accent1="accent1" accent2="accent2" accent3="accent3" accent4="accent4" accent5="accent5" accent6="accent6" hlink="hlink" folHlink="folHlink"/>
  <p:sldLayoutIdLst>
    <p:sldLayoutId id="2147483653" r:id="rId1"/>
    <p:sldLayoutId id="2147483649" r:id="rId2"/>
    <p:sldLayoutId id="2147483667" r:id="rId3"/>
    <p:sldLayoutId id="2147483666" r:id="rId4"/>
    <p:sldLayoutId id="2147483668" r:id="rId5"/>
    <p:sldLayoutId id="2147483650" r:id="rId6"/>
    <p:sldLayoutId id="2147483652" r:id="rId7"/>
    <p:sldLayoutId id="2147483669" r:id="rId8"/>
  </p:sldLayoutIdLst>
  <p:txStyles>
    <p:titleStyle>
      <a:lvl1pPr algn="l" defTabSz="914296" rtl="0" eaLnBrk="1" latinLnBrk="0" hangingPunct="1">
        <a:spcBef>
          <a:spcPct val="0"/>
        </a:spcBef>
        <a:buNone/>
        <a:defRPr sz="2800" kern="1200">
          <a:solidFill>
            <a:schemeClr val="tx1"/>
          </a:solidFill>
          <a:latin typeface="+mj-lt"/>
          <a:ea typeface="+mj-ea"/>
          <a:cs typeface="+mj-cs"/>
        </a:defRPr>
      </a:lvl1pPr>
    </p:titleStyle>
    <p:bodyStyle>
      <a:lvl1pPr marL="342861" indent="-342861" algn="l" defTabSz="914296" rtl="0" eaLnBrk="1" latinLnBrk="0" hangingPunct="1">
        <a:spcBef>
          <a:spcPct val="20000"/>
        </a:spcBef>
        <a:buFont typeface="Arial" pitchFamily="34" charset="0"/>
        <a:buNone/>
        <a:defRPr sz="1800" kern="1200">
          <a:solidFill>
            <a:schemeClr val="tx1"/>
          </a:solidFill>
          <a:latin typeface="+mn-lt"/>
          <a:ea typeface="+mn-ea"/>
          <a:cs typeface="+mn-cs"/>
        </a:defRPr>
      </a:lvl1pPr>
      <a:lvl2pPr marL="742865" indent="-285717" algn="l" defTabSz="914296"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2870" indent="-228574" algn="l" defTabSz="914296"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018" indent="-228574" algn="l" defTabSz="914296"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66" indent="-228574" algn="l" defTabSz="914296"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314"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2"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0"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8"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1.tiff"/><Relationship Id="rId3" Type="http://schemas.openxmlformats.org/officeDocument/2006/relationships/image" Target="../media/image46.jpeg"/><Relationship Id="rId7" Type="http://schemas.openxmlformats.org/officeDocument/2006/relationships/image" Target="../media/image50.tif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5.xml"/><Relationship Id="rId4" Type="http://schemas.openxmlformats.org/officeDocument/2006/relationships/image" Target="../media/image84.png"/></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5.xml"/><Relationship Id="rId5" Type="http://schemas.openxmlformats.org/officeDocument/2006/relationships/image" Target="../media/image88.png"/><Relationship Id="rId4" Type="http://schemas.openxmlformats.org/officeDocument/2006/relationships/image" Target="../media/image8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3" Type="http://schemas.openxmlformats.org/officeDocument/2006/relationships/image" Target="../media/image99.jpeg"/><Relationship Id="rId18" Type="http://schemas.openxmlformats.org/officeDocument/2006/relationships/image" Target="../media/image104.jpeg"/><Relationship Id="rId26" Type="http://schemas.openxmlformats.org/officeDocument/2006/relationships/image" Target="../media/image112.jpeg"/><Relationship Id="rId39" Type="http://schemas.openxmlformats.org/officeDocument/2006/relationships/image" Target="../media/image125.jpg"/><Relationship Id="rId21" Type="http://schemas.openxmlformats.org/officeDocument/2006/relationships/image" Target="../media/image107.jpeg"/><Relationship Id="rId34" Type="http://schemas.openxmlformats.org/officeDocument/2006/relationships/image" Target="../media/image120.jpg"/><Relationship Id="rId42" Type="http://schemas.openxmlformats.org/officeDocument/2006/relationships/image" Target="../media/image128.png"/><Relationship Id="rId7" Type="http://schemas.openxmlformats.org/officeDocument/2006/relationships/image" Target="../media/image93.jpeg"/><Relationship Id="rId2" Type="http://schemas.openxmlformats.org/officeDocument/2006/relationships/image" Target="../media/image1.jpeg"/><Relationship Id="rId16" Type="http://schemas.openxmlformats.org/officeDocument/2006/relationships/image" Target="../media/image102.png"/><Relationship Id="rId20" Type="http://schemas.openxmlformats.org/officeDocument/2006/relationships/image" Target="../media/image106.jpg"/><Relationship Id="rId29" Type="http://schemas.openxmlformats.org/officeDocument/2006/relationships/image" Target="../media/image115.jpeg"/><Relationship Id="rId41" Type="http://schemas.openxmlformats.org/officeDocument/2006/relationships/image" Target="../media/image127.png"/><Relationship Id="rId1" Type="http://schemas.openxmlformats.org/officeDocument/2006/relationships/slideLayout" Target="../slideLayouts/slideLayout4.xml"/><Relationship Id="rId6" Type="http://schemas.openxmlformats.org/officeDocument/2006/relationships/image" Target="../media/image92.jpeg"/><Relationship Id="rId11" Type="http://schemas.openxmlformats.org/officeDocument/2006/relationships/image" Target="../media/image97.png"/><Relationship Id="rId24" Type="http://schemas.openxmlformats.org/officeDocument/2006/relationships/image" Target="../media/image110.jpeg"/><Relationship Id="rId32" Type="http://schemas.openxmlformats.org/officeDocument/2006/relationships/image" Target="../media/image118.jpeg"/><Relationship Id="rId37" Type="http://schemas.openxmlformats.org/officeDocument/2006/relationships/image" Target="../media/image123.jpeg"/><Relationship Id="rId40" Type="http://schemas.openxmlformats.org/officeDocument/2006/relationships/image" Target="../media/image126.jpeg"/><Relationship Id="rId5" Type="http://schemas.openxmlformats.org/officeDocument/2006/relationships/image" Target="../media/image91.png"/><Relationship Id="rId15" Type="http://schemas.openxmlformats.org/officeDocument/2006/relationships/image" Target="../media/image101.jpeg"/><Relationship Id="rId23" Type="http://schemas.openxmlformats.org/officeDocument/2006/relationships/image" Target="../media/image109.jpeg"/><Relationship Id="rId28" Type="http://schemas.openxmlformats.org/officeDocument/2006/relationships/image" Target="../media/image114.jpeg"/><Relationship Id="rId36" Type="http://schemas.openxmlformats.org/officeDocument/2006/relationships/image" Target="../media/image122.jpeg"/><Relationship Id="rId10" Type="http://schemas.openxmlformats.org/officeDocument/2006/relationships/image" Target="../media/image96.jpeg"/><Relationship Id="rId19" Type="http://schemas.openxmlformats.org/officeDocument/2006/relationships/image" Target="../media/image105.jpeg"/><Relationship Id="rId31" Type="http://schemas.openxmlformats.org/officeDocument/2006/relationships/image" Target="../media/image117.jpeg"/><Relationship Id="rId4" Type="http://schemas.openxmlformats.org/officeDocument/2006/relationships/image" Target="../media/image90.jpg"/><Relationship Id="rId9" Type="http://schemas.openxmlformats.org/officeDocument/2006/relationships/image" Target="../media/image95.jpg"/><Relationship Id="rId14" Type="http://schemas.openxmlformats.org/officeDocument/2006/relationships/image" Target="../media/image100.png"/><Relationship Id="rId22" Type="http://schemas.openxmlformats.org/officeDocument/2006/relationships/image" Target="../media/image108.jpg"/><Relationship Id="rId27" Type="http://schemas.openxmlformats.org/officeDocument/2006/relationships/image" Target="../media/image113.jpeg"/><Relationship Id="rId30" Type="http://schemas.openxmlformats.org/officeDocument/2006/relationships/image" Target="../media/image116.jpeg"/><Relationship Id="rId35" Type="http://schemas.openxmlformats.org/officeDocument/2006/relationships/image" Target="../media/image121.jpeg"/><Relationship Id="rId43" Type="http://schemas.openxmlformats.org/officeDocument/2006/relationships/image" Target="../media/image129.png"/><Relationship Id="rId8" Type="http://schemas.openxmlformats.org/officeDocument/2006/relationships/image" Target="../media/image94.png"/><Relationship Id="rId3" Type="http://schemas.openxmlformats.org/officeDocument/2006/relationships/image" Target="../media/image89.jpeg"/><Relationship Id="rId12" Type="http://schemas.openxmlformats.org/officeDocument/2006/relationships/image" Target="../media/image98.jpg"/><Relationship Id="rId17" Type="http://schemas.openxmlformats.org/officeDocument/2006/relationships/image" Target="../media/image103.jpeg"/><Relationship Id="rId25" Type="http://schemas.openxmlformats.org/officeDocument/2006/relationships/image" Target="../media/image111.jpeg"/><Relationship Id="rId33" Type="http://schemas.openxmlformats.org/officeDocument/2006/relationships/image" Target="../media/image119.jpeg"/><Relationship Id="rId38" Type="http://schemas.openxmlformats.org/officeDocument/2006/relationships/image" Target="../media/image12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jpeg"/><Relationship Id="rId1" Type="http://schemas.openxmlformats.org/officeDocument/2006/relationships/slideLayout" Target="../slideLayouts/slideLayout8.xml"/><Relationship Id="rId6" Type="http://schemas.openxmlformats.org/officeDocument/2006/relationships/image" Target="../media/image134.jpeg"/><Relationship Id="rId5" Type="http://schemas.openxmlformats.org/officeDocument/2006/relationships/image" Target="../media/image133.gif"/><Relationship Id="rId4" Type="http://schemas.openxmlformats.org/officeDocument/2006/relationships/image" Target="../media/image132.png"/></Relationships>
</file>

<file path=ppt/slides/_rels/slide4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5.png"/><Relationship Id="rId1" Type="http://schemas.openxmlformats.org/officeDocument/2006/relationships/slideLayout" Target="../slideLayouts/slideLayout8.xml"/><Relationship Id="rId5" Type="http://schemas.openxmlformats.org/officeDocument/2006/relationships/image" Target="../media/image136.png"/><Relationship Id="rId4" Type="http://schemas.openxmlformats.org/officeDocument/2006/relationships/image" Target="../media/image132.png"/></Relationships>
</file>

<file path=ppt/slides/_rels/slide4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7.jpeg"/><Relationship Id="rId1" Type="http://schemas.openxmlformats.org/officeDocument/2006/relationships/slideLayout" Target="../slideLayouts/slideLayout1.xml"/><Relationship Id="rId5" Type="http://schemas.openxmlformats.org/officeDocument/2006/relationships/image" Target="../media/image138.png"/><Relationship Id="rId4" Type="http://schemas.openxmlformats.org/officeDocument/2006/relationships/image" Target="../media/image132.png"/></Relationships>
</file>

<file path=ppt/slides/_rels/slide4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9.png"/><Relationship Id="rId1" Type="http://schemas.openxmlformats.org/officeDocument/2006/relationships/slideLayout" Target="../slideLayouts/slideLayout8.xml"/><Relationship Id="rId5" Type="http://schemas.openxmlformats.org/officeDocument/2006/relationships/image" Target="../media/image140.jpeg"/><Relationship Id="rId4" Type="http://schemas.openxmlformats.org/officeDocument/2006/relationships/image" Target="../media/image132.png"/></Relationships>
</file>

<file path=ppt/slides/_rels/slide4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41.jpeg"/><Relationship Id="rId1" Type="http://schemas.openxmlformats.org/officeDocument/2006/relationships/slideLayout" Target="../slideLayouts/slideLayout1.xml"/><Relationship Id="rId5" Type="http://schemas.openxmlformats.org/officeDocument/2006/relationships/image" Target="../media/image142.png"/><Relationship Id="rId4" Type="http://schemas.openxmlformats.org/officeDocument/2006/relationships/image" Target="../media/image132.png"/></Relationships>
</file>

<file path=ppt/slides/_rels/slide45.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jpg"/><Relationship Id="rId1" Type="http://schemas.openxmlformats.org/officeDocument/2006/relationships/slideLayout" Target="../slideLayouts/slideLayout1.xml"/><Relationship Id="rId6" Type="http://schemas.openxmlformats.org/officeDocument/2006/relationships/image" Target="../media/image145.jpeg"/><Relationship Id="rId5" Type="http://schemas.openxmlformats.org/officeDocument/2006/relationships/image" Target="../media/image132.png"/><Relationship Id="rId4" Type="http://schemas.openxmlformats.org/officeDocument/2006/relationships/image" Target="../media/image131.png"/></Relationships>
</file>

<file path=ppt/slides/_rels/slide46.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4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7.png"/><Relationship Id="rId5" Type="http://schemas.openxmlformats.org/officeDocument/2006/relationships/image" Target="../media/image132.png"/><Relationship Id="rId4" Type="http://schemas.openxmlformats.org/officeDocument/2006/relationships/image" Target="../media/image131.png"/></Relationships>
</file>

<file path=ppt/slides/_rels/slide4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49.jpeg"/><Relationship Id="rId1" Type="http://schemas.openxmlformats.org/officeDocument/2006/relationships/slideLayout" Target="../slideLayouts/slideLayout8.xml"/><Relationship Id="rId5" Type="http://schemas.openxmlformats.org/officeDocument/2006/relationships/image" Target="../media/image150.png"/><Relationship Id="rId4" Type="http://schemas.openxmlformats.org/officeDocument/2006/relationships/image" Target="../media/image132.png"/></Relationships>
</file>

<file path=ppt/slides/_rels/slide4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jpeg"/><Relationship Id="rId2" Type="http://schemas.openxmlformats.org/officeDocument/2006/relationships/image" Target="../media/image25.jpeg"/><Relationship Id="rId16" Type="http://schemas.openxmlformats.org/officeDocument/2006/relationships/image" Target="../media/image39.jpeg"/><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049742" y="3075806"/>
            <a:ext cx="4698722" cy="574709"/>
          </a:xfrm>
          <a:prstGeom prst="rect">
            <a:avLst/>
          </a:prstGeom>
          <a:noFill/>
          <a:effectLst/>
        </p:spPr>
        <p:txBody>
          <a:bodyPr wrap="none">
            <a:spAutoFit/>
          </a:bodyPr>
          <a:lstStyle/>
          <a:p>
            <a:pPr algn="r">
              <a:lnSpc>
                <a:spcPts val="4000"/>
              </a:lnSpc>
              <a:defRPr/>
            </a:pPr>
            <a:r>
              <a:rPr lang="zh-CN" altLang="en-US" sz="3200" b="1" dirty="0" smtClean="0">
                <a:solidFill>
                  <a:schemeClr val="tx1">
                    <a:lumMod val="75000"/>
                    <a:lumOff val="25000"/>
                  </a:schemeClr>
                </a:solidFill>
                <a:ea typeface="微软雅黑" charset="0"/>
                <a:cs typeface="微软雅黑" charset="0"/>
              </a:rPr>
              <a:t>联想云存储系统解决方案</a:t>
            </a:r>
            <a:endParaRPr lang="zh-CN" altLang="en-US" sz="3200" b="1" dirty="0">
              <a:solidFill>
                <a:schemeClr val="tx1">
                  <a:lumMod val="75000"/>
                  <a:lumOff val="25000"/>
                </a:schemeClr>
              </a:solidFill>
              <a:ea typeface="微软雅黑" charset="0"/>
              <a:cs typeface="微软雅黑" charset="0"/>
            </a:endParaRPr>
          </a:p>
        </p:txBody>
      </p:sp>
      <p:cxnSp>
        <p:nvCxnSpPr>
          <p:cNvPr id="13" name="直线连接符 12"/>
          <p:cNvCxnSpPr/>
          <p:nvPr/>
        </p:nvCxnSpPr>
        <p:spPr>
          <a:xfrm>
            <a:off x="4139952" y="3728076"/>
            <a:ext cx="463416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77" name="Rectangle 2"/>
          <p:cNvSpPr txBox="1">
            <a:spLocks noChangeArrowheads="1"/>
          </p:cNvSpPr>
          <p:nvPr/>
        </p:nvSpPr>
        <p:spPr bwMode="auto">
          <a:xfrm>
            <a:off x="3923928" y="3957742"/>
            <a:ext cx="4931211" cy="6794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gn="r"/>
            <a:r>
              <a:rPr kumimoji="0" lang="zh-CN" altLang="en-US" sz="1800" dirty="0" smtClean="0">
                <a:solidFill>
                  <a:srgbClr val="FF3802"/>
                </a:solidFill>
                <a:ea typeface="微软雅黑" charset="0"/>
                <a:cs typeface="微软雅黑" charset="0"/>
              </a:rPr>
              <a:t>企业文件存储分享协作的一站式安全管理平台</a:t>
            </a:r>
          </a:p>
          <a:p>
            <a:pPr algn="r"/>
            <a:r>
              <a:rPr kumimoji="0" lang="en-US" altLang="zh-CN" sz="1800" dirty="0" err="1" smtClean="0">
                <a:solidFill>
                  <a:srgbClr val="FF3802"/>
                </a:solidFill>
                <a:ea typeface="微软雅黑" charset="0"/>
                <a:cs typeface="微软雅黑" charset="0"/>
              </a:rPr>
              <a:t>yun</a:t>
            </a:r>
            <a:r>
              <a:rPr kumimoji="0" lang="zh-CN" altLang="en-US" sz="1800" dirty="0" smtClean="0">
                <a:solidFill>
                  <a:srgbClr val="FF3802"/>
                </a:solidFill>
                <a:ea typeface="微软雅黑" charset="0"/>
                <a:cs typeface="微软雅黑" charset="0"/>
              </a:rPr>
              <a:t>.</a:t>
            </a:r>
            <a:r>
              <a:rPr kumimoji="0" lang="zh-CN" altLang="en-US" sz="1800" dirty="0">
                <a:solidFill>
                  <a:srgbClr val="FF3802"/>
                </a:solidFill>
                <a:ea typeface="微软雅黑" charset="0"/>
                <a:cs typeface="微软雅黑" charset="0"/>
              </a:rPr>
              <a:t>lenovo.com</a:t>
            </a:r>
          </a:p>
          <a:p>
            <a:pPr algn="r"/>
            <a:endParaRPr kumimoji="0" lang="zh-CN" altLang="en-US" sz="1800" dirty="0">
              <a:solidFill>
                <a:srgbClr val="FF3802"/>
              </a:solidFill>
              <a:ea typeface="微软雅黑" charset="0"/>
              <a:cs typeface="微软雅黑"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5602" y="339502"/>
            <a:ext cx="1761933" cy="58694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555526"/>
            <a:ext cx="2347456" cy="2347456"/>
          </a:xfrm>
          <a:prstGeom prst="rect">
            <a:avLst/>
          </a:prstGeom>
        </p:spPr>
      </p:pic>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5606" y="1884116"/>
            <a:ext cx="2347456" cy="2347456"/>
          </a:xfrm>
          <a:prstGeom prst="rect">
            <a:avLst/>
          </a:prstGeom>
        </p:spPr>
      </p:pic>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7780" y="811836"/>
            <a:ext cx="2347456" cy="2347456"/>
          </a:xfrm>
          <a:prstGeom prst="rect">
            <a:avLst/>
          </a:prstGeom>
        </p:spPr>
      </p:pic>
      <p:sp>
        <p:nvSpPr>
          <p:cNvPr id="26" name="Title 2"/>
          <p:cNvSpPr txBox="1">
            <a:spLocks/>
          </p:cNvSpPr>
          <p:nvPr/>
        </p:nvSpPr>
        <p:spPr>
          <a:xfrm>
            <a:off x="395536" y="411510"/>
            <a:ext cx="8307201" cy="390906"/>
          </a:xfrm>
          <a:prstGeom prst="rect">
            <a:avLst/>
          </a:prstGeom>
        </p:spPr>
        <p:txBody>
          <a:bodyPr vert="horz" lIns="91430" tIns="45715" rIns="91430" bIns="45715" rtlCol="0" anchor="ctr">
            <a:noAutofit/>
          </a:bodyPr>
          <a:lstStyle>
            <a:lvl1pPr algn="l" defTabSz="914296" rtl="0" eaLnBrk="1" latinLnBrk="0" hangingPunct="1">
              <a:spcBef>
                <a:spcPct val="0"/>
              </a:spcBef>
              <a:buNone/>
              <a:defRPr sz="2800" kern="1200">
                <a:solidFill>
                  <a:schemeClr val="tx1"/>
                </a:solidFill>
                <a:latin typeface="+mj-lt"/>
                <a:ea typeface="+mj-ea"/>
                <a:cs typeface="+mj-cs"/>
              </a:defRPr>
            </a:lvl1pPr>
          </a:lstStyle>
          <a:p>
            <a:r>
              <a:rPr lang="zh-CN" altLang="en-US" sz="2400" b="1" dirty="0" smtClean="0">
                <a:solidFill>
                  <a:srgbClr val="FF3702"/>
                </a:solidFill>
                <a:latin typeface="微软雅黑" pitchFamily="34" charset="-122"/>
                <a:ea typeface="微软雅黑" pitchFamily="34" charset="-122"/>
              </a:rPr>
              <a:t>文档管理当前所面临的挑战</a:t>
            </a:r>
            <a:endParaRPr lang="en-US" altLang="zh-CN" sz="2400" b="1" dirty="0">
              <a:solidFill>
                <a:srgbClr val="FF3702"/>
              </a:solidFill>
            </a:endParaRPr>
          </a:p>
        </p:txBody>
      </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7998"/>
            <a:ext cx="2347456" cy="2347456"/>
          </a:xfrm>
          <a:prstGeom prst="rect">
            <a:avLst/>
          </a:prstGeom>
        </p:spPr>
      </p:pic>
      <p:sp>
        <p:nvSpPr>
          <p:cNvPr id="10" name="TextBox 12"/>
          <p:cNvSpPr txBox="1">
            <a:spLocks noChangeArrowheads="1"/>
          </p:cNvSpPr>
          <p:nvPr/>
        </p:nvSpPr>
        <p:spPr bwMode="auto">
          <a:xfrm>
            <a:off x="539552" y="2931790"/>
            <a:ext cx="1304636" cy="377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000" dirty="0" smtClean="0">
                <a:solidFill>
                  <a:schemeClr val="bg1"/>
                </a:solidFill>
                <a:latin typeface="微软雅黑" panose="020B0503020204020204" pitchFamily="34" charset="-122"/>
                <a:ea typeface="微软雅黑" panose="020B0503020204020204" pitchFamily="34" charset="-122"/>
                <a:cs typeface="Adobe 黑体 Std R"/>
              </a:rPr>
              <a:t>大</a:t>
            </a:r>
            <a:r>
              <a:rPr lang="zh-CN" altLang="en-US" sz="1000" dirty="0">
                <a:solidFill>
                  <a:schemeClr val="bg1"/>
                </a:solidFill>
                <a:latin typeface="微软雅黑" panose="020B0503020204020204" pitchFamily="34" charset="-122"/>
                <a:ea typeface="微软雅黑" panose="020B0503020204020204" pitchFamily="34" charset="-122"/>
                <a:cs typeface="Adobe 黑体 Std R"/>
              </a:rPr>
              <a:t>文件、异地、一对多分发越来越</a:t>
            </a:r>
            <a:r>
              <a:rPr lang="zh-CN" altLang="en-US" sz="1000" dirty="0" smtClean="0">
                <a:solidFill>
                  <a:schemeClr val="bg1"/>
                </a:solidFill>
                <a:latin typeface="微软雅黑" panose="020B0503020204020204" pitchFamily="34" charset="-122"/>
                <a:ea typeface="微软雅黑" panose="020B0503020204020204" pitchFamily="34" charset="-122"/>
                <a:cs typeface="Adobe 黑体 Std R"/>
              </a:rPr>
              <a:t>困难？</a:t>
            </a:r>
            <a:endParaRPr lang="en-US" altLang="zh-CN" sz="1000" dirty="0" smtClean="0">
              <a:solidFill>
                <a:schemeClr val="bg1"/>
              </a:solidFill>
              <a:latin typeface="微软雅黑" panose="020B0503020204020204" pitchFamily="34" charset="-122"/>
              <a:ea typeface="微软雅黑" panose="020B0503020204020204" pitchFamily="34" charset="-122"/>
              <a:cs typeface="Adobe 黑体 Std R"/>
            </a:endParaRPr>
          </a:p>
        </p:txBody>
      </p:sp>
      <p:sp>
        <p:nvSpPr>
          <p:cNvPr id="2" name="文本框 1"/>
          <p:cNvSpPr txBox="1"/>
          <p:nvPr/>
        </p:nvSpPr>
        <p:spPr>
          <a:xfrm>
            <a:off x="846299" y="2455483"/>
            <a:ext cx="646331" cy="646331"/>
          </a:xfrm>
          <a:prstGeom prst="rect">
            <a:avLst/>
          </a:prstGeom>
          <a:noFill/>
        </p:spPr>
        <p:txBody>
          <a:bodyPr wrap="none" rtlCol="0">
            <a:spAutoFit/>
          </a:bodyPr>
          <a:lstStyle/>
          <a:p>
            <a:r>
              <a:rPr lang="zh-CN" altLang="en-US" b="1" smtClean="0">
                <a:solidFill>
                  <a:schemeClr val="bg1"/>
                </a:solidFill>
                <a:latin typeface="微软雅黑" panose="020B0503020204020204" pitchFamily="34" charset="-122"/>
                <a:ea typeface="微软雅黑" panose="020B0503020204020204" pitchFamily="34" charset="-122"/>
                <a:cs typeface="Arial" charset="0"/>
              </a:rPr>
              <a:t>共享</a:t>
            </a:r>
            <a:endParaRPr lang="en-US" altLang="zh-CN" b="1" dirty="0">
              <a:solidFill>
                <a:schemeClr val="bg1"/>
              </a:solidFill>
              <a:latin typeface="微软雅黑" panose="020B0503020204020204" pitchFamily="34" charset="-122"/>
              <a:ea typeface="微软雅黑" panose="020B0503020204020204" pitchFamily="34" charset="-122"/>
              <a:cs typeface="Arial" charset="0"/>
            </a:endParaRPr>
          </a:p>
          <a:p>
            <a:endParaRPr kumimoji="1" lang="zh-CN" altLang="en-US" dirty="0"/>
          </a:p>
        </p:txBody>
      </p:sp>
      <p:sp>
        <p:nvSpPr>
          <p:cNvPr id="5" name="矩形 4"/>
          <p:cNvSpPr/>
          <p:nvPr/>
        </p:nvSpPr>
        <p:spPr>
          <a:xfrm>
            <a:off x="2429873" y="1849159"/>
            <a:ext cx="1368152" cy="400110"/>
          </a:xfrm>
          <a:prstGeom prst="rect">
            <a:avLst/>
          </a:prstGeom>
        </p:spPr>
        <p:txBody>
          <a:bodyPr wrap="square">
            <a:spAutoFit/>
          </a:bodyPr>
          <a:lstStyle/>
          <a:p>
            <a:r>
              <a:rPr lang="zh-CN" altLang="en-US" sz="1000" dirty="0" smtClean="0">
                <a:solidFill>
                  <a:schemeClr val="bg1"/>
                </a:solidFill>
                <a:latin typeface="微软雅黑" panose="020B0503020204020204" pitchFamily="34" charset="-122"/>
                <a:ea typeface="微软雅黑" panose="020B0503020204020204" pitchFamily="34" charset="-122"/>
                <a:cs typeface="Adobe 黑体 Std R"/>
              </a:rPr>
              <a:t>海量</a:t>
            </a:r>
            <a:r>
              <a:rPr lang="zh-CN" altLang="en-US" sz="1000" dirty="0">
                <a:solidFill>
                  <a:schemeClr val="bg1"/>
                </a:solidFill>
                <a:latin typeface="微软雅黑" panose="020B0503020204020204" pitchFamily="34" charset="-122"/>
                <a:ea typeface="微软雅黑" panose="020B0503020204020204" pitchFamily="34" charset="-122"/>
                <a:cs typeface="Adobe 黑体 Std R"/>
              </a:rPr>
              <a:t>文档散落各处，管理困难？</a:t>
            </a:r>
          </a:p>
        </p:txBody>
      </p:sp>
      <p:sp>
        <p:nvSpPr>
          <p:cNvPr id="31" name="文本框 30"/>
          <p:cNvSpPr txBox="1"/>
          <p:nvPr/>
        </p:nvSpPr>
        <p:spPr>
          <a:xfrm>
            <a:off x="2696133" y="1411446"/>
            <a:ext cx="646331" cy="369332"/>
          </a:xfrm>
          <a:prstGeom prst="rect">
            <a:avLst/>
          </a:prstGeom>
          <a:noFill/>
        </p:spPr>
        <p:txBody>
          <a:bodyPr wrap="non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Arial" charset="0"/>
              </a:rPr>
              <a:t>管控</a:t>
            </a:r>
            <a:endParaRPr kumimoji="1" lang="zh-CN" altLang="en-US" dirty="0"/>
          </a:p>
        </p:txBody>
      </p:sp>
      <p:sp>
        <p:nvSpPr>
          <p:cNvPr id="27" name="矩形 26"/>
          <p:cNvSpPr/>
          <p:nvPr/>
        </p:nvSpPr>
        <p:spPr>
          <a:xfrm>
            <a:off x="4367698" y="2957036"/>
            <a:ext cx="1356430" cy="400110"/>
          </a:xfrm>
          <a:prstGeom prst="rect">
            <a:avLst/>
          </a:prstGeom>
        </p:spPr>
        <p:txBody>
          <a:bodyPr wrap="square">
            <a:spAutoFit/>
          </a:bodyPr>
          <a:lstStyle/>
          <a:p>
            <a:r>
              <a:rPr lang="zh-CN" altLang="en-US" sz="1000" dirty="0" smtClean="0">
                <a:solidFill>
                  <a:schemeClr val="bg1"/>
                </a:solidFill>
                <a:latin typeface="微软雅黑" panose="020B0503020204020204" pitchFamily="34" charset="-122"/>
                <a:ea typeface="微软雅黑" panose="020B0503020204020204" pitchFamily="34" charset="-122"/>
                <a:cs typeface="Adobe 黑体 Std R"/>
              </a:rPr>
              <a:t>文档</a:t>
            </a:r>
            <a:r>
              <a:rPr lang="zh-CN" altLang="en-US" sz="1000" dirty="0">
                <a:solidFill>
                  <a:schemeClr val="bg1"/>
                </a:solidFill>
                <a:latin typeface="微软雅黑" panose="020B0503020204020204" pitchFamily="34" charset="-122"/>
                <a:ea typeface="微软雅黑" panose="020B0503020204020204" pitchFamily="34" charset="-122"/>
                <a:cs typeface="Adobe 黑体 Std R"/>
              </a:rPr>
              <a:t>二次利用率低，部门协作效率低？</a:t>
            </a:r>
          </a:p>
        </p:txBody>
      </p:sp>
      <p:sp>
        <p:nvSpPr>
          <p:cNvPr id="33" name="文本框 32"/>
          <p:cNvSpPr txBox="1"/>
          <p:nvPr/>
        </p:nvSpPr>
        <p:spPr>
          <a:xfrm>
            <a:off x="4664965" y="2499084"/>
            <a:ext cx="902773" cy="369332"/>
          </a:xfrm>
          <a:prstGeom prst="rect">
            <a:avLst/>
          </a:prstGeom>
          <a:noFill/>
        </p:spPr>
        <p:txBody>
          <a:bodyPr wrap="squar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Arial" charset="0"/>
              </a:rPr>
              <a:t>协同</a:t>
            </a:r>
            <a:endParaRPr kumimoji="1" lang="zh-CN" altLang="en-US" dirty="0"/>
          </a:p>
        </p:txBody>
      </p:sp>
      <p:sp>
        <p:nvSpPr>
          <p:cNvPr id="28" name="矩形 27"/>
          <p:cNvSpPr/>
          <p:nvPr/>
        </p:nvSpPr>
        <p:spPr>
          <a:xfrm>
            <a:off x="6634091" y="1587544"/>
            <a:ext cx="1005790" cy="553998"/>
          </a:xfrm>
          <a:prstGeom prst="rect">
            <a:avLst/>
          </a:prstGeom>
        </p:spPr>
        <p:txBody>
          <a:bodyPr wrap="square">
            <a:spAutoFit/>
          </a:bodyPr>
          <a:lstStyle/>
          <a:p>
            <a:r>
              <a:rPr lang="zh-CN" altLang="en-US" sz="1000" dirty="0" smtClean="0">
                <a:solidFill>
                  <a:schemeClr val="bg1"/>
                </a:solidFill>
                <a:latin typeface="微软雅黑" panose="020B0503020204020204" pitchFamily="34" charset="-122"/>
                <a:ea typeface="微软雅黑" panose="020B0503020204020204" pitchFamily="34" charset="-122"/>
                <a:cs typeface="Adobe 黑体 Std R"/>
              </a:rPr>
              <a:t>人为</a:t>
            </a:r>
            <a:r>
              <a:rPr lang="zh-CN" altLang="en-US" sz="1000" dirty="0">
                <a:solidFill>
                  <a:schemeClr val="bg1"/>
                </a:solidFill>
                <a:latin typeface="微软雅黑" panose="020B0503020204020204" pitchFamily="34" charset="-122"/>
                <a:ea typeface="微软雅黑" panose="020B0503020204020204" pitchFamily="34" charset="-122"/>
                <a:cs typeface="Adobe 黑体 Std R"/>
              </a:rPr>
              <a:t>或自然灾害导致文档流失、泄密？</a:t>
            </a:r>
          </a:p>
        </p:txBody>
      </p:sp>
      <p:sp>
        <p:nvSpPr>
          <p:cNvPr id="35" name="文本框 34"/>
          <p:cNvSpPr txBox="1"/>
          <p:nvPr/>
        </p:nvSpPr>
        <p:spPr>
          <a:xfrm>
            <a:off x="6789828" y="1203598"/>
            <a:ext cx="820703" cy="369332"/>
          </a:xfrm>
          <a:prstGeom prst="rect">
            <a:avLst/>
          </a:prstGeom>
          <a:noFill/>
        </p:spPr>
        <p:txBody>
          <a:bodyPr wrap="squar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Arial" charset="0"/>
              </a:rPr>
              <a:t>安全</a:t>
            </a:r>
            <a:endParaRPr kumimoji="1" lang="zh-CN" altLang="en-US" dirty="0"/>
          </a:p>
        </p:txBody>
      </p:sp>
      <p:cxnSp>
        <p:nvCxnSpPr>
          <p:cNvPr id="43" name="直线连接符 42"/>
          <p:cNvCxnSpPr/>
          <p:nvPr/>
        </p:nvCxnSpPr>
        <p:spPr>
          <a:xfrm flipV="1">
            <a:off x="1763688" y="2268038"/>
            <a:ext cx="648072" cy="576064"/>
          </a:xfrm>
          <a:prstGeom prst="line">
            <a:avLst/>
          </a:prstGeom>
          <a:ln w="12700">
            <a:solidFill>
              <a:srgbClr val="FF3702"/>
            </a:solidFill>
            <a:prstDash val="dash"/>
          </a:ln>
        </p:spPr>
        <p:style>
          <a:lnRef idx="1">
            <a:schemeClr val="accent1"/>
          </a:lnRef>
          <a:fillRef idx="0">
            <a:schemeClr val="accent1"/>
          </a:fillRef>
          <a:effectRef idx="0">
            <a:schemeClr val="accent1"/>
          </a:effectRef>
          <a:fontRef idx="minor">
            <a:schemeClr val="tx1"/>
          </a:fontRef>
        </p:style>
      </p:cxnSp>
      <p:cxnSp>
        <p:nvCxnSpPr>
          <p:cNvPr id="44" name="直线连接符 43"/>
          <p:cNvCxnSpPr/>
          <p:nvPr/>
        </p:nvCxnSpPr>
        <p:spPr>
          <a:xfrm>
            <a:off x="3563888" y="2196030"/>
            <a:ext cx="1152128" cy="792088"/>
          </a:xfrm>
          <a:prstGeom prst="line">
            <a:avLst/>
          </a:prstGeom>
          <a:ln w="12700">
            <a:solidFill>
              <a:srgbClr val="FF3702"/>
            </a:solidFill>
            <a:prstDash val="dash"/>
          </a:ln>
        </p:spPr>
        <p:style>
          <a:lnRef idx="1">
            <a:schemeClr val="accent1"/>
          </a:lnRef>
          <a:fillRef idx="0">
            <a:schemeClr val="accent1"/>
          </a:fillRef>
          <a:effectRef idx="0">
            <a:schemeClr val="accent1"/>
          </a:effectRef>
          <a:fontRef idx="minor">
            <a:schemeClr val="tx1"/>
          </a:fontRef>
        </p:style>
      </p:cxnSp>
      <p:cxnSp>
        <p:nvCxnSpPr>
          <p:cNvPr id="48" name="直线连接符 47"/>
          <p:cNvCxnSpPr/>
          <p:nvPr/>
        </p:nvCxnSpPr>
        <p:spPr>
          <a:xfrm flipV="1">
            <a:off x="5436096" y="1925054"/>
            <a:ext cx="1189293" cy="862720"/>
          </a:xfrm>
          <a:prstGeom prst="line">
            <a:avLst/>
          </a:prstGeom>
          <a:ln w="12700">
            <a:solidFill>
              <a:srgbClr val="FF3702"/>
            </a:solidFill>
            <a:prstDash val="dash"/>
          </a:ln>
        </p:spPr>
        <p:style>
          <a:lnRef idx="1">
            <a:schemeClr val="accent1"/>
          </a:lnRef>
          <a:fillRef idx="0">
            <a:schemeClr val="accent1"/>
          </a:fillRef>
          <a:effectRef idx="0">
            <a:schemeClr val="accent1"/>
          </a:effectRef>
          <a:fontRef idx="minor">
            <a:schemeClr val="tx1"/>
          </a:fontRef>
        </p:style>
      </p:cxnSp>
      <p:cxnSp>
        <p:nvCxnSpPr>
          <p:cNvPr id="54" name="直线连接符 53"/>
          <p:cNvCxnSpPr/>
          <p:nvPr/>
        </p:nvCxnSpPr>
        <p:spPr>
          <a:xfrm>
            <a:off x="7740352" y="1707654"/>
            <a:ext cx="1656184" cy="216024"/>
          </a:xfrm>
          <a:prstGeom prst="line">
            <a:avLst/>
          </a:prstGeom>
          <a:ln w="12700">
            <a:solidFill>
              <a:srgbClr val="FF3702"/>
            </a:solidFill>
            <a:prstDash val="dash"/>
          </a:ln>
        </p:spPr>
        <p:style>
          <a:lnRef idx="1">
            <a:schemeClr val="accent1"/>
          </a:lnRef>
          <a:fillRef idx="0">
            <a:schemeClr val="accent1"/>
          </a:fillRef>
          <a:effectRef idx="0">
            <a:schemeClr val="accent1"/>
          </a:effectRef>
          <a:fontRef idx="minor">
            <a:schemeClr val="tx1"/>
          </a:fontRef>
        </p:style>
      </p:cxnSp>
      <p:cxnSp>
        <p:nvCxnSpPr>
          <p:cNvPr id="56" name="直线连接符 55"/>
          <p:cNvCxnSpPr/>
          <p:nvPr/>
        </p:nvCxnSpPr>
        <p:spPr>
          <a:xfrm>
            <a:off x="-540568" y="2196030"/>
            <a:ext cx="1296144" cy="792088"/>
          </a:xfrm>
          <a:prstGeom prst="line">
            <a:avLst/>
          </a:prstGeom>
          <a:ln w="12700">
            <a:solidFill>
              <a:srgbClr val="FF3702"/>
            </a:solidFill>
            <a:prstDash val="dash"/>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6087548" y="3435846"/>
            <a:ext cx="3056451" cy="1584176"/>
          </a:xfrm>
          <a:prstGeom prst="rect">
            <a:avLst/>
          </a:prstGeom>
          <a:solidFill>
            <a:schemeClr val="bg1"/>
          </a:solidFill>
          <a:ln>
            <a:noFill/>
          </a:ln>
          <a:effectLst>
            <a:outerShdw blurRad="1778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TextBox 13"/>
          <p:cNvSpPr txBox="1"/>
          <p:nvPr/>
        </p:nvSpPr>
        <p:spPr>
          <a:xfrm>
            <a:off x="6258621" y="4534180"/>
            <a:ext cx="2813371" cy="392425"/>
          </a:xfrm>
          <a:prstGeom prst="rect">
            <a:avLst/>
          </a:prstGeom>
          <a:noFill/>
        </p:spPr>
        <p:txBody>
          <a:bodyPr wrap="square" lIns="68589" tIns="34295" rIns="68589" bIns="34295" rtlCol="0">
            <a:spAutoFit/>
          </a:bodyPr>
          <a:lstStyle/>
          <a:p>
            <a:pPr>
              <a:buClr>
                <a:srgbClr val="00B0F0"/>
              </a:buClr>
            </a:pPr>
            <a:r>
              <a:rPr lang="zh-CN" altLang="en-US" sz="700" dirty="0">
                <a:latin typeface="微软雅黑" pitchFamily="34" charset="-122"/>
                <a:ea typeface="微软雅黑" pitchFamily="34" charset="-122"/>
                <a:cs typeface="Arial" pitchFamily="34" charset="0"/>
              </a:rPr>
              <a:t>非结构化数据是企事业单位最为宝贵的数据资产，其基本特征是数据格式多样、数据存储分散、数据总量大、增长速度快，蕴含有提升业务管理水平的大量重要信息</a:t>
            </a:r>
            <a:r>
              <a:rPr lang="zh-CN" altLang="en-US" sz="700" dirty="0" smtClean="0">
                <a:latin typeface="微软雅黑" pitchFamily="34" charset="-122"/>
                <a:ea typeface="微软雅黑" pitchFamily="34" charset="-122"/>
                <a:cs typeface="Arial" pitchFamily="34" charset="0"/>
              </a:rPr>
              <a:t>。</a:t>
            </a:r>
            <a:endParaRPr lang="zh-CN" altLang="en-US" sz="700" dirty="0">
              <a:latin typeface="微软雅黑" pitchFamily="34" charset="-122"/>
              <a:ea typeface="微软雅黑" pitchFamily="34" charset="-122"/>
              <a:cs typeface="Arial" pitchFamily="34" charset="0"/>
            </a:endParaRPr>
          </a:p>
        </p:txBody>
      </p:sp>
      <p:pic>
        <p:nvPicPr>
          <p:cNvPr id="32" name="图片 3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44208" y="3547865"/>
            <a:ext cx="902276" cy="902276"/>
          </a:xfrm>
          <a:prstGeom prst="rect">
            <a:avLst/>
          </a:prstGeom>
        </p:spPr>
      </p:pic>
      <p:sp>
        <p:nvSpPr>
          <p:cNvPr id="34" name="矩形 33"/>
          <p:cNvSpPr/>
          <p:nvPr/>
        </p:nvSpPr>
        <p:spPr>
          <a:xfrm>
            <a:off x="7592839" y="3798347"/>
            <a:ext cx="110242" cy="110242"/>
          </a:xfrm>
          <a:prstGeom prst="rect">
            <a:avLst/>
          </a:prstGeom>
          <a:solidFill>
            <a:srgbClr val="F35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矩形 35"/>
          <p:cNvSpPr/>
          <p:nvPr/>
        </p:nvSpPr>
        <p:spPr>
          <a:xfrm>
            <a:off x="7592839" y="3999003"/>
            <a:ext cx="110242" cy="110242"/>
          </a:xfrm>
          <a:prstGeom prst="rect">
            <a:avLst/>
          </a:prstGeom>
          <a:solidFill>
            <a:srgbClr val="F4F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文本框 36"/>
          <p:cNvSpPr txBox="1"/>
          <p:nvPr/>
        </p:nvSpPr>
        <p:spPr>
          <a:xfrm>
            <a:off x="7675383" y="3718655"/>
            <a:ext cx="1178528" cy="246221"/>
          </a:xfrm>
          <a:prstGeom prst="rect">
            <a:avLst/>
          </a:prstGeom>
          <a:noFill/>
        </p:spPr>
        <p:txBody>
          <a:bodyPr wrap="none" rtlCol="0">
            <a:spAutoFit/>
          </a:bodyPr>
          <a:lstStyle/>
          <a:p>
            <a:r>
              <a:rPr kumimoji="1" lang="zh-CN" altLang="en-US" sz="1000" b="1" dirty="0" smtClean="0">
                <a:latin typeface="Microsoft YaHei" charset="0"/>
                <a:ea typeface="Microsoft YaHei" charset="0"/>
                <a:cs typeface="Microsoft YaHei" charset="0"/>
              </a:rPr>
              <a:t>结构化数据  </a:t>
            </a:r>
            <a:r>
              <a:rPr kumimoji="1" lang="en-US" altLang="zh-CN" sz="1000" b="1" dirty="0" smtClean="0">
                <a:latin typeface="Microsoft YaHei" charset="0"/>
                <a:ea typeface="Microsoft YaHei" charset="0"/>
                <a:cs typeface="Microsoft YaHei" charset="0"/>
              </a:rPr>
              <a:t>20%</a:t>
            </a:r>
            <a:endParaRPr kumimoji="1" lang="zh-CN" altLang="en-US" sz="1000" b="1" dirty="0">
              <a:latin typeface="Microsoft YaHei" charset="0"/>
              <a:ea typeface="Microsoft YaHei" charset="0"/>
              <a:cs typeface="Microsoft YaHei" charset="0"/>
            </a:endParaRPr>
          </a:p>
        </p:txBody>
      </p:sp>
      <p:sp>
        <p:nvSpPr>
          <p:cNvPr id="38" name="文本框 37"/>
          <p:cNvSpPr txBox="1"/>
          <p:nvPr/>
        </p:nvSpPr>
        <p:spPr>
          <a:xfrm>
            <a:off x="7675383" y="3942363"/>
            <a:ext cx="1306768" cy="246221"/>
          </a:xfrm>
          <a:prstGeom prst="rect">
            <a:avLst/>
          </a:prstGeom>
          <a:noFill/>
        </p:spPr>
        <p:txBody>
          <a:bodyPr wrap="none" rtlCol="0">
            <a:spAutoFit/>
          </a:bodyPr>
          <a:lstStyle/>
          <a:p>
            <a:r>
              <a:rPr kumimoji="1" lang="zh-CN" altLang="en-US" sz="1000" b="1" dirty="0" smtClean="0">
                <a:latin typeface="Microsoft YaHei" charset="0"/>
                <a:ea typeface="Microsoft YaHei" charset="0"/>
                <a:cs typeface="Microsoft YaHei" charset="0"/>
              </a:rPr>
              <a:t>非结构化数据  </a:t>
            </a:r>
            <a:r>
              <a:rPr kumimoji="1" lang="en-US" altLang="zh-CN" sz="1000" b="1" dirty="0">
                <a:latin typeface="Microsoft YaHei" charset="0"/>
                <a:ea typeface="Microsoft YaHei" charset="0"/>
                <a:cs typeface="Microsoft YaHei" charset="0"/>
              </a:rPr>
              <a:t>8</a:t>
            </a:r>
            <a:r>
              <a:rPr kumimoji="1" lang="en-US" altLang="zh-CN" sz="1000" b="1" dirty="0" smtClean="0">
                <a:latin typeface="Microsoft YaHei" charset="0"/>
                <a:ea typeface="Microsoft YaHei" charset="0"/>
                <a:cs typeface="Microsoft YaHei" charset="0"/>
              </a:rPr>
              <a:t>0%</a:t>
            </a:r>
            <a:endParaRPr kumimoji="1" lang="zh-CN" altLang="en-US" sz="1000" b="1" dirty="0">
              <a:latin typeface="Microsoft YaHei" charset="0"/>
              <a:ea typeface="Microsoft YaHei" charset="0"/>
              <a:cs typeface="Microsoft YaHei" charset="0"/>
            </a:endParaRPr>
          </a:p>
        </p:txBody>
      </p:sp>
      <p:sp>
        <p:nvSpPr>
          <p:cNvPr id="39" name="矩形 38"/>
          <p:cNvSpPr/>
          <p:nvPr/>
        </p:nvSpPr>
        <p:spPr>
          <a:xfrm>
            <a:off x="6084168" y="3435846"/>
            <a:ext cx="113259" cy="1584176"/>
          </a:xfrm>
          <a:prstGeom prst="rect">
            <a:avLst/>
          </a:prstGeom>
          <a:solidFill>
            <a:srgbClr val="7BA4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67508896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574790" y="2067694"/>
            <a:ext cx="7669617" cy="1272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ts val="2300"/>
              </a:lnSpc>
            </a:pPr>
            <a:r>
              <a:rPr kumimoji="0" lang="zh-CN" altLang="en-US" sz="1400" dirty="0" smtClean="0">
                <a:solidFill>
                  <a:srgbClr val="606060"/>
                </a:solidFill>
                <a:latin typeface="微软雅黑" charset="0"/>
                <a:ea typeface="微软雅黑" charset="0"/>
                <a:cs typeface="微软雅黑" charset="0"/>
              </a:rPr>
              <a:t>联想云存储系统通过集群应用和分布式网络存储技术，将网络中大量各种不同类型的存储设备通过应用软件集合起来协同工作，提供企业级数据存储、管理、业务访问，高效协同的应用系统及存储解决方案</a:t>
            </a:r>
            <a:endParaRPr kumimoji="0" lang="zh-CN" altLang="en-US" sz="1400" dirty="0">
              <a:solidFill>
                <a:srgbClr val="606060"/>
              </a:solidFill>
              <a:latin typeface="微软雅黑" charset="0"/>
              <a:ea typeface="微软雅黑" charset="0"/>
              <a:cs typeface="微软雅黑" charset="0"/>
            </a:endParaRPr>
          </a:p>
          <a:p>
            <a:pPr>
              <a:lnSpc>
                <a:spcPts val="2300"/>
              </a:lnSpc>
            </a:pPr>
            <a:endParaRPr kumimoji="0" lang="zh-CN" altLang="en-US" sz="1600" dirty="0">
              <a:latin typeface="微软雅黑" charset="0"/>
              <a:ea typeface="微软雅黑" charset="0"/>
              <a:cs typeface="微软雅黑" charset="0"/>
            </a:endParaRPr>
          </a:p>
        </p:txBody>
      </p:sp>
      <p:sp>
        <p:nvSpPr>
          <p:cNvPr id="2" name="Line 4"/>
          <p:cNvSpPr>
            <a:spLocks noChangeShapeType="1"/>
          </p:cNvSpPr>
          <p:nvPr/>
        </p:nvSpPr>
        <p:spPr bwMode="auto">
          <a:xfrm>
            <a:off x="657291" y="1933575"/>
            <a:ext cx="7323138" cy="0"/>
          </a:xfrm>
          <a:prstGeom prst="line">
            <a:avLst/>
          </a:prstGeom>
          <a:noFill/>
          <a:ln w="9525">
            <a:solidFill>
              <a:schemeClr val="tx1">
                <a:lumMod val="95000"/>
                <a:lumOff val="5000"/>
              </a:schemeClr>
            </a:solidFill>
            <a:round/>
            <a:headEnd/>
            <a:tailEnd/>
          </a:ln>
          <a:extLst>
            <a:ext uri="{909E8E84-426E-40dd-AFC4-6F175D3DCCD1}">
              <a14:hiddenFill xmlns="" xmlns:a14="http://schemas.microsoft.com/office/drawing/2010/main">
                <a:noFill/>
              </a14:hiddenFill>
            </a:ext>
          </a:extLst>
        </p:spPr>
        <p:txBody>
          <a:bodyPr/>
          <a:lstStyle/>
          <a:p>
            <a:pPr>
              <a:defRPr/>
            </a:pPr>
            <a:endParaRPr lang="zh-CN" altLang="en-US"/>
          </a:p>
        </p:txBody>
      </p:sp>
      <p:sp>
        <p:nvSpPr>
          <p:cNvPr id="4100" name="文本框 4"/>
          <p:cNvSpPr txBox="1">
            <a:spLocks noChangeArrowheads="1"/>
          </p:cNvSpPr>
          <p:nvPr/>
        </p:nvSpPr>
        <p:spPr bwMode="auto">
          <a:xfrm>
            <a:off x="541880" y="768191"/>
            <a:ext cx="3057247"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gn="r">
              <a:lnSpc>
                <a:spcPts val="3600"/>
              </a:lnSpc>
            </a:pPr>
            <a:r>
              <a:rPr kumimoji="0" lang="zh-CN" altLang="en-US" sz="3200" b="1" dirty="0" smtClean="0">
                <a:solidFill>
                  <a:srgbClr val="FF3802"/>
                </a:solidFill>
                <a:ea typeface="微软雅黑" charset="0"/>
                <a:cs typeface="微软雅黑" charset="0"/>
              </a:rPr>
              <a:t>联想云存储系统</a:t>
            </a:r>
            <a:endParaRPr kumimoji="0" lang="zh-CN" altLang="en-US" sz="3200" b="1" dirty="0">
              <a:solidFill>
                <a:srgbClr val="FF3802"/>
              </a:solidFill>
              <a:ea typeface="微软雅黑" charset="0"/>
              <a:cs typeface="微软雅黑" charset="0"/>
            </a:endParaRPr>
          </a:p>
        </p:txBody>
      </p:sp>
      <p:sp>
        <p:nvSpPr>
          <p:cNvPr id="3" name="矩形 2"/>
          <p:cNvSpPr/>
          <p:nvPr/>
        </p:nvSpPr>
        <p:spPr>
          <a:xfrm>
            <a:off x="539552" y="1297672"/>
            <a:ext cx="2954656" cy="553998"/>
          </a:xfrm>
          <a:prstGeom prst="rect">
            <a:avLst/>
          </a:prstGeom>
        </p:spPr>
        <p:txBody>
          <a:bodyPr wrap="none">
            <a:spAutoFit/>
          </a:bodyPr>
          <a:lstStyle/>
          <a:p>
            <a:pPr algn="r">
              <a:lnSpc>
                <a:spcPts val="3600"/>
              </a:lnSpc>
            </a:pPr>
            <a:r>
              <a:rPr lang="zh-CN" altLang="en-US" sz="2400" dirty="0">
                <a:solidFill>
                  <a:srgbClr val="FF3802"/>
                </a:solidFill>
                <a:ea typeface="微软雅黑" charset="0"/>
                <a:cs typeface="微软雅黑" charset="0"/>
              </a:rPr>
              <a:t>让数据创造业务价值</a:t>
            </a:r>
          </a:p>
        </p:txBody>
      </p:sp>
    </p:spTree>
    <p:extLst>
      <p:ext uri="{BB962C8B-B14F-4D97-AF65-F5344CB8AC3E}">
        <p14:creationId xmlns:p14="http://schemas.microsoft.com/office/powerpoint/2010/main" val="188618313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p:cNvSpPr txBox="1">
            <a:spLocks/>
          </p:cNvSpPr>
          <p:nvPr/>
        </p:nvSpPr>
        <p:spPr>
          <a:xfrm>
            <a:off x="395536" y="411510"/>
            <a:ext cx="8307201" cy="390906"/>
          </a:xfrm>
          <a:prstGeom prst="rect">
            <a:avLst/>
          </a:prstGeom>
        </p:spPr>
        <p:txBody>
          <a:bodyPr vert="horz" lIns="91430" tIns="45715" rIns="91430" bIns="45715" rtlCol="0" anchor="ctr">
            <a:noAutofit/>
          </a:bodyPr>
          <a:lstStyle>
            <a:lvl1pPr algn="l" defTabSz="914296" rtl="0" eaLnBrk="1" latinLnBrk="0" hangingPunct="1">
              <a:spcBef>
                <a:spcPct val="0"/>
              </a:spcBef>
              <a:buNone/>
              <a:defRPr sz="2800" kern="1200">
                <a:solidFill>
                  <a:schemeClr val="tx1"/>
                </a:solidFill>
                <a:latin typeface="+mj-lt"/>
                <a:ea typeface="+mj-ea"/>
                <a:cs typeface="+mj-cs"/>
              </a:defRPr>
            </a:lvl1pPr>
          </a:lstStyle>
          <a:p>
            <a:r>
              <a:rPr lang="zh-CN" altLang="en-US" sz="2400" b="1" dirty="0" smtClean="0">
                <a:solidFill>
                  <a:srgbClr val="FF3802"/>
                </a:solidFill>
                <a:latin typeface="微软雅黑" pitchFamily="34" charset="-122"/>
                <a:ea typeface="微软雅黑" pitchFamily="34" charset="-122"/>
              </a:rPr>
              <a:t>客户收益</a:t>
            </a:r>
            <a:endParaRPr lang="en-US" sz="2400" b="1" dirty="0">
              <a:solidFill>
                <a:srgbClr val="FF3802"/>
              </a:solidFill>
            </a:endParaRPr>
          </a:p>
        </p:txBody>
      </p:sp>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l="1" r="43818"/>
          <a:stretch/>
        </p:blipFill>
        <p:spPr>
          <a:xfrm>
            <a:off x="7421542" y="1338561"/>
            <a:ext cx="1332000" cy="1332211"/>
          </a:xfrm>
          <a:prstGeom prst="rect">
            <a:avLst/>
          </a:prstGeom>
        </p:spPr>
      </p:pic>
      <p:sp>
        <p:nvSpPr>
          <p:cNvPr id="17" name="Rectangle 29"/>
          <p:cNvSpPr/>
          <p:nvPr/>
        </p:nvSpPr>
        <p:spPr bwMode="auto">
          <a:xfrm>
            <a:off x="6019891" y="2735891"/>
            <a:ext cx="1352890" cy="1337310"/>
          </a:xfrm>
          <a:prstGeom prst="rect">
            <a:avLst/>
          </a:prstGeom>
          <a:solidFill>
            <a:srgbClr val="BEAE9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3152" tIns="0" rIns="73152" bIns="73152" numCol="1" rtlCol="0" anchor="t" anchorCtr="0" compatLnSpc="1">
            <a:prstTxWarp prst="textNoShape">
              <a:avLst/>
            </a:prstTxWarp>
          </a:bodyPr>
          <a:lstStyle/>
          <a:p>
            <a:pPr defTabSz="514455" fontAlgn="base">
              <a:spcBef>
                <a:spcPct val="0"/>
              </a:spcBef>
              <a:spcAft>
                <a:spcPct val="0"/>
              </a:spcAft>
            </a:pPr>
            <a:endParaRPr lang="en-US" sz="1200" spc="-29"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32"/>
          <p:cNvSpPr/>
          <p:nvPr/>
        </p:nvSpPr>
        <p:spPr bwMode="auto">
          <a:xfrm>
            <a:off x="6023079" y="1332659"/>
            <a:ext cx="1337484" cy="1337310"/>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3152" tIns="0" rIns="73152" bIns="73152" numCol="1" rtlCol="0" anchor="t" anchorCtr="0" compatLnSpc="1">
            <a:prstTxWarp prst="textNoShape">
              <a:avLst/>
            </a:prstTxWarp>
          </a:bodyPr>
          <a:lstStyle/>
          <a:p>
            <a:pPr defTabSz="685666" fontAlgn="base">
              <a:spcBef>
                <a:spcPct val="0"/>
              </a:spcBef>
              <a:spcAft>
                <a:spcPct val="0"/>
              </a:spcAft>
            </a:pPr>
            <a:endParaRPr lang="en-US"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p:txBody>
      </p:sp>
      <p:sp>
        <p:nvSpPr>
          <p:cNvPr id="19" name="Rectangle 121"/>
          <p:cNvSpPr/>
          <p:nvPr/>
        </p:nvSpPr>
        <p:spPr bwMode="auto">
          <a:xfrm>
            <a:off x="3213825" y="2748512"/>
            <a:ext cx="1337484" cy="1337393"/>
          </a:xfrm>
          <a:prstGeom prst="rect">
            <a:avLst/>
          </a:prstGeom>
          <a:solidFill>
            <a:srgbClr val="7BA4A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3152" tIns="73152" rIns="73152" bIns="73152" numCol="1" rtlCol="0" anchor="t" anchorCtr="0" compatLnSpc="1">
            <a:prstTxWarp prst="textNoShape">
              <a:avLst/>
            </a:prstTxWarp>
            <a:noAutofit/>
          </a:bodyPr>
          <a:lstStyle/>
          <a:p>
            <a:pPr defTabSz="685666" fontAlgn="base">
              <a:spcBef>
                <a:spcPct val="0"/>
              </a:spcBef>
              <a:spcAft>
                <a:spcPct val="0"/>
              </a:spcAft>
            </a:pPr>
            <a:endParaRPr lang="en-US" sz="12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p:txBody>
      </p:sp>
      <p:sp>
        <p:nvSpPr>
          <p:cNvPr id="27" name="Rectangle 12"/>
          <p:cNvSpPr/>
          <p:nvPr/>
        </p:nvSpPr>
        <p:spPr>
          <a:xfrm>
            <a:off x="3192260" y="2735891"/>
            <a:ext cx="1379740" cy="461665"/>
          </a:xfrm>
          <a:prstGeom prst="rect">
            <a:avLst/>
          </a:prstGeom>
          <a:noFill/>
        </p:spPr>
        <p:txBody>
          <a:bodyPr wrap="square">
            <a:spAutoFit/>
          </a:bodyPr>
          <a:lstStyle/>
          <a:p>
            <a:pPr defTabSz="685666" fontAlgn="base">
              <a:spcBef>
                <a:spcPct val="0"/>
              </a:spcBef>
              <a:spcAft>
                <a:spcPct val="0"/>
              </a:spcAft>
            </a:pPr>
            <a:r>
              <a:rPr lang="zh-CN" altLang="en-US" sz="1200" spc="-29"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按需设置用户权限</a:t>
            </a:r>
            <a:endParaRPr lang="en-US" altLang="zh-CN" sz="1200" spc="-29"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a:p>
            <a:pPr defTabSz="685666" fontAlgn="base">
              <a:spcBef>
                <a:spcPct val="0"/>
              </a:spcBef>
              <a:spcAft>
                <a:spcPct val="0"/>
              </a:spcAft>
            </a:pPr>
            <a:r>
              <a:rPr lang="zh-CN" altLang="en-US" sz="1200" spc="-29"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协同办公更省力</a:t>
            </a:r>
            <a:endParaRPr lang="en-US" sz="12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p:txBody>
      </p:sp>
      <p:sp>
        <p:nvSpPr>
          <p:cNvPr id="28" name="Rectangle 110"/>
          <p:cNvSpPr/>
          <p:nvPr/>
        </p:nvSpPr>
        <p:spPr bwMode="auto">
          <a:xfrm>
            <a:off x="400384" y="2748595"/>
            <a:ext cx="1337484" cy="1337310"/>
          </a:xfrm>
          <a:prstGeom prst="rect">
            <a:avLst/>
          </a:prstGeom>
          <a:solidFill>
            <a:srgbClr val="BEAE9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3152" tIns="0" rIns="0" bIns="73152" numCol="1" rtlCol="0" anchor="t" anchorCtr="0" compatLnSpc="1">
            <a:prstTxWarp prst="textNoShape">
              <a:avLst/>
            </a:prstTxWarp>
          </a:bodyPr>
          <a:lstStyle/>
          <a:p>
            <a:pPr defTabSz="685666" fontAlgn="base">
              <a:spcBef>
                <a:spcPct val="0"/>
              </a:spcBef>
              <a:spcAft>
                <a:spcPct val="0"/>
              </a:spcAft>
            </a:pPr>
            <a:endParaRPr lang="en-US" sz="21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p:txBody>
      </p:sp>
      <p:sp>
        <p:nvSpPr>
          <p:cNvPr id="29" name="Rectangle 11"/>
          <p:cNvSpPr/>
          <p:nvPr/>
        </p:nvSpPr>
        <p:spPr>
          <a:xfrm>
            <a:off x="400384" y="2735891"/>
            <a:ext cx="1435311" cy="969496"/>
          </a:xfrm>
          <a:prstGeom prst="rect">
            <a:avLst/>
          </a:prstGeom>
          <a:noFill/>
        </p:spPr>
        <p:txBody>
          <a:bodyPr wrap="square">
            <a:spAutoFit/>
          </a:bodyPr>
          <a:lstStyle/>
          <a:p>
            <a:pPr defTabSz="685666"/>
            <a:r>
              <a:rPr lang="zh-CN" altLang="en-US" sz="12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人走了，设备坏了</a:t>
            </a:r>
            <a:r>
              <a:rPr lang="zh-CN" altLang="en-US" sz="1200" spc="-29"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，数据一键传承，</a:t>
            </a:r>
            <a:endParaRPr lang="en-US" altLang="zh-CN" sz="1200" spc="-29"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a:p>
            <a:pPr defTabSz="685666"/>
            <a:r>
              <a:rPr lang="zh-CN" altLang="en-US" sz="1200" spc="-29"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重要</a:t>
            </a:r>
            <a:r>
              <a:rPr lang="zh-CN" altLang="en-US" sz="12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数据丢不了</a:t>
            </a:r>
            <a:endParaRPr lang="en-US" altLang="zh-CN" sz="12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a:p>
            <a:pPr defTabSz="685666" fontAlgn="base">
              <a:spcBef>
                <a:spcPct val="0"/>
              </a:spcBef>
              <a:spcAft>
                <a:spcPct val="0"/>
              </a:spcAft>
            </a:pPr>
            <a:endParaRPr lang="en-US" sz="21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p:txBody>
      </p:sp>
      <p:sp>
        <p:nvSpPr>
          <p:cNvPr id="30" name="Rectangle 23"/>
          <p:cNvSpPr/>
          <p:nvPr/>
        </p:nvSpPr>
        <p:spPr>
          <a:xfrm>
            <a:off x="400384" y="3708731"/>
            <a:ext cx="638893" cy="369332"/>
          </a:xfrm>
          <a:prstGeom prst="rect">
            <a:avLst/>
          </a:prstGeom>
          <a:noFill/>
        </p:spPr>
        <p:txBody>
          <a:bodyPr wrap="none">
            <a:spAutoFit/>
          </a:bodyPr>
          <a:lstStyle/>
          <a:p>
            <a:pPr defTabSz="685666" fontAlgn="base">
              <a:spcBef>
                <a:spcPct val="0"/>
              </a:spcBef>
              <a:spcAft>
                <a:spcPct val="0"/>
              </a:spcAft>
            </a:pPr>
            <a:r>
              <a:rPr lang="zh-CN" altLang="en-US" b="1"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安全</a:t>
            </a:r>
            <a:endParaRPr lang="en-US" b="1"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p:txBody>
      </p:sp>
      <p:pic>
        <p:nvPicPr>
          <p:cNvPr id="31"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43" b="1343"/>
          <a:stretch/>
        </p:blipFill>
        <p:spPr bwMode="auto">
          <a:xfrm>
            <a:off x="1808111" y="1344094"/>
            <a:ext cx="1337200" cy="133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3"/>
          <p:cNvSpPr/>
          <p:nvPr/>
        </p:nvSpPr>
        <p:spPr bwMode="auto">
          <a:xfrm>
            <a:off x="3213824" y="1344094"/>
            <a:ext cx="1337484" cy="1337310"/>
          </a:xfrm>
          <a:prstGeom prst="rect">
            <a:avLst/>
          </a:prstGeom>
          <a:solidFill>
            <a:srgbClr val="F3572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3152" tIns="73152" rIns="73152" bIns="73152" numCol="1" rtlCol="0" anchor="t" anchorCtr="0" compatLnSpc="1">
            <a:prstTxWarp prst="textNoShape">
              <a:avLst/>
            </a:prstTxWarp>
            <a:noAutofit/>
          </a:bodyPr>
          <a:lstStyle/>
          <a:p>
            <a:pPr defTabSz="685666" fontAlgn="base">
              <a:spcBef>
                <a:spcPct val="0"/>
              </a:spcBef>
              <a:spcAft>
                <a:spcPct val="0"/>
              </a:spcAft>
            </a:pPr>
            <a:endParaRPr lang="en-US" sz="12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p:txBody>
      </p:sp>
      <p:sp>
        <p:nvSpPr>
          <p:cNvPr id="33" name="Rectangle 8"/>
          <p:cNvSpPr/>
          <p:nvPr/>
        </p:nvSpPr>
        <p:spPr>
          <a:xfrm>
            <a:off x="3212527" y="1344094"/>
            <a:ext cx="1332620" cy="461665"/>
          </a:xfrm>
          <a:prstGeom prst="rect">
            <a:avLst/>
          </a:prstGeom>
        </p:spPr>
        <p:txBody>
          <a:bodyPr wrap="square">
            <a:spAutoFit/>
          </a:bodyPr>
          <a:lstStyle/>
          <a:p>
            <a:pPr defTabSz="685666" fontAlgn="base">
              <a:spcBef>
                <a:spcPct val="0"/>
              </a:spcBef>
              <a:spcAft>
                <a:spcPct val="0"/>
              </a:spcAft>
            </a:pPr>
            <a:r>
              <a:rPr lang="zh-CN" altLang="en-US" sz="1200" spc="-29"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随时随地使用任何设备访问</a:t>
            </a:r>
            <a:endParaRPr lang="en-US" sz="12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p:txBody>
      </p:sp>
      <p:sp>
        <p:nvSpPr>
          <p:cNvPr id="34" name="Rectangle 32"/>
          <p:cNvSpPr/>
          <p:nvPr/>
        </p:nvSpPr>
        <p:spPr bwMode="auto">
          <a:xfrm>
            <a:off x="400384" y="1344094"/>
            <a:ext cx="1337484" cy="1337310"/>
          </a:xfrm>
          <a:prstGeom prst="rect">
            <a:avLst/>
          </a:prstGeom>
          <a:solidFill>
            <a:srgbClr val="7BA4A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3152" tIns="0" rIns="73152" bIns="73152" numCol="1" rtlCol="0" anchor="t" anchorCtr="0" compatLnSpc="1">
            <a:prstTxWarp prst="textNoShape">
              <a:avLst/>
            </a:prstTxWarp>
          </a:bodyPr>
          <a:lstStyle/>
          <a:p>
            <a:pPr defTabSz="685666" fontAlgn="base">
              <a:spcBef>
                <a:spcPct val="0"/>
              </a:spcBef>
              <a:spcAft>
                <a:spcPct val="0"/>
              </a:spcAft>
            </a:pPr>
            <a:endParaRPr lang="en-US"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p:txBody>
      </p:sp>
      <p:sp>
        <p:nvSpPr>
          <p:cNvPr id="35" name="Rectangle 7"/>
          <p:cNvSpPr/>
          <p:nvPr/>
        </p:nvSpPr>
        <p:spPr>
          <a:xfrm>
            <a:off x="400385" y="1347614"/>
            <a:ext cx="1337484" cy="1292662"/>
          </a:xfrm>
          <a:prstGeom prst="rect">
            <a:avLst/>
          </a:prstGeom>
        </p:spPr>
        <p:txBody>
          <a:bodyPr wrap="square">
            <a:spAutoFit/>
          </a:bodyPr>
          <a:lstStyle/>
          <a:p>
            <a:pPr defTabSz="685666"/>
            <a:r>
              <a:rPr lang="zh-CN" altLang="en-US" sz="12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重要</a:t>
            </a:r>
            <a:r>
              <a:rPr lang="zh-CN" altLang="en-US" sz="1200" spc="-29"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数据本地</a:t>
            </a:r>
            <a:r>
              <a:rPr lang="zh-CN" altLang="en-US" sz="12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存</a:t>
            </a:r>
            <a:r>
              <a:rPr lang="zh-CN" altLang="en-US" sz="1200" spc="-29"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，一</a:t>
            </a:r>
            <a:r>
              <a:rPr lang="zh-CN" altLang="en-US" sz="12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个</a:t>
            </a:r>
            <a:r>
              <a:rPr lang="zh-CN" altLang="en-US" sz="1200" spc="-29"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平台管理全部</a:t>
            </a:r>
            <a:r>
              <a:rPr lang="zh-CN" altLang="en-US" sz="12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数据</a:t>
            </a:r>
            <a:endParaRPr lang="en-US" altLang="zh-CN" sz="12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a:p>
            <a:pPr defTabSz="685666" fontAlgn="base">
              <a:spcBef>
                <a:spcPct val="0"/>
              </a:spcBef>
              <a:spcAft>
                <a:spcPct val="0"/>
              </a:spcAft>
            </a:pPr>
            <a:endParaRPr lang="en-US" sz="21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a:p>
            <a:pPr defTabSz="685666" fontAlgn="base">
              <a:spcBef>
                <a:spcPct val="0"/>
              </a:spcBef>
              <a:spcAft>
                <a:spcPct val="0"/>
              </a:spcAft>
            </a:pPr>
            <a:endParaRPr lang="en-US" sz="21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p:txBody>
      </p:sp>
      <p:sp>
        <p:nvSpPr>
          <p:cNvPr id="36" name="Rectangle 22"/>
          <p:cNvSpPr/>
          <p:nvPr/>
        </p:nvSpPr>
        <p:spPr>
          <a:xfrm>
            <a:off x="400384" y="2317343"/>
            <a:ext cx="638893" cy="369332"/>
          </a:xfrm>
          <a:prstGeom prst="rect">
            <a:avLst/>
          </a:prstGeom>
        </p:spPr>
        <p:txBody>
          <a:bodyPr wrap="none">
            <a:spAutoFit/>
          </a:bodyPr>
          <a:lstStyle/>
          <a:p>
            <a:pPr defTabSz="685666" fontAlgn="base">
              <a:spcBef>
                <a:spcPct val="0"/>
              </a:spcBef>
              <a:spcAft>
                <a:spcPct val="0"/>
              </a:spcAft>
            </a:pPr>
            <a:r>
              <a:rPr lang="zh-CN" altLang="en-US" b="1" spc="-29"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管理</a:t>
            </a:r>
            <a:endParaRPr lang="en-US" b="1"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p:txBody>
      </p:sp>
      <p:sp>
        <p:nvSpPr>
          <p:cNvPr id="37" name="Rectangle 22"/>
          <p:cNvSpPr/>
          <p:nvPr/>
        </p:nvSpPr>
        <p:spPr>
          <a:xfrm>
            <a:off x="3219983" y="2329722"/>
            <a:ext cx="638893" cy="369332"/>
          </a:xfrm>
          <a:prstGeom prst="rect">
            <a:avLst/>
          </a:prstGeom>
        </p:spPr>
        <p:txBody>
          <a:bodyPr wrap="none">
            <a:spAutoFit/>
          </a:bodyPr>
          <a:lstStyle/>
          <a:p>
            <a:pPr defTabSz="685666" fontAlgn="base">
              <a:spcBef>
                <a:spcPct val="0"/>
              </a:spcBef>
              <a:spcAft>
                <a:spcPct val="0"/>
              </a:spcAft>
            </a:pPr>
            <a:r>
              <a:rPr lang="zh-CN" altLang="en-US" b="1" spc="-29"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移动</a:t>
            </a:r>
            <a:endParaRPr lang="en-US" b="1"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p:txBody>
      </p:sp>
      <p:sp>
        <p:nvSpPr>
          <p:cNvPr id="38" name="Rectangle 22"/>
          <p:cNvSpPr/>
          <p:nvPr/>
        </p:nvSpPr>
        <p:spPr>
          <a:xfrm>
            <a:off x="3219983" y="3737994"/>
            <a:ext cx="638893" cy="369332"/>
          </a:xfrm>
          <a:prstGeom prst="rect">
            <a:avLst/>
          </a:prstGeom>
        </p:spPr>
        <p:txBody>
          <a:bodyPr wrap="none">
            <a:spAutoFit/>
          </a:bodyPr>
          <a:lstStyle/>
          <a:p>
            <a:pPr defTabSz="685666" fontAlgn="base">
              <a:spcBef>
                <a:spcPct val="0"/>
              </a:spcBef>
              <a:spcAft>
                <a:spcPct val="0"/>
              </a:spcAft>
            </a:pPr>
            <a:r>
              <a:rPr lang="zh-CN" altLang="en-US" b="1" spc="-29" dirty="0">
                <a:solidFill>
                  <a:schemeClr val="bg1"/>
                </a:solidFill>
                <a:latin typeface="微软雅黑" panose="020B0503020204020204" pitchFamily="34" charset="-122"/>
                <a:ea typeface="微软雅黑" panose="020B0503020204020204" pitchFamily="34" charset="-122"/>
                <a:cs typeface="Segoe UI Light"/>
              </a:rPr>
              <a:t>效率</a:t>
            </a:r>
            <a:endParaRPr lang="en-US" b="1" spc="-29" dirty="0">
              <a:solidFill>
                <a:schemeClr val="bg1"/>
              </a:solidFill>
              <a:latin typeface="微软雅黑" panose="020B0503020204020204" pitchFamily="34" charset="-122"/>
              <a:ea typeface="微软雅黑" panose="020B0503020204020204" pitchFamily="34" charset="-122"/>
              <a:cs typeface="Segoe UI Light"/>
            </a:endParaRPr>
          </a:p>
        </p:txBody>
      </p:sp>
      <p:sp>
        <p:nvSpPr>
          <p:cNvPr id="39" name="Rectangle 22"/>
          <p:cNvSpPr/>
          <p:nvPr/>
        </p:nvSpPr>
        <p:spPr>
          <a:xfrm>
            <a:off x="6028546" y="3709563"/>
            <a:ext cx="638893" cy="369332"/>
          </a:xfrm>
          <a:prstGeom prst="rect">
            <a:avLst/>
          </a:prstGeom>
        </p:spPr>
        <p:txBody>
          <a:bodyPr wrap="none">
            <a:spAutoFit/>
          </a:bodyPr>
          <a:lstStyle/>
          <a:p>
            <a:pPr defTabSz="685666" fontAlgn="base">
              <a:spcBef>
                <a:spcPct val="0"/>
              </a:spcBef>
              <a:spcAft>
                <a:spcPct val="0"/>
              </a:spcAft>
            </a:pPr>
            <a:r>
              <a:rPr lang="zh-CN" altLang="en-US" b="1" spc="-29" dirty="0" smtClean="0">
                <a:solidFill>
                  <a:schemeClr val="bg1"/>
                </a:solidFill>
                <a:latin typeface="微软雅黑" panose="020B0503020204020204" pitchFamily="34" charset="-122"/>
                <a:ea typeface="微软雅黑" panose="020B0503020204020204" pitchFamily="34" charset="-122"/>
                <a:cs typeface="Segoe UI Light"/>
              </a:rPr>
              <a:t>利旧</a:t>
            </a:r>
            <a:endParaRPr lang="en-US" b="1" spc="-29" dirty="0">
              <a:solidFill>
                <a:schemeClr val="bg1"/>
              </a:solidFill>
              <a:latin typeface="微软雅黑" panose="020B0503020204020204" pitchFamily="34" charset="-122"/>
              <a:ea typeface="微软雅黑" panose="020B0503020204020204" pitchFamily="34" charset="-122"/>
              <a:cs typeface="Segoe UI Light"/>
            </a:endParaRPr>
          </a:p>
        </p:txBody>
      </p:sp>
      <p:sp>
        <p:nvSpPr>
          <p:cNvPr id="40" name="Rectangle 22"/>
          <p:cNvSpPr/>
          <p:nvPr/>
        </p:nvSpPr>
        <p:spPr>
          <a:xfrm>
            <a:off x="6019892" y="2317342"/>
            <a:ext cx="638893" cy="369332"/>
          </a:xfrm>
          <a:prstGeom prst="rect">
            <a:avLst/>
          </a:prstGeom>
        </p:spPr>
        <p:txBody>
          <a:bodyPr wrap="none">
            <a:spAutoFit/>
          </a:bodyPr>
          <a:lstStyle/>
          <a:p>
            <a:pPr defTabSz="685666" fontAlgn="base">
              <a:spcBef>
                <a:spcPct val="0"/>
              </a:spcBef>
              <a:spcAft>
                <a:spcPct val="0"/>
              </a:spcAft>
            </a:pPr>
            <a:r>
              <a:rPr lang="zh-CN" altLang="en-US" b="1"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共享</a:t>
            </a:r>
            <a:endParaRPr lang="en-US" b="1"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p:txBody>
      </p:sp>
      <p:sp>
        <p:nvSpPr>
          <p:cNvPr id="41" name="Rectangle 8"/>
          <p:cNvSpPr/>
          <p:nvPr/>
        </p:nvSpPr>
        <p:spPr>
          <a:xfrm>
            <a:off x="6023078" y="1338382"/>
            <a:ext cx="1429242" cy="461665"/>
          </a:xfrm>
          <a:prstGeom prst="rect">
            <a:avLst/>
          </a:prstGeom>
        </p:spPr>
        <p:txBody>
          <a:bodyPr wrap="square">
            <a:spAutoFit/>
          </a:bodyPr>
          <a:lstStyle/>
          <a:p>
            <a:pPr defTabSz="685666" fontAlgn="base">
              <a:spcBef>
                <a:spcPct val="0"/>
              </a:spcBef>
              <a:spcAft>
                <a:spcPct val="0"/>
              </a:spcAft>
            </a:pPr>
            <a:r>
              <a:rPr lang="zh-CN" altLang="en-US" sz="1200" spc="-29"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轻松实现文档分享</a:t>
            </a:r>
            <a:r>
              <a:rPr lang="zh-CN" altLang="en-US" sz="12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a:t>
            </a:r>
            <a:r>
              <a:rPr lang="zh-CN" altLang="en-US" sz="1200" spc="-29"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rPr>
              <a:t>不限文件大小</a:t>
            </a:r>
            <a:endParaRPr lang="en-US" sz="1200" spc="-29"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Light"/>
            </a:endParaRPr>
          </a:p>
        </p:txBody>
      </p:sp>
      <p:sp>
        <p:nvSpPr>
          <p:cNvPr id="42" name="Rectangle 14"/>
          <p:cNvSpPr/>
          <p:nvPr/>
        </p:nvSpPr>
        <p:spPr>
          <a:xfrm>
            <a:off x="7423020" y="2735890"/>
            <a:ext cx="1337484" cy="276999"/>
          </a:xfrm>
          <a:prstGeom prst="rect">
            <a:avLst/>
          </a:prstGeom>
        </p:spPr>
        <p:txBody>
          <a:bodyPr wrap="square">
            <a:spAutoFit/>
          </a:bodyPr>
          <a:lstStyle/>
          <a:p>
            <a:pPr defTabSz="685666" fontAlgn="base">
              <a:spcBef>
                <a:spcPct val="0"/>
              </a:spcBef>
              <a:spcAft>
                <a:spcPct val="0"/>
              </a:spcAft>
            </a:pPr>
            <a:endParaRPr lang="en-US" sz="1200" spc="-29"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13"/>
          <p:cNvSpPr/>
          <p:nvPr/>
        </p:nvSpPr>
        <p:spPr>
          <a:xfrm>
            <a:off x="6032077" y="2722470"/>
            <a:ext cx="1337484" cy="1107996"/>
          </a:xfrm>
          <a:prstGeom prst="rect">
            <a:avLst/>
          </a:prstGeom>
        </p:spPr>
        <p:txBody>
          <a:bodyPr wrap="square">
            <a:spAutoFit/>
          </a:bodyPr>
          <a:lstStyle/>
          <a:p>
            <a:pPr defTabSz="685666"/>
            <a:r>
              <a:rPr lang="zh-CN" altLang="en-US" sz="1200" spc="-29" dirty="0">
                <a:gradFill>
                  <a:gsLst>
                    <a:gs pos="0">
                      <a:srgbClr val="FFFFFF"/>
                    </a:gs>
                    <a:gs pos="100000">
                      <a:srgbClr val="FFFFFF"/>
                    </a:gs>
                  </a:gsLst>
                  <a:lin ang="5400000" scaled="0"/>
                </a:gradFill>
                <a:latin typeface="+mj-ea"/>
                <a:ea typeface="+mj-ea"/>
                <a:cs typeface="Segoe UI" pitchFamily="34" charset="0"/>
              </a:rPr>
              <a:t>不绑定硬件，可充分利旧</a:t>
            </a:r>
            <a:endParaRPr lang="en-US" altLang="zh-CN" sz="1200" spc="-29" dirty="0">
              <a:gradFill>
                <a:gsLst>
                  <a:gs pos="0">
                    <a:srgbClr val="FFFFFF"/>
                  </a:gs>
                  <a:gs pos="100000">
                    <a:srgbClr val="FFFFFF"/>
                  </a:gs>
                </a:gsLst>
                <a:lin ang="5400000" scaled="0"/>
              </a:gradFill>
              <a:latin typeface="+mj-ea"/>
              <a:ea typeface="+mj-ea"/>
              <a:cs typeface="Segoe UI" pitchFamily="34" charset="0"/>
            </a:endParaRPr>
          </a:p>
          <a:p>
            <a:pPr defTabSz="514455" fontAlgn="base">
              <a:spcBef>
                <a:spcPct val="0"/>
              </a:spcBef>
              <a:spcAft>
                <a:spcPct val="0"/>
              </a:spcAft>
            </a:pPr>
            <a:endParaRPr lang="en-US" sz="2100" spc="-29" dirty="0">
              <a:gradFill>
                <a:gsLst>
                  <a:gs pos="0">
                    <a:srgbClr val="FFFFFF"/>
                  </a:gs>
                  <a:gs pos="100000">
                    <a:srgbClr val="FFFFFF"/>
                  </a:gs>
                </a:gsLst>
                <a:lin ang="5400000" scaled="0"/>
              </a:gradFill>
              <a:latin typeface="+mj-ea"/>
              <a:ea typeface="+mj-ea"/>
              <a:cs typeface="Segoe UI" pitchFamily="34" charset="0"/>
            </a:endParaRPr>
          </a:p>
          <a:p>
            <a:pPr defTabSz="514455" fontAlgn="base">
              <a:spcBef>
                <a:spcPct val="0"/>
              </a:spcBef>
              <a:spcAft>
                <a:spcPct val="0"/>
              </a:spcAft>
            </a:pPr>
            <a:endParaRPr lang="en-US" sz="2100" spc="-29" dirty="0">
              <a:gradFill>
                <a:gsLst>
                  <a:gs pos="0">
                    <a:srgbClr val="FFFFFF"/>
                  </a:gs>
                  <a:gs pos="100000">
                    <a:srgbClr val="FFFFFF"/>
                  </a:gs>
                </a:gsLst>
                <a:lin ang="5400000" scaled="0"/>
              </a:gradFill>
              <a:latin typeface="+mj-ea"/>
              <a:ea typeface="+mj-ea"/>
              <a:cs typeface="Segoe UI" pitchFamily="34" charset="0"/>
            </a:endParaRPr>
          </a:p>
        </p:txBody>
      </p:sp>
      <p:pic>
        <p:nvPicPr>
          <p:cNvPr id="44" name="Picture 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4144" y="1338381"/>
            <a:ext cx="1326153" cy="132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4"/>
          <p:cNvPicPr>
            <a:picLocks/>
          </p:cNvPicPr>
          <p:nvPr/>
        </p:nvPicPr>
        <p:blipFill rotWithShape="1">
          <a:blip r:embed="rId6" cstate="print">
            <a:extLst>
              <a:ext uri="{28A0092B-C50C-407E-A947-70E740481C1C}">
                <a14:useLocalDpi xmlns:a14="http://schemas.microsoft.com/office/drawing/2010/main" val="0"/>
              </a:ext>
            </a:extLst>
          </a:blip>
          <a:srcRect l="16672" t="572" r="16672" b="-572"/>
          <a:stretch/>
        </p:blipFill>
        <p:spPr>
          <a:xfrm>
            <a:off x="4613498" y="2747493"/>
            <a:ext cx="1340883" cy="1346985"/>
          </a:xfrm>
          <a:prstGeom prst="rect">
            <a:avLst/>
          </a:prstGeom>
        </p:spPr>
      </p:pic>
      <p:pic>
        <p:nvPicPr>
          <p:cNvPr id="46" name="图片 45"/>
          <p:cNvPicPr>
            <a:picLocks noChangeAspect="1"/>
          </p:cNvPicPr>
          <p:nvPr/>
        </p:nvPicPr>
        <p:blipFill rotWithShape="1">
          <a:blip r:embed="rId7" cstate="print"/>
          <a:srcRect l="17782" t="891" r="16328" b="-891"/>
          <a:stretch/>
        </p:blipFill>
        <p:spPr>
          <a:xfrm>
            <a:off x="1807231" y="2760524"/>
            <a:ext cx="1332000" cy="1336182"/>
          </a:xfrm>
          <a:prstGeom prst="rect">
            <a:avLst/>
          </a:prstGeom>
        </p:spPr>
      </p:pic>
      <p:pic>
        <p:nvPicPr>
          <p:cNvPr id="47" name="图片 46"/>
          <p:cNvPicPr>
            <a:picLocks noChangeAspect="1"/>
          </p:cNvPicPr>
          <p:nvPr/>
        </p:nvPicPr>
        <p:blipFill rotWithShape="1">
          <a:blip r:embed="rId8" cstate="print"/>
          <a:srcRect/>
          <a:stretch/>
        </p:blipFill>
        <p:spPr>
          <a:xfrm>
            <a:off x="7425070" y="2742327"/>
            <a:ext cx="1339020" cy="1332000"/>
          </a:xfrm>
          <a:prstGeom prst="rect">
            <a:avLst/>
          </a:prstGeom>
        </p:spPr>
      </p:pic>
    </p:spTree>
    <p:extLst>
      <p:ext uri="{BB962C8B-B14F-4D97-AF65-F5344CB8AC3E}">
        <p14:creationId xmlns:p14="http://schemas.microsoft.com/office/powerpoint/2010/main" val="203972361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rot="-5400000">
            <a:off x="3753287" y="-1037521"/>
            <a:ext cx="1656187" cy="9162761"/>
          </a:xfrm>
          <a:prstGeom prst="rect">
            <a:avLst/>
          </a:prstGeom>
          <a:solidFill>
            <a:srgbClr val="FF370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zh-CN" altLang="en-US" sz="2400" b="1">
              <a:solidFill>
                <a:srgbClr val="606060"/>
              </a:solidFill>
              <a:ea typeface="微软雅黑" charset="0"/>
              <a:cs typeface="微软雅黑" charset="0"/>
            </a:endParaRPr>
          </a:p>
        </p:txBody>
      </p:sp>
      <p:sp>
        <p:nvSpPr>
          <p:cNvPr id="7" name="文本占位符 3"/>
          <p:cNvSpPr txBox="1">
            <a:spLocks/>
          </p:cNvSpPr>
          <p:nvPr/>
        </p:nvSpPr>
        <p:spPr>
          <a:xfrm>
            <a:off x="395536" y="3014252"/>
            <a:ext cx="6408712" cy="984885"/>
          </a:xfrm>
          <a:prstGeom prst="rect">
            <a:avLst/>
          </a:prstGeom>
          <a:noFill/>
        </p:spPr>
        <p:txBody>
          <a:bodyPr vert="horz" wrap="square" lIns="0" tIns="0" rIns="0" bIns="0" rtlCol="0" anchor="ctr">
            <a:spAutoFit/>
          </a:bodyPr>
          <a:lstStyle/>
          <a:p>
            <a:pPr lvl="0">
              <a:defRPr/>
            </a:pPr>
            <a:r>
              <a:rPr lang="zh-CN" altLang="en-US" sz="3200" b="1" dirty="0" smtClean="0">
                <a:solidFill>
                  <a:srgbClr val="FCFCFC"/>
                </a:solidFill>
                <a:latin typeface="微软雅黑" pitchFamily="34" charset="-122"/>
                <a:ea typeface="微软雅黑" pitchFamily="34" charset="-122"/>
                <a:cs typeface="Arial" charset="0"/>
              </a:rPr>
              <a:t>采用领先技术架构</a:t>
            </a:r>
            <a:endParaRPr lang="en-US" altLang="zh-CN" sz="3200" b="1" dirty="0" smtClean="0">
              <a:solidFill>
                <a:srgbClr val="FCFCFC"/>
              </a:solidFill>
              <a:latin typeface="微软雅黑" pitchFamily="34" charset="-122"/>
              <a:ea typeface="微软雅黑" pitchFamily="34" charset="-122"/>
              <a:cs typeface="Arial" charset="0"/>
            </a:endParaRPr>
          </a:p>
          <a:p>
            <a:pPr lvl="0">
              <a:defRPr/>
            </a:pPr>
            <a:r>
              <a:rPr lang="zh-CN" altLang="en-US" sz="3200" b="1" dirty="0" smtClean="0">
                <a:solidFill>
                  <a:srgbClr val="FCFCFC"/>
                </a:solidFill>
                <a:latin typeface="微软雅黑" pitchFamily="34" charset="-122"/>
                <a:ea typeface="微软雅黑" pitchFamily="34" charset="-122"/>
                <a:cs typeface="Arial" charset="0"/>
              </a:rPr>
              <a:t>构建云存储体系</a:t>
            </a:r>
            <a:endParaRPr lang="zh-CN" altLang="en-US" sz="3200" b="1" dirty="0">
              <a:solidFill>
                <a:srgbClr val="FCFCFC"/>
              </a:solidFill>
              <a:latin typeface="微软雅黑" pitchFamily="34" charset="-122"/>
              <a:ea typeface="微软雅黑" pitchFamily="34" charset="-122"/>
            </a:endParaRPr>
          </a:p>
        </p:txBody>
      </p:sp>
      <p:sp>
        <p:nvSpPr>
          <p:cNvPr id="3" name="文本框 2"/>
          <p:cNvSpPr txBox="1"/>
          <p:nvPr/>
        </p:nvSpPr>
        <p:spPr>
          <a:xfrm>
            <a:off x="678426" y="5132439"/>
            <a:ext cx="184731" cy="369332"/>
          </a:xfrm>
          <a:prstGeom prst="rect">
            <a:avLst/>
          </a:prstGeom>
          <a:noFill/>
        </p:spPr>
        <p:txBody>
          <a:bodyPr wrap="none" rtlCol="0">
            <a:spAutoFit/>
          </a:bodyPr>
          <a:lstStyle/>
          <a:p>
            <a:endParaRPr kumimoji="1" lang="zh-CN" altLang="en-US" dirty="0"/>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392" y="1923678"/>
            <a:ext cx="4896544" cy="2592288"/>
          </a:xfrm>
          <a:prstGeom prst="rect">
            <a:avLst/>
          </a:prstGeom>
          <a:solidFill>
            <a:schemeClr val="bg1"/>
          </a:solidFill>
          <a:ln>
            <a:noFill/>
          </a:ln>
          <a:effectLst>
            <a:outerShdw blurRad="2794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圆角矩形 17"/>
          <p:cNvSpPr/>
          <p:nvPr/>
        </p:nvSpPr>
        <p:spPr>
          <a:xfrm>
            <a:off x="4971030" y="2210937"/>
            <a:ext cx="1728192" cy="475253"/>
          </a:xfrm>
          <a:prstGeom prst="roundRect">
            <a:avLst>
              <a:gd name="adj" fmla="val 12544"/>
            </a:avLst>
          </a:prstGeom>
          <a:noFill/>
          <a:ln w="12700">
            <a:solidFill>
              <a:srgbClr val="FF3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圆角矩形 18"/>
          <p:cNvSpPr/>
          <p:nvPr/>
        </p:nvSpPr>
        <p:spPr>
          <a:xfrm>
            <a:off x="4971030" y="2964494"/>
            <a:ext cx="1728192" cy="475253"/>
          </a:xfrm>
          <a:prstGeom prst="roundRect">
            <a:avLst>
              <a:gd name="adj" fmla="val 12544"/>
            </a:avLst>
          </a:prstGeom>
          <a:noFill/>
          <a:ln w="12700">
            <a:solidFill>
              <a:srgbClr val="FF3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圆角矩形 19"/>
          <p:cNvSpPr/>
          <p:nvPr/>
        </p:nvSpPr>
        <p:spPr>
          <a:xfrm>
            <a:off x="4971030" y="3768457"/>
            <a:ext cx="1728192" cy="475253"/>
          </a:xfrm>
          <a:prstGeom prst="roundRect">
            <a:avLst>
              <a:gd name="adj" fmla="val 12544"/>
            </a:avLst>
          </a:prstGeom>
          <a:noFill/>
          <a:ln w="12700">
            <a:solidFill>
              <a:srgbClr val="FF3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圆角矩形 15"/>
          <p:cNvSpPr/>
          <p:nvPr/>
        </p:nvSpPr>
        <p:spPr>
          <a:xfrm>
            <a:off x="2409342" y="2964494"/>
            <a:ext cx="1728192" cy="475253"/>
          </a:xfrm>
          <a:prstGeom prst="roundRect">
            <a:avLst>
              <a:gd name="adj" fmla="val 12544"/>
            </a:avLst>
          </a:prstGeom>
          <a:noFill/>
          <a:ln w="12700">
            <a:solidFill>
              <a:srgbClr val="FF3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圆角矩形 16"/>
          <p:cNvSpPr/>
          <p:nvPr/>
        </p:nvSpPr>
        <p:spPr>
          <a:xfrm>
            <a:off x="2409342" y="3756582"/>
            <a:ext cx="1728192" cy="475253"/>
          </a:xfrm>
          <a:prstGeom prst="roundRect">
            <a:avLst>
              <a:gd name="adj" fmla="val 12544"/>
            </a:avLst>
          </a:prstGeom>
          <a:noFill/>
          <a:ln w="12700">
            <a:solidFill>
              <a:srgbClr val="FF3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圆角矩形 3"/>
          <p:cNvSpPr/>
          <p:nvPr/>
        </p:nvSpPr>
        <p:spPr>
          <a:xfrm>
            <a:off x="2409342" y="2199062"/>
            <a:ext cx="1728192" cy="475253"/>
          </a:xfrm>
          <a:prstGeom prst="roundRect">
            <a:avLst>
              <a:gd name="adj" fmla="val 12544"/>
            </a:avLst>
          </a:prstGeom>
          <a:noFill/>
          <a:ln w="12700">
            <a:solidFill>
              <a:srgbClr val="FF3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TextBox 44"/>
          <p:cNvSpPr txBox="1"/>
          <p:nvPr/>
        </p:nvSpPr>
        <p:spPr>
          <a:xfrm>
            <a:off x="373604" y="663381"/>
            <a:ext cx="4846468" cy="900257"/>
          </a:xfrm>
          <a:prstGeom prst="rect">
            <a:avLst/>
          </a:prstGeom>
          <a:noFill/>
        </p:spPr>
        <p:txBody>
          <a:bodyPr wrap="square" lIns="68589" tIns="34295" rIns="68589" bIns="34295" rtlCol="0">
            <a:spAutoFit/>
          </a:bodyPr>
          <a:lstStyle/>
          <a:p>
            <a:pPr>
              <a:lnSpc>
                <a:spcPct val="150000"/>
              </a:lnSpc>
              <a:buClr>
                <a:srgbClr val="23B9E7"/>
              </a:buClr>
            </a:pPr>
            <a:r>
              <a:rPr lang="zh-CN" altLang="en-US" sz="1200" dirty="0" smtClean="0">
                <a:latin typeface="Microsoft YaHei" charset="0"/>
                <a:ea typeface="Microsoft YaHei" charset="0"/>
                <a:cs typeface="Microsoft YaHei" charset="0"/>
              </a:rPr>
              <a:t>联想</a:t>
            </a:r>
            <a:r>
              <a:rPr lang="zh-CN" altLang="en-US" sz="1200" dirty="0">
                <a:latin typeface="Microsoft YaHei" charset="0"/>
                <a:ea typeface="Microsoft YaHei" charset="0"/>
                <a:cs typeface="Microsoft YaHei" charset="0"/>
              </a:rPr>
              <a:t>云存储系统安全技术体系是联想集团信息安全专项的重要科研成果，它从文件体格式、投递方式、系统架构三个维度将传统体系全面升级，是安全、自主、可控的科技成果。</a:t>
            </a:r>
          </a:p>
        </p:txBody>
      </p:sp>
      <p:sp>
        <p:nvSpPr>
          <p:cNvPr id="38" name="Title 2"/>
          <p:cNvSpPr txBox="1">
            <a:spLocks/>
          </p:cNvSpPr>
          <p:nvPr/>
        </p:nvSpPr>
        <p:spPr>
          <a:xfrm>
            <a:off x="341113" y="182205"/>
            <a:ext cx="8307201" cy="390906"/>
          </a:xfrm>
          <a:prstGeom prst="rect">
            <a:avLst/>
          </a:prstGeom>
        </p:spPr>
        <p:txBody>
          <a:bodyPr vert="horz" lIns="91430" tIns="45715" rIns="91430" bIns="45715" rtlCol="0" anchor="ctr">
            <a:noAutofit/>
          </a:bodyPr>
          <a:lstStyle>
            <a:lvl1pPr algn="l" defTabSz="914296" rtl="0" eaLnBrk="1" latinLnBrk="0" hangingPunct="1">
              <a:spcBef>
                <a:spcPct val="0"/>
              </a:spcBef>
              <a:buNone/>
              <a:defRPr sz="2800" kern="1200">
                <a:solidFill>
                  <a:schemeClr val="tx1"/>
                </a:solidFill>
                <a:latin typeface="+mj-lt"/>
                <a:ea typeface="+mj-ea"/>
                <a:cs typeface="+mj-cs"/>
              </a:defRPr>
            </a:lvl1pPr>
          </a:lstStyle>
          <a:p>
            <a:r>
              <a:rPr lang="zh-CN" altLang="en-US" sz="2400" b="1" dirty="0">
                <a:latin typeface="微软雅黑" pitchFamily="34" charset="-122"/>
                <a:ea typeface="微软雅黑" pitchFamily="34" charset="-122"/>
              </a:rPr>
              <a:t>联想云存储系统安全体系</a:t>
            </a:r>
            <a:endParaRPr lang="en-US" altLang="zh-CN" sz="2400" b="1" dirty="0"/>
          </a:p>
        </p:txBody>
      </p:sp>
      <p:sp>
        <p:nvSpPr>
          <p:cNvPr id="5" name="矩形 4"/>
          <p:cNvSpPr/>
          <p:nvPr/>
        </p:nvSpPr>
        <p:spPr>
          <a:xfrm>
            <a:off x="2563576" y="2211710"/>
            <a:ext cx="1415772" cy="412421"/>
          </a:xfrm>
          <a:prstGeom prst="rect">
            <a:avLst/>
          </a:prstGeom>
        </p:spPr>
        <p:txBody>
          <a:bodyPr wrap="none">
            <a:spAutoFit/>
          </a:bodyPr>
          <a:lstStyle/>
          <a:p>
            <a:pPr algn="r">
              <a:lnSpc>
                <a:spcPct val="130000"/>
              </a:lnSpc>
              <a:defRPr/>
            </a:pPr>
            <a:r>
              <a:rPr lang="zh-CN" altLang="en-US" sz="1600" b="1" kern="0" dirty="0">
                <a:solidFill>
                  <a:srgbClr val="FF3702"/>
                </a:solidFill>
                <a:latin typeface="微软雅黑" panose="020B0503020204020204" pitchFamily="34" charset="-122"/>
                <a:ea typeface="微软雅黑" panose="020B0503020204020204" pitchFamily="34" charset="-122"/>
              </a:rPr>
              <a:t>系统设计安全</a:t>
            </a:r>
          </a:p>
        </p:txBody>
      </p:sp>
      <p:sp>
        <p:nvSpPr>
          <p:cNvPr id="6" name="矩形 5"/>
          <p:cNvSpPr/>
          <p:nvPr/>
        </p:nvSpPr>
        <p:spPr>
          <a:xfrm>
            <a:off x="2559968" y="2992368"/>
            <a:ext cx="1415772" cy="412421"/>
          </a:xfrm>
          <a:prstGeom prst="rect">
            <a:avLst/>
          </a:prstGeom>
        </p:spPr>
        <p:txBody>
          <a:bodyPr wrap="none">
            <a:spAutoFit/>
          </a:bodyPr>
          <a:lstStyle/>
          <a:p>
            <a:pPr algn="r">
              <a:lnSpc>
                <a:spcPct val="130000"/>
              </a:lnSpc>
            </a:pPr>
            <a:r>
              <a:rPr lang="zh-CN" altLang="en-US" sz="1600" b="1" kern="0" dirty="0">
                <a:solidFill>
                  <a:srgbClr val="FF3702"/>
                </a:solidFill>
                <a:latin typeface="微软雅黑" panose="020B0503020204020204" pitchFamily="34" charset="-122"/>
                <a:ea typeface="微软雅黑" panose="020B0503020204020204" pitchFamily="34" charset="-122"/>
              </a:rPr>
              <a:t>系统管理安全</a:t>
            </a:r>
          </a:p>
        </p:txBody>
      </p:sp>
      <p:sp>
        <p:nvSpPr>
          <p:cNvPr id="7" name="矩形 6"/>
          <p:cNvSpPr/>
          <p:nvPr/>
        </p:nvSpPr>
        <p:spPr>
          <a:xfrm>
            <a:off x="2559968" y="3774492"/>
            <a:ext cx="1415772" cy="412421"/>
          </a:xfrm>
          <a:prstGeom prst="rect">
            <a:avLst/>
          </a:prstGeom>
        </p:spPr>
        <p:txBody>
          <a:bodyPr wrap="none">
            <a:spAutoFit/>
          </a:bodyPr>
          <a:lstStyle/>
          <a:p>
            <a:pPr algn="r">
              <a:lnSpc>
                <a:spcPct val="130000"/>
              </a:lnSpc>
            </a:pPr>
            <a:r>
              <a:rPr lang="zh-CN" altLang="en-US" sz="1600" b="1" kern="0" dirty="0">
                <a:solidFill>
                  <a:srgbClr val="FF3702"/>
                </a:solidFill>
                <a:latin typeface="微软雅黑" panose="020B0503020204020204" pitchFamily="34" charset="-122"/>
                <a:ea typeface="微软雅黑" panose="020B0503020204020204" pitchFamily="34" charset="-122"/>
              </a:rPr>
              <a:t>网络运行安全</a:t>
            </a:r>
          </a:p>
        </p:txBody>
      </p:sp>
      <p:sp>
        <p:nvSpPr>
          <p:cNvPr id="8" name="矩形 7"/>
          <p:cNvSpPr/>
          <p:nvPr/>
        </p:nvSpPr>
        <p:spPr>
          <a:xfrm>
            <a:off x="5152256" y="2217431"/>
            <a:ext cx="1415772" cy="412421"/>
          </a:xfrm>
          <a:prstGeom prst="rect">
            <a:avLst/>
          </a:prstGeom>
        </p:spPr>
        <p:txBody>
          <a:bodyPr wrap="none">
            <a:spAutoFit/>
          </a:bodyPr>
          <a:lstStyle/>
          <a:p>
            <a:pPr>
              <a:lnSpc>
                <a:spcPct val="130000"/>
              </a:lnSpc>
              <a:defRPr/>
            </a:pPr>
            <a:r>
              <a:rPr lang="zh-CN" altLang="en-US" sz="1600" b="1" kern="0" dirty="0">
                <a:solidFill>
                  <a:srgbClr val="FF3702"/>
                </a:solidFill>
                <a:latin typeface="微软雅黑" panose="020B0503020204020204" pitchFamily="34" charset="-122"/>
                <a:ea typeface="微软雅黑" panose="020B0503020204020204" pitchFamily="34" charset="-122"/>
              </a:rPr>
              <a:t>文档内容安全</a:t>
            </a:r>
          </a:p>
        </p:txBody>
      </p:sp>
      <p:sp>
        <p:nvSpPr>
          <p:cNvPr id="9" name="矩形 8"/>
          <p:cNvSpPr/>
          <p:nvPr/>
        </p:nvSpPr>
        <p:spPr>
          <a:xfrm>
            <a:off x="5163686" y="2996754"/>
            <a:ext cx="1415772" cy="412421"/>
          </a:xfrm>
          <a:prstGeom prst="rect">
            <a:avLst/>
          </a:prstGeom>
        </p:spPr>
        <p:txBody>
          <a:bodyPr wrap="none">
            <a:spAutoFit/>
          </a:bodyPr>
          <a:lstStyle/>
          <a:p>
            <a:pPr>
              <a:lnSpc>
                <a:spcPct val="130000"/>
              </a:lnSpc>
              <a:defRPr/>
            </a:pPr>
            <a:r>
              <a:rPr lang="zh-CN" altLang="en-US" sz="1600" b="1" kern="0" dirty="0">
                <a:solidFill>
                  <a:srgbClr val="FF3702"/>
                </a:solidFill>
                <a:latin typeface="微软雅黑" panose="020B0503020204020204" pitchFamily="34" charset="-122"/>
                <a:ea typeface="微软雅黑" panose="020B0503020204020204" pitchFamily="34" charset="-122"/>
              </a:rPr>
              <a:t>文档流转安全</a:t>
            </a:r>
          </a:p>
        </p:txBody>
      </p:sp>
      <p:sp>
        <p:nvSpPr>
          <p:cNvPr id="10" name="矩形 9"/>
          <p:cNvSpPr/>
          <p:nvPr/>
        </p:nvSpPr>
        <p:spPr>
          <a:xfrm>
            <a:off x="5163686" y="3800717"/>
            <a:ext cx="1415772" cy="412421"/>
          </a:xfrm>
          <a:prstGeom prst="rect">
            <a:avLst/>
          </a:prstGeom>
        </p:spPr>
        <p:txBody>
          <a:bodyPr wrap="none">
            <a:spAutoFit/>
          </a:bodyPr>
          <a:lstStyle/>
          <a:p>
            <a:pPr>
              <a:lnSpc>
                <a:spcPct val="130000"/>
              </a:lnSpc>
              <a:defRPr/>
            </a:pPr>
            <a:r>
              <a:rPr lang="zh-CN" altLang="en-US" sz="1600" b="1" kern="0" dirty="0" smtClean="0">
                <a:solidFill>
                  <a:srgbClr val="FF3702"/>
                </a:solidFill>
                <a:latin typeface="微软雅黑" panose="020B0503020204020204" pitchFamily="34" charset="-122"/>
                <a:ea typeface="微软雅黑" panose="020B0503020204020204" pitchFamily="34" charset="-122"/>
              </a:rPr>
              <a:t>基础架构安全</a:t>
            </a:r>
            <a:endParaRPr lang="zh-CN" altLang="en-US" sz="1600" b="1" kern="0" dirty="0">
              <a:solidFill>
                <a:srgbClr val="FF370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8951389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899592" y="915566"/>
            <a:ext cx="7441878" cy="3688080"/>
          </a:xfrm>
          <a:prstGeom prst="roundRect">
            <a:avLst>
              <a:gd name="adj" fmla="val 2216"/>
            </a:avLst>
          </a:prstGeom>
          <a:noFill/>
          <a:ln w="12700">
            <a:solidFill>
              <a:srgbClr val="FF3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1300" dirty="0">
              <a:solidFill>
                <a:schemeClr val="tx1"/>
              </a:solidFill>
              <a:latin typeface="微软雅黑" panose="020B0503020204020204" pitchFamily="34" charset="-122"/>
              <a:ea typeface="微软雅黑" panose="020B0503020204020204" pitchFamily="34" charset="-122"/>
            </a:endParaRPr>
          </a:p>
        </p:txBody>
      </p:sp>
      <p:graphicFrame>
        <p:nvGraphicFramePr>
          <p:cNvPr id="9" name="图示 29"/>
          <p:cNvGraphicFramePr/>
          <p:nvPr>
            <p:extLst/>
          </p:nvPr>
        </p:nvGraphicFramePr>
        <p:xfrm>
          <a:off x="621283" y="5596086"/>
          <a:ext cx="7858832" cy="2097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组 26"/>
          <p:cNvGrpSpPr/>
          <p:nvPr/>
        </p:nvGrpSpPr>
        <p:grpSpPr>
          <a:xfrm>
            <a:off x="1063660" y="1076368"/>
            <a:ext cx="1667654" cy="493926"/>
            <a:chOff x="631612" y="1529128"/>
            <a:chExt cx="1667654" cy="493926"/>
          </a:xfrm>
        </p:grpSpPr>
        <p:sp>
          <p:nvSpPr>
            <p:cNvPr id="13" name="圆角矩形 12"/>
            <p:cNvSpPr/>
            <p:nvPr/>
          </p:nvSpPr>
          <p:spPr>
            <a:xfrm>
              <a:off x="631612" y="1529128"/>
              <a:ext cx="1667654" cy="493926"/>
            </a:xfrm>
            <a:prstGeom prst="roundRect">
              <a:avLst>
                <a:gd name="adj" fmla="val 12544"/>
              </a:avLst>
            </a:prstGeom>
            <a:solidFill>
              <a:srgbClr val="FD350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p:cNvSpPr/>
            <p:nvPr/>
          </p:nvSpPr>
          <p:spPr>
            <a:xfrm>
              <a:off x="755577" y="1551112"/>
              <a:ext cx="1415772" cy="412421"/>
            </a:xfrm>
            <a:prstGeom prst="rect">
              <a:avLst/>
            </a:prstGeom>
          </p:spPr>
          <p:txBody>
            <a:bodyPr wrap="none">
              <a:spAutoFit/>
            </a:bodyPr>
            <a:lstStyle/>
            <a:p>
              <a:pPr algn="r">
                <a:lnSpc>
                  <a:spcPct val="130000"/>
                </a:lnSpc>
                <a:defRPr/>
              </a:pPr>
              <a:r>
                <a:rPr lang="zh-CN" altLang="en-US" sz="1600" b="1" kern="0" dirty="0">
                  <a:solidFill>
                    <a:schemeClr val="bg1"/>
                  </a:solidFill>
                  <a:latin typeface="微软雅黑" panose="020B0503020204020204" pitchFamily="34" charset="-122"/>
                  <a:ea typeface="微软雅黑" panose="020B0503020204020204" pitchFamily="34" charset="-122"/>
                </a:rPr>
                <a:t>系统设计安全</a:t>
              </a:r>
            </a:p>
          </p:txBody>
        </p:sp>
      </p:grpSp>
      <p:sp>
        <p:nvSpPr>
          <p:cNvPr id="16" name="矩形 15"/>
          <p:cNvSpPr/>
          <p:nvPr/>
        </p:nvSpPr>
        <p:spPr>
          <a:xfrm>
            <a:off x="2843809" y="1082844"/>
            <a:ext cx="5184576" cy="523220"/>
          </a:xfrm>
          <a:prstGeom prst="rect">
            <a:avLst/>
          </a:prstGeom>
        </p:spPr>
        <p:txBody>
          <a:bodyPr wrap="square">
            <a:spAutoFit/>
          </a:bodyPr>
          <a:lstStyle/>
          <a:p>
            <a:pPr lvl="0"/>
            <a:r>
              <a:rPr lang="zh-CN" altLang="en-US" sz="1400" dirty="0">
                <a:latin typeface="微软雅黑" panose="020B0503020204020204" pitchFamily="34" charset="-122"/>
                <a:ea typeface="微软雅黑" panose="020B0503020204020204" pitchFamily="34" charset="-122"/>
              </a:rPr>
              <a:t>对文档管理工作进行统筹规划，统一管理制度，对具有保存价值的文件实行集中管理</a:t>
            </a:r>
          </a:p>
        </p:txBody>
      </p:sp>
      <p:grpSp>
        <p:nvGrpSpPr>
          <p:cNvPr id="3" name="组 27"/>
          <p:cNvGrpSpPr/>
          <p:nvPr/>
        </p:nvGrpSpPr>
        <p:grpSpPr>
          <a:xfrm>
            <a:off x="1063660" y="1797814"/>
            <a:ext cx="1667654" cy="493926"/>
            <a:chOff x="631612" y="2067694"/>
            <a:chExt cx="1667654" cy="493926"/>
          </a:xfrm>
        </p:grpSpPr>
        <p:sp>
          <p:nvSpPr>
            <p:cNvPr id="17" name="圆角矩形 16"/>
            <p:cNvSpPr/>
            <p:nvPr/>
          </p:nvSpPr>
          <p:spPr>
            <a:xfrm>
              <a:off x="631612" y="2067694"/>
              <a:ext cx="1667654" cy="493926"/>
            </a:xfrm>
            <a:prstGeom prst="roundRect">
              <a:avLst>
                <a:gd name="adj" fmla="val 12544"/>
              </a:avLst>
            </a:prstGeom>
            <a:solidFill>
              <a:srgbClr val="FD350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p:nvSpPr>
          <p:spPr>
            <a:xfrm>
              <a:off x="971600" y="2089678"/>
              <a:ext cx="1005403" cy="412421"/>
            </a:xfrm>
            <a:prstGeom prst="rect">
              <a:avLst/>
            </a:prstGeom>
          </p:spPr>
          <p:txBody>
            <a:bodyPr wrap="none">
              <a:spAutoFit/>
            </a:bodyPr>
            <a:lstStyle/>
            <a:p>
              <a:pPr algn="r">
                <a:lnSpc>
                  <a:spcPct val="130000"/>
                </a:lnSpc>
                <a:defRPr/>
              </a:pPr>
              <a:r>
                <a:rPr lang="zh-CN" altLang="en-US" sz="1600" b="1" kern="0" dirty="0" smtClean="0">
                  <a:solidFill>
                    <a:schemeClr val="bg1"/>
                  </a:solidFill>
                  <a:latin typeface="微软雅黑" panose="020B0503020204020204" pitchFamily="34" charset="-122"/>
                  <a:ea typeface="微软雅黑" panose="020B0503020204020204" pitchFamily="34" charset="-122"/>
                </a:rPr>
                <a:t>全程管理</a:t>
              </a:r>
              <a:endParaRPr lang="zh-CN" altLang="en-US" sz="1600" b="1" kern="0" dirty="0">
                <a:solidFill>
                  <a:schemeClr val="bg1"/>
                </a:solidFill>
                <a:latin typeface="微软雅黑" panose="020B0503020204020204" pitchFamily="34" charset="-122"/>
                <a:ea typeface="微软雅黑" panose="020B0503020204020204" pitchFamily="34" charset="-122"/>
              </a:endParaRPr>
            </a:p>
          </p:txBody>
        </p:sp>
      </p:grpSp>
      <p:grpSp>
        <p:nvGrpSpPr>
          <p:cNvPr id="4" name="组 28"/>
          <p:cNvGrpSpPr/>
          <p:nvPr/>
        </p:nvGrpSpPr>
        <p:grpSpPr>
          <a:xfrm>
            <a:off x="1063660" y="2523004"/>
            <a:ext cx="1667654" cy="493926"/>
            <a:chOff x="631612" y="2613278"/>
            <a:chExt cx="1667654" cy="493926"/>
          </a:xfrm>
        </p:grpSpPr>
        <p:sp>
          <p:nvSpPr>
            <p:cNvPr id="19" name="圆角矩形 18"/>
            <p:cNvSpPr/>
            <p:nvPr/>
          </p:nvSpPr>
          <p:spPr>
            <a:xfrm>
              <a:off x="631612" y="2613278"/>
              <a:ext cx="1667654" cy="493926"/>
            </a:xfrm>
            <a:prstGeom prst="roundRect">
              <a:avLst>
                <a:gd name="adj" fmla="val 12544"/>
              </a:avLst>
            </a:prstGeom>
            <a:solidFill>
              <a:srgbClr val="FD350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p:nvSpPr>
          <p:spPr>
            <a:xfrm>
              <a:off x="971600" y="2635262"/>
              <a:ext cx="1005403" cy="412421"/>
            </a:xfrm>
            <a:prstGeom prst="rect">
              <a:avLst/>
            </a:prstGeom>
          </p:spPr>
          <p:txBody>
            <a:bodyPr wrap="none">
              <a:spAutoFit/>
            </a:bodyPr>
            <a:lstStyle/>
            <a:p>
              <a:pPr algn="r">
                <a:lnSpc>
                  <a:spcPct val="130000"/>
                </a:lnSpc>
                <a:defRPr/>
              </a:pPr>
              <a:r>
                <a:rPr lang="zh-CN" altLang="en-US" sz="1600" b="1" kern="0" dirty="0" smtClean="0">
                  <a:solidFill>
                    <a:schemeClr val="bg1"/>
                  </a:solidFill>
                  <a:latin typeface="微软雅黑" panose="020B0503020204020204" pitchFamily="34" charset="-122"/>
                  <a:ea typeface="微软雅黑" panose="020B0503020204020204" pitchFamily="34" charset="-122"/>
                </a:rPr>
                <a:t>标准规范</a:t>
              </a:r>
              <a:endParaRPr lang="zh-CN" altLang="en-US" sz="1600" b="1" kern="0" dirty="0">
                <a:solidFill>
                  <a:schemeClr val="bg1"/>
                </a:solidFill>
                <a:latin typeface="微软雅黑" panose="020B0503020204020204" pitchFamily="34" charset="-122"/>
                <a:ea typeface="微软雅黑" panose="020B0503020204020204" pitchFamily="34" charset="-122"/>
              </a:endParaRPr>
            </a:p>
          </p:txBody>
        </p:sp>
      </p:grpSp>
      <p:sp>
        <p:nvSpPr>
          <p:cNvPr id="21" name="矩形 20"/>
          <p:cNvSpPr/>
          <p:nvPr/>
        </p:nvSpPr>
        <p:spPr>
          <a:xfrm>
            <a:off x="2843809" y="1787684"/>
            <a:ext cx="5184576" cy="523220"/>
          </a:xfrm>
          <a:prstGeom prst="rect">
            <a:avLst/>
          </a:prstGeom>
        </p:spPr>
        <p:txBody>
          <a:bodyPr wrap="square">
            <a:spAutoFit/>
          </a:bodyPr>
          <a:lstStyle/>
          <a:p>
            <a:pPr lvl="0"/>
            <a:r>
              <a:rPr lang="zh-CN" altLang="en-US" sz="1400">
                <a:latin typeface="微软雅黑" panose="020B0503020204020204" pitchFamily="34" charset="-122"/>
                <a:ea typeface="微软雅黑" panose="020B0503020204020204" pitchFamily="34" charset="-122"/>
              </a:rPr>
              <a:t>对文档新建、编辑、传输、保存、修改、删除等实行全过程管理，确保文档始终处于受控状态</a:t>
            </a:r>
            <a:endParaRPr lang="zh-CN" altLang="en-US" sz="1400" dirty="0">
              <a:latin typeface="微软雅黑" panose="020B0503020204020204" pitchFamily="34" charset="-122"/>
              <a:ea typeface="微软雅黑" panose="020B0503020204020204" pitchFamily="34" charset="-122"/>
            </a:endParaRPr>
          </a:p>
        </p:txBody>
      </p:sp>
      <p:sp>
        <p:nvSpPr>
          <p:cNvPr id="22" name="矩形 21"/>
          <p:cNvSpPr/>
          <p:nvPr/>
        </p:nvSpPr>
        <p:spPr>
          <a:xfrm>
            <a:off x="2843808" y="2595012"/>
            <a:ext cx="5291747" cy="307777"/>
          </a:xfrm>
          <a:prstGeom prst="rect">
            <a:avLst/>
          </a:prstGeom>
        </p:spPr>
        <p:txBody>
          <a:bodyPr wrap="square">
            <a:spAutoFit/>
          </a:bodyPr>
          <a:lstStyle/>
          <a:p>
            <a:pPr lvl="0"/>
            <a:r>
              <a:rPr lang="zh-CN" altLang="en-US" sz="1400">
                <a:latin typeface="微软雅黑" panose="020B0503020204020204" pitchFamily="34" charset="-122"/>
                <a:ea typeface="微软雅黑" panose="020B0503020204020204" pitchFamily="34" charset="-122"/>
              </a:rPr>
              <a:t>制定统一标准和规范，对文档实行规范化管理</a:t>
            </a:r>
            <a:endParaRPr lang="zh-CN" altLang="en-US" sz="1400" dirty="0">
              <a:latin typeface="微软雅黑" panose="020B0503020204020204" pitchFamily="34" charset="-122"/>
              <a:ea typeface="微软雅黑" panose="020B0503020204020204" pitchFamily="34" charset="-122"/>
            </a:endParaRPr>
          </a:p>
        </p:txBody>
      </p:sp>
      <p:grpSp>
        <p:nvGrpSpPr>
          <p:cNvPr id="6" name="组 29"/>
          <p:cNvGrpSpPr/>
          <p:nvPr/>
        </p:nvGrpSpPr>
        <p:grpSpPr>
          <a:xfrm>
            <a:off x="1063660" y="3243084"/>
            <a:ext cx="1667654" cy="493926"/>
            <a:chOff x="631612" y="3219822"/>
            <a:chExt cx="1667654" cy="493926"/>
          </a:xfrm>
        </p:grpSpPr>
        <p:sp>
          <p:nvSpPr>
            <p:cNvPr id="23" name="圆角矩形 22"/>
            <p:cNvSpPr/>
            <p:nvPr/>
          </p:nvSpPr>
          <p:spPr>
            <a:xfrm>
              <a:off x="631612" y="3219822"/>
              <a:ext cx="1667654" cy="493926"/>
            </a:xfrm>
            <a:prstGeom prst="roundRect">
              <a:avLst>
                <a:gd name="adj" fmla="val 12544"/>
              </a:avLst>
            </a:prstGeom>
            <a:solidFill>
              <a:srgbClr val="FD350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矩形 23"/>
            <p:cNvSpPr/>
            <p:nvPr/>
          </p:nvSpPr>
          <p:spPr>
            <a:xfrm>
              <a:off x="971600" y="3241806"/>
              <a:ext cx="1005403" cy="412421"/>
            </a:xfrm>
            <a:prstGeom prst="rect">
              <a:avLst/>
            </a:prstGeom>
          </p:spPr>
          <p:txBody>
            <a:bodyPr wrap="none">
              <a:spAutoFit/>
            </a:bodyPr>
            <a:lstStyle/>
            <a:p>
              <a:pPr algn="r">
                <a:lnSpc>
                  <a:spcPct val="130000"/>
                </a:lnSpc>
                <a:defRPr/>
              </a:pPr>
              <a:r>
                <a:rPr lang="zh-CN" altLang="en-US" sz="1600" b="1" kern="0" dirty="0" smtClean="0">
                  <a:solidFill>
                    <a:schemeClr val="bg1"/>
                  </a:solidFill>
                  <a:latin typeface="微软雅黑" panose="020B0503020204020204" pitchFamily="34" charset="-122"/>
                  <a:ea typeface="微软雅黑" panose="020B0503020204020204" pitchFamily="34" charset="-122"/>
                </a:rPr>
                <a:t>便于利用</a:t>
              </a:r>
              <a:endParaRPr lang="zh-CN" altLang="en-US" sz="1600" b="1" kern="0" dirty="0">
                <a:solidFill>
                  <a:schemeClr val="bg1"/>
                </a:solidFill>
                <a:latin typeface="微软雅黑" panose="020B0503020204020204" pitchFamily="34" charset="-122"/>
                <a:ea typeface="微软雅黑" panose="020B0503020204020204" pitchFamily="34" charset="-122"/>
              </a:endParaRPr>
            </a:p>
          </p:txBody>
        </p:sp>
      </p:grpSp>
      <p:grpSp>
        <p:nvGrpSpPr>
          <p:cNvPr id="7" name="组 30"/>
          <p:cNvGrpSpPr/>
          <p:nvPr/>
        </p:nvGrpSpPr>
        <p:grpSpPr>
          <a:xfrm>
            <a:off x="1063660" y="3963164"/>
            <a:ext cx="1667654" cy="493926"/>
            <a:chOff x="631612" y="3939902"/>
            <a:chExt cx="1667654" cy="493926"/>
          </a:xfrm>
        </p:grpSpPr>
        <p:sp>
          <p:nvSpPr>
            <p:cNvPr id="25" name="圆角矩形 24"/>
            <p:cNvSpPr/>
            <p:nvPr/>
          </p:nvSpPr>
          <p:spPr>
            <a:xfrm>
              <a:off x="631612" y="3939902"/>
              <a:ext cx="1667654" cy="493926"/>
            </a:xfrm>
            <a:prstGeom prst="roundRect">
              <a:avLst>
                <a:gd name="adj" fmla="val 12544"/>
              </a:avLst>
            </a:prstGeom>
            <a:solidFill>
              <a:srgbClr val="FD350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p:cNvSpPr/>
            <p:nvPr/>
          </p:nvSpPr>
          <p:spPr>
            <a:xfrm>
              <a:off x="971600" y="3961886"/>
              <a:ext cx="1005403" cy="412421"/>
            </a:xfrm>
            <a:prstGeom prst="rect">
              <a:avLst/>
            </a:prstGeom>
          </p:spPr>
          <p:txBody>
            <a:bodyPr wrap="none">
              <a:spAutoFit/>
            </a:bodyPr>
            <a:lstStyle/>
            <a:p>
              <a:pPr algn="r">
                <a:lnSpc>
                  <a:spcPct val="130000"/>
                </a:lnSpc>
                <a:defRPr/>
              </a:pPr>
              <a:r>
                <a:rPr lang="zh-CN" altLang="en-US" sz="1600" b="1" kern="0" dirty="0" smtClean="0">
                  <a:solidFill>
                    <a:schemeClr val="bg1"/>
                  </a:solidFill>
                  <a:latin typeface="微软雅黑" panose="020B0503020204020204" pitchFamily="34" charset="-122"/>
                  <a:ea typeface="微软雅黑" panose="020B0503020204020204" pitchFamily="34" charset="-122"/>
                </a:rPr>
                <a:t>安全保密</a:t>
              </a:r>
              <a:endParaRPr lang="zh-CN" altLang="en-US" sz="1600" b="1" kern="0"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2843809" y="3243084"/>
            <a:ext cx="5184576" cy="523220"/>
          </a:xfrm>
          <a:prstGeom prst="rect">
            <a:avLst/>
          </a:prstGeom>
        </p:spPr>
        <p:txBody>
          <a:bodyPr wrap="square">
            <a:spAutoFit/>
          </a:bodyPr>
          <a:lstStyle/>
          <a:p>
            <a:pPr lvl="0"/>
            <a:r>
              <a:rPr lang="zh-CN" altLang="en-US" sz="1400">
                <a:latin typeface="微软雅黑" panose="020B0503020204020204" pitchFamily="34" charset="-122"/>
                <a:ea typeface="微软雅黑" panose="020B0503020204020204" pitchFamily="34" charset="-122"/>
              </a:rPr>
              <a:t>发挥文档高效、便捷的优势，对有价值的文件提供分层次、分类别的共享应用</a:t>
            </a:r>
            <a:endParaRPr lang="zh-CN" altLang="en-US" sz="1400" dirty="0">
              <a:latin typeface="微软雅黑" panose="020B0503020204020204" pitchFamily="34" charset="-122"/>
              <a:ea typeface="微软雅黑" panose="020B0503020204020204" pitchFamily="34" charset="-122"/>
            </a:endParaRPr>
          </a:p>
        </p:txBody>
      </p:sp>
      <p:sp>
        <p:nvSpPr>
          <p:cNvPr id="33" name="矩形 32"/>
          <p:cNvSpPr/>
          <p:nvPr/>
        </p:nvSpPr>
        <p:spPr>
          <a:xfrm>
            <a:off x="2843809" y="3963164"/>
            <a:ext cx="5184576" cy="523220"/>
          </a:xfrm>
          <a:prstGeom prst="rect">
            <a:avLst/>
          </a:prstGeom>
        </p:spPr>
        <p:txBody>
          <a:bodyPr wrap="square">
            <a:spAutoFit/>
          </a:bodyPr>
          <a:lstStyle/>
          <a:p>
            <a:pPr lvl="0"/>
            <a:r>
              <a:rPr lang="zh-CN" altLang="en-US" sz="1400" dirty="0">
                <a:latin typeface="微软雅黑" panose="020B0503020204020204" pitchFamily="34" charset="-122"/>
                <a:ea typeface="微软雅黑" panose="020B0503020204020204" pitchFamily="34" charset="-122"/>
              </a:rPr>
              <a:t>按照国家有关法律法规和规范标准的要求，采取有效技术手段和管理措施，确保文档信息安全</a:t>
            </a:r>
          </a:p>
        </p:txBody>
      </p:sp>
      <p:cxnSp>
        <p:nvCxnSpPr>
          <p:cNvPr id="38" name="直线连接符 37"/>
          <p:cNvCxnSpPr/>
          <p:nvPr/>
        </p:nvCxnSpPr>
        <p:spPr>
          <a:xfrm>
            <a:off x="906016" y="1674148"/>
            <a:ext cx="7437120" cy="0"/>
          </a:xfrm>
          <a:prstGeom prst="line">
            <a:avLst/>
          </a:prstGeom>
          <a:ln>
            <a:solidFill>
              <a:srgbClr val="FD3504"/>
            </a:solidFill>
          </a:ln>
        </p:spPr>
        <p:style>
          <a:lnRef idx="1">
            <a:schemeClr val="accent1"/>
          </a:lnRef>
          <a:fillRef idx="0">
            <a:schemeClr val="accent1"/>
          </a:fillRef>
          <a:effectRef idx="0">
            <a:schemeClr val="accent1"/>
          </a:effectRef>
          <a:fontRef idx="minor">
            <a:schemeClr val="tx1"/>
          </a:fontRef>
        </p:style>
      </p:cxnSp>
      <p:cxnSp>
        <p:nvCxnSpPr>
          <p:cNvPr id="39" name="直线连接符 38"/>
          <p:cNvCxnSpPr/>
          <p:nvPr/>
        </p:nvCxnSpPr>
        <p:spPr>
          <a:xfrm>
            <a:off x="906016" y="2394228"/>
            <a:ext cx="7437120" cy="0"/>
          </a:xfrm>
          <a:prstGeom prst="line">
            <a:avLst/>
          </a:prstGeom>
          <a:ln>
            <a:solidFill>
              <a:srgbClr val="FD3504"/>
            </a:solidFill>
          </a:ln>
        </p:spPr>
        <p:style>
          <a:lnRef idx="1">
            <a:schemeClr val="accent1"/>
          </a:lnRef>
          <a:fillRef idx="0">
            <a:schemeClr val="accent1"/>
          </a:fillRef>
          <a:effectRef idx="0">
            <a:schemeClr val="accent1"/>
          </a:effectRef>
          <a:fontRef idx="minor">
            <a:schemeClr val="tx1"/>
          </a:fontRef>
        </p:style>
      </p:cxnSp>
      <p:cxnSp>
        <p:nvCxnSpPr>
          <p:cNvPr id="40" name="直线连接符 39"/>
          <p:cNvCxnSpPr/>
          <p:nvPr/>
        </p:nvCxnSpPr>
        <p:spPr>
          <a:xfrm>
            <a:off x="906016" y="3129548"/>
            <a:ext cx="7437120" cy="0"/>
          </a:xfrm>
          <a:prstGeom prst="line">
            <a:avLst/>
          </a:prstGeom>
          <a:ln>
            <a:solidFill>
              <a:srgbClr val="FD3504"/>
            </a:solidFill>
          </a:ln>
        </p:spPr>
        <p:style>
          <a:lnRef idx="1">
            <a:schemeClr val="accent1"/>
          </a:lnRef>
          <a:fillRef idx="0">
            <a:schemeClr val="accent1"/>
          </a:fillRef>
          <a:effectRef idx="0">
            <a:schemeClr val="accent1"/>
          </a:effectRef>
          <a:fontRef idx="minor">
            <a:schemeClr val="tx1"/>
          </a:fontRef>
        </p:style>
      </p:cxnSp>
      <p:cxnSp>
        <p:nvCxnSpPr>
          <p:cNvPr id="41" name="直线连接符 40"/>
          <p:cNvCxnSpPr/>
          <p:nvPr/>
        </p:nvCxnSpPr>
        <p:spPr>
          <a:xfrm>
            <a:off x="906016" y="3834388"/>
            <a:ext cx="7437120" cy="0"/>
          </a:xfrm>
          <a:prstGeom prst="line">
            <a:avLst/>
          </a:prstGeom>
          <a:ln>
            <a:solidFill>
              <a:srgbClr val="FD3504"/>
            </a:solidFill>
          </a:ln>
        </p:spPr>
        <p:style>
          <a:lnRef idx="1">
            <a:schemeClr val="accent1"/>
          </a:lnRef>
          <a:fillRef idx="0">
            <a:schemeClr val="accent1"/>
          </a:fillRef>
          <a:effectRef idx="0">
            <a:schemeClr val="accent1"/>
          </a:effectRef>
          <a:fontRef idx="minor">
            <a:schemeClr val="tx1"/>
          </a:fontRef>
        </p:style>
      </p:cxnSp>
      <p:sp>
        <p:nvSpPr>
          <p:cNvPr id="37" name="Title 2"/>
          <p:cNvSpPr txBox="1">
            <a:spLocks/>
          </p:cNvSpPr>
          <p:nvPr/>
        </p:nvSpPr>
        <p:spPr>
          <a:xfrm>
            <a:off x="341113" y="182205"/>
            <a:ext cx="8307201" cy="390906"/>
          </a:xfrm>
          <a:prstGeom prst="rect">
            <a:avLst/>
          </a:prstGeom>
        </p:spPr>
        <p:txBody>
          <a:bodyPr vert="horz" lIns="91430" tIns="45715" rIns="91430" bIns="45715" rtlCol="0" anchor="ctr">
            <a:noAutofit/>
          </a:bodyPr>
          <a:lstStyle>
            <a:lvl1pPr algn="l" defTabSz="914296" rtl="0" eaLnBrk="1" latinLnBrk="0" hangingPunct="1">
              <a:spcBef>
                <a:spcPct val="0"/>
              </a:spcBef>
              <a:buNone/>
              <a:defRPr sz="2800" kern="1200">
                <a:solidFill>
                  <a:schemeClr val="tx1"/>
                </a:solidFill>
                <a:latin typeface="+mj-lt"/>
                <a:ea typeface="+mj-ea"/>
                <a:cs typeface="+mj-cs"/>
              </a:defRPr>
            </a:lvl1pPr>
          </a:lstStyle>
          <a:p>
            <a:r>
              <a:rPr lang="zh-CN" altLang="en-US" sz="2400" b="1" dirty="0" smtClean="0"/>
              <a:t>安全管理原则</a:t>
            </a:r>
          </a:p>
        </p:txBody>
      </p:sp>
    </p:spTree>
    <p:extLst>
      <p:ext uri="{BB962C8B-B14F-4D97-AF65-F5344CB8AC3E}">
        <p14:creationId xmlns:p14="http://schemas.microsoft.com/office/powerpoint/2010/main" val="185730082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9322" y="570080"/>
            <a:ext cx="4419154" cy="4062880"/>
          </a:xfrm>
          <a:prstGeom prst="rect">
            <a:avLst/>
          </a:prstGeom>
        </p:spPr>
      </p:pic>
      <p:sp>
        <p:nvSpPr>
          <p:cNvPr id="28" name="矩形 27"/>
          <p:cNvSpPr/>
          <p:nvPr/>
        </p:nvSpPr>
        <p:spPr>
          <a:xfrm>
            <a:off x="3503455" y="1768087"/>
            <a:ext cx="2088232" cy="720080"/>
          </a:xfrm>
          <a:prstGeom prst="rect">
            <a:avLst/>
          </a:prstGeom>
          <a:solidFill>
            <a:schemeClr val="bg1"/>
          </a:solidFill>
          <a:ln>
            <a:noFill/>
          </a:ln>
          <a:effectLst>
            <a:outerShdw blurRad="127000" sx="99000" sy="99000" algn="ctr"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1835696" y="4164943"/>
            <a:ext cx="1944216" cy="360040"/>
          </a:xfrm>
          <a:prstGeom prst="rect">
            <a:avLst/>
          </a:prstGeom>
          <a:solidFill>
            <a:schemeClr val="bg1"/>
          </a:solidFill>
          <a:ln>
            <a:noFill/>
          </a:ln>
          <a:effectLst>
            <a:outerShdw blurRad="127000" sx="99000" sy="99000" algn="ctr"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7"/>
          <p:cNvSpPr/>
          <p:nvPr/>
        </p:nvSpPr>
        <p:spPr>
          <a:xfrm>
            <a:off x="5580112" y="3075806"/>
            <a:ext cx="1298730" cy="1057072"/>
          </a:xfrm>
          <a:custGeom>
            <a:avLst/>
            <a:gdLst>
              <a:gd name="connsiteX0" fmla="*/ 0 w 1731189"/>
              <a:gd name="connsiteY0" fmla="*/ 0 h 1409430"/>
              <a:gd name="connsiteX1" fmla="*/ 1731189 w 1731189"/>
              <a:gd name="connsiteY1" fmla="*/ 0 h 1409430"/>
              <a:gd name="connsiteX2" fmla="*/ 1731189 w 1731189"/>
              <a:gd name="connsiteY2" fmla="*/ 1409430 h 1409430"/>
              <a:gd name="connsiteX3" fmla="*/ 0 w 1731189"/>
              <a:gd name="connsiteY3" fmla="*/ 1409430 h 1409430"/>
              <a:gd name="connsiteX4" fmla="*/ 0 w 1731189"/>
              <a:gd name="connsiteY4" fmla="*/ 0 h 140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409430">
                <a:moveTo>
                  <a:pt x="0" y="0"/>
                </a:moveTo>
                <a:lnTo>
                  <a:pt x="1731189" y="0"/>
                </a:lnTo>
                <a:lnTo>
                  <a:pt x="1731189" y="1409430"/>
                </a:lnTo>
                <a:lnTo>
                  <a:pt x="0" y="14094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algn="ctr" defTabSz="933574">
              <a:lnSpc>
                <a:spcPct val="90000"/>
              </a:lnSpc>
              <a:spcBef>
                <a:spcPct val="0"/>
              </a:spcBef>
              <a:spcAft>
                <a:spcPct val="35000"/>
              </a:spcAft>
            </a:pPr>
            <a:r>
              <a:rPr lang="zh-CN" altLang="en-US" sz="1500" b="1" dirty="0">
                <a:solidFill>
                  <a:srgbClr val="FAF5F4"/>
                </a:solidFill>
                <a:latin typeface="微软雅黑" panose="020B0503020204020204" pitchFamily="34" charset="-122"/>
                <a:ea typeface="微软雅黑" panose="020B0503020204020204" pitchFamily="34" charset="-122"/>
              </a:rPr>
              <a:t>传输加密</a:t>
            </a:r>
            <a:endParaRPr lang="en-US" sz="1500" b="1" dirty="0">
              <a:solidFill>
                <a:srgbClr val="FAF5F4"/>
              </a:solidFill>
              <a:latin typeface="微软雅黑" panose="020B0503020204020204" pitchFamily="34" charset="-122"/>
              <a:ea typeface="微软雅黑" panose="020B0503020204020204" pitchFamily="34" charset="-122"/>
            </a:endParaRPr>
          </a:p>
        </p:txBody>
      </p:sp>
      <p:sp>
        <p:nvSpPr>
          <p:cNvPr id="16" name="任意多边形 12"/>
          <p:cNvSpPr/>
          <p:nvPr/>
        </p:nvSpPr>
        <p:spPr>
          <a:xfrm>
            <a:off x="2328866" y="3064920"/>
            <a:ext cx="1173369" cy="1057072"/>
          </a:xfrm>
          <a:custGeom>
            <a:avLst/>
            <a:gdLst>
              <a:gd name="connsiteX0" fmla="*/ 0 w 1409430"/>
              <a:gd name="connsiteY0" fmla="*/ 0 h 1409430"/>
              <a:gd name="connsiteX1" fmla="*/ 1409430 w 1409430"/>
              <a:gd name="connsiteY1" fmla="*/ 0 h 1409430"/>
              <a:gd name="connsiteX2" fmla="*/ 1409430 w 1409430"/>
              <a:gd name="connsiteY2" fmla="*/ 1409430 h 1409430"/>
              <a:gd name="connsiteX3" fmla="*/ 0 w 1409430"/>
              <a:gd name="connsiteY3" fmla="*/ 1409430 h 1409430"/>
              <a:gd name="connsiteX4" fmla="*/ 0 w 1409430"/>
              <a:gd name="connsiteY4" fmla="*/ 0 h 140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30" h="1409430">
                <a:moveTo>
                  <a:pt x="0" y="0"/>
                </a:moveTo>
                <a:lnTo>
                  <a:pt x="1409430" y="0"/>
                </a:lnTo>
                <a:lnTo>
                  <a:pt x="1409430" y="1409430"/>
                </a:lnTo>
                <a:lnTo>
                  <a:pt x="0" y="14094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algn="ctr" defTabSz="933574">
              <a:lnSpc>
                <a:spcPct val="90000"/>
              </a:lnSpc>
              <a:spcBef>
                <a:spcPct val="0"/>
              </a:spcBef>
              <a:spcAft>
                <a:spcPct val="35000"/>
              </a:spcAft>
            </a:pPr>
            <a:r>
              <a:rPr lang="zh-CN" altLang="en-US" sz="1500" b="1" dirty="0">
                <a:solidFill>
                  <a:srgbClr val="FAF5F4"/>
                </a:solidFill>
                <a:latin typeface="微软雅黑" panose="020B0503020204020204" pitchFamily="34" charset="-122"/>
                <a:ea typeface="微软雅黑" panose="020B0503020204020204" pitchFamily="34" charset="-122"/>
              </a:rPr>
              <a:t>多点冗余</a:t>
            </a:r>
            <a:endParaRPr lang="en-US" sz="1500" b="1" dirty="0">
              <a:solidFill>
                <a:srgbClr val="FAF5F4"/>
              </a:solidFill>
              <a:latin typeface="微软雅黑" panose="020B0503020204020204" pitchFamily="34" charset="-122"/>
              <a:ea typeface="微软雅黑" panose="020B0503020204020204" pitchFamily="34" charset="-122"/>
            </a:endParaRPr>
          </a:p>
        </p:txBody>
      </p:sp>
      <p:sp>
        <p:nvSpPr>
          <p:cNvPr id="27" name="矩形 26"/>
          <p:cNvSpPr/>
          <p:nvPr/>
        </p:nvSpPr>
        <p:spPr>
          <a:xfrm>
            <a:off x="5315230" y="4179076"/>
            <a:ext cx="1944216" cy="360040"/>
          </a:xfrm>
          <a:prstGeom prst="rect">
            <a:avLst/>
          </a:prstGeom>
          <a:solidFill>
            <a:schemeClr val="bg1"/>
          </a:solidFill>
          <a:ln>
            <a:noFill/>
          </a:ln>
          <a:effectLst>
            <a:outerShdw blurRad="127000" sx="99000" sy="99000" algn="ctr"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任意多边形 16"/>
          <p:cNvSpPr/>
          <p:nvPr/>
        </p:nvSpPr>
        <p:spPr>
          <a:xfrm>
            <a:off x="3959605" y="655998"/>
            <a:ext cx="1216923" cy="1057073"/>
          </a:xfrm>
          <a:custGeom>
            <a:avLst/>
            <a:gdLst>
              <a:gd name="connsiteX0" fmla="*/ 0 w 1622142"/>
              <a:gd name="connsiteY0" fmla="*/ 0 h 1409430"/>
              <a:gd name="connsiteX1" fmla="*/ 1622142 w 1622142"/>
              <a:gd name="connsiteY1" fmla="*/ 0 h 1409430"/>
              <a:gd name="connsiteX2" fmla="*/ 1622142 w 1622142"/>
              <a:gd name="connsiteY2" fmla="*/ 1409430 h 1409430"/>
              <a:gd name="connsiteX3" fmla="*/ 0 w 1622142"/>
              <a:gd name="connsiteY3" fmla="*/ 1409430 h 1409430"/>
              <a:gd name="connsiteX4" fmla="*/ 0 w 1622142"/>
              <a:gd name="connsiteY4" fmla="*/ 0 h 140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142" h="1409430">
                <a:moveTo>
                  <a:pt x="0" y="0"/>
                </a:moveTo>
                <a:lnTo>
                  <a:pt x="1622142" y="0"/>
                </a:lnTo>
                <a:lnTo>
                  <a:pt x="1622142" y="1409430"/>
                </a:lnTo>
                <a:lnTo>
                  <a:pt x="0" y="14094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algn="ctr" defTabSz="933574">
              <a:lnSpc>
                <a:spcPct val="90000"/>
              </a:lnSpc>
              <a:spcBef>
                <a:spcPct val="0"/>
              </a:spcBef>
              <a:spcAft>
                <a:spcPct val="35000"/>
              </a:spcAft>
            </a:pPr>
            <a:r>
              <a:rPr lang="zh-CN" altLang="en-US" sz="1500" b="1" dirty="0">
                <a:solidFill>
                  <a:srgbClr val="FAF5F4"/>
                </a:solidFill>
                <a:latin typeface="微软雅黑" panose="020B0503020204020204" pitchFamily="34" charset="-122"/>
                <a:ea typeface="微软雅黑" panose="020B0503020204020204" pitchFamily="34" charset="-122"/>
              </a:rPr>
              <a:t>存储加密</a:t>
            </a:r>
            <a:endParaRPr lang="en-US" sz="1500" b="1" dirty="0">
              <a:solidFill>
                <a:srgbClr val="FAF5F4"/>
              </a:solidFill>
              <a:latin typeface="微软雅黑" panose="020B0503020204020204" pitchFamily="34" charset="-122"/>
              <a:ea typeface="微软雅黑" panose="020B0503020204020204" pitchFamily="34" charset="-122"/>
            </a:endParaRPr>
          </a:p>
        </p:txBody>
      </p:sp>
      <p:sp>
        <p:nvSpPr>
          <p:cNvPr id="21" name="TextBox 1"/>
          <p:cNvSpPr txBox="1">
            <a:spLocks noChangeArrowheads="1"/>
          </p:cNvSpPr>
          <p:nvPr/>
        </p:nvSpPr>
        <p:spPr bwMode="auto">
          <a:xfrm>
            <a:off x="5531254" y="4179076"/>
            <a:ext cx="2064016" cy="30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1000" dirty="0" smtClean="0">
                <a:latin typeface="微软雅黑" pitchFamily="34" charset="-122"/>
                <a:ea typeface="微软雅黑" pitchFamily="34" charset="-122"/>
              </a:rPr>
              <a:t>全程</a:t>
            </a:r>
            <a:r>
              <a:rPr lang="en-US" altLang="zh-CN" sz="1000" dirty="0" smtClean="0">
                <a:latin typeface="微软雅黑" pitchFamily="34" charset="-122"/>
                <a:ea typeface="微软雅黑" pitchFamily="34" charset="-122"/>
              </a:rPr>
              <a:t>256</a:t>
            </a:r>
            <a:r>
              <a:rPr lang="zh-CN" altLang="en-US" sz="1000" dirty="0" smtClean="0">
                <a:latin typeface="微软雅黑" pitchFamily="34" charset="-122"/>
                <a:ea typeface="微软雅黑" pitchFamily="34" charset="-122"/>
              </a:rPr>
              <a:t>位</a:t>
            </a:r>
            <a:r>
              <a:rPr lang="en-US" altLang="zh-CN" sz="1000" dirty="0" smtClean="0">
                <a:latin typeface="微软雅黑" pitchFamily="34" charset="-122"/>
                <a:ea typeface="微软雅黑" pitchFamily="34" charset="-122"/>
              </a:rPr>
              <a:t>SSL</a:t>
            </a:r>
            <a:r>
              <a:rPr lang="zh-CN" altLang="en-US" sz="1000" dirty="0" smtClean="0">
                <a:latin typeface="微软雅黑" pitchFamily="34" charset="-122"/>
                <a:ea typeface="微软雅黑" pitchFamily="34" charset="-122"/>
              </a:rPr>
              <a:t>加密技术</a:t>
            </a:r>
            <a:endParaRPr lang="en-US" altLang="zh-CN" sz="1000" dirty="0">
              <a:latin typeface="微软雅黑" pitchFamily="34" charset="-122"/>
              <a:ea typeface="微软雅黑" pitchFamily="34" charset="-122"/>
            </a:endParaRPr>
          </a:p>
        </p:txBody>
      </p:sp>
      <p:sp>
        <p:nvSpPr>
          <p:cNvPr id="24" name="TextBox 23"/>
          <p:cNvSpPr txBox="1"/>
          <p:nvPr/>
        </p:nvSpPr>
        <p:spPr>
          <a:xfrm>
            <a:off x="3601171" y="1836376"/>
            <a:ext cx="2016224" cy="530925"/>
          </a:xfrm>
          <a:prstGeom prst="rect">
            <a:avLst/>
          </a:prstGeom>
          <a:noFill/>
        </p:spPr>
        <p:txBody>
          <a:bodyPr wrap="square" lIns="68589" tIns="34295" rIns="68589" bIns="34295" rtlCol="0">
            <a:spAutoFit/>
          </a:bodyPr>
          <a:lstStyle/>
          <a:p>
            <a:r>
              <a:rPr lang="zh-CN" altLang="en-US" sz="1000" dirty="0">
                <a:latin typeface="微软雅黑" panose="020B0503020204020204" pitchFamily="34" charset="-122"/>
                <a:ea typeface="微软雅黑" panose="020B0503020204020204" pitchFamily="34" charset="-122"/>
                <a:cs typeface="Arial" pitchFamily="34" charset="0"/>
              </a:rPr>
              <a:t>文件存储均采用</a:t>
            </a:r>
            <a:r>
              <a:rPr lang="en-US" altLang="zh-CN" sz="1000" dirty="0">
                <a:latin typeface="微软雅黑" panose="020B0503020204020204" pitchFamily="34" charset="-122"/>
                <a:ea typeface="微软雅黑" panose="020B0503020204020204" pitchFamily="34" charset="-122"/>
                <a:cs typeface="Arial" pitchFamily="34" charset="0"/>
              </a:rPr>
              <a:t>256</a:t>
            </a:r>
            <a:r>
              <a:rPr lang="zh-CN" altLang="en-US" sz="1000" dirty="0">
                <a:latin typeface="微软雅黑" panose="020B0503020204020204" pitchFamily="34" charset="-122"/>
                <a:ea typeface="微软雅黑" panose="020B0503020204020204" pitchFamily="34" charset="-122"/>
                <a:cs typeface="Arial" pitchFamily="34" charset="0"/>
              </a:rPr>
              <a:t>位</a:t>
            </a:r>
            <a:r>
              <a:rPr lang="en-US" altLang="zh-CN" sz="1000" dirty="0">
                <a:latin typeface="微软雅黑" panose="020B0503020204020204" pitchFamily="34" charset="-122"/>
                <a:ea typeface="微软雅黑" panose="020B0503020204020204" pitchFamily="34" charset="-122"/>
                <a:cs typeface="Arial" pitchFamily="34" charset="0"/>
              </a:rPr>
              <a:t>AES</a:t>
            </a:r>
            <a:r>
              <a:rPr lang="zh-CN" altLang="en-US" sz="1000" dirty="0">
                <a:latin typeface="微软雅黑" panose="020B0503020204020204" pitchFamily="34" charset="-122"/>
                <a:ea typeface="微软雅黑" panose="020B0503020204020204" pitchFamily="34" charset="-122"/>
                <a:cs typeface="Arial" pitchFamily="34" charset="0"/>
              </a:rPr>
              <a:t>加密，除了您和您授权的帐户，不会再有任何人能查看您的存储文件</a:t>
            </a:r>
          </a:p>
        </p:txBody>
      </p:sp>
      <p:sp>
        <p:nvSpPr>
          <p:cNvPr id="26" name="TextBox 1"/>
          <p:cNvSpPr txBox="1">
            <a:spLocks noChangeArrowheads="1"/>
          </p:cNvSpPr>
          <p:nvPr/>
        </p:nvSpPr>
        <p:spPr bwMode="auto">
          <a:xfrm>
            <a:off x="1919279" y="4164458"/>
            <a:ext cx="2088232" cy="30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1000" dirty="0" smtClean="0">
                <a:latin typeface="微软雅黑" pitchFamily="34" charset="-122"/>
                <a:ea typeface="微软雅黑" pitchFamily="34" charset="-122"/>
              </a:rPr>
              <a:t>切片存储、多点备份多点冗余</a:t>
            </a:r>
            <a:endParaRPr lang="en-US" altLang="zh-CN" sz="1000" dirty="0">
              <a:latin typeface="微软雅黑" panose="020B0503020204020204" pitchFamily="34" charset="-122"/>
              <a:ea typeface="微软雅黑" panose="020B0503020204020204" pitchFamily="34" charset="-122"/>
              <a:cs typeface="Adobe 黑体 Std R"/>
            </a:endParaRPr>
          </a:p>
        </p:txBody>
      </p:sp>
      <p:sp>
        <p:nvSpPr>
          <p:cNvPr id="15" name="Title 2"/>
          <p:cNvSpPr txBox="1">
            <a:spLocks/>
          </p:cNvSpPr>
          <p:nvPr/>
        </p:nvSpPr>
        <p:spPr>
          <a:xfrm>
            <a:off x="341113" y="182205"/>
            <a:ext cx="8307201" cy="390906"/>
          </a:xfrm>
          <a:prstGeom prst="rect">
            <a:avLst/>
          </a:prstGeom>
        </p:spPr>
        <p:txBody>
          <a:bodyPr vert="horz" lIns="91430" tIns="45715" rIns="91430" bIns="45715" rtlCol="0" anchor="ctr">
            <a:noAutofit/>
          </a:bodyPr>
          <a:lstStyle>
            <a:lvl1pPr algn="l" defTabSz="914296" rtl="0" eaLnBrk="1" latinLnBrk="0" hangingPunct="1">
              <a:spcBef>
                <a:spcPct val="0"/>
              </a:spcBef>
              <a:buNone/>
              <a:defRPr sz="2800" kern="1200">
                <a:solidFill>
                  <a:schemeClr val="tx1"/>
                </a:solidFill>
                <a:latin typeface="+mj-lt"/>
                <a:ea typeface="+mj-ea"/>
                <a:cs typeface="+mj-cs"/>
              </a:defRPr>
            </a:lvl1pPr>
          </a:lstStyle>
          <a:p>
            <a:r>
              <a:rPr lang="zh-CN" altLang="en-US" sz="2400" b="1" dirty="0" smtClean="0"/>
              <a:t>系统安全性保障</a:t>
            </a:r>
          </a:p>
        </p:txBody>
      </p:sp>
    </p:spTree>
    <p:extLst>
      <p:ext uri="{BB962C8B-B14F-4D97-AF65-F5344CB8AC3E}">
        <p14:creationId xmlns:p14="http://schemas.microsoft.com/office/powerpoint/2010/main" val="204201056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txBox="1">
            <a:spLocks/>
          </p:cNvSpPr>
          <p:nvPr/>
        </p:nvSpPr>
        <p:spPr>
          <a:xfrm>
            <a:off x="341113" y="182205"/>
            <a:ext cx="8307201" cy="390906"/>
          </a:xfrm>
          <a:prstGeom prst="rect">
            <a:avLst/>
          </a:prstGeom>
        </p:spPr>
        <p:txBody>
          <a:bodyPr vert="horz" lIns="91430" tIns="45715" rIns="91430" bIns="45715" rtlCol="0" anchor="ctr">
            <a:noAutofit/>
          </a:bodyPr>
          <a:lstStyle>
            <a:lvl1pPr algn="l" defTabSz="914296" rtl="0" eaLnBrk="1" latinLnBrk="0" hangingPunct="1">
              <a:spcBef>
                <a:spcPct val="0"/>
              </a:spcBef>
              <a:buNone/>
              <a:defRPr sz="2800" kern="1200">
                <a:solidFill>
                  <a:schemeClr val="tx1"/>
                </a:solidFill>
                <a:latin typeface="+mj-lt"/>
                <a:ea typeface="+mj-ea"/>
                <a:cs typeface="+mj-cs"/>
              </a:defRPr>
            </a:lvl1pPr>
          </a:lstStyle>
          <a:p>
            <a:r>
              <a:rPr lang="zh-CN" altLang="en-US" sz="2400" b="1" dirty="0" smtClean="0"/>
              <a:t>业界最完美的高可用体系</a:t>
            </a:r>
          </a:p>
        </p:txBody>
      </p:sp>
      <p:pic>
        <p:nvPicPr>
          <p:cNvPr id="13" name="图片 12" descr="高可用架构图"/>
          <p:cNvPicPr/>
          <p:nvPr/>
        </p:nvPicPr>
        <p:blipFill>
          <a:blip r:embed="rId2"/>
          <a:stretch>
            <a:fillRect/>
          </a:stretch>
        </p:blipFill>
        <p:spPr>
          <a:xfrm>
            <a:off x="325964" y="699542"/>
            <a:ext cx="4506823" cy="4336707"/>
          </a:xfrm>
          <a:prstGeom prst="rect">
            <a:avLst/>
          </a:prstGeom>
        </p:spPr>
      </p:pic>
      <p:pic>
        <p:nvPicPr>
          <p:cNvPr id="17" name="图片 16" descr="高可用架构图3"/>
          <p:cNvPicPr/>
          <p:nvPr/>
        </p:nvPicPr>
        <p:blipFill>
          <a:blip r:embed="rId3"/>
          <a:stretch>
            <a:fillRect/>
          </a:stretch>
        </p:blipFill>
        <p:spPr>
          <a:xfrm>
            <a:off x="5335946" y="915566"/>
            <a:ext cx="3312368" cy="3230066"/>
          </a:xfrm>
          <a:prstGeom prst="rect">
            <a:avLst/>
          </a:prstGeom>
        </p:spPr>
      </p:pic>
      <p:sp>
        <p:nvSpPr>
          <p:cNvPr id="5" name="矩形 4"/>
          <p:cNvSpPr/>
          <p:nvPr/>
        </p:nvSpPr>
        <p:spPr>
          <a:xfrm>
            <a:off x="1359898" y="2871437"/>
            <a:ext cx="2145552" cy="359999"/>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smtClean="0">
                <a:solidFill>
                  <a:schemeClr val="bg1"/>
                </a:solidFill>
                <a:latin typeface="+mj-ea"/>
                <a:ea typeface="+mj-ea"/>
              </a:rPr>
              <a:t>全模块负载均衡</a:t>
            </a:r>
            <a:endParaRPr kumimoji="1" lang="zh-CN" altLang="en-US" dirty="0">
              <a:solidFill>
                <a:schemeClr val="bg1"/>
              </a:solidFill>
              <a:latin typeface="+mj-ea"/>
              <a:ea typeface="+mj-ea"/>
            </a:endParaRPr>
          </a:p>
        </p:txBody>
      </p:sp>
      <p:sp>
        <p:nvSpPr>
          <p:cNvPr id="6" name="矩形 5"/>
          <p:cNvSpPr/>
          <p:nvPr/>
        </p:nvSpPr>
        <p:spPr>
          <a:xfrm>
            <a:off x="5919354" y="433399"/>
            <a:ext cx="2145552" cy="359999"/>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smtClean="0">
                <a:solidFill>
                  <a:schemeClr val="bg1"/>
                </a:solidFill>
                <a:latin typeface="+mj-ea"/>
                <a:ea typeface="+mj-ea"/>
              </a:rPr>
              <a:t>全模块横向扩展</a:t>
            </a:r>
            <a:endParaRPr kumimoji="1" lang="zh-CN" altLang="en-US" dirty="0">
              <a:solidFill>
                <a:schemeClr val="bg1"/>
              </a:solidFill>
              <a:latin typeface="+mj-ea"/>
              <a:ea typeface="+mj-ea"/>
            </a:endParaRPr>
          </a:p>
        </p:txBody>
      </p:sp>
    </p:spTree>
    <p:extLst>
      <p:ext uri="{BB962C8B-B14F-4D97-AF65-F5344CB8AC3E}">
        <p14:creationId xmlns:p14="http://schemas.microsoft.com/office/powerpoint/2010/main" val="84092072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95536" y="4286222"/>
            <a:ext cx="8424936" cy="517776"/>
          </a:xfrm>
          <a:prstGeom prst="rect">
            <a:avLst/>
          </a:prstGeom>
          <a:solidFill>
            <a:schemeClr val="bg1"/>
          </a:solidFill>
          <a:ln>
            <a:noFill/>
          </a:ln>
          <a:effectLst>
            <a:outerShdw blurRad="1397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itle 2"/>
          <p:cNvSpPr>
            <a:spLocks noGrp="1"/>
          </p:cNvSpPr>
          <p:nvPr>
            <p:ph type="title" idx="4294967295"/>
          </p:nvPr>
        </p:nvSpPr>
        <p:spPr>
          <a:xfrm>
            <a:off x="411587" y="205740"/>
            <a:ext cx="8307201" cy="390906"/>
          </a:xfrm>
        </p:spPr>
        <p:txBody>
          <a:bodyPr>
            <a:noAutofit/>
          </a:bodyPr>
          <a:lstStyle/>
          <a:p>
            <a:r>
              <a:rPr lang="zh-CN" altLang="en-US" sz="2400" b="1" dirty="0">
                <a:latin typeface="微软雅黑" panose="020B0503020204020204" pitchFamily="34" charset="-122"/>
                <a:ea typeface="微软雅黑" panose="020B0503020204020204" pitchFamily="34" charset="-122"/>
              </a:rPr>
              <a:t>资源节省</a:t>
            </a:r>
            <a:r>
              <a:rPr lang="en-US" altLang="zh-CN" sz="2400" b="1" dirty="0" smtClean="0">
                <a:latin typeface="微软雅黑" panose="020B0503020204020204" pitchFamily="34" charset="-122"/>
                <a:ea typeface="微软雅黑" panose="020B0503020204020204" pitchFamily="34" charset="-122"/>
              </a:rPr>
              <a:t>60% —— </a:t>
            </a:r>
            <a:r>
              <a:rPr lang="zh-CN" altLang="en-US" sz="2400" b="1" dirty="0" smtClean="0">
                <a:latin typeface="微软雅黑" panose="020B0503020204020204" pitchFamily="34" charset="-122"/>
                <a:ea typeface="微软雅黑" panose="020B0503020204020204" pitchFamily="34" charset="-122"/>
              </a:rPr>
              <a:t>业界领先的基于文件块去重技术</a:t>
            </a:r>
            <a:endParaRPr lang="en-US" sz="2400" b="1" dirty="0"/>
          </a:p>
        </p:txBody>
      </p:sp>
      <p:sp>
        <p:nvSpPr>
          <p:cNvPr id="78" name="TextBox 77"/>
          <p:cNvSpPr txBox="1"/>
          <p:nvPr/>
        </p:nvSpPr>
        <p:spPr>
          <a:xfrm>
            <a:off x="618804" y="4413011"/>
            <a:ext cx="8302820" cy="269315"/>
          </a:xfrm>
          <a:prstGeom prst="rect">
            <a:avLst/>
          </a:prstGeom>
          <a:noFill/>
          <a:effectLst>
            <a:outerShdw blurRad="63500" sx="102000" sy="102000" algn="ctr" rotWithShape="0">
              <a:prstClr val="black">
                <a:alpha val="40000"/>
              </a:prstClr>
            </a:outerShdw>
          </a:effectLst>
        </p:spPr>
        <p:txBody>
          <a:bodyPr wrap="square" lIns="68589" tIns="34295" rIns="68589" bIns="34295" rtlCol="0">
            <a:spAutoFit/>
          </a:bodyPr>
          <a:lstStyle/>
          <a:p>
            <a:r>
              <a:rPr lang="zh-CN" altLang="en-US" sz="1300" dirty="0">
                <a:ln w="1905"/>
                <a:solidFill>
                  <a:srgbClr val="1B1B1B"/>
                </a:solidFill>
                <a:latin typeface="微软雅黑" pitchFamily="34" charset="-122"/>
                <a:ea typeface="微软雅黑" pitchFamily="34" charset="-122"/>
                <a:cs typeface="Arial" pitchFamily="34" charset="0"/>
              </a:rPr>
              <a:t>利用去重技术，通过“差量更新”实现“秒传”功能，提升传输速度，节省带宽，提高数据分发</a:t>
            </a:r>
            <a:r>
              <a:rPr lang="en-US" altLang="zh-CN" sz="1300" dirty="0">
                <a:ln w="1905"/>
                <a:solidFill>
                  <a:srgbClr val="1B1B1B"/>
                </a:solidFill>
                <a:latin typeface="微软雅黑" pitchFamily="34" charset="-122"/>
                <a:ea typeface="微软雅黑" pitchFamily="34" charset="-122"/>
                <a:cs typeface="Arial" pitchFamily="34" charset="0"/>
              </a:rPr>
              <a:t>/</a:t>
            </a:r>
            <a:r>
              <a:rPr lang="zh-CN" altLang="en-US" sz="1300" dirty="0">
                <a:ln w="1905"/>
                <a:solidFill>
                  <a:srgbClr val="1B1B1B"/>
                </a:solidFill>
                <a:latin typeface="微软雅黑" pitchFamily="34" charset="-122"/>
                <a:ea typeface="微软雅黑" pitchFamily="34" charset="-122"/>
                <a:cs typeface="Arial" pitchFamily="34" charset="0"/>
              </a:rPr>
              <a:t>汇总的效率</a:t>
            </a:r>
          </a:p>
        </p:txBody>
      </p:sp>
      <p:sp>
        <p:nvSpPr>
          <p:cNvPr id="7" name="矩形 6"/>
          <p:cNvSpPr/>
          <p:nvPr/>
        </p:nvSpPr>
        <p:spPr>
          <a:xfrm>
            <a:off x="395535" y="4285445"/>
            <a:ext cx="97081" cy="522511"/>
          </a:xfrm>
          <a:prstGeom prst="rect">
            <a:avLst/>
          </a:prstGeom>
          <a:solidFill>
            <a:srgbClr val="FF37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15816" y="1903506"/>
            <a:ext cx="1323788" cy="1323788"/>
          </a:xfrm>
          <a:prstGeom prst="rect">
            <a:avLst/>
          </a:prstGeom>
        </p:spPr>
      </p:pic>
      <p:pic>
        <p:nvPicPr>
          <p:cNvPr id="10" name="图片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4995" y="1903506"/>
            <a:ext cx="1323788" cy="1323788"/>
          </a:xfrm>
          <a:prstGeom prst="rect">
            <a:avLst/>
          </a:prstGeom>
        </p:spPr>
      </p:pic>
      <p:pic>
        <p:nvPicPr>
          <p:cNvPr id="11" name="图片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00954" y="1903506"/>
            <a:ext cx="1331486" cy="1323788"/>
          </a:xfrm>
          <a:prstGeom prst="rect">
            <a:avLst/>
          </a:prstGeom>
        </p:spPr>
      </p:pic>
      <p:pic>
        <p:nvPicPr>
          <p:cNvPr id="13" name="图片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58351" y="1903506"/>
            <a:ext cx="1323788" cy="1323788"/>
          </a:xfrm>
          <a:prstGeom prst="rect">
            <a:avLst/>
          </a:prstGeom>
        </p:spPr>
      </p:pic>
      <p:cxnSp>
        <p:nvCxnSpPr>
          <p:cNvPr id="15" name="直线连接符 14"/>
          <p:cNvCxnSpPr>
            <a:stCxn id="10" idx="3"/>
            <a:endCxn id="9" idx="1"/>
          </p:cNvCxnSpPr>
          <p:nvPr/>
        </p:nvCxnSpPr>
        <p:spPr>
          <a:xfrm>
            <a:off x="2078783" y="2565400"/>
            <a:ext cx="837033" cy="0"/>
          </a:xfrm>
          <a:prstGeom prst="line">
            <a:avLst/>
          </a:prstGeom>
          <a:ln>
            <a:solidFill>
              <a:srgbClr val="FF3702"/>
            </a:solidFill>
            <a:prstDash val="dash"/>
          </a:ln>
        </p:spPr>
        <p:style>
          <a:lnRef idx="1">
            <a:schemeClr val="accent1"/>
          </a:lnRef>
          <a:fillRef idx="0">
            <a:schemeClr val="accent1"/>
          </a:fillRef>
          <a:effectRef idx="0">
            <a:schemeClr val="accent1"/>
          </a:effectRef>
          <a:fontRef idx="minor">
            <a:schemeClr val="tx1"/>
          </a:fontRef>
        </p:style>
      </p:cxnSp>
      <p:cxnSp>
        <p:nvCxnSpPr>
          <p:cNvPr id="37" name="直线连接符 36"/>
          <p:cNvCxnSpPr>
            <a:endCxn id="13" idx="1"/>
          </p:cNvCxnSpPr>
          <p:nvPr/>
        </p:nvCxnSpPr>
        <p:spPr>
          <a:xfrm>
            <a:off x="4239023" y="2565400"/>
            <a:ext cx="819328" cy="0"/>
          </a:xfrm>
          <a:prstGeom prst="line">
            <a:avLst/>
          </a:prstGeom>
          <a:ln>
            <a:solidFill>
              <a:srgbClr val="FF3702"/>
            </a:solidFill>
            <a:prstDash val="dash"/>
          </a:ln>
        </p:spPr>
        <p:style>
          <a:lnRef idx="1">
            <a:schemeClr val="accent1"/>
          </a:lnRef>
          <a:fillRef idx="0">
            <a:schemeClr val="accent1"/>
          </a:fillRef>
          <a:effectRef idx="0">
            <a:schemeClr val="accent1"/>
          </a:effectRef>
          <a:fontRef idx="minor">
            <a:schemeClr val="tx1"/>
          </a:fontRef>
        </p:style>
      </p:cxnSp>
      <p:cxnSp>
        <p:nvCxnSpPr>
          <p:cNvPr id="38" name="直线连接符 37"/>
          <p:cNvCxnSpPr/>
          <p:nvPr/>
        </p:nvCxnSpPr>
        <p:spPr>
          <a:xfrm>
            <a:off x="6372200" y="2565400"/>
            <a:ext cx="837033" cy="0"/>
          </a:xfrm>
          <a:prstGeom prst="line">
            <a:avLst/>
          </a:prstGeom>
          <a:ln>
            <a:solidFill>
              <a:srgbClr val="FF3702"/>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79308" y="3291830"/>
            <a:ext cx="1701107" cy="292388"/>
          </a:xfrm>
          <a:prstGeom prst="rect">
            <a:avLst/>
          </a:prstGeom>
        </p:spPr>
        <p:txBody>
          <a:bodyPr wrap="none">
            <a:spAutoFit/>
          </a:bodyPr>
          <a:lstStyle/>
          <a:p>
            <a:pPr algn="ctr">
              <a:lnSpc>
                <a:spcPct val="130000"/>
              </a:lnSpc>
              <a:defRPr/>
            </a:pPr>
            <a:r>
              <a:rPr lang="zh-CN" altLang="en-US" sz="1000" b="1" dirty="0">
                <a:solidFill>
                  <a:srgbClr val="FF3802"/>
                </a:solidFill>
                <a:latin typeface="微软雅黑" panose="020B0503020204020204" pitchFamily="34" charset="-122"/>
                <a:ea typeface="微软雅黑" panose="020B0503020204020204" pitchFamily="34" charset="-122"/>
              </a:rPr>
              <a:t>对文件进行</a:t>
            </a:r>
            <a:r>
              <a:rPr lang="en-US" altLang="zh-CN" sz="1000" b="1" dirty="0">
                <a:solidFill>
                  <a:srgbClr val="FF3802"/>
                </a:solidFill>
                <a:latin typeface="微软雅黑" panose="020B0503020204020204" pitchFamily="34" charset="-122"/>
                <a:ea typeface="微软雅黑" panose="020B0503020204020204" pitchFamily="34" charset="-122"/>
              </a:rPr>
              <a:t>sub-file</a:t>
            </a:r>
            <a:r>
              <a:rPr lang="zh-CN" altLang="en-US" sz="1000" b="1" dirty="0">
                <a:solidFill>
                  <a:srgbClr val="FF3802"/>
                </a:solidFill>
                <a:latin typeface="微软雅黑" panose="020B0503020204020204" pitchFamily="34" charset="-122"/>
                <a:ea typeface="微软雅黑" panose="020B0503020204020204" pitchFamily="34" charset="-122"/>
              </a:rPr>
              <a:t>级切割</a:t>
            </a:r>
          </a:p>
        </p:txBody>
      </p:sp>
      <p:sp>
        <p:nvSpPr>
          <p:cNvPr id="19" name="矩形 18"/>
          <p:cNvSpPr/>
          <p:nvPr/>
        </p:nvSpPr>
        <p:spPr>
          <a:xfrm>
            <a:off x="2498527" y="3291830"/>
            <a:ext cx="2217489" cy="272895"/>
          </a:xfrm>
          <a:prstGeom prst="rect">
            <a:avLst/>
          </a:prstGeom>
        </p:spPr>
        <p:txBody>
          <a:bodyPr wrap="square">
            <a:spAutoFit/>
          </a:bodyPr>
          <a:lstStyle/>
          <a:p>
            <a:pPr algn="ctr">
              <a:lnSpc>
                <a:spcPct val="130000"/>
              </a:lnSpc>
              <a:defRPr/>
            </a:pPr>
            <a:r>
              <a:rPr lang="zh-CN" altLang="en-US" sz="1000" b="1" dirty="0">
                <a:solidFill>
                  <a:srgbClr val="FF3802"/>
                </a:solidFill>
                <a:latin typeface="微软雅黑" panose="020B0503020204020204" pitchFamily="34" charset="-122"/>
                <a:ea typeface="微软雅黑" panose="020B0503020204020204" pitchFamily="34" charset="-122"/>
              </a:rPr>
              <a:t>确定</a:t>
            </a:r>
            <a:r>
              <a:rPr lang="en-US" altLang="zh-CN" sz="1000" b="1" dirty="0" smtClean="0">
                <a:solidFill>
                  <a:srgbClr val="FF3802"/>
                </a:solidFill>
                <a:latin typeface="微软雅黑" panose="020B0503020204020204" pitchFamily="34" charset="-122"/>
                <a:ea typeface="微软雅黑" panose="020B0503020204020204" pitchFamily="34" charset="-122"/>
              </a:rPr>
              <a:t>segment</a:t>
            </a:r>
            <a:r>
              <a:rPr lang="zh-CN" altLang="en-US" sz="1000" b="1" dirty="0" smtClean="0">
                <a:solidFill>
                  <a:srgbClr val="FF3802"/>
                </a:solidFill>
                <a:latin typeface="微软雅黑" panose="020B0503020204020204" pitchFamily="34" charset="-122"/>
                <a:ea typeface="微软雅黑" panose="020B0503020204020204" pitchFamily="34" charset="-122"/>
              </a:rPr>
              <a:t>是否唯一</a:t>
            </a:r>
            <a:r>
              <a:rPr lang="en-US" altLang="zh-CN" sz="1000" b="1" dirty="0" smtClean="0">
                <a:solidFill>
                  <a:srgbClr val="FF3802"/>
                </a:solidFill>
                <a:latin typeface="微软雅黑" panose="020B0503020204020204" pitchFamily="34" charset="-122"/>
                <a:ea typeface="微软雅黑" panose="020B0503020204020204" pitchFamily="34" charset="-122"/>
              </a:rPr>
              <a:t>/</a:t>
            </a:r>
            <a:r>
              <a:rPr lang="zh-CN" altLang="en-US" sz="1000" b="1" dirty="0" smtClean="0">
                <a:solidFill>
                  <a:srgbClr val="FF3802"/>
                </a:solidFill>
                <a:latin typeface="微软雅黑" panose="020B0503020204020204" pitchFamily="34" charset="-122"/>
                <a:ea typeface="微软雅黑" panose="020B0503020204020204" pitchFamily="34" charset="-122"/>
              </a:rPr>
              <a:t>还是</a:t>
            </a:r>
            <a:r>
              <a:rPr lang="zh-CN" altLang="en-US" sz="1000" b="1" dirty="0">
                <a:solidFill>
                  <a:srgbClr val="FF3802"/>
                </a:solidFill>
                <a:latin typeface="微软雅黑" panose="020B0503020204020204" pitchFamily="34" charset="-122"/>
                <a:ea typeface="微软雅黑" panose="020B0503020204020204" pitchFamily="34" charset="-122"/>
              </a:rPr>
              <a:t>重复</a:t>
            </a:r>
          </a:p>
        </p:txBody>
      </p:sp>
      <p:sp>
        <p:nvSpPr>
          <p:cNvPr id="20" name="矩形 19"/>
          <p:cNvSpPr/>
          <p:nvPr/>
        </p:nvSpPr>
        <p:spPr>
          <a:xfrm>
            <a:off x="4880788" y="3291830"/>
            <a:ext cx="1771639" cy="292388"/>
          </a:xfrm>
          <a:prstGeom prst="rect">
            <a:avLst/>
          </a:prstGeom>
        </p:spPr>
        <p:txBody>
          <a:bodyPr wrap="none">
            <a:spAutoFit/>
          </a:bodyPr>
          <a:lstStyle/>
          <a:p>
            <a:pPr algn="ctr">
              <a:lnSpc>
                <a:spcPct val="130000"/>
              </a:lnSpc>
              <a:defRPr/>
            </a:pPr>
            <a:r>
              <a:rPr lang="zh-CN" altLang="en-US" sz="1000" b="1" dirty="0">
                <a:solidFill>
                  <a:srgbClr val="FF3802"/>
                </a:solidFill>
                <a:latin typeface="微软雅黑" panose="020B0503020204020204" pitchFamily="34" charset="-122"/>
                <a:ea typeface="微软雅黑" panose="020B0503020204020204" pitchFamily="34" charset="-122"/>
              </a:rPr>
              <a:t>备份新的、唯一的</a:t>
            </a:r>
            <a:r>
              <a:rPr lang="en-US" altLang="zh-CN" sz="1000" b="1" dirty="0">
                <a:solidFill>
                  <a:srgbClr val="FF3802"/>
                </a:solidFill>
                <a:latin typeface="微软雅黑" panose="020B0503020204020204" pitchFamily="34" charset="-122"/>
                <a:ea typeface="微软雅黑" panose="020B0503020204020204" pitchFamily="34" charset="-122"/>
              </a:rPr>
              <a:t>segment</a:t>
            </a:r>
          </a:p>
        </p:txBody>
      </p:sp>
      <p:sp>
        <p:nvSpPr>
          <p:cNvPr id="22" name="矩形 21"/>
          <p:cNvSpPr/>
          <p:nvPr/>
        </p:nvSpPr>
        <p:spPr>
          <a:xfrm>
            <a:off x="6761769" y="3291830"/>
            <a:ext cx="2231701" cy="292388"/>
          </a:xfrm>
          <a:prstGeom prst="rect">
            <a:avLst/>
          </a:prstGeom>
        </p:spPr>
        <p:txBody>
          <a:bodyPr wrap="none">
            <a:spAutoFit/>
          </a:bodyPr>
          <a:lstStyle/>
          <a:p>
            <a:pPr algn="ctr">
              <a:lnSpc>
                <a:spcPct val="130000"/>
              </a:lnSpc>
              <a:defRPr/>
            </a:pPr>
            <a:r>
              <a:rPr lang="zh-CN" altLang="en-US" sz="1000" b="1" dirty="0">
                <a:solidFill>
                  <a:srgbClr val="FF3802"/>
                </a:solidFill>
                <a:latin typeface="微软雅黑" panose="020B0503020204020204" pitchFamily="34" charset="-122"/>
                <a:ea typeface="微软雅黑" panose="020B0503020204020204" pitchFamily="34" charset="-122"/>
              </a:rPr>
              <a:t>进行压缩和加密 发送数据到</a:t>
            </a:r>
            <a:r>
              <a:rPr lang="zh-CN" altLang="en-US" sz="1000" b="1" dirty="0" smtClean="0">
                <a:solidFill>
                  <a:srgbClr val="FF3802"/>
                </a:solidFill>
                <a:latin typeface="微软雅黑" panose="020B0503020204020204" pitchFamily="34" charset="-122"/>
                <a:ea typeface="微软雅黑" panose="020B0503020204020204" pitchFamily="34" charset="-122"/>
              </a:rPr>
              <a:t>服务器</a:t>
            </a:r>
            <a:endParaRPr lang="en-US" altLang="zh-CN" sz="1000" b="1" dirty="0">
              <a:solidFill>
                <a:srgbClr val="FF3802"/>
              </a:solidFill>
              <a:latin typeface="微软雅黑" panose="020B0503020204020204" pitchFamily="34" charset="-122"/>
              <a:ea typeface="微软雅黑" panose="020B0503020204020204" pitchFamily="34" charset="-122"/>
            </a:endParaRPr>
          </a:p>
        </p:txBody>
      </p:sp>
      <p:sp>
        <p:nvSpPr>
          <p:cNvPr id="25" name="椭圆 24"/>
          <p:cNvSpPr/>
          <p:nvPr/>
        </p:nvSpPr>
        <p:spPr>
          <a:xfrm>
            <a:off x="683568" y="1707654"/>
            <a:ext cx="288032" cy="288032"/>
          </a:xfrm>
          <a:prstGeom prst="ellipse">
            <a:avLst/>
          </a:prstGeom>
          <a:solidFill>
            <a:srgbClr val="FF37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latin typeface="+mj-ea"/>
                <a:ea typeface="+mj-ea"/>
              </a:rPr>
              <a:t>1</a:t>
            </a:r>
            <a:endParaRPr kumimoji="1" lang="zh-CN" altLang="en-US" dirty="0">
              <a:latin typeface="+mj-ea"/>
              <a:ea typeface="+mj-ea"/>
            </a:endParaRPr>
          </a:p>
        </p:txBody>
      </p:sp>
      <p:sp>
        <p:nvSpPr>
          <p:cNvPr id="46" name="椭圆 45"/>
          <p:cNvSpPr/>
          <p:nvPr/>
        </p:nvSpPr>
        <p:spPr>
          <a:xfrm>
            <a:off x="2896816" y="1707654"/>
            <a:ext cx="288032" cy="288032"/>
          </a:xfrm>
          <a:prstGeom prst="ellipse">
            <a:avLst/>
          </a:prstGeom>
          <a:solidFill>
            <a:srgbClr val="FF37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latin typeface="+mj-ea"/>
                <a:ea typeface="+mj-ea"/>
              </a:rPr>
              <a:t>2</a:t>
            </a:r>
            <a:endParaRPr kumimoji="1" lang="zh-CN" altLang="en-US" dirty="0">
              <a:latin typeface="+mj-ea"/>
              <a:ea typeface="+mj-ea"/>
            </a:endParaRPr>
          </a:p>
        </p:txBody>
      </p:sp>
      <p:sp>
        <p:nvSpPr>
          <p:cNvPr id="47" name="椭圆 46"/>
          <p:cNvSpPr/>
          <p:nvPr/>
        </p:nvSpPr>
        <p:spPr>
          <a:xfrm>
            <a:off x="4985048" y="1707654"/>
            <a:ext cx="288032" cy="288032"/>
          </a:xfrm>
          <a:prstGeom prst="ellipse">
            <a:avLst/>
          </a:prstGeom>
          <a:solidFill>
            <a:srgbClr val="FF37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latin typeface="+mj-ea"/>
                <a:ea typeface="+mj-ea"/>
              </a:rPr>
              <a:t>3</a:t>
            </a:r>
            <a:endParaRPr kumimoji="1" lang="zh-CN" altLang="en-US" dirty="0">
              <a:latin typeface="+mj-ea"/>
              <a:ea typeface="+mj-ea"/>
            </a:endParaRPr>
          </a:p>
        </p:txBody>
      </p:sp>
      <p:sp>
        <p:nvSpPr>
          <p:cNvPr id="48" name="椭圆 47"/>
          <p:cNvSpPr/>
          <p:nvPr/>
        </p:nvSpPr>
        <p:spPr>
          <a:xfrm>
            <a:off x="7131900" y="1707654"/>
            <a:ext cx="288032" cy="288032"/>
          </a:xfrm>
          <a:prstGeom prst="ellipse">
            <a:avLst/>
          </a:prstGeom>
          <a:solidFill>
            <a:srgbClr val="FF37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latin typeface="+mj-ea"/>
                <a:ea typeface="+mj-ea"/>
              </a:rPr>
              <a:t>4</a:t>
            </a:r>
            <a:endParaRPr kumimoji="1" lang="zh-CN" altLang="en-US" dirty="0">
              <a:latin typeface="+mj-ea"/>
              <a:ea typeface="+mj-ea"/>
            </a:endParaRPr>
          </a:p>
        </p:txBody>
      </p:sp>
    </p:spTree>
    <p:extLst>
      <p:ext uri="{BB962C8B-B14F-4D97-AF65-F5344CB8AC3E}">
        <p14:creationId xmlns:p14="http://schemas.microsoft.com/office/powerpoint/2010/main" val="374308616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2781326"/>
            <a:ext cx="9147176" cy="1518616"/>
          </a:xfrm>
          <a:prstGeom prst="rect">
            <a:avLst/>
          </a:prstGeom>
          <a:solidFill>
            <a:srgbClr val="FF38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zh-CN" altLang="en-US" sz="2800">
              <a:solidFill>
                <a:srgbClr val="167EFF"/>
              </a:solidFill>
              <a:latin typeface="微软雅黑" charset="0"/>
              <a:ea typeface="微软雅黑" charset="0"/>
              <a:cs typeface="微软雅黑" charset="0"/>
            </a:endParaRPr>
          </a:p>
        </p:txBody>
      </p:sp>
      <p:sp>
        <p:nvSpPr>
          <p:cNvPr id="7" name="文本占位符 3"/>
          <p:cNvSpPr txBox="1">
            <a:spLocks/>
          </p:cNvSpPr>
          <p:nvPr/>
        </p:nvSpPr>
        <p:spPr>
          <a:xfrm>
            <a:off x="-1419654" y="3018788"/>
            <a:ext cx="6877177" cy="861774"/>
          </a:xfrm>
          <a:prstGeom prst="rect">
            <a:avLst/>
          </a:prstGeom>
        </p:spPr>
        <p:txBody>
          <a:bodyPr vert="horz" wrap="square" lIns="0" tIns="0" rIns="0" bIns="0" rtlCol="0" anchor="ctr">
            <a:spAutoFit/>
          </a:bodyPr>
          <a:lstStyle/>
          <a:p>
            <a:pPr lvl="0" algn="ctr">
              <a:defRPr/>
            </a:pPr>
            <a:r>
              <a:rPr lang="zh-CN" altLang="en-US" sz="2800" b="1" dirty="0" smtClean="0">
                <a:solidFill>
                  <a:srgbClr val="FCFCFC"/>
                </a:solidFill>
                <a:latin typeface="微软雅黑" pitchFamily="34" charset="-122"/>
                <a:ea typeface="微软雅黑" pitchFamily="34" charset="-122"/>
                <a:cs typeface="Arial" charset="0"/>
              </a:rPr>
              <a:t>以全方位的应用体系</a:t>
            </a:r>
            <a:endParaRPr lang="zh-CN" altLang="en-US" sz="2800" b="1" dirty="0">
              <a:solidFill>
                <a:srgbClr val="FCFCFC"/>
              </a:solidFill>
              <a:latin typeface="微软雅黑" pitchFamily="34" charset="-122"/>
              <a:ea typeface="微软雅黑" pitchFamily="34" charset="-122"/>
              <a:cs typeface="Arial" charset="0"/>
            </a:endParaRPr>
          </a:p>
          <a:p>
            <a:pPr lvl="0">
              <a:defRPr/>
            </a:pPr>
            <a:r>
              <a:rPr lang="zh-CN" altLang="en-US" sz="2800" b="1" dirty="0">
                <a:solidFill>
                  <a:srgbClr val="FCFCFC"/>
                </a:solidFill>
                <a:latin typeface="微软雅黑" pitchFamily="34" charset="-122"/>
                <a:ea typeface="微软雅黑" pitchFamily="34" charset="-122"/>
                <a:cs typeface="Arial" charset="0"/>
              </a:rPr>
              <a:t> </a:t>
            </a:r>
            <a:r>
              <a:rPr lang="zh-CN" altLang="en-US" sz="2800" b="1" dirty="0" smtClean="0">
                <a:solidFill>
                  <a:srgbClr val="FCFCFC"/>
                </a:solidFill>
                <a:latin typeface="微软雅黑" pitchFamily="34" charset="-122"/>
                <a:ea typeface="微软雅黑" pitchFamily="34" charset="-122"/>
                <a:cs typeface="Arial" charset="0"/>
              </a:rPr>
              <a:t>                深度结合业务需求</a:t>
            </a:r>
            <a:endParaRPr lang="zh-CN" altLang="en-US" sz="2700" b="1" dirty="0">
              <a:solidFill>
                <a:srgbClr val="FCFCFC"/>
              </a:solidFill>
              <a:latin typeface="微软雅黑" pitchFamily="34" charset="-122"/>
              <a:ea typeface="微软雅黑" pitchFamily="34" charset="-122"/>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rot="-5400000">
            <a:off x="3753287" y="-1037521"/>
            <a:ext cx="1656187" cy="9162761"/>
          </a:xfrm>
          <a:prstGeom prst="rect">
            <a:avLst/>
          </a:prstGeom>
          <a:solidFill>
            <a:srgbClr val="FF370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zh-CN" altLang="en-US" sz="2400" b="1">
              <a:solidFill>
                <a:srgbClr val="606060"/>
              </a:solidFill>
              <a:ea typeface="微软雅黑" charset="0"/>
              <a:cs typeface="微软雅黑" charset="0"/>
            </a:endParaRPr>
          </a:p>
        </p:txBody>
      </p:sp>
      <p:sp>
        <p:nvSpPr>
          <p:cNvPr id="2" name="文本占位符 4"/>
          <p:cNvSpPr txBox="1">
            <a:spLocks/>
          </p:cNvSpPr>
          <p:nvPr/>
        </p:nvSpPr>
        <p:spPr>
          <a:xfrm>
            <a:off x="395174" y="2283718"/>
            <a:ext cx="4104818" cy="2520280"/>
          </a:xfrm>
          <a:prstGeom prst="rect">
            <a:avLst/>
          </a:prstGeom>
        </p:spPr>
        <p:txBody>
          <a:bodyPr vert="horz" wrap="square" lIns="0" tIns="0" rIns="0" bIns="0" rtlCol="0" anchor="ctr">
            <a:noAutofit/>
          </a:bodyPr>
          <a:lstStyle/>
          <a:p>
            <a:pPr marL="0" marR="0" lvl="0" indent="0" algn="l" defTabSz="1218987" rtl="0" eaLnBrk="1" fontAlgn="auto" latinLnBrk="0" hangingPunct="1">
              <a:lnSpc>
                <a:spcPct val="120000"/>
              </a:lnSpc>
              <a:spcBef>
                <a:spcPts val="600"/>
              </a:spcBef>
              <a:spcAft>
                <a:spcPts val="0"/>
              </a:spcAft>
              <a:buClrTx/>
              <a:buSzTx/>
              <a:tabLst/>
              <a:defRPr/>
            </a:pPr>
            <a:r>
              <a:rPr kumimoji="0" lang="zh-CN" altLang="en-US" sz="32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Arial" charset="0"/>
              </a:rPr>
              <a:t>国内领先的企业云存储服务提供商</a:t>
            </a:r>
          </a:p>
        </p:txBody>
      </p:sp>
      <p:sp>
        <p:nvSpPr>
          <p:cNvPr id="6" name="矩形 5"/>
          <p:cNvSpPr/>
          <p:nvPr/>
        </p:nvSpPr>
        <p:spPr>
          <a:xfrm>
            <a:off x="2483768" y="-1172666"/>
            <a:ext cx="295232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小标题页，要更突出，这页有点像未完成状态</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94887" y="627534"/>
            <a:ext cx="8852221" cy="83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170" tIns="46990" rIns="90170" bIns="46990">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3200" b="1" dirty="0">
                <a:solidFill>
                  <a:srgbClr val="FF3702"/>
                </a:solidFill>
                <a:latin typeface="微软雅黑" charset="0"/>
                <a:ea typeface="微软雅黑" charset="0"/>
                <a:cs typeface="微软雅黑" charset="0"/>
              </a:rPr>
              <a:t>超大文件极速传输，让办公如此轻松！</a:t>
            </a:r>
            <a:endParaRPr kumimoji="0" lang="en-US" altLang="zh-CN" sz="3200" b="1" dirty="0">
              <a:solidFill>
                <a:srgbClr val="FF3702"/>
              </a:solidFill>
              <a:latin typeface="微软雅黑" charset="0"/>
              <a:ea typeface="微软雅黑" charset="0"/>
              <a:cs typeface="微软雅黑" charset="0"/>
            </a:endParaRPr>
          </a:p>
        </p:txBody>
      </p:sp>
      <p:sp>
        <p:nvSpPr>
          <p:cNvPr id="8" name="Line 4"/>
          <p:cNvSpPr>
            <a:spLocks noChangeShapeType="1"/>
          </p:cNvSpPr>
          <p:nvPr/>
        </p:nvSpPr>
        <p:spPr bwMode="auto">
          <a:xfrm>
            <a:off x="607863" y="1491630"/>
            <a:ext cx="7323138" cy="0"/>
          </a:xfrm>
          <a:prstGeom prst="line">
            <a:avLst/>
          </a:prstGeom>
          <a:noFill/>
          <a:ln w="9525">
            <a:solidFill>
              <a:schemeClr val="tx1">
                <a:lumMod val="95000"/>
                <a:lumOff val="5000"/>
              </a:schemeClr>
            </a:solidFill>
            <a:round/>
            <a:headEnd/>
            <a:tailEnd/>
          </a:ln>
          <a:extLst>
            <a:ext uri="{909E8E84-426E-40dd-AFC4-6F175D3DCCD1}">
              <a14:hiddenFill xmlns:a14="http://schemas.microsoft.com/office/drawing/2010/main" xmlns="">
                <a:noFill/>
              </a14:hiddenFill>
            </a:ext>
          </a:extLst>
        </p:spPr>
        <p:txBody>
          <a:bodyPr/>
          <a:lstStyle/>
          <a:p>
            <a:pPr>
              <a:defRPr/>
            </a:pPr>
            <a:endParaRPr lang="zh-CN" altLang="en-US"/>
          </a:p>
        </p:txBody>
      </p:sp>
      <p:sp>
        <p:nvSpPr>
          <p:cNvPr id="9" name="Text Box 3"/>
          <p:cNvSpPr txBox="1">
            <a:spLocks noChangeArrowheads="1"/>
          </p:cNvSpPr>
          <p:nvPr/>
        </p:nvSpPr>
        <p:spPr bwMode="auto">
          <a:xfrm>
            <a:off x="494887" y="1563638"/>
            <a:ext cx="8395113" cy="118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170" tIns="46990" rIns="90170" bIns="46990">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marL="285750" indent="-285750">
              <a:lnSpc>
                <a:spcPct val="150000"/>
              </a:lnSpc>
              <a:buFont typeface="Wingdings" charset="2"/>
              <a:buChar char="ü"/>
            </a:pPr>
            <a:r>
              <a:rPr lang="zh-CN" altLang="en-US" sz="1600" dirty="0">
                <a:ln w="1905"/>
                <a:solidFill>
                  <a:schemeClr val="tx1">
                    <a:lumMod val="65000"/>
                    <a:lumOff val="35000"/>
                  </a:schemeClr>
                </a:solidFill>
                <a:latin typeface="微软雅黑" pitchFamily="34" charset="-122"/>
                <a:ea typeface="微软雅黑" pitchFamily="34" charset="-122"/>
                <a:cs typeface="Arial" pitchFamily="34" charset="0"/>
              </a:rPr>
              <a:t>大文件要发给多家客户，如何更快捷的传输</a:t>
            </a:r>
            <a:r>
              <a:rPr lang="zh-CN" altLang="en-US" sz="1600" dirty="0" smtClean="0">
                <a:ln w="1905"/>
                <a:solidFill>
                  <a:schemeClr val="tx1">
                    <a:lumMod val="65000"/>
                    <a:lumOff val="35000"/>
                  </a:schemeClr>
                </a:solidFill>
                <a:latin typeface="微软雅黑" pitchFamily="34" charset="-122"/>
                <a:ea typeface="微软雅黑" pitchFamily="34" charset="-122"/>
                <a:cs typeface="Arial" pitchFamily="34" charset="0"/>
              </a:rPr>
              <a:t>？</a:t>
            </a:r>
          </a:p>
          <a:p>
            <a:pPr marL="285750" indent="-285750">
              <a:lnSpc>
                <a:spcPct val="150000"/>
              </a:lnSpc>
              <a:buFont typeface="Wingdings" charset="2"/>
              <a:buChar char="ü"/>
            </a:pP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cs typeface="Adobe 黑体 Std R"/>
              </a:rPr>
              <a:t>Outlook</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cs typeface="Adobe 黑体 Std R"/>
              </a:rPr>
              <a:t>插件实现邮件云附件</a:t>
            </a:r>
            <a:r>
              <a:rPr lang="zh-CN" altLang="en-US" sz="1600" dirty="0" smtClean="0">
                <a:ln w="1905"/>
                <a:solidFill>
                  <a:schemeClr val="tx1">
                    <a:lumMod val="65000"/>
                    <a:lumOff val="35000"/>
                  </a:schemeClr>
                </a:solidFill>
                <a:latin typeface="微软雅黑" pitchFamily="34" charset="-122"/>
                <a:ea typeface="微软雅黑" pitchFamily="34" charset="-122"/>
                <a:cs typeface="Arial" pitchFamily="34" charset="0"/>
              </a:rPr>
              <a:t>不限文</a:t>
            </a:r>
            <a:r>
              <a:rPr lang="zh-CN" altLang="en-US" sz="1600" dirty="0">
                <a:ln w="1905"/>
                <a:solidFill>
                  <a:schemeClr val="tx1">
                    <a:lumMod val="65000"/>
                    <a:lumOff val="35000"/>
                  </a:schemeClr>
                </a:solidFill>
                <a:latin typeface="微软雅黑" pitchFamily="34" charset="-122"/>
                <a:ea typeface="微软雅黑" pitchFamily="34" charset="-122"/>
                <a:cs typeface="Arial" pitchFamily="34" charset="0"/>
              </a:rPr>
              <a:t>件大小</a:t>
            </a:r>
            <a:r>
              <a:rPr lang="zh-CN" altLang="en-US" sz="1600" dirty="0" smtClean="0">
                <a:ln w="1905"/>
                <a:solidFill>
                  <a:schemeClr val="tx1">
                    <a:lumMod val="65000"/>
                    <a:lumOff val="35000"/>
                  </a:schemeClr>
                </a:solidFill>
                <a:latin typeface="微软雅黑" pitchFamily="34" charset="-122"/>
                <a:ea typeface="微软雅黑" pitchFamily="34" charset="-122"/>
                <a:cs typeface="Arial" pitchFamily="34" charset="0"/>
              </a:rPr>
              <a:t>，上</a:t>
            </a:r>
            <a:r>
              <a:rPr lang="en-US" altLang="zh-CN" sz="1600" dirty="0" smtClean="0">
                <a:ln w="1905"/>
                <a:solidFill>
                  <a:schemeClr val="tx1">
                    <a:lumMod val="65000"/>
                    <a:lumOff val="35000"/>
                  </a:schemeClr>
                </a:solidFill>
                <a:latin typeface="微软雅黑" pitchFamily="34" charset="-122"/>
                <a:ea typeface="微软雅黑" pitchFamily="34" charset="-122"/>
                <a:cs typeface="Arial" pitchFamily="34" charset="0"/>
              </a:rPr>
              <a:t>GB</a:t>
            </a:r>
            <a:r>
              <a:rPr lang="zh-CN" altLang="en-US" sz="1600" dirty="0">
                <a:ln w="1905"/>
                <a:solidFill>
                  <a:schemeClr val="tx1">
                    <a:lumMod val="65000"/>
                    <a:lumOff val="35000"/>
                  </a:schemeClr>
                </a:solidFill>
                <a:latin typeface="微软雅黑" pitchFamily="34" charset="-122"/>
                <a:ea typeface="微软雅黑" pitchFamily="34" charset="-122"/>
                <a:cs typeface="Arial" pitchFamily="34" charset="0"/>
              </a:rPr>
              <a:t>文件秒级发送，一次上传，</a:t>
            </a:r>
            <a:r>
              <a:rPr lang="zh-CN" altLang="en-US" sz="1600" dirty="0" smtClean="0">
                <a:ln w="1905"/>
                <a:solidFill>
                  <a:schemeClr val="tx1">
                    <a:lumMod val="65000"/>
                    <a:lumOff val="35000"/>
                  </a:schemeClr>
                </a:solidFill>
                <a:latin typeface="微软雅黑" pitchFamily="34" charset="-122"/>
                <a:ea typeface="微软雅黑" pitchFamily="34" charset="-122"/>
                <a:cs typeface="Arial" pitchFamily="34" charset="0"/>
              </a:rPr>
              <a:t>分发多人</a:t>
            </a:r>
            <a:endParaRPr lang="en-US" altLang="zh-CN" sz="1600" dirty="0" smtClean="0">
              <a:ln w="1905"/>
              <a:solidFill>
                <a:schemeClr val="tx1">
                  <a:lumMod val="65000"/>
                  <a:lumOff val="35000"/>
                </a:schemeClr>
              </a:solidFill>
              <a:latin typeface="微软雅黑" pitchFamily="34" charset="-122"/>
              <a:ea typeface="微软雅黑" pitchFamily="34" charset="-122"/>
              <a:cs typeface="Arial" pitchFamily="34" charset="0"/>
            </a:endParaRPr>
          </a:p>
          <a:p>
            <a:pPr marL="285750" indent="-285750">
              <a:lnSpc>
                <a:spcPct val="150000"/>
              </a:lnSpc>
              <a:buFont typeface="Wingdings" charset="2"/>
              <a:buChar char="ü"/>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cs typeface="Adobe 黑体 Std R"/>
              </a:rPr>
              <a:t>自动</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Adobe 黑体 Std R"/>
              </a:rPr>
              <a:t>断点续传，无需人工职守</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Adobe 黑体 Std R"/>
            </a:endParaRPr>
          </a:p>
        </p:txBody>
      </p:sp>
    </p:spTree>
    <p:extLst>
      <p:ext uri="{BB962C8B-B14F-4D97-AF65-F5344CB8AC3E}">
        <p14:creationId xmlns:p14="http://schemas.microsoft.com/office/powerpoint/2010/main" val="261576701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文本框 5"/>
          <p:cNvSpPr>
            <a:spLocks noChangeArrowheads="1"/>
          </p:cNvSpPr>
          <p:nvPr/>
        </p:nvSpPr>
        <p:spPr bwMode="auto">
          <a:xfrm>
            <a:off x="533400" y="471488"/>
            <a:ext cx="441659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400" b="1" dirty="0" smtClean="0">
                <a:solidFill>
                  <a:srgbClr val="606060"/>
                </a:solidFill>
                <a:latin typeface="微软雅黑" charset="0"/>
                <a:ea typeface="微软雅黑" charset="0"/>
                <a:cs typeface="微软雅黑" charset="0"/>
                <a:sym typeface="微软雅黑" charset="0"/>
              </a:rPr>
              <a:t>便捷传输 </a:t>
            </a:r>
            <a:r>
              <a:rPr lang="en-US" altLang="zh-CN" sz="2400" b="1" dirty="0" smtClean="0">
                <a:solidFill>
                  <a:srgbClr val="606060"/>
                </a:solidFill>
                <a:latin typeface="微软雅黑" charset="0"/>
                <a:ea typeface="微软雅黑" charset="0"/>
                <a:cs typeface="微软雅黑" charset="0"/>
                <a:sym typeface="微软雅黑" charset="0"/>
              </a:rPr>
              <a:t>—— </a:t>
            </a:r>
            <a:r>
              <a:rPr lang="zh-CN" altLang="en-US" sz="2400" b="1" dirty="0" smtClean="0">
                <a:solidFill>
                  <a:srgbClr val="606060"/>
                </a:solidFill>
                <a:latin typeface="微软雅黑" charset="0"/>
                <a:ea typeface="微软雅黑" charset="0"/>
                <a:cs typeface="微软雅黑" charset="0"/>
                <a:sym typeface="微软雅黑" charset="0"/>
              </a:rPr>
              <a:t>文件</a:t>
            </a:r>
            <a:r>
              <a:rPr lang="zh-CN" altLang="en-US" sz="2400" b="1" dirty="0">
                <a:solidFill>
                  <a:srgbClr val="606060"/>
                </a:solidFill>
                <a:latin typeface="微软雅黑" charset="0"/>
                <a:ea typeface="微软雅黑" charset="0"/>
                <a:cs typeface="微软雅黑" charset="0"/>
                <a:sym typeface="微软雅黑" charset="0"/>
              </a:rPr>
              <a:t>分发与汇总</a:t>
            </a:r>
          </a:p>
        </p:txBody>
      </p:sp>
      <p:sp>
        <p:nvSpPr>
          <p:cNvPr id="7" name="文本框 6"/>
          <p:cNvSpPr>
            <a:spLocks noChangeArrowheads="1"/>
          </p:cNvSpPr>
          <p:nvPr/>
        </p:nvSpPr>
        <p:spPr bwMode="auto">
          <a:xfrm>
            <a:off x="533400" y="947738"/>
            <a:ext cx="8048242" cy="720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171450" indent="-171450">
              <a:lnSpc>
                <a:spcPct val="150000"/>
              </a:lnSpc>
              <a:buClr>
                <a:srgbClr val="FF3702"/>
              </a:buClr>
              <a:buFont typeface="Wingdings" charset="2"/>
              <a:buChar char="l"/>
              <a:defRPr/>
            </a:pPr>
            <a:r>
              <a:rPr lang="zh-CN" altLang="en-US" sz="1400" dirty="0">
                <a:solidFill>
                  <a:srgbClr val="595959"/>
                </a:solidFill>
                <a:latin typeface="微软雅黑" charset="0"/>
                <a:ea typeface="微软雅黑" charset="0"/>
                <a:cs typeface="微软雅黑" charset="0"/>
                <a:sym typeface="STHeiti" charset="0"/>
              </a:rPr>
              <a:t>企业向各合作伙伴、分支机构、客户分发业务资料，并及时获取信息的收集和反馈。面对众多的人员和庞大的数据资料，联想企业网盘帮助企业有效地分发汇总业务文件，实现最大的业务</a:t>
            </a:r>
            <a:r>
              <a:rPr lang="zh-CN" altLang="en-US" sz="1400" dirty="0" smtClean="0">
                <a:solidFill>
                  <a:srgbClr val="595959"/>
                </a:solidFill>
                <a:latin typeface="微软雅黑" charset="0"/>
                <a:ea typeface="微软雅黑" charset="0"/>
                <a:cs typeface="微软雅黑" charset="0"/>
                <a:sym typeface="STHeiti" charset="0"/>
              </a:rPr>
              <a:t>价值</a:t>
            </a:r>
            <a:endParaRPr lang="zh-CN" altLang="en-US" sz="1400" dirty="0">
              <a:solidFill>
                <a:srgbClr val="595959"/>
              </a:solidFill>
              <a:latin typeface="微软雅黑" charset="0"/>
              <a:ea typeface="微软雅黑" charset="0"/>
              <a:cs typeface="微软雅黑" charset="0"/>
              <a:sym typeface="STHeiti" charset="0"/>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1691" y="2006366"/>
            <a:ext cx="3653823" cy="2263136"/>
          </a:xfrm>
          <a:prstGeom prst="rect">
            <a:avLst/>
          </a:prstGeom>
          <a:noFill/>
          <a:ln w="3175">
            <a:solidFill>
              <a:srgbClr val="D9D9D9"/>
            </a:solidFill>
            <a:miter lim="800000"/>
            <a:headEnd/>
            <a:tailEnd/>
          </a:ln>
          <a:effectLst>
            <a:outerShdw blurRad="101600" sx="101000" sy="101000" algn="ctr" rotWithShape="0">
              <a:prstClr val="black">
                <a:alpha val="25000"/>
              </a:prstClr>
            </a:outerShdw>
          </a:effectLst>
          <a:extLst>
            <a:ext uri="{909E8E84-426E-40dd-AFC4-6F175D3DCCD1}">
              <a14:hiddenFill xmlns:a14="http://schemas.microsoft.com/office/drawing/2010/main" xmlns="">
                <a:solidFill>
                  <a:srgbClr val="FFFFFF"/>
                </a:solidFill>
              </a14:hiddenFill>
            </a:ext>
          </a:extLst>
        </p:spPr>
      </p:pic>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79"/>
          <a:stretch/>
        </p:blipFill>
        <p:spPr bwMode="auto">
          <a:xfrm>
            <a:off x="4932039" y="2006366"/>
            <a:ext cx="3649603" cy="2263136"/>
          </a:xfrm>
          <a:prstGeom prst="rect">
            <a:avLst/>
          </a:prstGeom>
          <a:noFill/>
          <a:ln w="9525">
            <a:solidFill>
              <a:srgbClr val="D9D9D9"/>
            </a:solidFill>
            <a:miter lim="800000"/>
            <a:headEnd/>
            <a:tailEnd/>
          </a:ln>
          <a:effectLst>
            <a:outerShdw blurRad="292100" sx="102000" sy="102000" algn="ctr" rotWithShape="0">
              <a:prstClr val="black">
                <a:alpha val="20000"/>
              </a:prstClr>
            </a:outerShdw>
          </a:effectLst>
          <a:extLst>
            <a:ext uri="{909E8E84-426E-40dd-AFC4-6F175D3DCCD1}">
              <a14:hiddenFill xmlns:a14="http://schemas.microsoft.com/office/drawing/2010/main" xmlns="">
                <a:solidFill>
                  <a:srgbClr val="FFFFFF"/>
                </a:solidFill>
              </a14:hiddenFill>
            </a:ext>
          </a:extLst>
        </p:spPr>
      </p:pic>
      <p:sp>
        <p:nvSpPr>
          <p:cNvPr id="10248" name="Text Box 7"/>
          <p:cNvSpPr txBox="1">
            <a:spLocks noChangeArrowheads="1"/>
          </p:cNvSpPr>
          <p:nvPr/>
        </p:nvSpPr>
        <p:spPr bwMode="auto">
          <a:xfrm>
            <a:off x="1502223" y="4414651"/>
            <a:ext cx="192316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gn="ctr"/>
            <a:r>
              <a:rPr kumimoji="0" lang="zh-CN" altLang="en-US" sz="1200" dirty="0">
                <a:latin typeface="Microsoft YaHei" charset="0"/>
                <a:ea typeface="Microsoft YaHei" charset="0"/>
                <a:cs typeface="Microsoft YaHei" charset="0"/>
              </a:rPr>
              <a:t>向员工分发文件</a:t>
            </a:r>
          </a:p>
        </p:txBody>
      </p:sp>
      <p:sp>
        <p:nvSpPr>
          <p:cNvPr id="10249" name="Text Box 8"/>
          <p:cNvSpPr txBox="1">
            <a:spLocks noChangeArrowheads="1"/>
          </p:cNvSpPr>
          <p:nvPr/>
        </p:nvSpPr>
        <p:spPr bwMode="auto">
          <a:xfrm>
            <a:off x="5580112" y="4414651"/>
            <a:ext cx="28543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gn="ctr"/>
            <a:r>
              <a:rPr kumimoji="0" lang="zh-CN" altLang="en-US" sz="1200" dirty="0">
                <a:latin typeface="Microsoft YaHei" charset="0"/>
                <a:ea typeface="Microsoft YaHei" charset="0"/>
                <a:cs typeface="Microsoft YaHei" charset="0"/>
              </a:rPr>
              <a:t>汇总区域部门文件</a:t>
            </a:r>
          </a:p>
        </p:txBody>
      </p:sp>
    </p:spTree>
    <p:extLst>
      <p:ext uri="{BB962C8B-B14F-4D97-AF65-F5344CB8AC3E}">
        <p14:creationId xmlns:p14="http://schemas.microsoft.com/office/powerpoint/2010/main" val="315731307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文本框 5"/>
          <p:cNvSpPr>
            <a:spLocks noChangeArrowheads="1"/>
          </p:cNvSpPr>
          <p:nvPr/>
        </p:nvSpPr>
        <p:spPr bwMode="auto">
          <a:xfrm>
            <a:off x="557213" y="430213"/>
            <a:ext cx="50321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400" b="1" dirty="0" smtClean="0">
                <a:solidFill>
                  <a:srgbClr val="606060"/>
                </a:solidFill>
                <a:latin typeface="微软雅黑" charset="0"/>
                <a:ea typeface="微软雅黑" charset="0"/>
                <a:cs typeface="微软雅黑" charset="0"/>
                <a:sym typeface="微软雅黑" charset="0"/>
              </a:rPr>
              <a:t>随心授权 </a:t>
            </a:r>
            <a:r>
              <a:rPr lang="en-US" altLang="zh-CN" sz="2400" b="1" dirty="0" smtClean="0">
                <a:solidFill>
                  <a:srgbClr val="606060"/>
                </a:solidFill>
                <a:latin typeface="微软雅黑" charset="0"/>
                <a:ea typeface="微软雅黑" charset="0"/>
                <a:cs typeface="微软雅黑" charset="0"/>
                <a:sym typeface="微软雅黑" charset="0"/>
              </a:rPr>
              <a:t>—— </a:t>
            </a:r>
            <a:r>
              <a:rPr lang="zh-CN" altLang="en-US" sz="2400" b="1" dirty="0" smtClean="0">
                <a:solidFill>
                  <a:srgbClr val="606060"/>
                </a:solidFill>
                <a:latin typeface="微软雅黑" charset="0"/>
                <a:ea typeface="微软雅黑" charset="0"/>
                <a:cs typeface="微软雅黑" charset="0"/>
                <a:sym typeface="微软雅黑" charset="0"/>
              </a:rPr>
              <a:t>细颗粒访问权限控制</a:t>
            </a:r>
            <a:endParaRPr lang="zh-CN" altLang="en-US" sz="2400" b="1" dirty="0">
              <a:solidFill>
                <a:srgbClr val="606060"/>
              </a:solidFill>
              <a:latin typeface="微软雅黑" charset="0"/>
              <a:ea typeface="微软雅黑" charset="0"/>
              <a:cs typeface="微软雅黑" charset="0"/>
              <a:sym typeface="微软雅黑" charset="0"/>
            </a:endParaRPr>
          </a:p>
        </p:txBody>
      </p:sp>
      <p:sp>
        <p:nvSpPr>
          <p:cNvPr id="20485" name="文本框 6"/>
          <p:cNvSpPr>
            <a:spLocks noChangeArrowheads="1"/>
          </p:cNvSpPr>
          <p:nvPr/>
        </p:nvSpPr>
        <p:spPr bwMode="auto">
          <a:xfrm>
            <a:off x="563563" y="890588"/>
            <a:ext cx="4999037"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1450" indent="-171450">
              <a:lnSpc>
                <a:spcPct val="150000"/>
              </a:lnSpc>
              <a:buClr>
                <a:srgbClr val="FF3702"/>
              </a:buClr>
              <a:buFont typeface="Wingdings" charset="2"/>
              <a:buChar char="l"/>
            </a:pPr>
            <a:r>
              <a:rPr lang="zh-CN" altLang="en-US" sz="1200" dirty="0" smtClean="0">
                <a:solidFill>
                  <a:srgbClr val="606060"/>
                </a:solidFill>
                <a:latin typeface="微软雅黑" charset="0"/>
                <a:ea typeface="微软雅黑" charset="0"/>
                <a:cs typeface="微软雅黑" charset="0"/>
                <a:sym typeface="STHeiti" charset="0"/>
              </a:rPr>
              <a:t>提供预览、下载、编辑等10余种不同权限，可自定义权限</a:t>
            </a:r>
            <a:r>
              <a:rPr lang="en-US" altLang="zh-CN" sz="1200" dirty="0" smtClean="0">
                <a:solidFill>
                  <a:srgbClr val="606060"/>
                </a:solidFill>
                <a:latin typeface="微软雅黑" charset="0"/>
                <a:ea typeface="微软雅黑" charset="0"/>
                <a:cs typeface="微软雅黑" charset="0"/>
                <a:sym typeface="STHeiti" charset="0"/>
              </a:rPr>
              <a:t>500</a:t>
            </a:r>
            <a:r>
              <a:rPr lang="zh-CN" altLang="en-US" sz="1200" dirty="0" smtClean="0">
                <a:solidFill>
                  <a:srgbClr val="606060"/>
                </a:solidFill>
                <a:latin typeface="微软雅黑" charset="0"/>
                <a:ea typeface="微软雅黑" charset="0"/>
                <a:cs typeface="微软雅黑" charset="0"/>
                <a:sym typeface="STHeiti" charset="0"/>
              </a:rPr>
              <a:t>余种，覆盖所有业务场景，管理员可根据企业组织结构及业务需要，灵活分配角色权限，快速实现企业内外部业务运转</a:t>
            </a:r>
            <a:endParaRPr lang="zh-CN" altLang="en-US" sz="1200" dirty="0">
              <a:solidFill>
                <a:srgbClr val="606060"/>
              </a:solidFill>
              <a:latin typeface="微软雅黑" charset="0"/>
              <a:ea typeface="微软雅黑" charset="0"/>
              <a:cs typeface="微软雅黑" charset="0"/>
              <a:sym typeface="STHeiti" charset="0"/>
            </a:endParaRPr>
          </a:p>
        </p:txBody>
      </p:sp>
      <p:pic>
        <p:nvPicPr>
          <p:cNvPr id="2" name="图片 1"/>
          <p:cNvPicPr>
            <a:picLocks noChangeAspect="1"/>
          </p:cNvPicPr>
          <p:nvPr/>
        </p:nvPicPr>
        <p:blipFill>
          <a:blip r:embed="rId2" cstate="print"/>
          <a:stretch>
            <a:fillRect/>
          </a:stretch>
        </p:blipFill>
        <p:spPr>
          <a:xfrm>
            <a:off x="251520" y="2571750"/>
            <a:ext cx="5040560" cy="1442085"/>
          </a:xfrm>
          <a:prstGeom prst="rect">
            <a:avLst/>
          </a:prstGeom>
          <a:effectLst>
            <a:outerShdw blurRad="177800" sx="101000" sy="101000" algn="ctr" rotWithShape="0">
              <a:prstClr val="black">
                <a:alpha val="40000"/>
              </a:prstClr>
            </a:outerShdw>
          </a:effectLst>
        </p:spPr>
      </p:pic>
      <p:pic>
        <p:nvPicPr>
          <p:cNvPr id="3" name="图片 2"/>
          <p:cNvPicPr>
            <a:picLocks noChangeAspect="1"/>
          </p:cNvPicPr>
          <p:nvPr/>
        </p:nvPicPr>
        <p:blipFill>
          <a:blip r:embed="rId3" cstate="print"/>
          <a:stretch>
            <a:fillRect/>
          </a:stretch>
        </p:blipFill>
        <p:spPr>
          <a:xfrm>
            <a:off x="5508104" y="1275606"/>
            <a:ext cx="3533184" cy="3741018"/>
          </a:xfrm>
          <a:prstGeom prst="rect">
            <a:avLst/>
          </a:prstGeom>
          <a:effectLst>
            <a:outerShdw blurRad="177800" sx="101000" sy="101000" algn="ctr" rotWithShape="0">
              <a:prstClr val="black">
                <a:alpha val="40000"/>
              </a:prstClr>
            </a:outerShdw>
          </a:effectLst>
        </p:spPr>
      </p:pic>
    </p:spTree>
    <p:extLst>
      <p:ext uri="{BB962C8B-B14F-4D97-AF65-F5344CB8AC3E}">
        <p14:creationId xmlns:p14="http://schemas.microsoft.com/office/powerpoint/2010/main" val="229097184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文本框 5"/>
          <p:cNvSpPr>
            <a:spLocks noChangeArrowheads="1"/>
          </p:cNvSpPr>
          <p:nvPr/>
        </p:nvSpPr>
        <p:spPr bwMode="auto">
          <a:xfrm>
            <a:off x="533400" y="471488"/>
            <a:ext cx="579357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400" b="1" dirty="0" smtClean="0">
                <a:solidFill>
                  <a:srgbClr val="606060"/>
                </a:solidFill>
                <a:latin typeface="微软雅黑" charset="0"/>
                <a:ea typeface="微软雅黑" charset="0"/>
                <a:cs typeface="微软雅黑" charset="0"/>
                <a:sym typeface="微软雅黑" charset="0"/>
              </a:rPr>
              <a:t>邮件</a:t>
            </a:r>
            <a:r>
              <a:rPr lang="en-US" altLang="zh-CN" sz="2400" b="1" dirty="0" smtClean="0">
                <a:solidFill>
                  <a:srgbClr val="606060"/>
                </a:solidFill>
                <a:latin typeface="微软雅黑" charset="0"/>
                <a:ea typeface="微软雅黑" charset="0"/>
                <a:cs typeface="微软雅黑" charset="0"/>
                <a:sym typeface="微软雅黑" charset="0"/>
              </a:rPr>
              <a:t>/</a:t>
            </a:r>
            <a:r>
              <a:rPr lang="zh-CN" altLang="en-US" sz="2400" b="1" dirty="0" smtClean="0">
                <a:solidFill>
                  <a:srgbClr val="606060"/>
                </a:solidFill>
                <a:latin typeface="微软雅黑" charset="0"/>
                <a:ea typeface="微软雅黑" charset="0"/>
                <a:cs typeface="微软雅黑" charset="0"/>
                <a:sym typeface="微软雅黑" charset="0"/>
              </a:rPr>
              <a:t>邮箱瘦身 </a:t>
            </a:r>
            <a:r>
              <a:rPr lang="en-US" altLang="zh-CN" sz="2400" b="1" dirty="0" smtClean="0">
                <a:solidFill>
                  <a:srgbClr val="606060"/>
                </a:solidFill>
                <a:latin typeface="微软雅黑" charset="0"/>
                <a:ea typeface="微软雅黑" charset="0"/>
                <a:cs typeface="微软雅黑" charset="0"/>
                <a:sym typeface="微软雅黑" charset="0"/>
              </a:rPr>
              <a:t>—— </a:t>
            </a:r>
            <a:r>
              <a:rPr lang="zh-CN" altLang="en-US" sz="2400" b="1" dirty="0" smtClean="0">
                <a:solidFill>
                  <a:srgbClr val="606060"/>
                </a:solidFill>
                <a:latin typeface="微软雅黑" charset="0"/>
                <a:ea typeface="微软雅黑" charset="0"/>
                <a:cs typeface="微软雅黑" charset="0"/>
                <a:sym typeface="微软雅黑" charset="0"/>
              </a:rPr>
              <a:t>与邮件系统集成应用</a:t>
            </a:r>
            <a:endParaRPr lang="zh-CN" altLang="en-US" sz="2400" b="1" dirty="0">
              <a:solidFill>
                <a:srgbClr val="606060"/>
              </a:solidFill>
              <a:latin typeface="微软雅黑" charset="0"/>
              <a:ea typeface="微软雅黑" charset="0"/>
              <a:cs typeface="微软雅黑" charset="0"/>
              <a:sym typeface="微软雅黑" charset="0"/>
            </a:endParaRPr>
          </a:p>
        </p:txBody>
      </p:sp>
      <p:grpSp>
        <p:nvGrpSpPr>
          <p:cNvPr id="2" name="组合 1"/>
          <p:cNvGrpSpPr>
            <a:grpSpLocks/>
          </p:cNvGrpSpPr>
          <p:nvPr/>
        </p:nvGrpSpPr>
        <p:grpSpPr>
          <a:xfrm>
            <a:off x="835839" y="1067593"/>
            <a:ext cx="7781111" cy="3883663"/>
            <a:chOff x="1037489" y="1300053"/>
            <a:chExt cx="10792112" cy="5386497"/>
          </a:xfrm>
        </p:grpSpPr>
        <p:sp>
          <p:nvSpPr>
            <p:cNvPr id="12" name="矩形 11"/>
            <p:cNvSpPr/>
            <p:nvPr/>
          </p:nvSpPr>
          <p:spPr>
            <a:xfrm>
              <a:off x="1037489" y="1903302"/>
              <a:ext cx="412101" cy="3762599"/>
            </a:xfrm>
            <a:prstGeom prst="rect">
              <a:avLst/>
            </a:prstGeom>
            <a:solidFill>
              <a:schemeClr val="accent5">
                <a:lumMod val="20000"/>
                <a:lumOff val="80000"/>
                <a:alpha val="6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1400" b="1" dirty="0" smtClean="0">
                  <a:solidFill>
                    <a:srgbClr val="FF0000"/>
                  </a:solidFill>
                  <a:latin typeface="微软雅黑" panose="020B0503020204020204" pitchFamily="34" charset="-122"/>
                  <a:ea typeface="微软雅黑" panose="020B0503020204020204" pitchFamily="34" charset="-122"/>
                  <a:cs typeface="微软雅黑"/>
                </a:rPr>
                <a:t>以邮件发送文件链接</a:t>
              </a:r>
              <a:endParaRPr kumimoji="1" lang="en-US" altLang="zh-CN" sz="1400" b="1" dirty="0" smtClean="0">
                <a:solidFill>
                  <a:srgbClr val="FF0000"/>
                </a:solidFill>
                <a:latin typeface="微软雅黑" panose="020B0503020204020204" pitchFamily="34" charset="-122"/>
                <a:ea typeface="微软雅黑" panose="020B0503020204020204" pitchFamily="34" charset="-122"/>
                <a:cs typeface="微软雅黑"/>
              </a:endParaRPr>
            </a:p>
          </p:txBody>
        </p:sp>
        <p:cxnSp>
          <p:nvCxnSpPr>
            <p:cNvPr id="13" name="直接连接符 12"/>
            <p:cNvCxnSpPr/>
            <p:nvPr/>
          </p:nvCxnSpPr>
          <p:spPr>
            <a:xfrm>
              <a:off x="5678322" y="1300053"/>
              <a:ext cx="0" cy="5386497"/>
            </a:xfrm>
            <a:prstGeom prst="line">
              <a:avLst/>
            </a:prstGeom>
            <a:ln w="44450">
              <a:prstDash val="dash"/>
            </a:ln>
          </p:spPr>
          <p:style>
            <a:lnRef idx="2">
              <a:schemeClr val="accent1"/>
            </a:lnRef>
            <a:fillRef idx="0">
              <a:schemeClr val="accent1"/>
            </a:fillRef>
            <a:effectRef idx="1">
              <a:schemeClr val="accent1"/>
            </a:effectRef>
            <a:fontRef idx="minor">
              <a:schemeClr val="tx1"/>
            </a:fontRef>
          </p:style>
        </p:cxnSp>
        <p:sp>
          <p:nvSpPr>
            <p:cNvPr id="14" name="文本框 13"/>
            <p:cNvSpPr txBox="1"/>
            <p:nvPr/>
          </p:nvSpPr>
          <p:spPr>
            <a:xfrm>
              <a:off x="2024313" y="1304925"/>
              <a:ext cx="2799499" cy="51225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rPr>
                <a:t>外链直接发送邮件</a:t>
              </a:r>
              <a:endParaRPr lang="zh-CN" altLang="en-US"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7347090" y="1300053"/>
              <a:ext cx="2612798" cy="512250"/>
            </a:xfrm>
            <a:prstGeom prst="rect">
              <a:avLst/>
            </a:prstGeom>
            <a:noFill/>
          </p:spPr>
          <p:txBody>
            <a:bodyPr wrap="square" rtlCol="0">
              <a:spAutoFit/>
            </a:bodyPr>
            <a:lstStyle>
              <a:defPPr>
                <a:defRPr lang="zh-CN"/>
              </a:defPPr>
              <a:lvl1pPr algn="ctr">
                <a:defRPr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smtClean="0">
                  <a:effectLst/>
                </a:rPr>
                <a:t>邮件客户端插件</a:t>
              </a:r>
              <a:endParaRPr lang="zh-CN" altLang="en-US" dirty="0">
                <a:effectLst/>
              </a:endParaRPr>
            </a:p>
          </p:txBody>
        </p:sp>
        <p:pic>
          <p:nvPicPr>
            <p:cNvPr id="16" name="图片 15"/>
            <p:cNvPicPr>
              <a:picLocks noChangeAspect="1"/>
            </p:cNvPicPr>
            <p:nvPr/>
          </p:nvPicPr>
          <p:blipFill>
            <a:blip r:embed="rId2" cstate="print"/>
            <a:stretch>
              <a:fillRect/>
            </a:stretch>
          </p:blipFill>
          <p:spPr>
            <a:xfrm>
              <a:off x="2024313" y="1995724"/>
              <a:ext cx="2916663" cy="2156601"/>
            </a:xfrm>
            <a:prstGeom prst="rect">
              <a:avLst/>
            </a:prstGeom>
            <a:effectLst>
              <a:outerShdw blurRad="50800" dist="203200" dir="2700000" algn="tl" rotWithShape="0">
                <a:prstClr val="black">
                  <a:alpha val="40000"/>
                </a:prstClr>
              </a:outerShdw>
            </a:effectLst>
          </p:spPr>
        </p:pic>
        <p:pic>
          <p:nvPicPr>
            <p:cNvPr id="17" name="图片 16"/>
            <p:cNvPicPr>
              <a:picLocks noChangeAspect="1"/>
            </p:cNvPicPr>
            <p:nvPr/>
          </p:nvPicPr>
          <p:blipFill>
            <a:blip r:embed="rId3" cstate="print"/>
            <a:stretch>
              <a:fillRect/>
            </a:stretch>
          </p:blipFill>
          <p:spPr>
            <a:xfrm>
              <a:off x="2024313" y="4518666"/>
              <a:ext cx="2916663" cy="1934522"/>
            </a:xfrm>
            <a:prstGeom prst="rect">
              <a:avLst/>
            </a:prstGeom>
            <a:effectLst>
              <a:outerShdw blurRad="50800" dist="203200" dir="2700000" algn="tl" rotWithShape="0">
                <a:prstClr val="black">
                  <a:alpha val="40000"/>
                </a:prstClr>
              </a:outerShdw>
            </a:effectLst>
          </p:spPr>
        </p:pic>
        <p:sp>
          <p:nvSpPr>
            <p:cNvPr id="18" name="内容占位符 3"/>
            <p:cNvSpPr txBox="1">
              <a:spLocks/>
            </p:cNvSpPr>
            <p:nvPr/>
          </p:nvSpPr>
          <p:spPr>
            <a:xfrm>
              <a:off x="5896475" y="1817174"/>
              <a:ext cx="5665974" cy="1398354"/>
            </a:xfrm>
            <a:prstGeom prst="rect">
              <a:avLst/>
            </a:prstGeom>
            <a:noFill/>
            <a:ln>
              <a:miter lim="800000"/>
              <a:headEnd/>
              <a:tailEnd/>
            </a:ln>
          </p:spPr>
          <p:txBody>
            <a:bodyPr vert="horz" wrap="square" numCol="1" anchor="t" anchorCtr="0" compatLnSpc="1">
              <a:prstTxWarp prst="textNoShape">
                <a:avLst/>
              </a:prstTxWarp>
            </a:bodyPr>
            <a:lstStyle>
              <a:lvl1pPr marL="285750" indent="-285750" algn="l" rtl="0" eaLnBrk="0" fontAlgn="base" hangingPunct="0">
                <a:spcBef>
                  <a:spcPct val="20000"/>
                </a:spcBef>
                <a:spcAft>
                  <a:spcPct val="0"/>
                </a:spcAft>
                <a:buClr>
                  <a:schemeClr val="accent1"/>
                </a:buClr>
                <a:buFont typeface="Wingdings" pitchFamily="2" charset="2"/>
                <a:buChar char="§"/>
                <a:defRPr sz="2800" kern="1200">
                  <a:solidFill>
                    <a:schemeClr val="tx2"/>
                  </a:solidFill>
                  <a:latin typeface="+mn-lt"/>
                  <a:ea typeface="+mn-ea"/>
                  <a:cs typeface="+mn-cs"/>
                </a:defRPr>
              </a:lvl1pPr>
              <a:lvl2pPr marL="628650" indent="-287338"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2pPr>
              <a:lvl3pPr marL="858838" indent="-230188"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089025" indent="-230188"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4pPr>
              <a:lvl5pPr marL="1311275" indent="-22225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1400" dirty="0" smtClean="0">
                  <a:ln w="1905"/>
                  <a:solidFill>
                    <a:srgbClr val="C00000"/>
                  </a:solidFill>
                  <a:latin typeface="微软雅黑" pitchFamily="34" charset="-122"/>
                  <a:ea typeface="微软雅黑" pitchFamily="34" charset="-122"/>
                  <a:cs typeface="Arial" pitchFamily="34" charset="0"/>
                </a:rPr>
                <a:t>Outlook</a:t>
              </a:r>
              <a:r>
                <a:rPr lang="zh-CN" altLang="en-US" sz="1400" dirty="0" smtClean="0">
                  <a:ln w="1905"/>
                  <a:solidFill>
                    <a:srgbClr val="C00000"/>
                  </a:solidFill>
                  <a:latin typeface="微软雅黑" pitchFamily="34" charset="-122"/>
                  <a:ea typeface="微软雅黑" pitchFamily="34" charset="-122"/>
                  <a:cs typeface="Arial" pitchFamily="34" charset="0"/>
                </a:rPr>
                <a:t>插件，实现大附件一键云端分发与存储。附件可从云端提取，也可自定义设定附件转链接</a:t>
              </a:r>
              <a:r>
                <a:rPr lang="zh-CN" altLang="en-US" sz="1400" dirty="0">
                  <a:ln w="1905"/>
                  <a:solidFill>
                    <a:srgbClr val="C00000"/>
                  </a:solidFill>
                  <a:latin typeface="微软雅黑" pitchFamily="34" charset="-122"/>
                  <a:ea typeface="微软雅黑" pitchFamily="34" charset="-122"/>
                  <a:cs typeface="Arial" pitchFamily="34" charset="0"/>
                </a:rPr>
                <a:t>发送策略。</a:t>
              </a:r>
              <a:r>
                <a:rPr lang="zh-CN" altLang="en-US" sz="1400" dirty="0" smtClean="0">
                  <a:ln w="1905"/>
                  <a:solidFill>
                    <a:srgbClr val="C00000"/>
                  </a:solidFill>
                  <a:latin typeface="微软雅黑" pitchFamily="34" charset="-122"/>
                  <a:ea typeface="微软雅黑" pitchFamily="34" charset="-122"/>
                  <a:cs typeface="Arial" pitchFamily="34" charset="0"/>
                </a:rPr>
                <a:t>数据分发更加高效、灵活。</a:t>
              </a:r>
            </a:p>
            <a:p>
              <a:pPr marL="0" indent="0">
                <a:buFont typeface="Arial" charset="0"/>
                <a:buNone/>
              </a:pPr>
              <a:endParaRPr lang="zh-CN" altLang="en-US" sz="1400" dirty="0">
                <a:ln w="1905"/>
                <a:solidFill>
                  <a:srgbClr val="C00000"/>
                </a:solidFill>
                <a:effectLst>
                  <a:innerShdw blurRad="69850" dist="43180" dir="5400000">
                    <a:srgbClr val="000000">
                      <a:alpha val="65000"/>
                    </a:srgbClr>
                  </a:innerShdw>
                </a:effectLst>
                <a:latin typeface="微软雅黑" pitchFamily="34" charset="-122"/>
                <a:ea typeface="微软雅黑" pitchFamily="34" charset="-122"/>
              </a:endParaRPr>
            </a:p>
          </p:txBody>
        </p:sp>
        <p:pic>
          <p:nvPicPr>
            <p:cNvPr id="19" name="Picture 2" descr="C:\Users\weikai1\Documents\Tencent Files\980176491\FileRecv\222222222.png"/>
            <p:cNvPicPr>
              <a:picLocks noChangeAspect="1" noChangeArrowheads="1"/>
            </p:cNvPicPr>
            <p:nvPr/>
          </p:nvPicPr>
          <p:blipFill>
            <a:blip r:embed="rId4" cstate="print"/>
            <a:srcRect/>
            <a:stretch>
              <a:fillRect/>
            </a:stretch>
          </p:blipFill>
          <p:spPr bwMode="auto">
            <a:xfrm>
              <a:off x="6062608" y="3215529"/>
              <a:ext cx="5020582" cy="3471021"/>
            </a:xfrm>
            <a:prstGeom prst="rect">
              <a:avLst/>
            </a:prstGeom>
            <a:noFill/>
          </p:spPr>
        </p:pic>
        <p:sp>
          <p:nvSpPr>
            <p:cNvPr id="20" name="矩形 19"/>
            <p:cNvSpPr/>
            <p:nvPr/>
          </p:nvSpPr>
          <p:spPr>
            <a:xfrm>
              <a:off x="11417500" y="1768013"/>
              <a:ext cx="412101" cy="4284135"/>
            </a:xfrm>
            <a:prstGeom prst="rect">
              <a:avLst/>
            </a:prstGeom>
            <a:solidFill>
              <a:schemeClr val="accent5">
                <a:lumMod val="20000"/>
                <a:lumOff val="80000"/>
                <a:alpha val="6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1400" b="1" dirty="0" smtClean="0">
                  <a:solidFill>
                    <a:srgbClr val="FF0000"/>
                  </a:solidFill>
                  <a:latin typeface="微软雅黑" panose="020B0503020204020204" pitchFamily="34" charset="-122"/>
                  <a:ea typeface="微软雅黑" panose="020B0503020204020204" pitchFamily="34" charset="-122"/>
                  <a:cs typeface="微软雅黑"/>
                </a:rPr>
                <a:t>连通邮件附件和云盘文件</a:t>
              </a:r>
              <a:endParaRPr kumimoji="1" lang="en-US" altLang="zh-CN" sz="1400" b="1" dirty="0" smtClean="0">
                <a:solidFill>
                  <a:srgbClr val="FF0000"/>
                </a:solidFill>
                <a:latin typeface="微软雅黑" panose="020B0503020204020204" pitchFamily="34" charset="-122"/>
                <a:ea typeface="微软雅黑" panose="020B0503020204020204" pitchFamily="34" charset="-122"/>
                <a:cs typeface="微软雅黑"/>
              </a:endParaRPr>
            </a:p>
          </p:txBody>
        </p:sp>
      </p:grpSp>
    </p:spTree>
    <p:extLst>
      <p:ext uri="{BB962C8B-B14F-4D97-AF65-F5344CB8AC3E}">
        <p14:creationId xmlns:p14="http://schemas.microsoft.com/office/powerpoint/2010/main" val="10655454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94887" y="627534"/>
            <a:ext cx="8852221" cy="83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170" tIns="46990" rIns="90170" bIns="46990">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3200" b="1" dirty="0">
                <a:solidFill>
                  <a:srgbClr val="FF3702"/>
                </a:solidFill>
                <a:latin typeface="微软雅黑" charset="0"/>
                <a:ea typeface="微软雅黑" charset="0"/>
                <a:cs typeface="微软雅黑" charset="0"/>
              </a:rPr>
              <a:t>海量数据集中管理，安全可控！</a:t>
            </a:r>
            <a:endParaRPr kumimoji="0" lang="en-US" altLang="zh-CN" sz="3200" b="1" dirty="0">
              <a:solidFill>
                <a:srgbClr val="FF3702"/>
              </a:solidFill>
              <a:latin typeface="微软雅黑" charset="0"/>
              <a:ea typeface="微软雅黑" charset="0"/>
              <a:cs typeface="微软雅黑" charset="0"/>
            </a:endParaRPr>
          </a:p>
        </p:txBody>
      </p:sp>
      <p:sp>
        <p:nvSpPr>
          <p:cNvPr id="8" name="Line 4"/>
          <p:cNvSpPr>
            <a:spLocks noChangeShapeType="1"/>
          </p:cNvSpPr>
          <p:nvPr/>
        </p:nvSpPr>
        <p:spPr bwMode="auto">
          <a:xfrm>
            <a:off x="607863" y="1491630"/>
            <a:ext cx="7323138" cy="0"/>
          </a:xfrm>
          <a:prstGeom prst="line">
            <a:avLst/>
          </a:prstGeom>
          <a:noFill/>
          <a:ln w="9525">
            <a:solidFill>
              <a:schemeClr val="tx1">
                <a:lumMod val="95000"/>
                <a:lumOff val="5000"/>
              </a:schemeClr>
            </a:solidFill>
            <a:round/>
            <a:headEnd/>
            <a:tailEnd/>
          </a:ln>
          <a:extLst>
            <a:ext uri="{909E8E84-426E-40dd-AFC4-6F175D3DCCD1}">
              <a14:hiddenFill xmlns:a14="http://schemas.microsoft.com/office/drawing/2010/main" xmlns="">
                <a:noFill/>
              </a14:hiddenFill>
            </a:ext>
          </a:extLst>
        </p:spPr>
        <p:txBody>
          <a:bodyPr/>
          <a:lstStyle/>
          <a:p>
            <a:pPr>
              <a:defRPr/>
            </a:pPr>
            <a:endParaRPr lang="zh-CN" altLang="en-US"/>
          </a:p>
        </p:txBody>
      </p:sp>
      <p:sp>
        <p:nvSpPr>
          <p:cNvPr id="9" name="Text Box 3"/>
          <p:cNvSpPr txBox="1">
            <a:spLocks noChangeArrowheads="1"/>
          </p:cNvSpPr>
          <p:nvPr/>
        </p:nvSpPr>
        <p:spPr bwMode="auto">
          <a:xfrm>
            <a:off x="494887" y="1563638"/>
            <a:ext cx="7412061" cy="1046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170" tIns="46990" rIns="90170" bIns="46990">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marL="171450" indent="-171450">
              <a:lnSpc>
                <a:spcPct val="150000"/>
              </a:lnSpc>
              <a:buFont typeface="Wingdings" charset="2"/>
              <a:buChar char="ü"/>
            </a:pPr>
            <a:r>
              <a:rPr lang="zh-CN" altLang="en-US" sz="1400" dirty="0">
                <a:ln w="1905"/>
                <a:solidFill>
                  <a:srgbClr val="595959"/>
                </a:solidFill>
                <a:latin typeface="微软雅黑" pitchFamily="34" charset="-122"/>
                <a:ea typeface="微软雅黑" pitchFamily="34" charset="-122"/>
                <a:cs typeface="Arial" pitchFamily="34" charset="0"/>
              </a:rPr>
              <a:t>建立中心文档库，将内部员工的文件进行统一管理，领导及管理人员可事实观测到数据应用频率及总量，对工作状况一目了然。</a:t>
            </a:r>
            <a:endParaRPr lang="en-US" altLang="zh-CN" sz="1400" dirty="0">
              <a:ln w="1905"/>
              <a:solidFill>
                <a:srgbClr val="595959"/>
              </a:solidFill>
              <a:latin typeface="微软雅黑" pitchFamily="34" charset="-122"/>
              <a:ea typeface="微软雅黑" pitchFamily="34" charset="-122"/>
              <a:cs typeface="Arial" pitchFamily="34" charset="0"/>
            </a:endParaRPr>
          </a:p>
          <a:p>
            <a:pPr marL="171450" indent="-171450">
              <a:lnSpc>
                <a:spcPct val="150000"/>
              </a:lnSpc>
              <a:buFont typeface="Wingdings" charset="2"/>
              <a:buChar char="ü"/>
            </a:pPr>
            <a:r>
              <a:rPr lang="zh-CN" altLang="en-US" sz="1400" dirty="0">
                <a:ln w="1905"/>
                <a:solidFill>
                  <a:srgbClr val="595959"/>
                </a:solidFill>
                <a:latin typeface="微软雅黑" pitchFamily="34" charset="-122"/>
                <a:ea typeface="微软雅黑" pitchFamily="34" charset="-122"/>
                <a:cs typeface="Arial" pitchFamily="34" charset="0"/>
              </a:rPr>
              <a:t>集中存储，集中管控实现企业文档管理制度化。</a:t>
            </a:r>
          </a:p>
        </p:txBody>
      </p:sp>
    </p:spTree>
    <p:extLst>
      <p:ext uri="{BB962C8B-B14F-4D97-AF65-F5344CB8AC3E}">
        <p14:creationId xmlns:p14="http://schemas.microsoft.com/office/powerpoint/2010/main" val="207464364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文本框 5"/>
          <p:cNvSpPr>
            <a:spLocks noChangeArrowheads="1"/>
          </p:cNvSpPr>
          <p:nvPr/>
        </p:nvSpPr>
        <p:spPr bwMode="auto">
          <a:xfrm>
            <a:off x="557213" y="430213"/>
            <a:ext cx="203041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400" b="1">
                <a:solidFill>
                  <a:srgbClr val="606060"/>
                </a:solidFill>
                <a:latin typeface="微软雅黑" charset="0"/>
                <a:ea typeface="微软雅黑" charset="0"/>
                <a:cs typeface="微软雅黑" charset="0"/>
                <a:sym typeface="微软雅黑" charset="0"/>
              </a:rPr>
              <a:t>资料自动同步</a:t>
            </a:r>
          </a:p>
        </p:txBody>
      </p:sp>
      <p:sp>
        <p:nvSpPr>
          <p:cNvPr id="17413" name="文本框 6"/>
          <p:cNvSpPr>
            <a:spLocks noChangeArrowheads="1"/>
          </p:cNvSpPr>
          <p:nvPr/>
        </p:nvSpPr>
        <p:spPr bwMode="auto">
          <a:xfrm>
            <a:off x="563563" y="901171"/>
            <a:ext cx="4999037"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1450" indent="-171450">
              <a:lnSpc>
                <a:spcPct val="150000"/>
              </a:lnSpc>
              <a:buClr>
                <a:srgbClr val="FF3702"/>
              </a:buClr>
              <a:buFont typeface="Wingdings" charset="2"/>
              <a:buChar char="l"/>
            </a:pPr>
            <a:r>
              <a:rPr lang="zh-CN" altLang="en-US" sz="1200" dirty="0">
                <a:solidFill>
                  <a:srgbClr val="606060"/>
                </a:solidFill>
                <a:latin typeface="微软雅黑" charset="0"/>
                <a:ea typeface="微软雅黑" charset="0"/>
                <a:cs typeface="微软雅黑" charset="0"/>
                <a:sym typeface="STHeiti" charset="0"/>
              </a:rPr>
              <a:t>使用网盘客户端，将本地文件夹与云端文件夹建立同步，存储在本地的文件自动上传，云端项目文档自动下载，大大提高团队协作</a:t>
            </a:r>
            <a:r>
              <a:rPr lang="zh-CN" altLang="en-US" sz="1200" dirty="0" smtClean="0">
                <a:solidFill>
                  <a:srgbClr val="606060"/>
                </a:solidFill>
                <a:latin typeface="微软雅黑" charset="0"/>
                <a:ea typeface="微软雅黑" charset="0"/>
                <a:cs typeface="微软雅黑" charset="0"/>
                <a:sym typeface="STHeiti" charset="0"/>
              </a:rPr>
              <a:t>效率</a:t>
            </a:r>
            <a:endParaRPr lang="en-US" altLang="zh-CN" sz="1200" dirty="0" smtClean="0">
              <a:solidFill>
                <a:srgbClr val="606060"/>
              </a:solidFill>
              <a:latin typeface="微软雅黑" charset="0"/>
              <a:ea typeface="微软雅黑" charset="0"/>
              <a:cs typeface="微软雅黑" charset="0"/>
              <a:sym typeface="STHeiti" charset="0"/>
            </a:endParaRPr>
          </a:p>
          <a:p>
            <a:pPr marL="171450" indent="-171450">
              <a:lnSpc>
                <a:spcPct val="150000"/>
              </a:lnSpc>
              <a:buClr>
                <a:srgbClr val="FF3702"/>
              </a:buClr>
              <a:buFont typeface="Wingdings" charset="2"/>
              <a:buChar char="l"/>
            </a:pPr>
            <a:r>
              <a:rPr lang="zh-CN" altLang="en-US" sz="1200" dirty="0" smtClean="0">
                <a:solidFill>
                  <a:srgbClr val="606060"/>
                </a:solidFill>
                <a:latin typeface="微软雅黑" charset="0"/>
                <a:ea typeface="微软雅黑" charset="0"/>
                <a:cs typeface="微软雅黑" charset="0"/>
                <a:sym typeface="STHeiti" charset="0"/>
              </a:rPr>
              <a:t>虚拟盘符，完全本地化应用体验操作云端数据，不占用本地空间。</a:t>
            </a:r>
            <a:endParaRPr lang="zh-CN" altLang="en-US" sz="1200" dirty="0">
              <a:solidFill>
                <a:srgbClr val="606060"/>
              </a:solidFill>
              <a:latin typeface="微软雅黑" charset="0"/>
              <a:ea typeface="微软雅黑" charset="0"/>
              <a:cs typeface="微软雅黑" charset="0"/>
              <a:sym typeface="STHeiti" charset="0"/>
            </a:endParaRPr>
          </a:p>
        </p:txBody>
      </p:sp>
      <p:pic>
        <p:nvPicPr>
          <p:cNvPr id="17414" name="Picture 1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8663" y="2274293"/>
            <a:ext cx="3795712" cy="2368550"/>
          </a:xfrm>
          <a:prstGeom prst="rect">
            <a:avLst/>
          </a:prstGeom>
          <a:noFill/>
          <a:ln w="9525">
            <a:solidFill>
              <a:srgbClr val="D9D9D9"/>
            </a:solidFill>
            <a:miter lim="800000"/>
            <a:headEnd/>
            <a:tailEnd/>
          </a:ln>
          <a:extLst>
            <a:ext uri="{909E8E84-426E-40dd-AFC4-6F175D3DCCD1}">
              <a14:hiddenFill xmlns:a14="http://schemas.microsoft.com/office/drawing/2010/main" xmlns="">
                <a:solidFill>
                  <a:srgbClr val="FFFFFF"/>
                </a:solidFill>
              </a14:hiddenFill>
            </a:ext>
          </a:extLst>
        </p:spPr>
      </p:pic>
      <p:pic>
        <p:nvPicPr>
          <p:cNvPr id="17415"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37053" y="2273335"/>
            <a:ext cx="3164126" cy="2374271"/>
          </a:xfrm>
          <a:prstGeom prst="rect">
            <a:avLst/>
          </a:prstGeom>
          <a:noFill/>
          <a:ln w="9525">
            <a:solidFill>
              <a:srgbClr val="D9D9D9"/>
            </a:solidFill>
            <a:miter lim="800000"/>
            <a:headEnd/>
            <a:tailEnd/>
          </a:ln>
          <a:extLst>
            <a:ext uri="{909E8E84-426E-40dd-AFC4-6F175D3DCCD1}">
              <a14:hiddenFill xmlns:a14="http://schemas.microsoft.com/office/drawing/2010/main" xmlns="">
                <a:solidFill>
                  <a:srgbClr val="FFFFFF"/>
                </a:solidFill>
              </a14:hiddenFill>
            </a:ext>
          </a:extLst>
        </p:spPr>
      </p:pic>
      <p:pic>
        <p:nvPicPr>
          <p:cNvPr id="3" name="图片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90942" y="666123"/>
            <a:ext cx="1537486" cy="1176736"/>
          </a:xfrm>
          <a:prstGeom prst="rect">
            <a:avLst/>
          </a:prstGeom>
        </p:spPr>
      </p:pic>
    </p:spTree>
    <p:extLst>
      <p:ext uri="{BB962C8B-B14F-4D97-AF65-F5344CB8AC3E}">
        <p14:creationId xmlns:p14="http://schemas.microsoft.com/office/powerpoint/2010/main" val="267671853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文本框 5"/>
          <p:cNvSpPr>
            <a:spLocks noChangeArrowheads="1"/>
          </p:cNvSpPr>
          <p:nvPr/>
        </p:nvSpPr>
        <p:spPr bwMode="auto">
          <a:xfrm>
            <a:off x="557213" y="430213"/>
            <a:ext cx="172354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400" b="1" dirty="0" smtClean="0">
                <a:solidFill>
                  <a:srgbClr val="606060"/>
                </a:solidFill>
                <a:latin typeface="微软雅黑" charset="0"/>
                <a:ea typeface="微软雅黑" charset="0"/>
                <a:cs typeface="微软雅黑" charset="0"/>
                <a:sym typeface="微软雅黑" charset="0"/>
              </a:rPr>
              <a:t>资料</a:t>
            </a:r>
            <a:r>
              <a:rPr lang="zh-CN" altLang="en-US" sz="2400" b="1" dirty="0">
                <a:solidFill>
                  <a:srgbClr val="606060"/>
                </a:solidFill>
                <a:latin typeface="微软雅黑" charset="0"/>
                <a:ea typeface="微软雅黑" charset="0"/>
                <a:cs typeface="微软雅黑" charset="0"/>
                <a:sym typeface="微软雅黑" charset="0"/>
              </a:rPr>
              <a:t>案例库</a:t>
            </a:r>
          </a:p>
        </p:txBody>
      </p:sp>
      <p:sp>
        <p:nvSpPr>
          <p:cNvPr id="13317" name="文本框 6"/>
          <p:cNvSpPr>
            <a:spLocks noChangeArrowheads="1"/>
          </p:cNvSpPr>
          <p:nvPr/>
        </p:nvSpPr>
        <p:spPr bwMode="auto">
          <a:xfrm>
            <a:off x="563563" y="890588"/>
            <a:ext cx="4999037"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1450" indent="-171450">
              <a:lnSpc>
                <a:spcPct val="150000"/>
              </a:lnSpc>
              <a:buClr>
                <a:srgbClr val="FF3702"/>
              </a:buClr>
              <a:buFont typeface="Wingdings" charset="2"/>
              <a:buChar char="l"/>
            </a:pPr>
            <a:r>
              <a:rPr lang="zh-CN" altLang="en-US" sz="1200" dirty="0">
                <a:solidFill>
                  <a:srgbClr val="606060"/>
                </a:solidFill>
                <a:latin typeface="微软雅黑" charset="0"/>
                <a:ea typeface="微软雅黑" charset="0"/>
                <a:cs typeface="微软雅黑" charset="0"/>
                <a:sym typeface="STHeiti" charset="0"/>
              </a:rPr>
              <a:t>很多企业需要对以往案例、数据资料进行统一存放，以便需要时查看</a:t>
            </a:r>
          </a:p>
          <a:p>
            <a:pPr marL="171450" indent="-171450">
              <a:lnSpc>
                <a:spcPct val="150000"/>
              </a:lnSpc>
              <a:buClr>
                <a:srgbClr val="FF3702"/>
              </a:buClr>
              <a:buFont typeface="Wingdings" charset="2"/>
              <a:buChar char="l"/>
            </a:pPr>
            <a:r>
              <a:rPr lang="zh-CN" altLang="en-US" sz="1200" dirty="0">
                <a:solidFill>
                  <a:srgbClr val="606060"/>
                </a:solidFill>
                <a:latin typeface="微软雅黑" charset="0"/>
                <a:ea typeface="微软雅黑" charset="0"/>
                <a:cs typeface="微软雅黑" charset="0"/>
                <a:sym typeface="STHeiti" charset="0"/>
              </a:rPr>
              <a:t>提供超大存储空间存放各种图片、视频案例资料，建立多级文件夹，各类案例分类存放</a:t>
            </a:r>
          </a:p>
          <a:p>
            <a:pPr marL="171450" indent="-171450">
              <a:lnSpc>
                <a:spcPct val="150000"/>
              </a:lnSpc>
              <a:buClr>
                <a:srgbClr val="FF3702"/>
              </a:buClr>
              <a:buFont typeface="Wingdings" charset="2"/>
              <a:buChar char="l"/>
            </a:pPr>
            <a:r>
              <a:rPr lang="zh-CN" altLang="en-US" sz="1200" dirty="0">
                <a:solidFill>
                  <a:srgbClr val="606060"/>
                </a:solidFill>
                <a:latin typeface="微软雅黑" charset="0"/>
                <a:ea typeface="微软雅黑" charset="0"/>
                <a:cs typeface="微软雅黑" charset="0"/>
                <a:sym typeface="STHeiti" charset="0"/>
              </a:rPr>
              <a:t>支持高级搜索，快速找到业务案例</a:t>
            </a:r>
          </a:p>
        </p:txBody>
      </p:sp>
      <p:pic>
        <p:nvPicPr>
          <p:cNvPr id="20"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31369" y="1060586"/>
            <a:ext cx="2010526" cy="3405584"/>
          </a:xfrm>
          <a:prstGeom prst="rect">
            <a:avLst/>
          </a:prstGeom>
          <a:noFill/>
          <a:ln>
            <a:noFill/>
          </a:ln>
          <a:effectLst>
            <a:outerShdw blurRad="215900" sx="102000" sy="102000" algn="ctr" rotWithShape="0">
              <a:prstClr val="black">
                <a:alpha val="23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08541" y="2062988"/>
            <a:ext cx="3275540" cy="2428802"/>
          </a:xfrm>
          <a:prstGeom prst="rect">
            <a:avLst/>
          </a:prstGeom>
        </p:spPr>
      </p:pic>
      <p:sp>
        <p:nvSpPr>
          <p:cNvPr id="5" name="文本框 4"/>
          <p:cNvSpPr txBox="1"/>
          <p:nvPr/>
        </p:nvSpPr>
        <p:spPr>
          <a:xfrm>
            <a:off x="1661922" y="4614291"/>
            <a:ext cx="2991525" cy="307777"/>
          </a:xfrm>
          <a:prstGeom prst="rect">
            <a:avLst/>
          </a:prstGeom>
          <a:noFill/>
        </p:spPr>
        <p:txBody>
          <a:bodyPr wrap="none" rtlCol="0">
            <a:spAutoFit/>
          </a:bodyPr>
          <a:lstStyle/>
          <a:p>
            <a:r>
              <a:rPr kumimoji="1" lang="zh-CN" altLang="en-US" sz="1400" b="1" dirty="0" smtClean="0">
                <a:latin typeface="Microsoft YaHei" charset="0"/>
                <a:ea typeface="Microsoft YaHei" charset="0"/>
                <a:cs typeface="Microsoft YaHei" charset="0"/>
              </a:rPr>
              <a:t>超大存储空间</a:t>
            </a:r>
            <a:r>
              <a:rPr kumimoji="1" lang="zh-CN" altLang="en-US" sz="1400" b="1" smtClean="0">
                <a:latin typeface="Microsoft YaHei" charset="0"/>
                <a:ea typeface="Microsoft YaHei" charset="0"/>
                <a:cs typeface="Microsoft YaHei" charset="0"/>
              </a:rPr>
              <a:t>，各类案例分类</a:t>
            </a:r>
            <a:r>
              <a:rPr kumimoji="1" lang="zh-CN" altLang="en-US" sz="1400" b="1" dirty="0" smtClean="0">
                <a:latin typeface="Microsoft YaHei" charset="0"/>
                <a:ea typeface="Microsoft YaHei" charset="0"/>
                <a:cs typeface="Microsoft YaHei" charset="0"/>
              </a:rPr>
              <a:t>存放</a:t>
            </a:r>
            <a:endParaRPr kumimoji="1" lang="zh-CN" altLang="en-US" sz="1400" b="1" dirty="0">
              <a:latin typeface="Microsoft YaHei" charset="0"/>
              <a:ea typeface="Microsoft YaHei" charset="0"/>
              <a:cs typeface="Microsoft YaHei" charset="0"/>
            </a:endParaRPr>
          </a:p>
        </p:txBody>
      </p:sp>
      <p:sp>
        <p:nvSpPr>
          <p:cNvPr id="12" name="文本框 11"/>
          <p:cNvSpPr txBox="1"/>
          <p:nvPr/>
        </p:nvSpPr>
        <p:spPr>
          <a:xfrm>
            <a:off x="6898940" y="4614291"/>
            <a:ext cx="902811" cy="307777"/>
          </a:xfrm>
          <a:prstGeom prst="rect">
            <a:avLst/>
          </a:prstGeom>
          <a:noFill/>
        </p:spPr>
        <p:txBody>
          <a:bodyPr wrap="none" rtlCol="0">
            <a:spAutoFit/>
          </a:bodyPr>
          <a:lstStyle/>
          <a:p>
            <a:r>
              <a:rPr kumimoji="1" lang="zh-CN" altLang="en-US" sz="1400" b="1" smtClean="0">
                <a:latin typeface="Microsoft YaHei" charset="0"/>
                <a:ea typeface="Microsoft YaHei" charset="0"/>
                <a:cs typeface="Microsoft YaHei" charset="0"/>
              </a:rPr>
              <a:t>高级搜索</a:t>
            </a:r>
            <a:endParaRPr kumimoji="1" lang="zh-CN" altLang="en-US" sz="1400" b="1" dirty="0">
              <a:latin typeface="Microsoft YaHei" charset="0"/>
              <a:ea typeface="Microsoft YaHei" charset="0"/>
              <a:cs typeface="Microsoft YaHei" charset="0"/>
            </a:endParaRPr>
          </a:p>
        </p:txBody>
      </p:sp>
    </p:spTree>
    <p:extLst>
      <p:ext uri="{BB962C8B-B14F-4D97-AF65-F5344CB8AC3E}">
        <p14:creationId xmlns:p14="http://schemas.microsoft.com/office/powerpoint/2010/main" val="54982337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94887" y="627534"/>
            <a:ext cx="8852221" cy="83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170" tIns="46990" rIns="90170" bIns="46990">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3200" b="1" dirty="0">
                <a:solidFill>
                  <a:srgbClr val="FF3702"/>
                </a:solidFill>
                <a:latin typeface="微软雅黑" charset="0"/>
                <a:ea typeface="微软雅黑" charset="0"/>
                <a:cs typeface="微软雅黑" charset="0"/>
              </a:rPr>
              <a:t>协同办公、版本控制，发挥团队执行力！</a:t>
            </a:r>
            <a:endParaRPr kumimoji="0" lang="en-US" altLang="zh-CN" sz="3200" b="1" dirty="0">
              <a:solidFill>
                <a:srgbClr val="FF3702"/>
              </a:solidFill>
              <a:latin typeface="微软雅黑" charset="0"/>
              <a:ea typeface="微软雅黑" charset="0"/>
              <a:cs typeface="微软雅黑" charset="0"/>
            </a:endParaRPr>
          </a:p>
        </p:txBody>
      </p:sp>
      <p:sp>
        <p:nvSpPr>
          <p:cNvPr id="8" name="Line 4"/>
          <p:cNvSpPr>
            <a:spLocks noChangeShapeType="1"/>
          </p:cNvSpPr>
          <p:nvPr/>
        </p:nvSpPr>
        <p:spPr bwMode="auto">
          <a:xfrm>
            <a:off x="607863" y="1491630"/>
            <a:ext cx="7323138" cy="0"/>
          </a:xfrm>
          <a:prstGeom prst="line">
            <a:avLst/>
          </a:prstGeom>
          <a:noFill/>
          <a:ln w="9525">
            <a:solidFill>
              <a:schemeClr val="tx1">
                <a:lumMod val="95000"/>
                <a:lumOff val="5000"/>
              </a:schemeClr>
            </a:solidFill>
            <a:round/>
            <a:headEnd/>
            <a:tailEnd/>
          </a:ln>
          <a:extLst>
            <a:ext uri="{909E8E84-426E-40dd-AFC4-6F175D3DCCD1}">
              <a14:hiddenFill xmlns:a14="http://schemas.microsoft.com/office/drawing/2010/main" xmlns="">
                <a:noFill/>
              </a14:hiddenFill>
            </a:ext>
          </a:extLst>
        </p:spPr>
        <p:txBody>
          <a:bodyPr/>
          <a:lstStyle/>
          <a:p>
            <a:pPr>
              <a:defRPr/>
            </a:pPr>
            <a:endParaRPr lang="zh-CN" altLang="en-US"/>
          </a:p>
        </p:txBody>
      </p:sp>
      <p:sp>
        <p:nvSpPr>
          <p:cNvPr id="9" name="Text Box 3"/>
          <p:cNvSpPr txBox="1">
            <a:spLocks noChangeArrowheads="1"/>
          </p:cNvSpPr>
          <p:nvPr/>
        </p:nvSpPr>
        <p:spPr bwMode="auto">
          <a:xfrm>
            <a:off x="494887" y="1563638"/>
            <a:ext cx="7855363" cy="72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170" tIns="46990" rIns="90170" bIns="46990">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marL="285750" indent="-285750">
              <a:lnSpc>
                <a:spcPct val="150000"/>
              </a:lnSpc>
              <a:buFont typeface="Wingdings" charset="2"/>
              <a:buChar char="ü"/>
            </a:pPr>
            <a:r>
              <a:rPr kumimoji="0" lang="zh-CN" altLang="en-US" sz="1400" dirty="0">
                <a:solidFill>
                  <a:srgbClr val="595959"/>
                </a:solidFill>
                <a:latin typeface="微软雅黑" charset="0"/>
                <a:ea typeface="微软雅黑" charset="0"/>
                <a:cs typeface="微软雅黑" charset="0"/>
              </a:rPr>
              <a:t>内置多种协作服务，使得以文档为中心的沟通</a:t>
            </a:r>
            <a:r>
              <a:rPr kumimoji="0" lang="zh-CN" altLang="en-US" sz="1400" dirty="0" smtClean="0">
                <a:solidFill>
                  <a:srgbClr val="595959"/>
                </a:solidFill>
                <a:latin typeface="微软雅黑" charset="0"/>
                <a:ea typeface="微软雅黑" charset="0"/>
                <a:cs typeface="微软雅黑" charset="0"/>
              </a:rPr>
              <a:t>更高效</a:t>
            </a:r>
            <a:endParaRPr kumimoji="0" lang="en-US" altLang="zh-CN" sz="1400" dirty="0" smtClean="0">
              <a:solidFill>
                <a:srgbClr val="595959"/>
              </a:solidFill>
              <a:latin typeface="微软雅黑" charset="0"/>
              <a:ea typeface="微软雅黑" charset="0"/>
              <a:cs typeface="微软雅黑" charset="0"/>
            </a:endParaRPr>
          </a:p>
          <a:p>
            <a:pPr marL="285750" indent="-285750">
              <a:lnSpc>
                <a:spcPct val="150000"/>
              </a:lnSpc>
              <a:buFont typeface="Wingdings" charset="2"/>
              <a:buChar char="ü"/>
            </a:pPr>
            <a:r>
              <a:rPr kumimoji="0" lang="zh-CN" altLang="en-US" sz="1400" dirty="0" smtClean="0">
                <a:solidFill>
                  <a:srgbClr val="595959"/>
                </a:solidFill>
                <a:latin typeface="微软雅黑" charset="0"/>
                <a:ea typeface="微软雅黑" charset="0"/>
                <a:cs typeface="微软雅黑" charset="0"/>
              </a:rPr>
              <a:t>多渠道</a:t>
            </a:r>
            <a:r>
              <a:rPr kumimoji="0" lang="zh-CN" altLang="en-US" sz="1400" dirty="0">
                <a:solidFill>
                  <a:srgbClr val="595959"/>
                </a:solidFill>
                <a:latin typeface="微软雅黑" charset="0"/>
                <a:ea typeface="微软雅黑" charset="0"/>
                <a:cs typeface="微软雅黑" charset="0"/>
              </a:rPr>
              <a:t>通知，处理任务更及时</a:t>
            </a:r>
            <a:r>
              <a:rPr kumimoji="0" lang="zh-CN" altLang="en-US" sz="1400" dirty="0" smtClean="0">
                <a:solidFill>
                  <a:srgbClr val="595959"/>
                </a:solidFill>
                <a:latin typeface="微软雅黑" charset="0"/>
                <a:ea typeface="微软雅黑" charset="0"/>
                <a:cs typeface="微软雅黑" charset="0"/>
              </a:rPr>
              <a:t>；多</a:t>
            </a:r>
            <a:r>
              <a:rPr kumimoji="0" lang="zh-CN" altLang="en-US" sz="1400" dirty="0">
                <a:solidFill>
                  <a:srgbClr val="595959"/>
                </a:solidFill>
                <a:latin typeface="微软雅黑" charset="0"/>
                <a:ea typeface="微软雅黑" charset="0"/>
                <a:cs typeface="微软雅黑" charset="0"/>
              </a:rPr>
              <a:t>人协作编辑，保存每一次的变更版本，并把最终版发予客户</a:t>
            </a:r>
          </a:p>
        </p:txBody>
      </p:sp>
    </p:spTree>
    <p:extLst>
      <p:ext uri="{BB962C8B-B14F-4D97-AF65-F5344CB8AC3E}">
        <p14:creationId xmlns:p14="http://schemas.microsoft.com/office/powerpoint/2010/main" val="2235288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stretch>
            <a:fillRect/>
          </a:stretch>
        </p:blipFill>
        <p:spPr>
          <a:xfrm>
            <a:off x="323528" y="1059582"/>
            <a:ext cx="8289834" cy="3672408"/>
          </a:xfrm>
          <a:prstGeom prst="rect">
            <a:avLst/>
          </a:prstGeom>
        </p:spPr>
      </p:pic>
      <p:sp>
        <p:nvSpPr>
          <p:cNvPr id="9" name="Title 2"/>
          <p:cNvSpPr txBox="1">
            <a:spLocks/>
          </p:cNvSpPr>
          <p:nvPr/>
        </p:nvSpPr>
        <p:spPr>
          <a:xfrm>
            <a:off x="585279" y="452652"/>
            <a:ext cx="8307201" cy="390906"/>
          </a:xfrm>
          <a:prstGeom prst="rect">
            <a:avLst/>
          </a:prstGeom>
        </p:spPr>
        <p:txBody>
          <a:bodyPr vert="horz" lIns="91430" tIns="45715" rIns="91430" bIns="45715" rtlCol="0" anchor="ctr">
            <a:noAutofit/>
          </a:bodyPr>
          <a:lstStyle>
            <a:lvl1pPr algn="l" defTabSz="914296" rtl="0" eaLnBrk="1" latinLnBrk="0" hangingPunct="1">
              <a:spcBef>
                <a:spcPct val="0"/>
              </a:spcBef>
              <a:buNone/>
              <a:defRPr sz="2800" kern="1200">
                <a:solidFill>
                  <a:schemeClr val="tx1"/>
                </a:solidFill>
                <a:latin typeface="+mj-lt"/>
                <a:ea typeface="+mj-ea"/>
                <a:cs typeface="+mj-cs"/>
              </a:defRPr>
            </a:lvl1pPr>
          </a:lstStyle>
          <a:p>
            <a:r>
              <a:rPr lang="zh-CN" altLang="en-US" sz="2400" b="1" dirty="0">
                <a:solidFill>
                  <a:srgbClr val="606060"/>
                </a:solidFill>
                <a:latin typeface="微软雅黑" charset="0"/>
                <a:ea typeface="微软雅黑" charset="0"/>
                <a:cs typeface="微软雅黑" charset="0"/>
              </a:rPr>
              <a:t>管理便捷</a:t>
            </a:r>
            <a:r>
              <a:rPr lang="en-US" altLang="zh-CN" sz="2400" b="1" dirty="0">
                <a:solidFill>
                  <a:srgbClr val="606060"/>
                </a:solidFill>
                <a:latin typeface="微软雅黑" charset="0"/>
                <a:ea typeface="微软雅黑" charset="0"/>
                <a:cs typeface="微软雅黑" charset="0"/>
              </a:rPr>
              <a:t>——</a:t>
            </a:r>
            <a:r>
              <a:rPr lang="zh-CN" altLang="en-US" sz="2400" b="1" dirty="0">
                <a:solidFill>
                  <a:srgbClr val="606060"/>
                </a:solidFill>
                <a:latin typeface="微软雅黑" charset="0"/>
                <a:ea typeface="微软雅黑" charset="0"/>
                <a:cs typeface="微软雅黑" charset="0"/>
              </a:rPr>
              <a:t>统一身份认证</a:t>
            </a:r>
            <a:r>
              <a:rPr lang="zh-CN" altLang="en-US" sz="1800" b="1" dirty="0">
                <a:solidFill>
                  <a:srgbClr val="606060"/>
                </a:solidFill>
                <a:latin typeface="微软雅黑" charset="0"/>
                <a:ea typeface="微软雅黑" charset="0"/>
                <a:cs typeface="微软雅黑" charset="0"/>
              </a:rPr>
              <a:t>（</a:t>
            </a:r>
            <a:r>
              <a:rPr lang="en-US" altLang="zh-CN" sz="1800" b="1" dirty="0">
                <a:solidFill>
                  <a:srgbClr val="606060"/>
                </a:solidFill>
                <a:latin typeface="微软雅黑" charset="0"/>
                <a:ea typeface="微软雅黑" charset="0"/>
                <a:cs typeface="微软雅黑" charset="0"/>
              </a:rPr>
              <a:t>LDAP AD</a:t>
            </a:r>
            <a:r>
              <a:rPr lang="zh-CN" altLang="en-US" sz="1800" b="1" dirty="0">
                <a:solidFill>
                  <a:srgbClr val="606060"/>
                </a:solidFill>
                <a:latin typeface="微软雅黑" charset="0"/>
                <a:ea typeface="微软雅黑" charset="0"/>
                <a:cs typeface="微软雅黑" charset="0"/>
              </a:rPr>
              <a:t>、</a:t>
            </a:r>
            <a:r>
              <a:rPr lang="en-US" altLang="zh-CN" sz="1800" b="1" dirty="0">
                <a:solidFill>
                  <a:srgbClr val="606060"/>
                </a:solidFill>
                <a:latin typeface="微软雅黑" charset="0"/>
                <a:ea typeface="微软雅黑" charset="0"/>
                <a:cs typeface="微软雅黑" charset="0"/>
              </a:rPr>
              <a:t>OAUTH 2.0/3.0</a:t>
            </a:r>
            <a:r>
              <a:rPr lang="zh-CN" altLang="en-US" sz="1800" b="1" dirty="0">
                <a:solidFill>
                  <a:srgbClr val="606060"/>
                </a:solidFill>
                <a:latin typeface="微软雅黑" charset="0"/>
                <a:ea typeface="微软雅黑" charset="0"/>
                <a:cs typeface="微软雅黑" charset="0"/>
              </a:rPr>
              <a:t>）</a:t>
            </a:r>
            <a:endParaRPr lang="en-US" altLang="zh-CN" sz="1800" b="1" dirty="0">
              <a:solidFill>
                <a:srgbClr val="606060"/>
              </a:solidFill>
              <a:latin typeface="微软雅黑" charset="0"/>
              <a:ea typeface="微软雅黑" charset="0"/>
              <a:cs typeface="微软雅黑" charset="0"/>
            </a:endParaRPr>
          </a:p>
        </p:txBody>
      </p:sp>
    </p:spTree>
    <p:extLst>
      <p:ext uri="{BB962C8B-B14F-4D97-AF65-F5344CB8AC3E}">
        <p14:creationId xmlns:p14="http://schemas.microsoft.com/office/powerpoint/2010/main" val="178109669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文本框 5"/>
          <p:cNvSpPr>
            <a:spLocks noChangeArrowheads="1"/>
          </p:cNvSpPr>
          <p:nvPr/>
        </p:nvSpPr>
        <p:spPr bwMode="auto">
          <a:xfrm>
            <a:off x="557213" y="430213"/>
            <a:ext cx="344517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400" b="1" dirty="0" smtClean="0">
                <a:solidFill>
                  <a:srgbClr val="606060"/>
                </a:solidFill>
                <a:latin typeface="微软雅黑" charset="0"/>
                <a:ea typeface="微软雅黑" charset="0"/>
                <a:cs typeface="微软雅黑" charset="0"/>
                <a:sym typeface="微软雅黑" charset="0"/>
              </a:rPr>
              <a:t>协作编辑  智能历史版本</a:t>
            </a:r>
            <a:endParaRPr lang="zh-CN" altLang="en-US" sz="2400" b="1" dirty="0">
              <a:solidFill>
                <a:srgbClr val="606060"/>
              </a:solidFill>
              <a:latin typeface="微软雅黑" charset="0"/>
              <a:ea typeface="微软雅黑" charset="0"/>
              <a:cs typeface="微软雅黑" charset="0"/>
              <a:sym typeface="微软雅黑" charset="0"/>
            </a:endParaRPr>
          </a:p>
        </p:txBody>
      </p:sp>
      <p:sp>
        <p:nvSpPr>
          <p:cNvPr id="12293" name="文本框 6"/>
          <p:cNvSpPr>
            <a:spLocks noChangeArrowheads="1"/>
          </p:cNvSpPr>
          <p:nvPr/>
        </p:nvSpPr>
        <p:spPr bwMode="auto">
          <a:xfrm>
            <a:off x="563563" y="890588"/>
            <a:ext cx="434532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171450" indent="-171450">
              <a:lnSpc>
                <a:spcPct val="150000"/>
              </a:lnSpc>
              <a:buClr>
                <a:srgbClr val="FF3702"/>
              </a:buClr>
              <a:buFont typeface="Wingdings" charset="2"/>
              <a:buChar char="l"/>
            </a:pPr>
            <a:r>
              <a:rPr lang="zh-CN" altLang="en-US" sz="1200" dirty="0">
                <a:solidFill>
                  <a:srgbClr val="606060"/>
                </a:solidFill>
                <a:latin typeface="微软雅黑" charset="0"/>
                <a:ea typeface="微软雅黑" charset="0"/>
                <a:cs typeface="微软雅黑" charset="0"/>
                <a:sym typeface="STHeiti" charset="0"/>
              </a:rPr>
              <a:t> 多人共同修改一份文档，系统可生成多个修改版本</a:t>
            </a:r>
          </a:p>
          <a:p>
            <a:pPr marL="171450" indent="-171450">
              <a:lnSpc>
                <a:spcPct val="150000"/>
              </a:lnSpc>
              <a:buClr>
                <a:srgbClr val="FF3702"/>
              </a:buClr>
              <a:buFont typeface="Wingdings" charset="2"/>
              <a:buChar char="l"/>
            </a:pPr>
            <a:r>
              <a:rPr lang="zh-CN" altLang="en-US" sz="1200" dirty="0">
                <a:solidFill>
                  <a:srgbClr val="606060"/>
                </a:solidFill>
                <a:latin typeface="微软雅黑" charset="0"/>
                <a:ea typeface="微软雅黑" charset="0"/>
                <a:cs typeface="微软雅黑" charset="0"/>
                <a:sym typeface="STHeiti" charset="0"/>
              </a:rPr>
              <a:t> </a:t>
            </a:r>
            <a:r>
              <a:rPr lang="zh-CN" altLang="en-US" sz="1200" dirty="0" smtClean="0">
                <a:solidFill>
                  <a:srgbClr val="606060"/>
                </a:solidFill>
                <a:latin typeface="微软雅黑" charset="0"/>
                <a:ea typeface="微软雅黑" charset="0"/>
                <a:cs typeface="微软雅黑" charset="0"/>
                <a:sym typeface="STHeiti" charset="0"/>
              </a:rPr>
              <a:t>历史</a:t>
            </a:r>
            <a:r>
              <a:rPr lang="zh-CN" altLang="en-US" sz="1200" dirty="0">
                <a:solidFill>
                  <a:srgbClr val="606060"/>
                </a:solidFill>
                <a:latin typeface="微软雅黑" charset="0"/>
                <a:ea typeface="微软雅黑" charset="0"/>
                <a:cs typeface="微软雅黑" charset="0"/>
                <a:sym typeface="STHeiti" charset="0"/>
              </a:rPr>
              <a:t>版本可随时预览、下载</a:t>
            </a:r>
          </a:p>
          <a:p>
            <a:pPr marL="171450" indent="-171450">
              <a:lnSpc>
                <a:spcPct val="150000"/>
              </a:lnSpc>
              <a:buClr>
                <a:srgbClr val="FF3702"/>
              </a:buClr>
              <a:buFont typeface="Wingdings" charset="2"/>
              <a:buChar char="l"/>
            </a:pPr>
            <a:r>
              <a:rPr lang="zh-CN" altLang="en-US" sz="1200" dirty="0">
                <a:solidFill>
                  <a:srgbClr val="606060"/>
                </a:solidFill>
                <a:latin typeface="微软雅黑" charset="0"/>
                <a:ea typeface="微软雅黑" charset="0"/>
                <a:cs typeface="微软雅黑" charset="0"/>
                <a:sym typeface="STHeiti" charset="0"/>
              </a:rPr>
              <a:t> </a:t>
            </a:r>
            <a:r>
              <a:rPr lang="zh-CN" altLang="en-US" sz="1200" dirty="0" smtClean="0">
                <a:solidFill>
                  <a:srgbClr val="606060"/>
                </a:solidFill>
                <a:latin typeface="微软雅黑" charset="0"/>
                <a:ea typeface="微软雅黑" charset="0"/>
                <a:cs typeface="微软雅黑" charset="0"/>
                <a:sym typeface="STHeiti" charset="0"/>
              </a:rPr>
              <a:t>系统</a:t>
            </a:r>
            <a:r>
              <a:rPr lang="zh-CN" altLang="en-US" sz="1200" dirty="0">
                <a:solidFill>
                  <a:srgbClr val="606060"/>
                </a:solidFill>
                <a:latin typeface="微软雅黑" charset="0"/>
                <a:ea typeface="微软雅黑" charset="0"/>
                <a:cs typeface="微软雅黑" charset="0"/>
                <a:sym typeface="STHeiti" charset="0"/>
              </a:rPr>
              <a:t>自动保存文档的历史版本</a:t>
            </a:r>
          </a:p>
        </p:txBody>
      </p:sp>
      <p:cxnSp>
        <p:nvCxnSpPr>
          <p:cNvPr id="8" name="直线连接符 7"/>
          <p:cNvCxnSpPr>
            <a:stCxn id="3" idx="6"/>
            <a:endCxn id="22" idx="2"/>
          </p:cNvCxnSpPr>
          <p:nvPr/>
        </p:nvCxnSpPr>
        <p:spPr bwMode="auto">
          <a:xfrm>
            <a:off x="1456758" y="3384468"/>
            <a:ext cx="1961561" cy="0"/>
          </a:xfrm>
          <a:prstGeom prst="line">
            <a:avLst/>
          </a:prstGeom>
          <a:solidFill>
            <a:schemeClr val="accent1"/>
          </a:solidFill>
          <a:ln w="15875" cap="rnd" cmpd="sng" algn="ctr">
            <a:solidFill>
              <a:srgbClr val="FF3702"/>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12294" name="图片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66692" y="1851900"/>
            <a:ext cx="4098676" cy="3143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组 8"/>
          <p:cNvGrpSpPr/>
          <p:nvPr/>
        </p:nvGrpSpPr>
        <p:grpSpPr>
          <a:xfrm>
            <a:off x="583236" y="2947707"/>
            <a:ext cx="873522" cy="873522"/>
            <a:chOff x="667644" y="2947707"/>
            <a:chExt cx="873522" cy="873522"/>
          </a:xfrm>
        </p:grpSpPr>
        <p:sp>
          <p:nvSpPr>
            <p:cNvPr id="3" name="椭圆 2"/>
            <p:cNvSpPr/>
            <p:nvPr/>
          </p:nvSpPr>
          <p:spPr bwMode="auto">
            <a:xfrm>
              <a:off x="667644" y="2947707"/>
              <a:ext cx="873522" cy="873522"/>
            </a:xfrm>
            <a:prstGeom prst="ellipse">
              <a:avLst/>
            </a:prstGeom>
            <a:solidFill>
              <a:srgbClr val="FF38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5" name="文本框 4"/>
            <p:cNvSpPr txBox="1"/>
            <p:nvPr/>
          </p:nvSpPr>
          <p:spPr>
            <a:xfrm>
              <a:off x="721894" y="3185962"/>
              <a:ext cx="754822" cy="369332"/>
            </a:xfrm>
            <a:prstGeom prst="rect">
              <a:avLst/>
            </a:prstGeom>
            <a:noFill/>
          </p:spPr>
          <p:txBody>
            <a:bodyPr wrap="none" rtlCol="0">
              <a:spAutoFit/>
            </a:bodyPr>
            <a:lstStyle/>
            <a:p>
              <a:r>
                <a:rPr kumimoji="1" lang="en-US" altLang="zh-CN" b="1" dirty="0" smtClean="0">
                  <a:solidFill>
                    <a:schemeClr val="bg1"/>
                  </a:solidFill>
                  <a:latin typeface="Microsoft YaHei" charset="0"/>
                  <a:ea typeface="Microsoft YaHei" charset="0"/>
                  <a:cs typeface="Microsoft YaHei" charset="0"/>
                </a:rPr>
                <a:t>Ver.1</a:t>
              </a:r>
              <a:endParaRPr kumimoji="1" lang="zh-CN" altLang="en-US" b="1" dirty="0">
                <a:solidFill>
                  <a:schemeClr val="bg1"/>
                </a:solidFill>
                <a:latin typeface="Microsoft YaHei" charset="0"/>
                <a:ea typeface="Microsoft YaHei" charset="0"/>
                <a:cs typeface="Microsoft YaHei" charset="0"/>
              </a:endParaRPr>
            </a:p>
          </p:txBody>
        </p:sp>
      </p:grpSp>
      <p:grpSp>
        <p:nvGrpSpPr>
          <p:cNvPr id="7" name="组 6"/>
          <p:cNvGrpSpPr/>
          <p:nvPr/>
        </p:nvGrpSpPr>
        <p:grpSpPr>
          <a:xfrm>
            <a:off x="2034785" y="2947707"/>
            <a:ext cx="873522" cy="873522"/>
            <a:chOff x="1813050" y="2947707"/>
            <a:chExt cx="873522" cy="873522"/>
          </a:xfrm>
        </p:grpSpPr>
        <p:sp>
          <p:nvSpPr>
            <p:cNvPr id="21" name="椭圆 20"/>
            <p:cNvSpPr/>
            <p:nvPr/>
          </p:nvSpPr>
          <p:spPr bwMode="auto">
            <a:xfrm>
              <a:off x="1813050" y="2947707"/>
              <a:ext cx="873522" cy="873522"/>
            </a:xfrm>
            <a:prstGeom prst="ellipse">
              <a:avLst/>
            </a:prstGeom>
            <a:solidFill>
              <a:srgbClr val="FF38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23" name="文本框 22"/>
            <p:cNvSpPr txBox="1"/>
            <p:nvPr/>
          </p:nvSpPr>
          <p:spPr>
            <a:xfrm>
              <a:off x="1876925" y="3185962"/>
              <a:ext cx="754822" cy="369332"/>
            </a:xfrm>
            <a:prstGeom prst="rect">
              <a:avLst/>
            </a:prstGeom>
            <a:noFill/>
          </p:spPr>
          <p:txBody>
            <a:bodyPr wrap="none" rtlCol="0">
              <a:spAutoFit/>
            </a:bodyPr>
            <a:lstStyle/>
            <a:p>
              <a:r>
                <a:rPr kumimoji="1" lang="en-US" altLang="zh-CN" b="1" dirty="0" smtClean="0">
                  <a:solidFill>
                    <a:schemeClr val="bg1"/>
                  </a:solidFill>
                  <a:latin typeface="Microsoft YaHei" charset="0"/>
                  <a:ea typeface="Microsoft YaHei" charset="0"/>
                  <a:cs typeface="Microsoft YaHei" charset="0"/>
                </a:rPr>
                <a:t>Ver.2</a:t>
              </a:r>
              <a:endParaRPr kumimoji="1" lang="zh-CN" altLang="en-US" b="1" dirty="0">
                <a:solidFill>
                  <a:schemeClr val="bg1"/>
                </a:solidFill>
                <a:latin typeface="Microsoft YaHei" charset="0"/>
                <a:ea typeface="Microsoft YaHei" charset="0"/>
                <a:cs typeface="Microsoft YaHei" charset="0"/>
              </a:endParaRPr>
            </a:p>
          </p:txBody>
        </p:sp>
      </p:grpSp>
      <p:grpSp>
        <p:nvGrpSpPr>
          <p:cNvPr id="6" name="组 5"/>
          <p:cNvGrpSpPr/>
          <p:nvPr/>
        </p:nvGrpSpPr>
        <p:grpSpPr>
          <a:xfrm>
            <a:off x="3418319" y="2947707"/>
            <a:ext cx="873522" cy="873522"/>
            <a:chOff x="2996957" y="2947707"/>
            <a:chExt cx="873522" cy="873522"/>
          </a:xfrm>
        </p:grpSpPr>
        <p:sp>
          <p:nvSpPr>
            <p:cNvPr id="22" name="椭圆 21"/>
            <p:cNvSpPr/>
            <p:nvPr/>
          </p:nvSpPr>
          <p:spPr bwMode="auto">
            <a:xfrm>
              <a:off x="2996957" y="2947707"/>
              <a:ext cx="873522" cy="873522"/>
            </a:xfrm>
            <a:prstGeom prst="ellipse">
              <a:avLst/>
            </a:prstGeom>
            <a:solidFill>
              <a:srgbClr val="FF38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24" name="文本框 23"/>
            <p:cNvSpPr txBox="1"/>
            <p:nvPr/>
          </p:nvSpPr>
          <p:spPr>
            <a:xfrm>
              <a:off x="3051207" y="3185962"/>
              <a:ext cx="754822" cy="369332"/>
            </a:xfrm>
            <a:prstGeom prst="rect">
              <a:avLst/>
            </a:prstGeom>
            <a:noFill/>
          </p:spPr>
          <p:txBody>
            <a:bodyPr wrap="none" rtlCol="0">
              <a:spAutoFit/>
            </a:bodyPr>
            <a:lstStyle/>
            <a:p>
              <a:r>
                <a:rPr kumimoji="1" lang="en-US" altLang="zh-CN" b="1" dirty="0" smtClean="0">
                  <a:solidFill>
                    <a:schemeClr val="bg1"/>
                  </a:solidFill>
                  <a:latin typeface="Microsoft YaHei" charset="0"/>
                  <a:ea typeface="Microsoft YaHei" charset="0"/>
                  <a:cs typeface="Microsoft YaHei" charset="0"/>
                </a:rPr>
                <a:t>Ver.3</a:t>
              </a:r>
              <a:endParaRPr kumimoji="1" lang="zh-CN" altLang="en-US" b="1" dirty="0">
                <a:solidFill>
                  <a:schemeClr val="bg1"/>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356208363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椭圆 12"/>
          <p:cNvSpPr/>
          <p:nvPr/>
        </p:nvSpPr>
        <p:spPr>
          <a:xfrm>
            <a:off x="397045" y="3425006"/>
            <a:ext cx="1114714" cy="1133535"/>
          </a:xfrm>
          <a:prstGeom prst="ellipse">
            <a:avLst/>
          </a:prstGeom>
          <a:solidFill>
            <a:srgbClr val="FF3802"/>
          </a:solidFill>
          <a:ln w="19050">
            <a:solidFill>
              <a:srgbClr val="FF3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itchFamily="34" charset="-122"/>
              <a:ea typeface="微软雅黑" pitchFamily="34" charset="-122"/>
            </a:endParaRPr>
          </a:p>
        </p:txBody>
      </p:sp>
      <p:sp>
        <p:nvSpPr>
          <p:cNvPr id="35" name="椭圆 12"/>
          <p:cNvSpPr/>
          <p:nvPr/>
        </p:nvSpPr>
        <p:spPr>
          <a:xfrm>
            <a:off x="260348" y="3292476"/>
            <a:ext cx="1385090" cy="1408478"/>
          </a:xfrm>
          <a:prstGeom prst="ellipse">
            <a:avLst/>
          </a:prstGeom>
          <a:noFill/>
          <a:ln w="9525">
            <a:solidFill>
              <a:srgbClr val="FF3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itchFamily="34" charset="-122"/>
              <a:ea typeface="微软雅黑" pitchFamily="34" charset="-122"/>
            </a:endParaRPr>
          </a:p>
        </p:txBody>
      </p:sp>
      <p:sp>
        <p:nvSpPr>
          <p:cNvPr id="36" name="椭圆 12"/>
          <p:cNvSpPr/>
          <p:nvPr/>
        </p:nvSpPr>
        <p:spPr>
          <a:xfrm>
            <a:off x="166509" y="3193266"/>
            <a:ext cx="1574368" cy="1600952"/>
          </a:xfrm>
          <a:prstGeom prst="ellipse">
            <a:avLst/>
          </a:prstGeom>
          <a:noFill/>
          <a:ln w="2540">
            <a:solidFill>
              <a:srgbClr val="FF3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itchFamily="34" charset="-122"/>
              <a:ea typeface="微软雅黑" pitchFamily="34" charset="-122"/>
            </a:endParaRPr>
          </a:p>
        </p:txBody>
      </p:sp>
      <p:sp>
        <p:nvSpPr>
          <p:cNvPr id="66" name="矩形 7"/>
          <p:cNvSpPr/>
          <p:nvPr/>
        </p:nvSpPr>
        <p:spPr>
          <a:xfrm>
            <a:off x="358364" y="2426607"/>
            <a:ext cx="1215194" cy="400652"/>
          </a:xfrm>
          <a:prstGeom prst="rect">
            <a:avLst/>
          </a:prstGeom>
        </p:spPr>
        <p:txBody>
          <a:bodyPr wrap="square" lIns="68589" tIns="34295" rIns="68589" bIns="34295">
            <a:spAutoFit/>
          </a:bodyPr>
          <a:lstStyle/>
          <a:p>
            <a:pPr algn="ctr">
              <a:defRPr/>
            </a:pPr>
            <a:r>
              <a:rPr lang="en-US" altLang="zh-CN" sz="1050" b="1" dirty="0">
                <a:solidFill>
                  <a:schemeClr val="tx1">
                    <a:lumMod val="75000"/>
                    <a:lumOff val="25000"/>
                  </a:schemeClr>
                </a:solidFill>
                <a:latin typeface="微软雅黑" pitchFamily="34" charset="-122"/>
                <a:ea typeface="微软雅黑" pitchFamily="34" charset="-122"/>
              </a:rPr>
              <a:t>2006-2007 </a:t>
            </a:r>
          </a:p>
          <a:p>
            <a:pPr algn="ctr">
              <a:defRPr/>
            </a:pPr>
            <a:r>
              <a:rPr lang="zh-CN" altLang="en-US" sz="1050" b="1" dirty="0">
                <a:solidFill>
                  <a:schemeClr val="tx1">
                    <a:lumMod val="75000"/>
                    <a:lumOff val="25000"/>
                  </a:schemeClr>
                </a:solidFill>
                <a:latin typeface="微软雅黑" pitchFamily="34" charset="-122"/>
                <a:ea typeface="微软雅黑" pitchFamily="34" charset="-122"/>
              </a:rPr>
              <a:t>战略布局</a:t>
            </a:r>
          </a:p>
        </p:txBody>
      </p:sp>
      <p:grpSp>
        <p:nvGrpSpPr>
          <p:cNvPr id="62" name="组 61"/>
          <p:cNvGrpSpPr/>
          <p:nvPr/>
        </p:nvGrpSpPr>
        <p:grpSpPr>
          <a:xfrm>
            <a:off x="2034134" y="1166762"/>
            <a:ext cx="1574368" cy="1600952"/>
            <a:chOff x="166509" y="3193266"/>
            <a:chExt cx="1574368" cy="1600952"/>
          </a:xfrm>
        </p:grpSpPr>
        <p:sp>
          <p:nvSpPr>
            <p:cNvPr id="63" name="椭圆 12"/>
            <p:cNvSpPr/>
            <p:nvPr/>
          </p:nvSpPr>
          <p:spPr>
            <a:xfrm>
              <a:off x="397045" y="3425006"/>
              <a:ext cx="1114714" cy="1133535"/>
            </a:xfrm>
            <a:prstGeom prst="ellipse">
              <a:avLst/>
            </a:prstGeom>
            <a:solidFill>
              <a:srgbClr val="FF3802"/>
            </a:solidFill>
            <a:ln w="19050">
              <a:solidFill>
                <a:srgbClr val="FF3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itchFamily="34" charset="-122"/>
                <a:ea typeface="微软雅黑" pitchFamily="34" charset="-122"/>
              </a:endParaRPr>
            </a:p>
          </p:txBody>
        </p:sp>
        <p:sp>
          <p:nvSpPr>
            <p:cNvPr id="68" name="椭圆 12"/>
            <p:cNvSpPr/>
            <p:nvPr/>
          </p:nvSpPr>
          <p:spPr>
            <a:xfrm>
              <a:off x="260348" y="3292476"/>
              <a:ext cx="1385090" cy="1408478"/>
            </a:xfrm>
            <a:prstGeom prst="ellipse">
              <a:avLst/>
            </a:prstGeom>
            <a:noFill/>
            <a:ln w="9525">
              <a:solidFill>
                <a:srgbClr val="FF3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itchFamily="34" charset="-122"/>
                <a:ea typeface="微软雅黑" pitchFamily="34" charset="-122"/>
              </a:endParaRPr>
            </a:p>
          </p:txBody>
        </p:sp>
        <p:sp>
          <p:nvSpPr>
            <p:cNvPr id="69" name="椭圆 12"/>
            <p:cNvSpPr/>
            <p:nvPr/>
          </p:nvSpPr>
          <p:spPr>
            <a:xfrm>
              <a:off x="166509" y="3193266"/>
              <a:ext cx="1574368" cy="1600952"/>
            </a:xfrm>
            <a:prstGeom prst="ellipse">
              <a:avLst/>
            </a:prstGeom>
            <a:noFill/>
            <a:ln w="2540">
              <a:solidFill>
                <a:srgbClr val="FF3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itchFamily="34" charset="-122"/>
                <a:ea typeface="微软雅黑" pitchFamily="34" charset="-122"/>
              </a:endParaRPr>
            </a:p>
          </p:txBody>
        </p:sp>
      </p:grpSp>
      <p:sp>
        <p:nvSpPr>
          <p:cNvPr id="70" name="矩形 11"/>
          <p:cNvSpPr/>
          <p:nvPr/>
        </p:nvSpPr>
        <p:spPr>
          <a:xfrm>
            <a:off x="471382" y="3579577"/>
            <a:ext cx="1000861" cy="819455"/>
          </a:xfrm>
          <a:prstGeom prst="rect">
            <a:avLst/>
          </a:prstGeom>
        </p:spPr>
        <p:txBody>
          <a:bodyPr wrap="square">
            <a:spAutoFit/>
          </a:bodyPr>
          <a:lstStyle/>
          <a:p>
            <a:pPr lvl="0" algn="ctr">
              <a:lnSpc>
                <a:spcPct val="150000"/>
              </a:lnSpc>
            </a:pPr>
            <a:r>
              <a:rPr lang="zh-CN" altLang="en-US" sz="1050" b="1" dirty="0">
                <a:solidFill>
                  <a:schemeClr val="bg1"/>
                </a:solidFill>
                <a:latin typeface="微软雅黑" pitchFamily="34" charset="-122"/>
                <a:ea typeface="微软雅黑" pitchFamily="34" charset="-122"/>
              </a:rPr>
              <a:t>技术研究</a:t>
            </a:r>
            <a:endParaRPr lang="en-US" altLang="zh-CN" sz="1050" b="1" dirty="0">
              <a:solidFill>
                <a:schemeClr val="bg1"/>
              </a:solidFill>
              <a:latin typeface="微软雅黑" pitchFamily="34" charset="-122"/>
              <a:ea typeface="微软雅黑" pitchFamily="34" charset="-122"/>
            </a:endParaRPr>
          </a:p>
          <a:p>
            <a:pPr lvl="0" algn="ctr">
              <a:lnSpc>
                <a:spcPct val="150000"/>
              </a:lnSpc>
            </a:pPr>
            <a:r>
              <a:rPr lang="zh-CN" altLang="en-US" sz="1050" b="1" dirty="0">
                <a:solidFill>
                  <a:schemeClr val="bg1"/>
                </a:solidFill>
                <a:latin typeface="微软雅黑" pitchFamily="34" charset="-122"/>
                <a:ea typeface="微软雅黑" pitchFamily="34" charset="-122"/>
              </a:rPr>
              <a:t>调研反馈</a:t>
            </a:r>
            <a:endParaRPr lang="en-US" altLang="zh-CN" sz="1050" b="1" dirty="0">
              <a:solidFill>
                <a:schemeClr val="bg1"/>
              </a:solidFill>
              <a:latin typeface="微软雅黑" pitchFamily="34" charset="-122"/>
              <a:ea typeface="微软雅黑" pitchFamily="34" charset="-122"/>
            </a:endParaRPr>
          </a:p>
          <a:p>
            <a:pPr lvl="0" algn="ctr">
              <a:lnSpc>
                <a:spcPct val="150000"/>
              </a:lnSpc>
            </a:pPr>
            <a:r>
              <a:rPr lang="zh-CN" altLang="en-US" sz="1050" b="1" dirty="0">
                <a:solidFill>
                  <a:schemeClr val="bg1"/>
                </a:solidFill>
                <a:latin typeface="微软雅黑" pitchFamily="34" charset="-122"/>
                <a:ea typeface="微软雅黑" pitchFamily="34" charset="-122"/>
              </a:rPr>
              <a:t>基础建设</a:t>
            </a:r>
          </a:p>
        </p:txBody>
      </p:sp>
      <p:sp>
        <p:nvSpPr>
          <p:cNvPr id="77" name="矩形 18"/>
          <p:cNvSpPr/>
          <p:nvPr/>
        </p:nvSpPr>
        <p:spPr>
          <a:xfrm>
            <a:off x="2085488" y="3219822"/>
            <a:ext cx="1466826" cy="400652"/>
          </a:xfrm>
          <a:prstGeom prst="rect">
            <a:avLst/>
          </a:prstGeom>
        </p:spPr>
        <p:txBody>
          <a:bodyPr wrap="square" lIns="68589" tIns="34295" rIns="68589" bIns="34295">
            <a:spAutoFit/>
          </a:bodyPr>
          <a:lstStyle/>
          <a:p>
            <a:pPr algn="ctr">
              <a:defRPr/>
            </a:pPr>
            <a:r>
              <a:rPr lang="en-US" altLang="zh-CN" sz="1050" b="1" dirty="0">
                <a:solidFill>
                  <a:schemeClr val="tx1">
                    <a:lumMod val="75000"/>
                    <a:lumOff val="25000"/>
                  </a:schemeClr>
                </a:solidFill>
                <a:latin typeface="微软雅黑" pitchFamily="34" charset="-122"/>
                <a:ea typeface="微软雅黑" pitchFamily="34" charset="-122"/>
              </a:rPr>
              <a:t>20</a:t>
            </a:r>
            <a:r>
              <a:rPr lang="zh-CN" altLang="zh-CN" sz="1050" b="1" dirty="0">
                <a:solidFill>
                  <a:schemeClr val="tx1">
                    <a:lumMod val="75000"/>
                    <a:lumOff val="25000"/>
                  </a:schemeClr>
                </a:solidFill>
                <a:latin typeface="微软雅黑" pitchFamily="34" charset="-122"/>
                <a:ea typeface="微软雅黑" pitchFamily="34" charset="-122"/>
              </a:rPr>
              <a:t>0</a:t>
            </a:r>
            <a:r>
              <a:rPr lang="en-US" altLang="zh-CN" sz="1050" b="1" dirty="0">
                <a:solidFill>
                  <a:schemeClr val="tx1">
                    <a:lumMod val="75000"/>
                    <a:lumOff val="25000"/>
                  </a:schemeClr>
                </a:solidFill>
                <a:latin typeface="微软雅黑" pitchFamily="34" charset="-122"/>
                <a:ea typeface="微软雅黑" pitchFamily="34" charset="-122"/>
              </a:rPr>
              <a:t>8-2009 </a:t>
            </a:r>
          </a:p>
          <a:p>
            <a:pPr algn="ctr">
              <a:defRPr/>
            </a:pPr>
            <a:r>
              <a:rPr lang="zh-CN" altLang="en-US" sz="1050" b="1" dirty="0">
                <a:solidFill>
                  <a:schemeClr val="tx1">
                    <a:lumMod val="75000"/>
                    <a:lumOff val="25000"/>
                  </a:schemeClr>
                </a:solidFill>
                <a:latin typeface="微软雅黑" pitchFamily="34" charset="-122"/>
                <a:ea typeface="微软雅黑" pitchFamily="34" charset="-122"/>
              </a:rPr>
              <a:t>产品研发</a:t>
            </a:r>
          </a:p>
        </p:txBody>
      </p:sp>
      <p:sp>
        <p:nvSpPr>
          <p:cNvPr id="78" name="矩形 19"/>
          <p:cNvSpPr/>
          <p:nvPr/>
        </p:nvSpPr>
        <p:spPr>
          <a:xfrm>
            <a:off x="2284844" y="1574062"/>
            <a:ext cx="1069703" cy="796382"/>
          </a:xfrm>
          <a:prstGeom prst="rect">
            <a:avLst/>
          </a:prstGeom>
        </p:spPr>
        <p:txBody>
          <a:bodyPr wrap="square" lIns="68589" tIns="34295" rIns="68589" bIns="34295">
            <a:spAutoFit/>
          </a:bodyPr>
          <a:lstStyle/>
          <a:p>
            <a:pPr algn="ctr">
              <a:lnSpc>
                <a:spcPct val="150000"/>
              </a:lnSpc>
            </a:pPr>
            <a:r>
              <a:rPr lang="zh-CN" altLang="en-US" sz="1050" b="1" dirty="0">
                <a:solidFill>
                  <a:schemeClr val="bg1"/>
                </a:solidFill>
                <a:latin typeface="微软雅黑" pitchFamily="34" charset="-122"/>
                <a:ea typeface="微软雅黑" pitchFamily="34" charset="-122"/>
              </a:rPr>
              <a:t>产品研发</a:t>
            </a:r>
          </a:p>
          <a:p>
            <a:pPr algn="ctr">
              <a:lnSpc>
                <a:spcPct val="150000"/>
              </a:lnSpc>
            </a:pPr>
            <a:r>
              <a:rPr lang="zh-CN" altLang="en-US" sz="1050" b="1" dirty="0">
                <a:solidFill>
                  <a:schemeClr val="bg1"/>
                </a:solidFill>
                <a:latin typeface="微软雅黑" pitchFamily="34" charset="-122"/>
                <a:ea typeface="微软雅黑" pitchFamily="34" charset="-122"/>
              </a:rPr>
              <a:t>基础设施完善</a:t>
            </a:r>
          </a:p>
          <a:p>
            <a:pPr algn="ctr">
              <a:lnSpc>
                <a:spcPct val="150000"/>
              </a:lnSpc>
            </a:pPr>
            <a:r>
              <a:rPr lang="zh-CN" altLang="en-US" sz="1050" b="1" dirty="0">
                <a:solidFill>
                  <a:schemeClr val="bg1"/>
                </a:solidFill>
                <a:latin typeface="微软雅黑" pitchFamily="34" charset="-122"/>
                <a:ea typeface="微软雅黑" pitchFamily="34" charset="-122"/>
              </a:rPr>
              <a:t>运营试点</a:t>
            </a:r>
          </a:p>
        </p:txBody>
      </p:sp>
      <p:grpSp>
        <p:nvGrpSpPr>
          <p:cNvPr id="74" name="组 73"/>
          <p:cNvGrpSpPr/>
          <p:nvPr/>
        </p:nvGrpSpPr>
        <p:grpSpPr>
          <a:xfrm>
            <a:off x="3964710" y="3330330"/>
            <a:ext cx="1574368" cy="1600952"/>
            <a:chOff x="166509" y="3193266"/>
            <a:chExt cx="1574368" cy="1600952"/>
          </a:xfrm>
        </p:grpSpPr>
        <p:sp>
          <p:nvSpPr>
            <p:cNvPr id="89" name="椭圆 12"/>
            <p:cNvSpPr/>
            <p:nvPr/>
          </p:nvSpPr>
          <p:spPr>
            <a:xfrm>
              <a:off x="397045" y="3425006"/>
              <a:ext cx="1114714" cy="1133535"/>
            </a:xfrm>
            <a:prstGeom prst="ellipse">
              <a:avLst/>
            </a:prstGeom>
            <a:solidFill>
              <a:srgbClr val="FF3802"/>
            </a:solidFill>
            <a:ln w="19050">
              <a:solidFill>
                <a:srgbClr val="FF3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itchFamily="34" charset="-122"/>
                <a:ea typeface="微软雅黑" pitchFamily="34" charset="-122"/>
              </a:endParaRPr>
            </a:p>
          </p:txBody>
        </p:sp>
        <p:sp>
          <p:nvSpPr>
            <p:cNvPr id="91" name="椭圆 12"/>
            <p:cNvSpPr/>
            <p:nvPr/>
          </p:nvSpPr>
          <p:spPr>
            <a:xfrm>
              <a:off x="260348" y="3292476"/>
              <a:ext cx="1385090" cy="1408478"/>
            </a:xfrm>
            <a:prstGeom prst="ellipse">
              <a:avLst/>
            </a:prstGeom>
            <a:noFill/>
            <a:ln w="9525">
              <a:solidFill>
                <a:srgbClr val="FF3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itchFamily="34" charset="-122"/>
                <a:ea typeface="微软雅黑" pitchFamily="34" charset="-122"/>
              </a:endParaRPr>
            </a:p>
          </p:txBody>
        </p:sp>
        <p:sp>
          <p:nvSpPr>
            <p:cNvPr id="92" name="椭圆 12"/>
            <p:cNvSpPr/>
            <p:nvPr/>
          </p:nvSpPr>
          <p:spPr>
            <a:xfrm>
              <a:off x="166509" y="3193266"/>
              <a:ext cx="1574368" cy="1600952"/>
            </a:xfrm>
            <a:prstGeom prst="ellipse">
              <a:avLst/>
            </a:prstGeom>
            <a:noFill/>
            <a:ln w="2540">
              <a:solidFill>
                <a:srgbClr val="FF3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itchFamily="34" charset="-122"/>
                <a:ea typeface="微软雅黑" pitchFamily="34" charset="-122"/>
              </a:endParaRPr>
            </a:p>
          </p:txBody>
        </p:sp>
      </p:grpSp>
      <p:sp>
        <p:nvSpPr>
          <p:cNvPr id="82" name="矩形 23"/>
          <p:cNvSpPr/>
          <p:nvPr/>
        </p:nvSpPr>
        <p:spPr>
          <a:xfrm>
            <a:off x="4202859" y="2402001"/>
            <a:ext cx="1078066" cy="400652"/>
          </a:xfrm>
          <a:prstGeom prst="rect">
            <a:avLst/>
          </a:prstGeom>
        </p:spPr>
        <p:txBody>
          <a:bodyPr wrap="square" lIns="68589" tIns="34295" rIns="68589" bIns="34295">
            <a:spAutoFit/>
          </a:bodyPr>
          <a:lstStyle/>
          <a:p>
            <a:pPr algn="ctr">
              <a:defRPr/>
            </a:pPr>
            <a:r>
              <a:rPr lang="zh-CN" altLang="zh-CN" sz="1050" b="1" dirty="0">
                <a:solidFill>
                  <a:schemeClr val="tx1">
                    <a:lumMod val="75000"/>
                    <a:lumOff val="25000"/>
                  </a:schemeClr>
                </a:solidFill>
                <a:latin typeface="微软雅黑" pitchFamily="34" charset="-122"/>
                <a:ea typeface="微软雅黑" pitchFamily="34" charset="-122"/>
              </a:rPr>
              <a:t>201</a:t>
            </a:r>
            <a:r>
              <a:rPr lang="en-US" altLang="zh-CN" sz="1050" b="1" dirty="0">
                <a:solidFill>
                  <a:schemeClr val="tx1">
                    <a:lumMod val="75000"/>
                    <a:lumOff val="25000"/>
                  </a:schemeClr>
                </a:solidFill>
                <a:latin typeface="微软雅黑" pitchFamily="34" charset="-122"/>
                <a:ea typeface="微软雅黑" pitchFamily="34" charset="-122"/>
              </a:rPr>
              <a:t>0- 2014 </a:t>
            </a:r>
          </a:p>
          <a:p>
            <a:pPr algn="ctr">
              <a:defRPr/>
            </a:pPr>
            <a:r>
              <a:rPr lang="zh-CN" altLang="en-US" sz="1050" b="1" dirty="0">
                <a:solidFill>
                  <a:schemeClr val="tx1">
                    <a:lumMod val="75000"/>
                    <a:lumOff val="25000"/>
                  </a:schemeClr>
                </a:solidFill>
                <a:latin typeface="微软雅黑" pitchFamily="34" charset="-122"/>
                <a:ea typeface="微软雅黑" pitchFamily="34" charset="-122"/>
              </a:rPr>
              <a:t>运营积累</a:t>
            </a:r>
          </a:p>
        </p:txBody>
      </p:sp>
      <p:sp>
        <p:nvSpPr>
          <p:cNvPr id="83" name="矩形 24"/>
          <p:cNvSpPr/>
          <p:nvPr/>
        </p:nvSpPr>
        <p:spPr>
          <a:xfrm>
            <a:off x="4242832" y="3723878"/>
            <a:ext cx="1060327" cy="783947"/>
          </a:xfrm>
          <a:prstGeom prst="rect">
            <a:avLst/>
          </a:prstGeom>
        </p:spPr>
        <p:txBody>
          <a:bodyPr wrap="square" lIns="68589" tIns="34295" rIns="68589" bIns="34295">
            <a:spAutoFit/>
          </a:bodyPr>
          <a:lstStyle/>
          <a:p>
            <a:pPr algn="ctr">
              <a:lnSpc>
                <a:spcPct val="150000"/>
              </a:lnSpc>
            </a:pPr>
            <a:r>
              <a:rPr lang="zh-CN" altLang="en-US" sz="1050" b="1" dirty="0">
                <a:solidFill>
                  <a:schemeClr val="bg1"/>
                </a:solidFill>
                <a:latin typeface="微软雅黑" pitchFamily="34" charset="-122"/>
                <a:ea typeface="微软雅黑" pitchFamily="34" charset="-122"/>
              </a:rPr>
              <a:t>销售渠道</a:t>
            </a:r>
            <a:endParaRPr lang="en-US" altLang="zh-CN" sz="1050" b="1" dirty="0">
              <a:solidFill>
                <a:schemeClr val="bg1"/>
              </a:solidFill>
              <a:latin typeface="微软雅黑" pitchFamily="34" charset="-122"/>
              <a:ea typeface="微软雅黑" pitchFamily="34" charset="-122"/>
            </a:endParaRPr>
          </a:p>
          <a:p>
            <a:pPr algn="ctr">
              <a:lnSpc>
                <a:spcPct val="150000"/>
              </a:lnSpc>
            </a:pPr>
            <a:r>
              <a:rPr lang="zh-CN" altLang="en-US" sz="1050" b="1" dirty="0">
                <a:solidFill>
                  <a:schemeClr val="bg1"/>
                </a:solidFill>
                <a:latin typeface="微软雅黑" pitchFamily="34" charset="-122"/>
                <a:ea typeface="微软雅黑" pitchFamily="34" charset="-122"/>
              </a:rPr>
              <a:t>市场推广</a:t>
            </a:r>
            <a:endParaRPr lang="en-US" altLang="zh-CN" sz="1050" b="1" dirty="0">
              <a:solidFill>
                <a:schemeClr val="bg1"/>
              </a:solidFill>
              <a:latin typeface="微软雅黑" pitchFamily="34" charset="-122"/>
              <a:ea typeface="微软雅黑" pitchFamily="34" charset="-122"/>
            </a:endParaRPr>
          </a:p>
          <a:p>
            <a:pPr algn="ctr">
              <a:lnSpc>
                <a:spcPct val="150000"/>
              </a:lnSpc>
            </a:pPr>
            <a:r>
              <a:rPr lang="zh-CN" altLang="en-US" sz="1050" b="1" dirty="0">
                <a:solidFill>
                  <a:schemeClr val="bg1"/>
                </a:solidFill>
                <a:latin typeface="微软雅黑" pitchFamily="34" charset="-122"/>
                <a:ea typeface="微软雅黑" pitchFamily="34" charset="-122"/>
              </a:rPr>
              <a:t>产品运维</a:t>
            </a:r>
          </a:p>
        </p:txBody>
      </p:sp>
      <p:sp>
        <p:nvSpPr>
          <p:cNvPr id="85" name="椭圆 26"/>
          <p:cNvSpPr/>
          <p:nvPr/>
        </p:nvSpPr>
        <p:spPr>
          <a:xfrm>
            <a:off x="6546037" y="2000929"/>
            <a:ext cx="1977188" cy="2046656"/>
          </a:xfrm>
          <a:prstGeom prst="ellipse">
            <a:avLst/>
          </a:prstGeom>
          <a:solidFill>
            <a:srgbClr val="FF3802"/>
          </a:solidFill>
          <a:ln w="50800">
            <a:solidFill>
              <a:srgbClr val="FF380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050" b="1" dirty="0">
              <a:latin typeface="微软雅黑" pitchFamily="34" charset="-122"/>
              <a:ea typeface="微软雅黑" pitchFamily="34" charset="-122"/>
            </a:endParaRPr>
          </a:p>
        </p:txBody>
      </p:sp>
      <p:sp>
        <p:nvSpPr>
          <p:cNvPr id="86" name="矩形 27"/>
          <p:cNvSpPr/>
          <p:nvPr/>
        </p:nvSpPr>
        <p:spPr>
          <a:xfrm>
            <a:off x="6489592" y="2543258"/>
            <a:ext cx="2098384" cy="992590"/>
          </a:xfrm>
          <a:prstGeom prst="rect">
            <a:avLst/>
          </a:prstGeom>
        </p:spPr>
        <p:txBody>
          <a:bodyPr wrap="square" lIns="68589" tIns="34295" rIns="68589" bIns="34295">
            <a:spAutoFit/>
          </a:bodyPr>
          <a:lstStyle/>
          <a:p>
            <a:pPr lvl="0" algn="ctr">
              <a:lnSpc>
                <a:spcPct val="150000"/>
              </a:lnSpc>
            </a:pPr>
            <a:r>
              <a:rPr lang="zh-CN" altLang="en-US" sz="2000" b="1" dirty="0">
                <a:solidFill>
                  <a:schemeClr val="bg1"/>
                </a:solidFill>
                <a:latin typeface="微软雅黑" pitchFamily="34" charset="-122"/>
                <a:ea typeface="微软雅黑" pitchFamily="34" charset="-122"/>
              </a:rPr>
              <a:t>联想云服务</a:t>
            </a:r>
            <a:endParaRPr lang="en-US" altLang="zh-CN" sz="2000" b="1" dirty="0">
              <a:solidFill>
                <a:schemeClr val="bg1"/>
              </a:solidFill>
              <a:latin typeface="微软雅黑" pitchFamily="34" charset="-122"/>
              <a:ea typeface="微软雅黑" pitchFamily="34" charset="-122"/>
            </a:endParaRPr>
          </a:p>
          <a:p>
            <a:pPr lvl="0" algn="ctr">
              <a:lnSpc>
                <a:spcPct val="150000"/>
              </a:lnSpc>
            </a:pPr>
            <a:r>
              <a:rPr lang="zh-CN" altLang="en-US" sz="2000" b="1" dirty="0">
                <a:solidFill>
                  <a:schemeClr val="bg1"/>
                </a:solidFill>
                <a:latin typeface="微软雅黑" pitchFamily="34" charset="-122"/>
                <a:ea typeface="微软雅黑" pitchFamily="34" charset="-122"/>
              </a:rPr>
              <a:t>云存储事业部</a:t>
            </a:r>
          </a:p>
        </p:txBody>
      </p:sp>
      <p:cxnSp>
        <p:nvCxnSpPr>
          <p:cNvPr id="8" name="直线连接符 7"/>
          <p:cNvCxnSpPr/>
          <p:nvPr/>
        </p:nvCxnSpPr>
        <p:spPr>
          <a:xfrm>
            <a:off x="-17450" y="3008446"/>
            <a:ext cx="9279983" cy="32652"/>
          </a:xfrm>
          <a:prstGeom prst="line">
            <a:avLst/>
          </a:prstGeom>
          <a:ln w="19050" cap="rnd">
            <a:solidFill>
              <a:srgbClr val="FF3802"/>
            </a:solidFill>
            <a:prstDash val="solid"/>
          </a:ln>
        </p:spPr>
        <p:style>
          <a:lnRef idx="1">
            <a:schemeClr val="accent1"/>
          </a:lnRef>
          <a:fillRef idx="0">
            <a:schemeClr val="accent1"/>
          </a:fillRef>
          <a:effectRef idx="0">
            <a:schemeClr val="accent1"/>
          </a:effectRef>
          <a:fontRef idx="minor">
            <a:schemeClr val="tx1"/>
          </a:fontRef>
        </p:style>
      </p:cxnSp>
      <p:sp>
        <p:nvSpPr>
          <p:cNvPr id="37" name="椭圆 12"/>
          <p:cNvSpPr/>
          <p:nvPr/>
        </p:nvSpPr>
        <p:spPr>
          <a:xfrm flipV="1">
            <a:off x="907597" y="2958525"/>
            <a:ext cx="107330" cy="109140"/>
          </a:xfrm>
          <a:prstGeom prst="ellipse">
            <a:avLst/>
          </a:prstGeom>
          <a:solidFill>
            <a:schemeClr val="bg1"/>
          </a:solidFill>
          <a:ln w="38100">
            <a:solidFill>
              <a:srgbClr val="FF3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itchFamily="34" charset="-122"/>
              <a:ea typeface="微软雅黑" pitchFamily="34" charset="-122"/>
            </a:endParaRPr>
          </a:p>
        </p:txBody>
      </p:sp>
      <p:sp>
        <p:nvSpPr>
          <p:cNvPr id="52" name="椭圆 26"/>
          <p:cNvSpPr/>
          <p:nvPr/>
        </p:nvSpPr>
        <p:spPr>
          <a:xfrm>
            <a:off x="6351393" y="1800581"/>
            <a:ext cx="2380844" cy="2464494"/>
          </a:xfrm>
          <a:prstGeom prst="ellipse">
            <a:avLst/>
          </a:prstGeom>
          <a:noFill/>
          <a:ln w="12700">
            <a:solidFill>
              <a:srgbClr val="FF380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050" b="1" dirty="0">
              <a:latin typeface="微软雅黑" pitchFamily="34" charset="-122"/>
              <a:ea typeface="微软雅黑" pitchFamily="34" charset="-122"/>
            </a:endParaRPr>
          </a:p>
        </p:txBody>
      </p:sp>
      <p:sp>
        <p:nvSpPr>
          <p:cNvPr id="53" name="椭圆 26"/>
          <p:cNvSpPr/>
          <p:nvPr/>
        </p:nvSpPr>
        <p:spPr>
          <a:xfrm>
            <a:off x="6197334" y="1639384"/>
            <a:ext cx="2696614" cy="2791360"/>
          </a:xfrm>
          <a:prstGeom prst="ellipse">
            <a:avLst/>
          </a:prstGeom>
          <a:noFill/>
          <a:ln w="9525">
            <a:solidFill>
              <a:srgbClr val="FF380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050" b="1" dirty="0">
              <a:latin typeface="微软雅黑" pitchFamily="34" charset="-122"/>
              <a:ea typeface="微软雅黑" pitchFamily="34" charset="-122"/>
            </a:endParaRPr>
          </a:p>
        </p:txBody>
      </p:sp>
      <p:sp>
        <p:nvSpPr>
          <p:cNvPr id="93" name="椭圆 12"/>
          <p:cNvSpPr/>
          <p:nvPr/>
        </p:nvSpPr>
        <p:spPr>
          <a:xfrm flipV="1">
            <a:off x="2735114" y="2921220"/>
            <a:ext cx="180702" cy="183750"/>
          </a:xfrm>
          <a:prstGeom prst="ellipse">
            <a:avLst/>
          </a:prstGeom>
          <a:solidFill>
            <a:schemeClr val="bg1"/>
          </a:solidFill>
          <a:ln w="50800">
            <a:solidFill>
              <a:srgbClr val="FF3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itchFamily="34" charset="-122"/>
              <a:ea typeface="微软雅黑" pitchFamily="34" charset="-122"/>
            </a:endParaRPr>
          </a:p>
        </p:txBody>
      </p:sp>
      <p:sp>
        <p:nvSpPr>
          <p:cNvPr id="94" name="椭圆 12"/>
          <p:cNvSpPr/>
          <p:nvPr/>
        </p:nvSpPr>
        <p:spPr>
          <a:xfrm flipV="1">
            <a:off x="4619409" y="2878376"/>
            <a:ext cx="264970" cy="269438"/>
          </a:xfrm>
          <a:prstGeom prst="ellipse">
            <a:avLst/>
          </a:prstGeom>
          <a:solidFill>
            <a:schemeClr val="bg1"/>
          </a:solidFill>
          <a:ln w="63500">
            <a:solidFill>
              <a:srgbClr val="FF3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itchFamily="34" charset="-122"/>
              <a:ea typeface="微软雅黑" pitchFamily="34" charset="-122"/>
            </a:endParaRPr>
          </a:p>
        </p:txBody>
      </p:sp>
      <p:sp>
        <p:nvSpPr>
          <p:cNvPr id="95" name="椭圆 26"/>
          <p:cNvSpPr/>
          <p:nvPr/>
        </p:nvSpPr>
        <p:spPr>
          <a:xfrm>
            <a:off x="6050962" y="1491630"/>
            <a:ext cx="2985534" cy="3090430"/>
          </a:xfrm>
          <a:prstGeom prst="ellipse">
            <a:avLst/>
          </a:prstGeom>
          <a:noFill/>
          <a:ln w="2540">
            <a:solidFill>
              <a:srgbClr val="FF380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050" b="1" dirty="0">
              <a:latin typeface="微软雅黑" pitchFamily="34" charset="-122"/>
              <a:ea typeface="微软雅黑" pitchFamily="34" charset="-122"/>
            </a:endParaRPr>
          </a:p>
        </p:txBody>
      </p:sp>
      <p:cxnSp>
        <p:nvCxnSpPr>
          <p:cNvPr id="21" name="直线连接符 20"/>
          <p:cNvCxnSpPr>
            <a:stCxn id="37" idx="0"/>
            <a:endCxn id="71" idx="0"/>
          </p:cNvCxnSpPr>
          <p:nvPr/>
        </p:nvCxnSpPr>
        <p:spPr>
          <a:xfrm flipH="1">
            <a:off x="954402" y="3067665"/>
            <a:ext cx="6860" cy="357341"/>
          </a:xfrm>
          <a:prstGeom prst="line">
            <a:avLst/>
          </a:prstGeom>
          <a:ln w="15240" cap="rnd">
            <a:solidFill>
              <a:srgbClr val="FF3802"/>
            </a:solidFill>
            <a:prstDash val="sysDash"/>
          </a:ln>
        </p:spPr>
        <p:style>
          <a:lnRef idx="1">
            <a:schemeClr val="accent1"/>
          </a:lnRef>
          <a:fillRef idx="0">
            <a:schemeClr val="accent1"/>
          </a:fillRef>
          <a:effectRef idx="0">
            <a:schemeClr val="accent1"/>
          </a:effectRef>
          <a:fontRef idx="minor">
            <a:schemeClr val="tx1"/>
          </a:fontRef>
        </p:style>
      </p:cxnSp>
      <p:cxnSp>
        <p:nvCxnSpPr>
          <p:cNvPr id="105" name="直线连接符 104"/>
          <p:cNvCxnSpPr/>
          <p:nvPr/>
        </p:nvCxnSpPr>
        <p:spPr>
          <a:xfrm flipH="1">
            <a:off x="2828856" y="2563658"/>
            <a:ext cx="6860" cy="357341"/>
          </a:xfrm>
          <a:prstGeom prst="line">
            <a:avLst/>
          </a:prstGeom>
          <a:ln w="15240" cap="rnd">
            <a:solidFill>
              <a:srgbClr val="FF3802"/>
            </a:solidFill>
            <a:prstDash val="sysDash"/>
          </a:ln>
        </p:spPr>
        <p:style>
          <a:lnRef idx="1">
            <a:schemeClr val="accent1"/>
          </a:lnRef>
          <a:fillRef idx="0">
            <a:schemeClr val="accent1"/>
          </a:fillRef>
          <a:effectRef idx="0">
            <a:schemeClr val="accent1"/>
          </a:effectRef>
          <a:fontRef idx="minor">
            <a:schemeClr val="tx1"/>
          </a:fontRef>
        </p:style>
      </p:cxnSp>
      <p:cxnSp>
        <p:nvCxnSpPr>
          <p:cNvPr id="106" name="直线连接符 105"/>
          <p:cNvCxnSpPr>
            <a:stCxn id="94" idx="0"/>
            <a:endCxn id="89" idx="0"/>
          </p:cNvCxnSpPr>
          <p:nvPr/>
        </p:nvCxnSpPr>
        <p:spPr>
          <a:xfrm>
            <a:off x="4751894" y="3147814"/>
            <a:ext cx="709" cy="414256"/>
          </a:xfrm>
          <a:prstGeom prst="line">
            <a:avLst/>
          </a:prstGeom>
          <a:ln w="15240" cap="rnd">
            <a:solidFill>
              <a:srgbClr val="FF3802"/>
            </a:solidFill>
            <a:prstDash val="sys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52893" y="56992"/>
            <a:ext cx="7174191" cy="707886"/>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联想四大业务集团</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en-US" altLang="zh-CN" sz="1600" dirty="0">
                <a:solidFill>
                  <a:schemeClr val="bg1"/>
                </a:solidFill>
                <a:latin typeface="微软雅黑" panose="020B0503020204020204" pitchFamily="34" charset="-122"/>
                <a:ea typeface="微软雅黑" panose="020B0503020204020204" pitchFamily="34" charset="-122"/>
              </a:rPr>
              <a:t>PC</a:t>
            </a:r>
            <a:r>
              <a:rPr lang="zh-CN" altLang="en-US" sz="1600" dirty="0">
                <a:solidFill>
                  <a:schemeClr val="bg1"/>
                </a:solidFill>
                <a:latin typeface="微软雅黑" panose="020B0503020204020204" pitchFamily="34" charset="-122"/>
                <a:ea typeface="微软雅黑" panose="020B0503020204020204" pitchFamily="34" charset="-122"/>
              </a:rPr>
              <a:t>业务集团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移动业务集团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企业级业务集团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云服务业务集团</a:t>
            </a:r>
            <a:endParaRPr lang="zh-CN" altLang="en-US" sz="24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Tree>
    <p:extLst>
      <p:ext uri="{BB962C8B-B14F-4D97-AF65-F5344CB8AC3E}">
        <p14:creationId xmlns:p14="http://schemas.microsoft.com/office/powerpoint/2010/main" val="267508896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bwMode="auto">
          <a:xfrm>
            <a:off x="4981575" y="745944"/>
            <a:ext cx="4223112" cy="4223112"/>
          </a:xfrm>
          <a:prstGeom prst="ellipse">
            <a:avLst/>
          </a:prstGeom>
          <a:noFill/>
          <a:ln w="9525" cap="flat" cmpd="sng" algn="ctr">
            <a:solidFill>
              <a:srgbClr val="FF3702"/>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16" name="椭圆 15"/>
          <p:cNvSpPr/>
          <p:nvPr/>
        </p:nvSpPr>
        <p:spPr bwMode="auto">
          <a:xfrm>
            <a:off x="3874770" y="-354724"/>
            <a:ext cx="6455720" cy="6455720"/>
          </a:xfrm>
          <a:prstGeom prst="ellipse">
            <a:avLst/>
          </a:prstGeom>
          <a:noFill/>
          <a:ln w="1270" cap="flat" cmpd="sng" algn="ctr">
            <a:solidFill>
              <a:srgbClr val="FF3702"/>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15" name="椭圆 14"/>
          <p:cNvSpPr/>
          <p:nvPr/>
        </p:nvSpPr>
        <p:spPr bwMode="auto">
          <a:xfrm>
            <a:off x="4343400" y="124297"/>
            <a:ext cx="5483824" cy="5483824"/>
          </a:xfrm>
          <a:prstGeom prst="ellipse">
            <a:avLst/>
          </a:prstGeom>
          <a:noFill/>
          <a:ln w="2540" cap="flat" cmpd="sng" algn="ctr">
            <a:solidFill>
              <a:srgbClr val="FF3702"/>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20484" name="文本框 5"/>
          <p:cNvSpPr>
            <a:spLocks noChangeArrowheads="1"/>
          </p:cNvSpPr>
          <p:nvPr/>
        </p:nvSpPr>
        <p:spPr bwMode="auto">
          <a:xfrm>
            <a:off x="557213" y="430213"/>
            <a:ext cx="441659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400" b="1" dirty="0" smtClean="0">
                <a:solidFill>
                  <a:srgbClr val="606060"/>
                </a:solidFill>
                <a:latin typeface="微软雅黑" charset="0"/>
                <a:ea typeface="微软雅黑" charset="0"/>
                <a:cs typeface="微软雅黑" charset="0"/>
                <a:sym typeface="微软雅黑" charset="0"/>
              </a:rPr>
              <a:t>快捷办公 </a:t>
            </a:r>
            <a:r>
              <a:rPr lang="en-US" altLang="zh-CN" sz="2400" b="1" dirty="0" smtClean="0">
                <a:solidFill>
                  <a:srgbClr val="606060"/>
                </a:solidFill>
                <a:latin typeface="微软雅黑" charset="0"/>
                <a:ea typeface="微软雅黑" charset="0"/>
                <a:cs typeface="微软雅黑" charset="0"/>
                <a:sym typeface="微软雅黑" charset="0"/>
              </a:rPr>
              <a:t>—— </a:t>
            </a:r>
            <a:r>
              <a:rPr lang="zh-CN" altLang="en-US" sz="2400" b="1" dirty="0" smtClean="0">
                <a:solidFill>
                  <a:srgbClr val="606060"/>
                </a:solidFill>
                <a:latin typeface="微软雅黑" charset="0"/>
                <a:ea typeface="微软雅黑" charset="0"/>
                <a:cs typeface="微软雅黑" charset="0"/>
                <a:sym typeface="微软雅黑" charset="0"/>
              </a:rPr>
              <a:t>在线</a:t>
            </a:r>
            <a:r>
              <a:rPr lang="zh-CN" altLang="en-US" sz="2400" b="1" dirty="0">
                <a:solidFill>
                  <a:srgbClr val="606060"/>
                </a:solidFill>
                <a:latin typeface="微软雅黑" charset="0"/>
                <a:ea typeface="微软雅黑" charset="0"/>
                <a:cs typeface="微软雅黑" charset="0"/>
                <a:sym typeface="微软雅黑" charset="0"/>
              </a:rPr>
              <a:t>预览和</a:t>
            </a:r>
            <a:r>
              <a:rPr lang="zh-CN" altLang="en-US" sz="2400" b="1" dirty="0" smtClean="0">
                <a:solidFill>
                  <a:srgbClr val="606060"/>
                </a:solidFill>
                <a:latin typeface="微软雅黑" charset="0"/>
                <a:ea typeface="微软雅黑" charset="0"/>
                <a:cs typeface="微软雅黑" charset="0"/>
                <a:sym typeface="微软雅黑" charset="0"/>
              </a:rPr>
              <a:t>编辑</a:t>
            </a:r>
            <a:endParaRPr lang="zh-CN" altLang="en-US" sz="2400" b="1" dirty="0">
              <a:solidFill>
                <a:srgbClr val="FF0000"/>
              </a:solidFill>
              <a:latin typeface="微软雅黑" charset="0"/>
              <a:ea typeface="微软雅黑" charset="0"/>
              <a:cs typeface="微软雅黑" charset="0"/>
              <a:sym typeface="微软雅黑" charset="0"/>
            </a:endParaRPr>
          </a:p>
        </p:txBody>
      </p:sp>
      <p:sp>
        <p:nvSpPr>
          <p:cNvPr id="14" name="椭圆 13"/>
          <p:cNvSpPr/>
          <p:nvPr/>
        </p:nvSpPr>
        <p:spPr bwMode="auto">
          <a:xfrm>
            <a:off x="4714875" y="492308"/>
            <a:ext cx="4747802" cy="4747802"/>
          </a:xfrm>
          <a:prstGeom prst="ellipse">
            <a:avLst/>
          </a:prstGeom>
          <a:noFill/>
          <a:ln w="7620" cap="flat" cmpd="sng" algn="ctr">
            <a:solidFill>
              <a:srgbClr val="FF3702"/>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4" name="椭圆 3"/>
          <p:cNvSpPr/>
          <p:nvPr/>
        </p:nvSpPr>
        <p:spPr bwMode="auto">
          <a:xfrm>
            <a:off x="5688623" y="1331546"/>
            <a:ext cx="829407" cy="829407"/>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18" name="椭圆 17"/>
          <p:cNvSpPr/>
          <p:nvPr/>
        </p:nvSpPr>
        <p:spPr bwMode="auto">
          <a:xfrm>
            <a:off x="5216770" y="2162908"/>
            <a:ext cx="1124438" cy="1124438"/>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19" name="椭圆 18"/>
          <p:cNvSpPr/>
          <p:nvPr/>
        </p:nvSpPr>
        <p:spPr bwMode="auto">
          <a:xfrm>
            <a:off x="6572738" y="1037492"/>
            <a:ext cx="939800" cy="939800"/>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20" name="椭圆 19"/>
          <p:cNvSpPr/>
          <p:nvPr/>
        </p:nvSpPr>
        <p:spPr bwMode="auto">
          <a:xfrm>
            <a:off x="7013331" y="1751623"/>
            <a:ext cx="1708638" cy="1708638"/>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21" name="椭圆 20"/>
          <p:cNvSpPr/>
          <p:nvPr/>
        </p:nvSpPr>
        <p:spPr bwMode="auto">
          <a:xfrm>
            <a:off x="5524500" y="3327400"/>
            <a:ext cx="914400" cy="914400"/>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22" name="椭圆 21"/>
          <p:cNvSpPr/>
          <p:nvPr/>
        </p:nvSpPr>
        <p:spPr bwMode="auto">
          <a:xfrm>
            <a:off x="6367584" y="2951284"/>
            <a:ext cx="689708" cy="689708"/>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23" name="椭圆 22"/>
          <p:cNvSpPr/>
          <p:nvPr/>
        </p:nvSpPr>
        <p:spPr bwMode="auto">
          <a:xfrm>
            <a:off x="6381260" y="3651739"/>
            <a:ext cx="1107830" cy="1107830"/>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30" name="椭圆 29"/>
          <p:cNvSpPr/>
          <p:nvPr/>
        </p:nvSpPr>
        <p:spPr bwMode="auto">
          <a:xfrm>
            <a:off x="6603023" y="1964593"/>
            <a:ext cx="342900" cy="342900"/>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31" name="椭圆 30"/>
          <p:cNvSpPr/>
          <p:nvPr/>
        </p:nvSpPr>
        <p:spPr bwMode="auto">
          <a:xfrm>
            <a:off x="6248400" y="2197100"/>
            <a:ext cx="203200" cy="203200"/>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40" name="椭圆 39"/>
          <p:cNvSpPr/>
          <p:nvPr/>
        </p:nvSpPr>
        <p:spPr bwMode="auto">
          <a:xfrm>
            <a:off x="7545574" y="1127794"/>
            <a:ext cx="602283" cy="602283"/>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r>
              <a:rPr lang="en-US" altLang="zh-CN" dirty="0" smtClean="0">
                <a:solidFill>
                  <a:schemeClr val="bg1"/>
                </a:solidFill>
              </a:rPr>
              <a:t>.ai</a:t>
            </a:r>
            <a:endParaRPr lang="zh-CN" altLang="en-US" dirty="0" smtClean="0">
              <a:solidFill>
                <a:schemeClr val="bg1"/>
              </a:solidFill>
            </a:endParaRPr>
          </a:p>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dirty="0">
              <a:ln>
                <a:noFill/>
              </a:ln>
              <a:solidFill>
                <a:schemeClr val="tx1"/>
              </a:solidFill>
              <a:effectLst/>
              <a:latin typeface="Arial" charset="0"/>
              <a:ea typeface="宋体" charset="0"/>
              <a:cs typeface="宋体" charset="0"/>
            </a:endParaRPr>
          </a:p>
        </p:txBody>
      </p:sp>
      <p:sp>
        <p:nvSpPr>
          <p:cNvPr id="32" name="椭圆 31"/>
          <p:cNvSpPr/>
          <p:nvPr/>
        </p:nvSpPr>
        <p:spPr bwMode="auto">
          <a:xfrm>
            <a:off x="6371492" y="2328008"/>
            <a:ext cx="602761" cy="602761"/>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5" name="文本框 4"/>
          <p:cNvSpPr txBox="1"/>
          <p:nvPr/>
        </p:nvSpPr>
        <p:spPr>
          <a:xfrm>
            <a:off x="6744619" y="1287614"/>
            <a:ext cx="569387" cy="369332"/>
          </a:xfrm>
          <a:prstGeom prst="rect">
            <a:avLst/>
          </a:prstGeom>
          <a:noFill/>
        </p:spPr>
        <p:txBody>
          <a:bodyPr wrap="none" rtlCol="0">
            <a:spAutoFit/>
          </a:bodyPr>
          <a:lstStyle/>
          <a:p>
            <a:r>
              <a:rPr kumimoji="1" lang="en-US" altLang="zh-CN" dirty="0" smtClean="0">
                <a:solidFill>
                  <a:schemeClr val="bg1"/>
                </a:solidFill>
              </a:rPr>
              <a:t>.pdf</a:t>
            </a:r>
            <a:endParaRPr kumimoji="1" lang="zh-CN" altLang="en-US" dirty="0">
              <a:solidFill>
                <a:schemeClr val="bg1"/>
              </a:solidFill>
            </a:endParaRPr>
          </a:p>
        </p:txBody>
      </p:sp>
      <p:sp>
        <p:nvSpPr>
          <p:cNvPr id="34" name="文本框 33"/>
          <p:cNvSpPr txBox="1"/>
          <p:nvPr/>
        </p:nvSpPr>
        <p:spPr>
          <a:xfrm>
            <a:off x="5428413" y="2528129"/>
            <a:ext cx="620683" cy="646331"/>
          </a:xfrm>
          <a:prstGeom prst="rect">
            <a:avLst/>
          </a:prstGeom>
          <a:noFill/>
        </p:spPr>
        <p:txBody>
          <a:bodyPr wrap="none" rtlCol="0">
            <a:spAutoFit/>
          </a:bodyPr>
          <a:lstStyle/>
          <a:p>
            <a:r>
              <a:rPr kumimoji="1" lang="en-US" altLang="zh-CN" dirty="0" smtClean="0">
                <a:solidFill>
                  <a:schemeClr val="bg1"/>
                </a:solidFill>
              </a:rPr>
              <a:t>.doc</a:t>
            </a:r>
            <a:endParaRPr kumimoji="1" lang="zh-CN" altLang="en-US" dirty="0" smtClean="0">
              <a:solidFill>
                <a:schemeClr val="bg1"/>
              </a:solidFill>
            </a:endParaRPr>
          </a:p>
          <a:p>
            <a:endParaRPr kumimoji="1" lang="zh-CN" altLang="en-US" dirty="0">
              <a:solidFill>
                <a:schemeClr val="bg1"/>
              </a:solidFill>
            </a:endParaRPr>
          </a:p>
        </p:txBody>
      </p:sp>
      <p:sp>
        <p:nvSpPr>
          <p:cNvPr id="36" name="文本框 35"/>
          <p:cNvSpPr txBox="1"/>
          <p:nvPr/>
        </p:nvSpPr>
        <p:spPr>
          <a:xfrm>
            <a:off x="5768633" y="1556658"/>
            <a:ext cx="710451" cy="369332"/>
          </a:xfrm>
          <a:prstGeom prst="rect">
            <a:avLst/>
          </a:prstGeom>
          <a:noFill/>
        </p:spPr>
        <p:txBody>
          <a:bodyPr wrap="none" rtlCol="0">
            <a:spAutoFit/>
          </a:bodyPr>
          <a:lstStyle/>
          <a:p>
            <a:r>
              <a:rPr kumimoji="1" lang="en-US" altLang="zh-CN" dirty="0" smtClean="0">
                <a:solidFill>
                  <a:schemeClr val="bg1"/>
                </a:solidFill>
              </a:rPr>
              <a:t>WPS</a:t>
            </a:r>
            <a:endParaRPr kumimoji="1" lang="zh-CN" altLang="en-US" dirty="0" smtClean="0">
              <a:solidFill>
                <a:schemeClr val="bg1"/>
              </a:solidFill>
            </a:endParaRPr>
          </a:p>
        </p:txBody>
      </p:sp>
      <p:sp>
        <p:nvSpPr>
          <p:cNvPr id="37" name="文本框 36"/>
          <p:cNvSpPr txBox="1"/>
          <p:nvPr/>
        </p:nvSpPr>
        <p:spPr>
          <a:xfrm>
            <a:off x="5591907" y="3587261"/>
            <a:ext cx="813043" cy="369332"/>
          </a:xfrm>
          <a:prstGeom prst="rect">
            <a:avLst/>
          </a:prstGeom>
          <a:noFill/>
        </p:spPr>
        <p:txBody>
          <a:bodyPr wrap="none" rtlCol="0">
            <a:spAutoFit/>
          </a:bodyPr>
          <a:lstStyle/>
          <a:p>
            <a:r>
              <a:rPr kumimoji="1" lang="en-US" altLang="zh-CN" dirty="0" smtClean="0">
                <a:solidFill>
                  <a:schemeClr val="bg1"/>
                </a:solidFill>
              </a:rPr>
              <a:t>HTML</a:t>
            </a:r>
            <a:endParaRPr kumimoji="1" lang="zh-CN" altLang="en-US" dirty="0">
              <a:solidFill>
                <a:schemeClr val="bg1"/>
              </a:solidFill>
            </a:endParaRPr>
          </a:p>
        </p:txBody>
      </p:sp>
      <p:sp>
        <p:nvSpPr>
          <p:cNvPr id="38" name="文本框 37"/>
          <p:cNvSpPr txBox="1"/>
          <p:nvPr/>
        </p:nvSpPr>
        <p:spPr>
          <a:xfrm>
            <a:off x="6394938" y="3109517"/>
            <a:ext cx="659155" cy="369332"/>
          </a:xfrm>
          <a:prstGeom prst="rect">
            <a:avLst/>
          </a:prstGeom>
          <a:noFill/>
        </p:spPr>
        <p:txBody>
          <a:bodyPr wrap="none" rtlCol="0">
            <a:spAutoFit/>
          </a:bodyPr>
          <a:lstStyle/>
          <a:p>
            <a:r>
              <a:rPr kumimoji="1" lang="en-US" altLang="zh-CN" dirty="0" smtClean="0">
                <a:solidFill>
                  <a:schemeClr val="bg1"/>
                </a:solidFill>
              </a:rPr>
              <a:t>PSD</a:t>
            </a:r>
            <a:endParaRPr kumimoji="1" lang="zh-CN" altLang="en-US" dirty="0">
              <a:solidFill>
                <a:schemeClr val="bg1"/>
              </a:solidFill>
            </a:endParaRPr>
          </a:p>
        </p:txBody>
      </p:sp>
      <p:sp>
        <p:nvSpPr>
          <p:cNvPr id="39" name="文本框 38"/>
          <p:cNvSpPr txBox="1"/>
          <p:nvPr/>
        </p:nvSpPr>
        <p:spPr>
          <a:xfrm>
            <a:off x="6490473" y="4037565"/>
            <a:ext cx="941283" cy="369332"/>
          </a:xfrm>
          <a:prstGeom prst="rect">
            <a:avLst/>
          </a:prstGeom>
          <a:noFill/>
        </p:spPr>
        <p:txBody>
          <a:bodyPr wrap="none" rtlCol="0">
            <a:spAutoFit/>
          </a:bodyPr>
          <a:lstStyle/>
          <a:p>
            <a:r>
              <a:rPr kumimoji="1" lang="en-US" altLang="zh-CN" dirty="0" smtClean="0">
                <a:solidFill>
                  <a:schemeClr val="bg1"/>
                </a:solidFill>
              </a:rPr>
              <a:t>EXCEL</a:t>
            </a:r>
            <a:endParaRPr kumimoji="1" lang="zh-CN" altLang="en-US" dirty="0">
              <a:solidFill>
                <a:schemeClr val="bg1"/>
              </a:solidFill>
            </a:endParaRPr>
          </a:p>
        </p:txBody>
      </p:sp>
      <p:sp>
        <p:nvSpPr>
          <p:cNvPr id="41" name="椭圆 40"/>
          <p:cNvSpPr/>
          <p:nvPr/>
        </p:nvSpPr>
        <p:spPr bwMode="auto">
          <a:xfrm>
            <a:off x="7391272" y="3468399"/>
            <a:ext cx="599036" cy="599036"/>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42" name="文本框 41"/>
          <p:cNvSpPr txBox="1"/>
          <p:nvPr/>
        </p:nvSpPr>
        <p:spPr>
          <a:xfrm>
            <a:off x="7332842" y="3537404"/>
            <a:ext cx="684803" cy="369332"/>
          </a:xfrm>
          <a:prstGeom prst="rect">
            <a:avLst/>
          </a:prstGeom>
          <a:noFill/>
        </p:spPr>
        <p:txBody>
          <a:bodyPr wrap="none" rtlCol="0">
            <a:spAutoFit/>
          </a:bodyPr>
          <a:lstStyle/>
          <a:p>
            <a:r>
              <a:rPr kumimoji="1" lang="en-US" altLang="zh-CN" dirty="0" smtClean="0">
                <a:solidFill>
                  <a:schemeClr val="bg1"/>
                </a:solidFill>
              </a:rPr>
              <a:t>.max</a:t>
            </a:r>
            <a:endParaRPr kumimoji="1" lang="zh-CN" altLang="en-US" dirty="0">
              <a:solidFill>
                <a:schemeClr val="bg1"/>
              </a:solidFill>
            </a:endParaRPr>
          </a:p>
        </p:txBody>
      </p:sp>
      <p:sp>
        <p:nvSpPr>
          <p:cNvPr id="43" name="椭圆 42"/>
          <p:cNvSpPr/>
          <p:nvPr/>
        </p:nvSpPr>
        <p:spPr bwMode="auto">
          <a:xfrm>
            <a:off x="7545228" y="4120441"/>
            <a:ext cx="566436" cy="566436"/>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45" name="文本框 44"/>
          <p:cNvSpPr txBox="1"/>
          <p:nvPr/>
        </p:nvSpPr>
        <p:spPr>
          <a:xfrm>
            <a:off x="7544534" y="4215376"/>
            <a:ext cx="569387" cy="369332"/>
          </a:xfrm>
          <a:prstGeom prst="rect">
            <a:avLst/>
          </a:prstGeom>
          <a:noFill/>
        </p:spPr>
        <p:txBody>
          <a:bodyPr wrap="none" rtlCol="0">
            <a:spAutoFit/>
          </a:bodyPr>
          <a:lstStyle/>
          <a:p>
            <a:r>
              <a:rPr kumimoji="1" lang="en-US" altLang="zh-CN" dirty="0" smtClean="0">
                <a:solidFill>
                  <a:schemeClr val="bg1"/>
                </a:solidFill>
              </a:rPr>
              <a:t>DW</a:t>
            </a:r>
            <a:endParaRPr kumimoji="1" lang="zh-CN" altLang="en-US" dirty="0">
              <a:solidFill>
                <a:schemeClr val="bg1"/>
              </a:solidFill>
            </a:endParaRPr>
          </a:p>
        </p:txBody>
      </p:sp>
      <p:sp>
        <p:nvSpPr>
          <p:cNvPr id="46" name="椭圆 45"/>
          <p:cNvSpPr/>
          <p:nvPr/>
        </p:nvSpPr>
        <p:spPr bwMode="auto">
          <a:xfrm>
            <a:off x="6328228" y="1101272"/>
            <a:ext cx="203200" cy="203200"/>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47" name="椭圆 46"/>
          <p:cNvSpPr/>
          <p:nvPr/>
        </p:nvSpPr>
        <p:spPr bwMode="auto">
          <a:xfrm>
            <a:off x="5464627" y="1906814"/>
            <a:ext cx="246743" cy="246743"/>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48" name="椭圆 47"/>
          <p:cNvSpPr/>
          <p:nvPr/>
        </p:nvSpPr>
        <p:spPr bwMode="auto">
          <a:xfrm>
            <a:off x="5295899" y="3263899"/>
            <a:ext cx="321129" cy="321129"/>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50" name="椭圆 49"/>
          <p:cNvSpPr/>
          <p:nvPr/>
        </p:nvSpPr>
        <p:spPr bwMode="auto">
          <a:xfrm>
            <a:off x="6133655" y="3155626"/>
            <a:ext cx="200698" cy="200698"/>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52" name="椭圆 51"/>
          <p:cNvSpPr/>
          <p:nvPr/>
        </p:nvSpPr>
        <p:spPr bwMode="auto">
          <a:xfrm>
            <a:off x="8047034" y="3393713"/>
            <a:ext cx="700114" cy="700114"/>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53" name="文本框 52"/>
          <p:cNvSpPr txBox="1"/>
          <p:nvPr/>
        </p:nvSpPr>
        <p:spPr>
          <a:xfrm>
            <a:off x="6367115" y="2436905"/>
            <a:ext cx="633507" cy="369332"/>
          </a:xfrm>
          <a:prstGeom prst="rect">
            <a:avLst/>
          </a:prstGeom>
          <a:noFill/>
        </p:spPr>
        <p:txBody>
          <a:bodyPr wrap="none" rtlCol="0">
            <a:spAutoFit/>
          </a:bodyPr>
          <a:lstStyle/>
          <a:p>
            <a:r>
              <a:rPr kumimoji="1" lang="en-US" altLang="zh-CN" dirty="0" smtClean="0">
                <a:solidFill>
                  <a:schemeClr val="bg1"/>
                </a:solidFill>
              </a:rPr>
              <a:t>JPG</a:t>
            </a:r>
            <a:endParaRPr kumimoji="1" lang="zh-CN" altLang="en-US" dirty="0">
              <a:solidFill>
                <a:schemeClr val="bg1"/>
              </a:solidFill>
            </a:endParaRPr>
          </a:p>
        </p:txBody>
      </p:sp>
      <p:sp>
        <p:nvSpPr>
          <p:cNvPr id="54" name="文本框 53"/>
          <p:cNvSpPr txBox="1"/>
          <p:nvPr/>
        </p:nvSpPr>
        <p:spPr>
          <a:xfrm>
            <a:off x="8059053" y="3558394"/>
            <a:ext cx="671979" cy="369332"/>
          </a:xfrm>
          <a:prstGeom prst="rect">
            <a:avLst/>
          </a:prstGeom>
          <a:noFill/>
        </p:spPr>
        <p:txBody>
          <a:bodyPr wrap="none" rtlCol="0">
            <a:spAutoFit/>
          </a:bodyPr>
          <a:lstStyle/>
          <a:p>
            <a:r>
              <a:rPr kumimoji="1" lang="en-US" altLang="zh-CN" dirty="0" smtClean="0">
                <a:solidFill>
                  <a:schemeClr val="bg1"/>
                </a:solidFill>
              </a:rPr>
              <a:t>CAD</a:t>
            </a:r>
            <a:endParaRPr kumimoji="1" lang="zh-CN" altLang="en-US" dirty="0">
              <a:solidFill>
                <a:schemeClr val="bg1"/>
              </a:solidFill>
            </a:endParaRPr>
          </a:p>
        </p:txBody>
      </p:sp>
      <p:sp>
        <p:nvSpPr>
          <p:cNvPr id="55" name="椭圆 54"/>
          <p:cNvSpPr/>
          <p:nvPr/>
        </p:nvSpPr>
        <p:spPr bwMode="auto">
          <a:xfrm>
            <a:off x="8232529" y="1478776"/>
            <a:ext cx="316468" cy="316468"/>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56" name="文本框 55"/>
          <p:cNvSpPr txBox="1"/>
          <p:nvPr/>
        </p:nvSpPr>
        <p:spPr>
          <a:xfrm>
            <a:off x="7365971" y="2306273"/>
            <a:ext cx="1243122" cy="646331"/>
          </a:xfrm>
          <a:prstGeom prst="rect">
            <a:avLst/>
          </a:prstGeom>
          <a:noFill/>
        </p:spPr>
        <p:txBody>
          <a:bodyPr wrap="square" rtlCol="0">
            <a:spAutoFit/>
          </a:bodyPr>
          <a:lstStyle/>
          <a:p>
            <a:r>
              <a:rPr kumimoji="1" lang="zh-CN" altLang="en-US" dirty="0" smtClean="0">
                <a:solidFill>
                  <a:schemeClr val="bg1"/>
                </a:solidFill>
                <a:latin typeface="Microsoft YaHei" charset="0"/>
                <a:ea typeface="Microsoft YaHei" charset="0"/>
                <a:cs typeface="Microsoft YaHei" charset="0"/>
              </a:rPr>
              <a:t>在线预览</a:t>
            </a:r>
            <a:r>
              <a:rPr kumimoji="1" lang="en-US" altLang="zh-CN" dirty="0" smtClean="0">
                <a:solidFill>
                  <a:schemeClr val="bg1"/>
                </a:solidFill>
                <a:latin typeface="Microsoft YaHei" charset="0"/>
                <a:ea typeface="Microsoft YaHei" charset="0"/>
                <a:cs typeface="Microsoft YaHei" charset="0"/>
              </a:rPr>
              <a:t>&amp;</a:t>
            </a:r>
            <a:r>
              <a:rPr kumimoji="1" lang="zh-CN" altLang="en-US" dirty="0" smtClean="0">
                <a:solidFill>
                  <a:schemeClr val="bg1"/>
                </a:solidFill>
                <a:latin typeface="Microsoft YaHei" charset="0"/>
                <a:ea typeface="Microsoft YaHei" charset="0"/>
                <a:cs typeface="Microsoft YaHei" charset="0"/>
              </a:rPr>
              <a:t>编辑</a:t>
            </a:r>
            <a:endParaRPr kumimoji="1" lang="zh-CN" altLang="en-US" dirty="0">
              <a:solidFill>
                <a:schemeClr val="bg1"/>
              </a:solidFill>
              <a:latin typeface="Microsoft YaHei" charset="0"/>
              <a:ea typeface="Microsoft YaHei" charset="0"/>
              <a:cs typeface="Microsoft YaHei" charset="0"/>
            </a:endParaRPr>
          </a:p>
        </p:txBody>
      </p:sp>
      <p:sp>
        <p:nvSpPr>
          <p:cNvPr id="57" name="椭圆 56"/>
          <p:cNvSpPr/>
          <p:nvPr/>
        </p:nvSpPr>
        <p:spPr bwMode="auto">
          <a:xfrm>
            <a:off x="8568690" y="3017520"/>
            <a:ext cx="480060" cy="480060"/>
          </a:xfrm>
          <a:prstGeom prst="ellipse">
            <a:avLst/>
          </a:prstGeom>
          <a:solidFill>
            <a:srgbClr val="FF370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20485" name="文本框 6"/>
          <p:cNvSpPr>
            <a:spLocks noChangeArrowheads="1"/>
          </p:cNvSpPr>
          <p:nvPr/>
        </p:nvSpPr>
        <p:spPr bwMode="auto">
          <a:xfrm>
            <a:off x="563563" y="890588"/>
            <a:ext cx="499903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1450" indent="-171450">
              <a:lnSpc>
                <a:spcPct val="150000"/>
              </a:lnSpc>
              <a:buClr>
                <a:srgbClr val="FF3702"/>
              </a:buClr>
              <a:buFont typeface="Wingdings" charset="2"/>
              <a:buChar char="l"/>
            </a:pPr>
            <a:r>
              <a:rPr lang="zh-CN" altLang="en-US" sz="1200" dirty="0">
                <a:solidFill>
                  <a:srgbClr val="606060"/>
                </a:solidFill>
                <a:latin typeface="微软雅黑" charset="0"/>
                <a:ea typeface="微软雅黑" charset="0"/>
                <a:cs typeface="微软雅黑" charset="0"/>
                <a:sym typeface="STHeiti" charset="0"/>
              </a:rPr>
              <a:t>通过网盘客户端打开office文件、pdf文档、多种格式图片，即刻在线预览，省去繁琐的下载过程，提高团队协作效率</a:t>
            </a:r>
          </a:p>
        </p:txBody>
      </p:sp>
      <p:pic>
        <p:nvPicPr>
          <p:cNvPr id="44" name="图片 14" descr="2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706" y="2600902"/>
            <a:ext cx="3438525" cy="208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142729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文本框 5"/>
          <p:cNvSpPr>
            <a:spLocks noChangeArrowheads="1"/>
          </p:cNvSpPr>
          <p:nvPr/>
        </p:nvSpPr>
        <p:spPr bwMode="auto">
          <a:xfrm>
            <a:off x="557213" y="430213"/>
            <a:ext cx="472437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400" b="1" dirty="0" smtClean="0">
                <a:solidFill>
                  <a:srgbClr val="606060"/>
                </a:solidFill>
                <a:latin typeface="微软雅黑" charset="0"/>
                <a:ea typeface="微软雅黑" charset="0"/>
                <a:cs typeface="微软雅黑" charset="0"/>
                <a:sym typeface="微软雅黑" charset="0"/>
              </a:rPr>
              <a:t>群聊模式 </a:t>
            </a:r>
            <a:r>
              <a:rPr lang="en-US" altLang="zh-CN" sz="2400" b="1" dirty="0" smtClean="0">
                <a:solidFill>
                  <a:srgbClr val="606060"/>
                </a:solidFill>
                <a:latin typeface="微软雅黑" charset="0"/>
                <a:ea typeface="微软雅黑" charset="0"/>
                <a:cs typeface="微软雅黑" charset="0"/>
                <a:sym typeface="微软雅黑" charset="0"/>
              </a:rPr>
              <a:t>—— </a:t>
            </a:r>
            <a:r>
              <a:rPr lang="zh-CN" altLang="en-US" sz="2400" b="1" dirty="0" smtClean="0">
                <a:solidFill>
                  <a:srgbClr val="606060"/>
                </a:solidFill>
                <a:latin typeface="微软雅黑" charset="0"/>
                <a:ea typeface="微软雅黑" charset="0"/>
                <a:cs typeface="微软雅黑" charset="0"/>
                <a:sym typeface="微软雅黑" charset="0"/>
              </a:rPr>
              <a:t>基于文件进行评论</a:t>
            </a:r>
            <a:endParaRPr lang="zh-CN" altLang="en-US" sz="2400" b="1" dirty="0">
              <a:solidFill>
                <a:srgbClr val="606060"/>
              </a:solidFill>
              <a:latin typeface="微软雅黑" charset="0"/>
              <a:ea typeface="微软雅黑" charset="0"/>
              <a:cs typeface="微软雅黑" charset="0"/>
              <a:sym typeface="微软雅黑" charset="0"/>
            </a:endParaRPr>
          </a:p>
        </p:txBody>
      </p:sp>
      <p:sp>
        <p:nvSpPr>
          <p:cNvPr id="11269" name="文本框 6"/>
          <p:cNvSpPr>
            <a:spLocks noChangeArrowheads="1"/>
          </p:cNvSpPr>
          <p:nvPr/>
        </p:nvSpPr>
        <p:spPr bwMode="auto">
          <a:xfrm>
            <a:off x="563563" y="890588"/>
            <a:ext cx="5934397" cy="720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171450" indent="-171450">
              <a:lnSpc>
                <a:spcPct val="150000"/>
              </a:lnSpc>
              <a:buClr>
                <a:srgbClr val="FF3702"/>
              </a:buClr>
              <a:buFont typeface="Wingdings" charset="2"/>
              <a:buChar char="l"/>
            </a:pPr>
            <a:r>
              <a:rPr lang="zh-CN" altLang="en-US" sz="1400" dirty="0" smtClean="0">
                <a:solidFill>
                  <a:srgbClr val="606060"/>
                </a:solidFill>
                <a:latin typeface="微软雅黑" charset="0"/>
                <a:ea typeface="微软雅黑" charset="0"/>
                <a:cs typeface="微软雅黑" charset="0"/>
                <a:sym typeface="STHeiti" charset="0"/>
              </a:rPr>
              <a:t>用户可以基于某一文件进行评论</a:t>
            </a:r>
          </a:p>
          <a:p>
            <a:pPr marL="171450" indent="-171450">
              <a:lnSpc>
                <a:spcPct val="150000"/>
              </a:lnSpc>
              <a:buClr>
                <a:srgbClr val="FF3702"/>
              </a:buClr>
              <a:buFont typeface="Wingdings" charset="2"/>
              <a:buChar char="l"/>
            </a:pPr>
            <a:r>
              <a:rPr lang="zh-CN" altLang="en-US" sz="1400" dirty="0" smtClean="0">
                <a:solidFill>
                  <a:srgbClr val="606060"/>
                </a:solidFill>
                <a:latin typeface="微软雅黑" charset="0"/>
                <a:ea typeface="微软雅黑" charset="0"/>
                <a:cs typeface="微软雅黑" charset="0"/>
                <a:sym typeface="STHeiti" charset="0"/>
              </a:rPr>
              <a:t>用户可以基于评论功能，</a:t>
            </a:r>
            <a:r>
              <a:rPr lang="en-US" altLang="zh-CN" sz="1400" dirty="0" smtClean="0">
                <a:solidFill>
                  <a:srgbClr val="606060"/>
                </a:solidFill>
                <a:latin typeface="微软雅黑" charset="0"/>
                <a:ea typeface="微软雅黑" charset="0"/>
                <a:cs typeface="微软雅黑" charset="0"/>
                <a:sym typeface="STHeiti" charset="0"/>
              </a:rPr>
              <a:t>@</a:t>
            </a:r>
            <a:r>
              <a:rPr lang="zh-CN" altLang="en-US" sz="1400" dirty="0" smtClean="0">
                <a:solidFill>
                  <a:srgbClr val="606060"/>
                </a:solidFill>
                <a:latin typeface="微软雅黑" charset="0"/>
                <a:ea typeface="微软雅黑" charset="0"/>
                <a:cs typeface="微软雅黑" charset="0"/>
                <a:sym typeface="STHeiti" charset="0"/>
              </a:rPr>
              <a:t>该讨论组成员，进行强调通知</a:t>
            </a:r>
            <a:endParaRPr lang="zh-CN" altLang="en-US" sz="1400" dirty="0">
              <a:solidFill>
                <a:srgbClr val="606060"/>
              </a:solidFill>
              <a:latin typeface="微软雅黑" charset="0"/>
              <a:ea typeface="微软雅黑" charset="0"/>
              <a:cs typeface="微软雅黑" charset="0"/>
              <a:sym typeface="STHeiti" charset="0"/>
            </a:endParaRPr>
          </a:p>
        </p:txBody>
      </p:sp>
      <p:pic>
        <p:nvPicPr>
          <p:cNvPr id="10" name="图片 9"/>
          <p:cNvPicPr/>
          <p:nvPr/>
        </p:nvPicPr>
        <p:blipFill>
          <a:blip r:embed="rId2" cstate="email">
            <a:extLst>
              <a:ext uri="{28A0092B-C50C-407E-A947-70E740481C1C}">
                <a14:useLocalDpi xmlns:a14="http://schemas.microsoft.com/office/drawing/2010/main" val="0"/>
              </a:ext>
            </a:extLst>
          </a:blip>
          <a:srcRect/>
          <a:stretch>
            <a:fillRect/>
          </a:stretch>
        </p:blipFill>
        <p:spPr>
          <a:xfrm>
            <a:off x="6660232" y="965929"/>
            <a:ext cx="2189480" cy="3877310"/>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3" cstate="print"/>
          <a:srcRect/>
          <a:stretch>
            <a:fillRect/>
          </a:stretch>
        </p:blipFill>
        <p:spPr bwMode="auto">
          <a:xfrm>
            <a:off x="683568" y="1817630"/>
            <a:ext cx="5786844" cy="2880320"/>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63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文本框 5"/>
          <p:cNvSpPr>
            <a:spLocks noChangeArrowheads="1"/>
          </p:cNvSpPr>
          <p:nvPr/>
        </p:nvSpPr>
        <p:spPr bwMode="auto">
          <a:xfrm>
            <a:off x="557213" y="430213"/>
            <a:ext cx="34932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400" b="1" dirty="0" smtClean="0">
                <a:solidFill>
                  <a:srgbClr val="606060"/>
                </a:solidFill>
                <a:latin typeface="微软雅黑" charset="0"/>
                <a:ea typeface="微软雅黑" charset="0"/>
                <a:cs typeface="微软雅黑" charset="0"/>
                <a:sym typeface="微软雅黑" charset="0"/>
              </a:rPr>
              <a:t>及时感知 </a:t>
            </a:r>
            <a:r>
              <a:rPr lang="en-US" altLang="zh-CN" sz="2400" b="1" dirty="0" smtClean="0">
                <a:solidFill>
                  <a:srgbClr val="606060"/>
                </a:solidFill>
                <a:latin typeface="微软雅黑" charset="0"/>
                <a:ea typeface="微软雅黑" charset="0"/>
                <a:cs typeface="微软雅黑" charset="0"/>
                <a:sym typeface="微软雅黑" charset="0"/>
              </a:rPr>
              <a:t>—— </a:t>
            </a:r>
            <a:r>
              <a:rPr lang="zh-CN" altLang="en-US" sz="2400" b="1" dirty="0" smtClean="0">
                <a:solidFill>
                  <a:srgbClr val="606060"/>
                </a:solidFill>
                <a:latin typeface="微软雅黑" charset="0"/>
                <a:ea typeface="微软雅黑" charset="0"/>
                <a:cs typeface="微软雅黑" charset="0"/>
                <a:sym typeface="微软雅黑" charset="0"/>
              </a:rPr>
              <a:t>消息通知</a:t>
            </a:r>
            <a:endParaRPr lang="zh-CN" altLang="en-US" sz="2400" b="1" dirty="0">
              <a:solidFill>
                <a:srgbClr val="606060"/>
              </a:solidFill>
              <a:latin typeface="微软雅黑" charset="0"/>
              <a:ea typeface="微软雅黑" charset="0"/>
              <a:cs typeface="微软雅黑" charset="0"/>
              <a:sym typeface="微软雅黑" charset="0"/>
            </a:endParaRPr>
          </a:p>
        </p:txBody>
      </p:sp>
      <p:sp>
        <p:nvSpPr>
          <p:cNvPr id="11269" name="文本框 6"/>
          <p:cNvSpPr>
            <a:spLocks noChangeArrowheads="1"/>
          </p:cNvSpPr>
          <p:nvPr/>
        </p:nvSpPr>
        <p:spPr bwMode="auto">
          <a:xfrm>
            <a:off x="563563" y="890588"/>
            <a:ext cx="5934397" cy="720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171450" indent="-171450">
              <a:lnSpc>
                <a:spcPct val="150000"/>
              </a:lnSpc>
              <a:buClr>
                <a:srgbClr val="FF3702"/>
              </a:buClr>
              <a:buFont typeface="Wingdings" charset="2"/>
              <a:buChar char="l"/>
            </a:pPr>
            <a:r>
              <a:rPr lang="zh-CN" altLang="en-US" sz="1400" dirty="0" smtClean="0">
                <a:solidFill>
                  <a:srgbClr val="606060"/>
                </a:solidFill>
                <a:latin typeface="微软雅黑" charset="0"/>
                <a:ea typeface="微软雅黑" charset="0"/>
                <a:cs typeface="微软雅黑" charset="0"/>
                <a:sym typeface="STHeiti" charset="0"/>
              </a:rPr>
              <a:t>可以查看文件动态、</a:t>
            </a:r>
            <a:r>
              <a:rPr lang="en-US" altLang="zh-CN" sz="1400" dirty="0" smtClean="0">
                <a:solidFill>
                  <a:srgbClr val="606060"/>
                </a:solidFill>
                <a:latin typeface="微软雅黑" charset="0"/>
                <a:ea typeface="微软雅黑" charset="0"/>
                <a:cs typeface="微软雅黑" charset="0"/>
                <a:sym typeface="STHeiti" charset="0"/>
              </a:rPr>
              <a:t>@</a:t>
            </a:r>
            <a:r>
              <a:rPr lang="zh-CN" altLang="en-US" sz="1400" dirty="0" smtClean="0">
                <a:solidFill>
                  <a:srgbClr val="606060"/>
                </a:solidFill>
                <a:latin typeface="微软雅黑" charset="0"/>
                <a:ea typeface="微软雅黑" charset="0"/>
                <a:cs typeface="微软雅黑" charset="0"/>
                <a:sym typeface="STHeiti" charset="0"/>
              </a:rPr>
              <a:t>我的评论和公告消息</a:t>
            </a:r>
          </a:p>
          <a:p>
            <a:pPr marL="171450" indent="-171450">
              <a:lnSpc>
                <a:spcPct val="150000"/>
              </a:lnSpc>
              <a:buClr>
                <a:srgbClr val="FF3702"/>
              </a:buClr>
              <a:buFont typeface="Wingdings" charset="2"/>
              <a:buChar char="l"/>
            </a:pPr>
            <a:r>
              <a:rPr lang="zh-CN" altLang="en-US" sz="1400" dirty="0" smtClean="0">
                <a:solidFill>
                  <a:srgbClr val="606060"/>
                </a:solidFill>
                <a:latin typeface="微软雅黑" charset="0"/>
                <a:ea typeface="微软雅黑" charset="0"/>
                <a:cs typeface="微软雅黑" charset="0"/>
                <a:sym typeface="STHeiti" charset="0"/>
              </a:rPr>
              <a:t>可以在移动端及时了解文件更新进展</a:t>
            </a:r>
            <a:endParaRPr lang="zh-CN" altLang="en-US" sz="1400" dirty="0">
              <a:solidFill>
                <a:srgbClr val="606060"/>
              </a:solidFill>
              <a:latin typeface="微软雅黑" charset="0"/>
              <a:ea typeface="微软雅黑" charset="0"/>
              <a:cs typeface="微软雅黑" charset="0"/>
              <a:sym typeface="STHeiti" charset="0"/>
            </a:endParaRPr>
          </a:p>
        </p:txBody>
      </p:sp>
      <p:pic>
        <p:nvPicPr>
          <p:cNvPr id="1026" name="Picture 2"/>
          <p:cNvPicPr>
            <a:picLocks noChangeAspect="1" noChangeArrowheads="1"/>
          </p:cNvPicPr>
          <p:nvPr/>
        </p:nvPicPr>
        <p:blipFill>
          <a:blip r:embed="rId2" cstate="print"/>
          <a:srcRect/>
          <a:stretch>
            <a:fillRect/>
          </a:stretch>
        </p:blipFill>
        <p:spPr bwMode="auto">
          <a:xfrm>
            <a:off x="683568" y="1722383"/>
            <a:ext cx="5530193" cy="3096344"/>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3" cstate="print"/>
          <a:srcRect/>
          <a:stretch>
            <a:fillRect/>
          </a:stretch>
        </p:blipFill>
        <p:spPr bwMode="auto">
          <a:xfrm>
            <a:off x="6516216" y="1002303"/>
            <a:ext cx="2159369" cy="3816424"/>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122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文本框 5"/>
          <p:cNvSpPr>
            <a:spLocks noChangeArrowheads="1"/>
          </p:cNvSpPr>
          <p:nvPr/>
        </p:nvSpPr>
        <p:spPr bwMode="auto">
          <a:xfrm>
            <a:off x="557213" y="430213"/>
            <a:ext cx="50321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400" b="1" dirty="0" smtClean="0">
                <a:solidFill>
                  <a:srgbClr val="606060"/>
                </a:solidFill>
                <a:latin typeface="微软雅黑" charset="0"/>
                <a:ea typeface="微软雅黑" charset="0"/>
                <a:cs typeface="微软雅黑" charset="0"/>
                <a:sym typeface="微软雅黑" charset="0"/>
              </a:rPr>
              <a:t>快捷分类 </a:t>
            </a:r>
            <a:r>
              <a:rPr lang="en-US" altLang="zh-CN" sz="2400" b="1" dirty="0" smtClean="0">
                <a:solidFill>
                  <a:srgbClr val="606060"/>
                </a:solidFill>
                <a:latin typeface="微软雅黑" charset="0"/>
                <a:ea typeface="微软雅黑" charset="0"/>
                <a:cs typeface="微软雅黑" charset="0"/>
                <a:sym typeface="微软雅黑" charset="0"/>
              </a:rPr>
              <a:t>—— </a:t>
            </a:r>
            <a:r>
              <a:rPr lang="zh-CN" altLang="en-US" sz="2400" b="1" dirty="0" smtClean="0">
                <a:solidFill>
                  <a:srgbClr val="606060"/>
                </a:solidFill>
                <a:latin typeface="微软雅黑" charset="0"/>
                <a:ea typeface="微软雅黑" charset="0"/>
                <a:cs typeface="微软雅黑" charset="0"/>
                <a:sym typeface="微软雅黑" charset="0"/>
              </a:rPr>
              <a:t>资料库文件归档标签</a:t>
            </a:r>
            <a:endParaRPr lang="zh-CN" altLang="en-US" sz="2400" b="1" dirty="0">
              <a:solidFill>
                <a:srgbClr val="606060"/>
              </a:solidFill>
              <a:latin typeface="微软雅黑" charset="0"/>
              <a:ea typeface="微软雅黑" charset="0"/>
              <a:cs typeface="微软雅黑" charset="0"/>
              <a:sym typeface="微软雅黑" charset="0"/>
            </a:endParaRPr>
          </a:p>
        </p:txBody>
      </p:sp>
      <p:sp>
        <p:nvSpPr>
          <p:cNvPr id="13317" name="文本框 6"/>
          <p:cNvSpPr>
            <a:spLocks noChangeArrowheads="1"/>
          </p:cNvSpPr>
          <p:nvPr/>
        </p:nvSpPr>
        <p:spPr bwMode="auto">
          <a:xfrm>
            <a:off x="563563" y="890588"/>
            <a:ext cx="4999037" cy="720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1450" indent="-171450">
              <a:lnSpc>
                <a:spcPct val="150000"/>
              </a:lnSpc>
              <a:buClr>
                <a:srgbClr val="FF3702"/>
              </a:buClr>
              <a:buFont typeface="Wingdings" charset="2"/>
              <a:buChar char="l"/>
            </a:pPr>
            <a:r>
              <a:rPr lang="zh-CN" altLang="en-US" sz="1400" dirty="0" smtClean="0">
                <a:solidFill>
                  <a:srgbClr val="606060"/>
                </a:solidFill>
                <a:latin typeface="微软雅黑" charset="0"/>
                <a:ea typeface="微软雅黑" charset="0"/>
                <a:cs typeface="微软雅黑" charset="0"/>
                <a:sym typeface="STHeiti" charset="0"/>
              </a:rPr>
              <a:t>按个人需求进行资料自定义标签整理</a:t>
            </a:r>
            <a:endParaRPr lang="zh-CN" altLang="en-US" sz="1400" dirty="0">
              <a:solidFill>
                <a:srgbClr val="606060"/>
              </a:solidFill>
              <a:latin typeface="微软雅黑" charset="0"/>
              <a:ea typeface="微软雅黑" charset="0"/>
              <a:cs typeface="微软雅黑" charset="0"/>
              <a:sym typeface="STHeiti" charset="0"/>
            </a:endParaRPr>
          </a:p>
          <a:p>
            <a:pPr marL="171450" indent="-171450">
              <a:lnSpc>
                <a:spcPct val="150000"/>
              </a:lnSpc>
              <a:buClr>
                <a:srgbClr val="FF3702"/>
              </a:buClr>
              <a:buFont typeface="Wingdings" charset="2"/>
              <a:buChar char="l"/>
            </a:pPr>
            <a:r>
              <a:rPr lang="zh-CN" altLang="en-US" sz="1400" dirty="0" smtClean="0">
                <a:solidFill>
                  <a:srgbClr val="606060"/>
                </a:solidFill>
                <a:latin typeface="微软雅黑" charset="0"/>
                <a:ea typeface="微软雅黑" charset="0"/>
                <a:cs typeface="微软雅黑" charset="0"/>
                <a:sym typeface="STHeiti" charset="0"/>
              </a:rPr>
              <a:t>方便分类，快速查找某类别文档</a:t>
            </a:r>
            <a:endParaRPr lang="zh-CN" altLang="en-US" sz="1400" dirty="0">
              <a:solidFill>
                <a:srgbClr val="606060"/>
              </a:solidFill>
              <a:latin typeface="微软雅黑" charset="0"/>
              <a:ea typeface="微软雅黑" charset="0"/>
              <a:cs typeface="微软雅黑" charset="0"/>
              <a:sym typeface="STHeiti" charset="0"/>
            </a:endParaRPr>
          </a:p>
        </p:txBody>
      </p:sp>
      <p:pic>
        <p:nvPicPr>
          <p:cNvPr id="9" name="图片 8"/>
          <p:cNvPicPr/>
          <p:nvPr/>
        </p:nvPicPr>
        <p:blipFill>
          <a:blip r:embed="rId2" cstate="email">
            <a:extLst>
              <a:ext uri="{28A0092B-C50C-407E-A947-70E740481C1C}">
                <a14:useLocalDpi xmlns:a14="http://schemas.microsoft.com/office/drawing/2010/main" val="0"/>
              </a:ext>
            </a:extLst>
          </a:blip>
          <a:srcRect/>
          <a:stretch>
            <a:fillRect/>
          </a:stretch>
        </p:blipFill>
        <p:spPr>
          <a:xfrm>
            <a:off x="5508104" y="1948990"/>
            <a:ext cx="3096344" cy="2011486"/>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cstate="print"/>
          <a:srcRect r="42328"/>
          <a:stretch>
            <a:fillRect/>
          </a:stretch>
        </p:blipFill>
        <p:spPr bwMode="auto">
          <a:xfrm>
            <a:off x="683568" y="2020998"/>
            <a:ext cx="4536504" cy="1790700"/>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4386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94887" y="627534"/>
            <a:ext cx="8852221" cy="83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170" tIns="46990" rIns="90170" bIns="46990">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3200" b="1" dirty="0">
                <a:solidFill>
                  <a:srgbClr val="FF3702"/>
                </a:solidFill>
                <a:latin typeface="微软雅黑" charset="0"/>
                <a:ea typeface="微软雅黑" charset="0"/>
                <a:cs typeface="微软雅黑" charset="0"/>
              </a:rPr>
              <a:t>移动办公实时高效，倡导互联网</a:t>
            </a:r>
            <a:r>
              <a:rPr kumimoji="0" lang="en-US" altLang="zh-CN" sz="3200" b="1" dirty="0">
                <a:solidFill>
                  <a:srgbClr val="FF3702"/>
                </a:solidFill>
                <a:latin typeface="微软雅黑" charset="0"/>
                <a:ea typeface="微软雅黑" charset="0"/>
                <a:cs typeface="微软雅黑" charset="0"/>
              </a:rPr>
              <a:t>+</a:t>
            </a:r>
            <a:r>
              <a:rPr kumimoji="0" lang="zh-CN" altLang="en-US" sz="3200" b="1" dirty="0">
                <a:solidFill>
                  <a:srgbClr val="FF3702"/>
                </a:solidFill>
                <a:latin typeface="微软雅黑" charset="0"/>
                <a:ea typeface="微软雅黑" charset="0"/>
                <a:cs typeface="微软雅黑" charset="0"/>
              </a:rPr>
              <a:t>新方式！</a:t>
            </a:r>
            <a:endParaRPr kumimoji="0" lang="en-US" altLang="zh-CN" sz="3200" b="1" dirty="0">
              <a:solidFill>
                <a:srgbClr val="FF3702"/>
              </a:solidFill>
              <a:latin typeface="微软雅黑" charset="0"/>
              <a:ea typeface="微软雅黑" charset="0"/>
              <a:cs typeface="微软雅黑" charset="0"/>
            </a:endParaRPr>
          </a:p>
        </p:txBody>
      </p:sp>
      <p:sp>
        <p:nvSpPr>
          <p:cNvPr id="8" name="Line 4"/>
          <p:cNvSpPr>
            <a:spLocks noChangeShapeType="1"/>
          </p:cNvSpPr>
          <p:nvPr/>
        </p:nvSpPr>
        <p:spPr bwMode="auto">
          <a:xfrm>
            <a:off x="607863" y="1491630"/>
            <a:ext cx="7323138" cy="0"/>
          </a:xfrm>
          <a:prstGeom prst="line">
            <a:avLst/>
          </a:prstGeom>
          <a:noFill/>
          <a:ln w="9525">
            <a:solidFill>
              <a:schemeClr val="tx1">
                <a:lumMod val="95000"/>
                <a:lumOff val="5000"/>
              </a:schemeClr>
            </a:solidFill>
            <a:round/>
            <a:headEnd/>
            <a:tailEnd/>
          </a:ln>
          <a:extLst>
            <a:ext uri="{909E8E84-426E-40dd-AFC4-6F175D3DCCD1}">
              <a14:hiddenFill xmlns:a14="http://schemas.microsoft.com/office/drawing/2010/main" xmlns="">
                <a:noFill/>
              </a14:hiddenFill>
            </a:ext>
          </a:extLst>
        </p:spPr>
        <p:txBody>
          <a:bodyPr/>
          <a:lstStyle/>
          <a:p>
            <a:pPr>
              <a:defRPr/>
            </a:pPr>
            <a:endParaRPr lang="zh-CN" altLang="en-US"/>
          </a:p>
        </p:txBody>
      </p:sp>
      <p:sp>
        <p:nvSpPr>
          <p:cNvPr id="9" name="Text Box 3"/>
          <p:cNvSpPr txBox="1">
            <a:spLocks noChangeArrowheads="1"/>
          </p:cNvSpPr>
          <p:nvPr/>
        </p:nvSpPr>
        <p:spPr bwMode="auto">
          <a:xfrm>
            <a:off x="494887" y="1563638"/>
            <a:ext cx="7412061" cy="72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170" tIns="46990" rIns="90170" bIns="46990">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400" dirty="0">
                <a:solidFill>
                  <a:srgbClr val="595959"/>
                </a:solidFill>
                <a:latin typeface="微软雅黑" charset="0"/>
                <a:ea typeface="微软雅黑" charset="0"/>
                <a:cs typeface="微软雅黑" charset="0"/>
              </a:rPr>
              <a:t>经常处于出差状态，位于家中、酒店、咖啡厅、机场候机楼等地，提供随时随地可以使用笔记本电脑、手机等移动设备方便快捷处理事务的方式方法</a:t>
            </a:r>
          </a:p>
        </p:txBody>
      </p:sp>
    </p:spTree>
    <p:extLst>
      <p:ext uri="{BB962C8B-B14F-4D97-AF65-F5344CB8AC3E}">
        <p14:creationId xmlns:p14="http://schemas.microsoft.com/office/powerpoint/2010/main" val="346800889"/>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2675" y="1782201"/>
            <a:ext cx="7623230" cy="2638220"/>
          </a:xfrm>
          <a:prstGeom prst="rect">
            <a:avLst/>
          </a:prstGeom>
        </p:spPr>
      </p:pic>
      <p:sp>
        <p:nvSpPr>
          <p:cNvPr id="16388" name="文本框 5"/>
          <p:cNvSpPr>
            <a:spLocks noChangeArrowheads="1"/>
          </p:cNvSpPr>
          <p:nvPr/>
        </p:nvSpPr>
        <p:spPr bwMode="auto">
          <a:xfrm>
            <a:off x="557213" y="430213"/>
            <a:ext cx="56477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400" b="1" dirty="0" smtClean="0">
                <a:solidFill>
                  <a:srgbClr val="606060"/>
                </a:solidFill>
                <a:latin typeface="微软雅黑" charset="0"/>
                <a:ea typeface="微软雅黑" charset="0"/>
                <a:cs typeface="微软雅黑" charset="0"/>
                <a:sym typeface="微软雅黑" charset="0"/>
              </a:rPr>
              <a:t>全终端适配 </a:t>
            </a:r>
            <a:r>
              <a:rPr lang="en-US" altLang="zh-CN" sz="2400" b="1" dirty="0" smtClean="0">
                <a:solidFill>
                  <a:srgbClr val="606060"/>
                </a:solidFill>
                <a:latin typeface="微软雅黑" charset="0"/>
                <a:ea typeface="微软雅黑" charset="0"/>
                <a:cs typeface="微软雅黑" charset="0"/>
                <a:sym typeface="微软雅黑" charset="0"/>
              </a:rPr>
              <a:t>—— </a:t>
            </a:r>
            <a:r>
              <a:rPr lang="zh-CN" altLang="en-US" sz="2400" b="1" dirty="0" smtClean="0">
                <a:solidFill>
                  <a:srgbClr val="606060"/>
                </a:solidFill>
                <a:latin typeface="微软雅黑" charset="0"/>
                <a:ea typeface="微软雅黑" charset="0"/>
                <a:cs typeface="微软雅黑" charset="0"/>
                <a:sym typeface="微软雅黑" charset="0"/>
              </a:rPr>
              <a:t>支持所有主流终端</a:t>
            </a:r>
            <a:r>
              <a:rPr lang="zh-CN" altLang="en-US" sz="2400" b="1" dirty="0">
                <a:solidFill>
                  <a:srgbClr val="606060"/>
                </a:solidFill>
                <a:latin typeface="微软雅黑" charset="0"/>
                <a:ea typeface="微软雅黑" charset="0"/>
                <a:cs typeface="微软雅黑" charset="0"/>
                <a:sym typeface="微软雅黑" charset="0"/>
              </a:rPr>
              <a:t>平台</a:t>
            </a:r>
          </a:p>
        </p:txBody>
      </p:sp>
      <p:sp>
        <p:nvSpPr>
          <p:cNvPr id="16389" name="文本框 6"/>
          <p:cNvSpPr>
            <a:spLocks noChangeArrowheads="1"/>
          </p:cNvSpPr>
          <p:nvPr/>
        </p:nvSpPr>
        <p:spPr bwMode="auto">
          <a:xfrm>
            <a:off x="563563" y="890588"/>
            <a:ext cx="7448020" cy="720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171450" indent="-171450">
              <a:lnSpc>
                <a:spcPct val="150000"/>
              </a:lnSpc>
              <a:buClr>
                <a:srgbClr val="FF3702"/>
              </a:buClr>
              <a:buFont typeface="Wingdings" charset="2"/>
              <a:buChar char="l"/>
            </a:pPr>
            <a:r>
              <a:rPr lang="zh-CN" altLang="en-US" sz="1400" dirty="0">
                <a:solidFill>
                  <a:srgbClr val="595959"/>
                </a:solidFill>
                <a:latin typeface="微软雅黑" charset="0"/>
                <a:ea typeface="微软雅黑" charset="0"/>
                <a:cs typeface="微软雅黑" charset="0"/>
                <a:sym typeface="STHeiti" charset="0"/>
              </a:rPr>
              <a:t>支持</a:t>
            </a:r>
            <a:r>
              <a:rPr lang="en-US" altLang="zh-CN" sz="1400" dirty="0">
                <a:solidFill>
                  <a:srgbClr val="595959"/>
                </a:solidFill>
                <a:latin typeface="微软雅黑" charset="0"/>
                <a:ea typeface="微软雅黑" charset="0"/>
                <a:cs typeface="微软雅黑" charset="0"/>
                <a:sym typeface="STHeiti" charset="0"/>
              </a:rPr>
              <a:t>Windows</a:t>
            </a:r>
            <a:r>
              <a:rPr lang="zh-CN" altLang="en-US" sz="1400" dirty="0">
                <a:solidFill>
                  <a:srgbClr val="595959"/>
                </a:solidFill>
                <a:latin typeface="微软雅黑" charset="0"/>
                <a:ea typeface="微软雅黑" charset="0"/>
                <a:cs typeface="微软雅黑" charset="0"/>
                <a:sym typeface="STHeiti" charset="0"/>
              </a:rPr>
              <a:t>、</a:t>
            </a:r>
            <a:r>
              <a:rPr lang="en-US" altLang="zh-CN" sz="1400" dirty="0">
                <a:solidFill>
                  <a:srgbClr val="595959"/>
                </a:solidFill>
                <a:latin typeface="微软雅黑" charset="0"/>
                <a:ea typeface="微软雅黑" charset="0"/>
                <a:cs typeface="微软雅黑" charset="0"/>
                <a:sym typeface="STHeiti" charset="0"/>
              </a:rPr>
              <a:t>Mac</a:t>
            </a:r>
            <a:r>
              <a:rPr lang="zh-CN" altLang="en-US" sz="1400" dirty="0">
                <a:solidFill>
                  <a:srgbClr val="595959"/>
                </a:solidFill>
                <a:latin typeface="微软雅黑" charset="0"/>
                <a:ea typeface="微软雅黑" charset="0"/>
                <a:cs typeface="微软雅黑" charset="0"/>
                <a:sym typeface="STHeiti" charset="0"/>
              </a:rPr>
              <a:t>、</a:t>
            </a:r>
            <a:r>
              <a:rPr lang="en-US" altLang="zh-CN" sz="1400" dirty="0">
                <a:solidFill>
                  <a:srgbClr val="595959"/>
                </a:solidFill>
                <a:latin typeface="微软雅黑" charset="0"/>
                <a:ea typeface="微软雅黑" charset="0"/>
                <a:cs typeface="微软雅黑" charset="0"/>
                <a:sym typeface="STHeiti" charset="0"/>
              </a:rPr>
              <a:t>iOS</a:t>
            </a:r>
            <a:r>
              <a:rPr lang="zh-CN" altLang="en-US" sz="1400" dirty="0">
                <a:solidFill>
                  <a:srgbClr val="595959"/>
                </a:solidFill>
                <a:latin typeface="微软雅黑" charset="0"/>
                <a:ea typeface="微软雅黑" charset="0"/>
                <a:cs typeface="微软雅黑" charset="0"/>
                <a:sym typeface="STHeiti" charset="0"/>
              </a:rPr>
              <a:t>和</a:t>
            </a:r>
            <a:r>
              <a:rPr lang="en-US" altLang="zh-CN" sz="1400" dirty="0">
                <a:solidFill>
                  <a:srgbClr val="595959"/>
                </a:solidFill>
                <a:latin typeface="微软雅黑" charset="0"/>
                <a:ea typeface="微软雅黑" charset="0"/>
                <a:cs typeface="微软雅黑" charset="0"/>
                <a:sym typeface="STHeiti" charset="0"/>
              </a:rPr>
              <a:t>android</a:t>
            </a:r>
            <a:r>
              <a:rPr lang="zh-CN" altLang="en-US" sz="1400" dirty="0">
                <a:solidFill>
                  <a:srgbClr val="595959"/>
                </a:solidFill>
                <a:latin typeface="微软雅黑" charset="0"/>
                <a:ea typeface="微软雅黑" charset="0"/>
                <a:cs typeface="微软雅黑" charset="0"/>
                <a:sym typeface="STHeiti" charset="0"/>
              </a:rPr>
              <a:t>多种操作系统平台并提供</a:t>
            </a:r>
            <a:r>
              <a:rPr lang="en-US" altLang="zh-CN" sz="1400" dirty="0">
                <a:solidFill>
                  <a:srgbClr val="595959"/>
                </a:solidFill>
                <a:latin typeface="微软雅黑" charset="0"/>
                <a:ea typeface="微软雅黑" charset="0"/>
                <a:cs typeface="微软雅黑" charset="0"/>
                <a:sym typeface="STHeiti" charset="0"/>
              </a:rPr>
              <a:t>Web</a:t>
            </a:r>
            <a:r>
              <a:rPr lang="zh-CN" altLang="en-US" sz="1400" dirty="0">
                <a:solidFill>
                  <a:srgbClr val="595959"/>
                </a:solidFill>
                <a:latin typeface="微软雅黑" charset="0"/>
                <a:ea typeface="微软雅黑" charset="0"/>
                <a:cs typeface="微软雅黑" charset="0"/>
                <a:sym typeface="STHeiti" charset="0"/>
              </a:rPr>
              <a:t>版。确保用户随时随地可以在任何设备上访问需要的文件并进行协作，取代传统的FTP等文件管理</a:t>
            </a:r>
            <a:r>
              <a:rPr lang="zh-CN" altLang="en-US" sz="1400" dirty="0" smtClean="0">
                <a:solidFill>
                  <a:srgbClr val="595959"/>
                </a:solidFill>
                <a:latin typeface="微软雅黑" charset="0"/>
                <a:ea typeface="微软雅黑" charset="0"/>
                <a:cs typeface="微软雅黑" charset="0"/>
                <a:sym typeface="STHeiti" charset="0"/>
              </a:rPr>
              <a:t>系统。</a:t>
            </a:r>
            <a:endParaRPr lang="zh-CN" altLang="en-US" sz="1400" dirty="0">
              <a:solidFill>
                <a:srgbClr val="595959"/>
              </a:solidFill>
              <a:latin typeface="微软雅黑" charset="0"/>
              <a:ea typeface="微软雅黑" charset="0"/>
              <a:cs typeface="微软雅黑" charset="0"/>
              <a:sym typeface="STHeiti" charset="0"/>
            </a:endParaRPr>
          </a:p>
        </p:txBody>
      </p:sp>
      <p:sp>
        <p:nvSpPr>
          <p:cNvPr id="6" name="文本框 5"/>
          <p:cNvSpPr txBox="1"/>
          <p:nvPr/>
        </p:nvSpPr>
        <p:spPr>
          <a:xfrm>
            <a:off x="932315" y="2724583"/>
            <a:ext cx="1338828" cy="369332"/>
          </a:xfrm>
          <a:prstGeom prst="rect">
            <a:avLst/>
          </a:prstGeom>
          <a:noFill/>
        </p:spPr>
        <p:txBody>
          <a:bodyPr wrap="none" rtlCol="0">
            <a:spAutoFit/>
          </a:bodyPr>
          <a:lstStyle/>
          <a:p>
            <a:r>
              <a:rPr kumimoji="1" lang="zh-CN" altLang="en-US" b="1" dirty="0" smtClean="0">
                <a:solidFill>
                  <a:srgbClr val="FF3702"/>
                </a:solidFill>
                <a:latin typeface="Microsoft YaHei" charset="0"/>
                <a:ea typeface="Microsoft YaHei" charset="0"/>
                <a:cs typeface="Microsoft YaHei" charset="0"/>
              </a:rPr>
              <a:t>多终端支持</a:t>
            </a:r>
            <a:endParaRPr kumimoji="1" lang="zh-CN" altLang="en-US" b="1" dirty="0">
              <a:solidFill>
                <a:srgbClr val="FF3702"/>
              </a:solidFill>
              <a:latin typeface="Microsoft YaHei" charset="0"/>
              <a:ea typeface="Microsoft YaHei" charset="0"/>
              <a:cs typeface="Microsoft YaHei" charset="0"/>
            </a:endParaRPr>
          </a:p>
        </p:txBody>
      </p:sp>
      <p:sp>
        <p:nvSpPr>
          <p:cNvPr id="21" name="文本框 20"/>
          <p:cNvSpPr txBox="1"/>
          <p:nvPr/>
        </p:nvSpPr>
        <p:spPr>
          <a:xfrm>
            <a:off x="943466" y="4036159"/>
            <a:ext cx="1338828" cy="369332"/>
          </a:xfrm>
          <a:prstGeom prst="rect">
            <a:avLst/>
          </a:prstGeom>
          <a:noFill/>
        </p:spPr>
        <p:txBody>
          <a:bodyPr wrap="none" rtlCol="0">
            <a:spAutoFit/>
          </a:bodyPr>
          <a:lstStyle/>
          <a:p>
            <a:r>
              <a:rPr kumimoji="1" lang="zh-CN" altLang="en-US" b="1" dirty="0" smtClean="0">
                <a:solidFill>
                  <a:srgbClr val="FF3702"/>
                </a:solidFill>
                <a:latin typeface="Microsoft YaHei" charset="0"/>
                <a:ea typeface="Microsoft YaHei" charset="0"/>
                <a:cs typeface="Microsoft YaHei" charset="0"/>
              </a:rPr>
              <a:t>多平台支持</a:t>
            </a:r>
            <a:endParaRPr kumimoji="1" lang="zh-CN" altLang="en-US" b="1" dirty="0">
              <a:solidFill>
                <a:srgbClr val="FF3702"/>
              </a:solidFill>
              <a:latin typeface="Microsoft YaHei" charset="0"/>
              <a:ea typeface="Microsoft YaHei" charset="0"/>
              <a:cs typeface="Microsoft YaHei"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813" y="4506053"/>
            <a:ext cx="1109170" cy="389514"/>
          </a:xfrm>
          <a:prstGeom prst="rect">
            <a:avLst/>
          </a:prstGeom>
        </p:spPr>
      </p:pic>
      <p:sp>
        <p:nvSpPr>
          <p:cNvPr id="4" name="文本框 3"/>
          <p:cNvSpPr txBox="1"/>
          <p:nvPr/>
        </p:nvSpPr>
        <p:spPr>
          <a:xfrm>
            <a:off x="2812875" y="4539936"/>
            <a:ext cx="550151" cy="584775"/>
          </a:xfrm>
          <a:prstGeom prst="rect">
            <a:avLst/>
          </a:prstGeom>
          <a:noFill/>
        </p:spPr>
        <p:txBody>
          <a:bodyPr wrap="none" rtlCol="0">
            <a:spAutoFit/>
          </a:bodyPr>
          <a:lstStyle/>
          <a:p>
            <a:r>
              <a:rPr kumimoji="1" lang="en-US" altLang="zh-CN" sz="1400" dirty="0" smtClean="0">
                <a:solidFill>
                  <a:schemeClr val="bg1"/>
                </a:solidFill>
              </a:rPr>
              <a:t>Web</a:t>
            </a:r>
          </a:p>
          <a:p>
            <a:endParaRPr kumimoji="1" lang="en-US" altLang="zh-CN" dirty="0" smtClean="0">
              <a:solidFill>
                <a:schemeClr val="bg1"/>
              </a:solidFill>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4506053"/>
            <a:ext cx="1109170" cy="389514"/>
          </a:xfrm>
          <a:prstGeom prst="rect">
            <a:avLst/>
          </a:prstGeom>
        </p:spPr>
      </p:pic>
      <p:sp>
        <p:nvSpPr>
          <p:cNvPr id="12" name="文本框 11"/>
          <p:cNvSpPr txBox="1"/>
          <p:nvPr/>
        </p:nvSpPr>
        <p:spPr>
          <a:xfrm>
            <a:off x="4293998" y="4539936"/>
            <a:ext cx="705642" cy="307777"/>
          </a:xfrm>
          <a:prstGeom prst="rect">
            <a:avLst/>
          </a:prstGeom>
          <a:noFill/>
        </p:spPr>
        <p:txBody>
          <a:bodyPr wrap="none" rtlCol="0">
            <a:spAutoFit/>
          </a:bodyPr>
          <a:lstStyle/>
          <a:p>
            <a:r>
              <a:rPr kumimoji="1" lang="en-US" altLang="zh-CN" sz="1400" dirty="0" smtClean="0">
                <a:solidFill>
                  <a:schemeClr val="bg1"/>
                </a:solidFill>
              </a:rPr>
              <a:t>Iphone</a:t>
            </a:r>
            <a:endParaRPr kumimoji="1" lang="en-US" altLang="zh-CN" dirty="0" smtClean="0">
              <a:solidFill>
                <a:schemeClr val="bg1"/>
              </a:solidFill>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4463" y="4506053"/>
            <a:ext cx="1109170" cy="389514"/>
          </a:xfrm>
          <a:prstGeom prst="rect">
            <a:avLst/>
          </a:prstGeom>
        </p:spPr>
      </p:pic>
      <p:sp>
        <p:nvSpPr>
          <p:cNvPr id="14" name="文本框 13"/>
          <p:cNvSpPr txBox="1"/>
          <p:nvPr/>
        </p:nvSpPr>
        <p:spPr>
          <a:xfrm>
            <a:off x="5792525" y="4539936"/>
            <a:ext cx="516488" cy="584775"/>
          </a:xfrm>
          <a:prstGeom prst="rect">
            <a:avLst/>
          </a:prstGeom>
          <a:noFill/>
        </p:spPr>
        <p:txBody>
          <a:bodyPr wrap="none" rtlCol="0">
            <a:spAutoFit/>
          </a:bodyPr>
          <a:lstStyle/>
          <a:p>
            <a:r>
              <a:rPr kumimoji="1" lang="en-US" altLang="zh-CN" sz="1400" dirty="0" smtClean="0">
                <a:solidFill>
                  <a:schemeClr val="bg1"/>
                </a:solidFill>
              </a:rPr>
              <a:t>Ipad</a:t>
            </a:r>
          </a:p>
          <a:p>
            <a:endParaRPr kumimoji="1" lang="en-US" altLang="zh-CN" dirty="0" smtClean="0">
              <a:solidFill>
                <a:schemeClr val="bg1"/>
              </a:solidFill>
            </a:endParaRPr>
          </a:p>
        </p:txBody>
      </p:sp>
    </p:spTree>
    <p:extLst>
      <p:ext uri="{BB962C8B-B14F-4D97-AF65-F5344CB8AC3E}">
        <p14:creationId xmlns:p14="http://schemas.microsoft.com/office/powerpoint/2010/main" val="3033445692"/>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5"/>
          <p:cNvSpPr>
            <a:spLocks noChangeArrowheads="1"/>
          </p:cNvSpPr>
          <p:nvPr/>
        </p:nvSpPr>
        <p:spPr bwMode="auto">
          <a:xfrm>
            <a:off x="557213" y="430213"/>
            <a:ext cx="847700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zh-CN" altLang="en-US" sz="2400" b="1" dirty="0" smtClean="0">
                <a:solidFill>
                  <a:schemeClr val="tx1">
                    <a:lumMod val="65000"/>
                    <a:lumOff val="35000"/>
                  </a:schemeClr>
                </a:solidFill>
                <a:latin typeface="微软雅黑" charset="0"/>
                <a:ea typeface="微软雅黑" charset="0"/>
                <a:cs typeface="微软雅黑" charset="0"/>
                <a:sym typeface="微软雅黑" charset="0"/>
              </a:rPr>
              <a:t>全</a:t>
            </a:r>
            <a:r>
              <a:rPr lang="en-US" altLang="zh-CN" sz="2400" b="1" dirty="0" smtClean="0">
                <a:solidFill>
                  <a:schemeClr val="tx1">
                    <a:lumMod val="65000"/>
                    <a:lumOff val="35000"/>
                  </a:schemeClr>
                </a:solidFill>
                <a:latin typeface="微软雅黑" charset="0"/>
                <a:ea typeface="微软雅黑" charset="0"/>
                <a:cs typeface="微软雅黑" charset="0"/>
                <a:sym typeface="微软雅黑" charset="0"/>
              </a:rPr>
              <a:t>APPs</a:t>
            </a:r>
            <a:r>
              <a:rPr lang="zh-CN" altLang="en-US" sz="2400" b="1" dirty="0" smtClean="0">
                <a:solidFill>
                  <a:schemeClr val="tx1">
                    <a:lumMod val="65000"/>
                    <a:lumOff val="35000"/>
                  </a:schemeClr>
                </a:solidFill>
                <a:latin typeface="微软雅黑" charset="0"/>
                <a:ea typeface="微软雅黑" charset="0"/>
                <a:cs typeface="微软雅黑" charset="0"/>
                <a:sym typeface="微软雅黑" charset="0"/>
              </a:rPr>
              <a:t>适配分发 </a:t>
            </a:r>
            <a:r>
              <a:rPr lang="en-US" altLang="zh-CN" sz="2400" b="1" dirty="0" smtClean="0">
                <a:solidFill>
                  <a:schemeClr val="tx1">
                    <a:lumMod val="65000"/>
                    <a:lumOff val="35000"/>
                  </a:schemeClr>
                </a:solidFill>
                <a:latin typeface="微软雅黑" charset="0"/>
                <a:ea typeface="微软雅黑" charset="0"/>
                <a:cs typeface="微软雅黑" charset="0"/>
                <a:sym typeface="微软雅黑" charset="0"/>
              </a:rPr>
              <a:t>—— </a:t>
            </a:r>
            <a:r>
              <a:rPr lang="zh-CN" altLang="en-US" sz="2400" b="1" dirty="0" smtClean="0">
                <a:solidFill>
                  <a:schemeClr val="tx1">
                    <a:lumMod val="65000"/>
                    <a:lumOff val="35000"/>
                  </a:schemeClr>
                </a:solidFill>
                <a:latin typeface="微软雅黑" charset="0"/>
                <a:ea typeface="微软雅黑" charset="0"/>
                <a:cs typeface="微软雅黑" charset="0"/>
                <a:sym typeface="微软雅黑" charset="0"/>
              </a:rPr>
              <a:t>一键发送大文件至邮件、微信、</a:t>
            </a:r>
            <a:r>
              <a:rPr lang="en-US" altLang="zh-CN" sz="2400" b="1" dirty="0" smtClean="0">
                <a:solidFill>
                  <a:schemeClr val="tx1">
                    <a:lumMod val="65000"/>
                    <a:lumOff val="35000"/>
                  </a:schemeClr>
                </a:solidFill>
                <a:latin typeface="微软雅黑" charset="0"/>
                <a:ea typeface="微软雅黑" charset="0"/>
                <a:cs typeface="微软雅黑" charset="0"/>
                <a:sym typeface="微软雅黑" charset="0"/>
              </a:rPr>
              <a:t>QQ</a:t>
            </a:r>
            <a:r>
              <a:rPr lang="zh-CN" altLang="en-US" sz="2400" b="1" dirty="0" smtClean="0">
                <a:solidFill>
                  <a:schemeClr val="tx1">
                    <a:lumMod val="65000"/>
                    <a:lumOff val="35000"/>
                  </a:schemeClr>
                </a:solidFill>
                <a:latin typeface="微软雅黑" charset="0"/>
                <a:ea typeface="微软雅黑" charset="0"/>
                <a:cs typeface="微软雅黑" charset="0"/>
                <a:sym typeface="微软雅黑" charset="0"/>
              </a:rPr>
              <a:t>等</a:t>
            </a:r>
            <a:endParaRPr lang="zh-CN" altLang="en-US" sz="2400" b="1" dirty="0">
              <a:solidFill>
                <a:schemeClr val="tx1">
                  <a:lumMod val="65000"/>
                  <a:lumOff val="35000"/>
                </a:schemeClr>
              </a:solidFill>
              <a:latin typeface="微软雅黑" charset="0"/>
              <a:ea typeface="微软雅黑" charset="0"/>
              <a:cs typeface="微软雅黑" charset="0"/>
              <a:sym typeface="微软雅黑" charset="0"/>
            </a:endParaRPr>
          </a:p>
        </p:txBody>
      </p:sp>
      <p:sp>
        <p:nvSpPr>
          <p:cNvPr id="18437" name="文本框 6"/>
          <p:cNvSpPr>
            <a:spLocks noChangeArrowheads="1"/>
          </p:cNvSpPr>
          <p:nvPr/>
        </p:nvSpPr>
        <p:spPr bwMode="auto">
          <a:xfrm>
            <a:off x="563563" y="890588"/>
            <a:ext cx="4999037" cy="104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1450" indent="-171450">
              <a:lnSpc>
                <a:spcPct val="150000"/>
              </a:lnSpc>
              <a:buClr>
                <a:srgbClr val="FF3702"/>
              </a:buClr>
              <a:buFont typeface="Wingdings" charset="2"/>
              <a:buChar char="l"/>
            </a:pPr>
            <a:r>
              <a:rPr lang="zh-CN" altLang="en-US" sz="1400" dirty="0">
                <a:solidFill>
                  <a:srgbClr val="606060"/>
                </a:solidFill>
                <a:latin typeface="微软雅黑" charset="0"/>
                <a:ea typeface="微软雅黑" charset="0"/>
                <a:cs typeface="微软雅黑" charset="0"/>
                <a:sym typeface="STHeiti" charset="0"/>
              </a:rPr>
              <a:t>使用手机随时随地调取网盘中文件，生成邮件附件</a:t>
            </a:r>
            <a:endParaRPr lang="en-US" altLang="zh-CN" sz="1400" dirty="0">
              <a:solidFill>
                <a:srgbClr val="606060"/>
              </a:solidFill>
              <a:latin typeface="微软雅黑" charset="0"/>
              <a:ea typeface="微软雅黑" charset="0"/>
              <a:cs typeface="微软雅黑" charset="0"/>
              <a:sym typeface="STHeiti" charset="0"/>
            </a:endParaRPr>
          </a:p>
          <a:p>
            <a:pPr marL="171450" indent="-171450">
              <a:lnSpc>
                <a:spcPct val="150000"/>
              </a:lnSpc>
              <a:buClr>
                <a:srgbClr val="FF3702"/>
              </a:buClr>
              <a:buFont typeface="Wingdings" charset="2"/>
              <a:buChar char="l"/>
            </a:pPr>
            <a:r>
              <a:rPr lang="zh-CN" altLang="en-US" sz="1400" dirty="0">
                <a:solidFill>
                  <a:srgbClr val="606060"/>
                </a:solidFill>
                <a:latin typeface="微软雅黑" charset="0"/>
                <a:ea typeface="微软雅黑" charset="0"/>
                <a:cs typeface="微软雅黑" charset="0"/>
                <a:sym typeface="STHeiti" charset="0"/>
              </a:rPr>
              <a:t>可设置附件有效期、密码等，强大功能超越普通邮件附件</a:t>
            </a:r>
            <a:endParaRPr lang="en-US" altLang="zh-CN" sz="1400" dirty="0">
              <a:solidFill>
                <a:srgbClr val="606060"/>
              </a:solidFill>
              <a:latin typeface="微软雅黑" charset="0"/>
              <a:ea typeface="微软雅黑" charset="0"/>
              <a:cs typeface="微软雅黑" charset="0"/>
              <a:sym typeface="STHeiti" charset="0"/>
            </a:endParaRPr>
          </a:p>
          <a:p>
            <a:pPr marL="171450" indent="-171450">
              <a:lnSpc>
                <a:spcPct val="150000"/>
              </a:lnSpc>
              <a:buClr>
                <a:srgbClr val="FF3702"/>
              </a:buClr>
              <a:buFont typeface="Wingdings" charset="2"/>
              <a:buChar char="l"/>
            </a:pPr>
            <a:r>
              <a:rPr lang="zh-CN" altLang="en-US" sz="1400" dirty="0">
                <a:solidFill>
                  <a:srgbClr val="606060"/>
                </a:solidFill>
                <a:latin typeface="微软雅黑" charset="0"/>
                <a:ea typeface="微软雅黑" charset="0"/>
                <a:cs typeface="微软雅黑" charset="0"/>
                <a:sym typeface="STHeiti" charset="0"/>
              </a:rPr>
              <a:t>大附件一键发出，无需任何上传时间，提高工作效率</a:t>
            </a:r>
          </a:p>
        </p:txBody>
      </p:sp>
      <p:pic>
        <p:nvPicPr>
          <p:cNvPr id="18439" name="图片 2" descr="98.png"/>
          <p:cNvPicPr>
            <a:picLocks noChangeAspect="1"/>
          </p:cNvPicPr>
          <p:nvPr/>
        </p:nvPicPr>
        <p:blipFill>
          <a:blip r:embed="rId2" cstate="email">
            <a:extLst>
              <a:ext uri="{28A0092B-C50C-407E-A947-70E740481C1C}">
                <a14:useLocalDpi xmlns:a14="http://schemas.microsoft.com/office/drawing/2010/main" val="0"/>
              </a:ext>
            </a:extLst>
          </a:blip>
          <a:srcRect t="12044" b="20886"/>
          <a:stretch>
            <a:fillRect/>
          </a:stretch>
        </p:blipFill>
        <p:spPr bwMode="auto">
          <a:xfrm>
            <a:off x="1317625" y="2081213"/>
            <a:ext cx="3792538" cy="265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图片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07110" y="901360"/>
            <a:ext cx="2214436" cy="3975440"/>
          </a:xfrm>
          <a:prstGeom prst="rect">
            <a:avLst/>
          </a:prstGeom>
        </p:spPr>
      </p:pic>
      <p:pic>
        <p:nvPicPr>
          <p:cNvPr id="11" name="图片 3" descr="IMG_4479.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85645" y="1308869"/>
            <a:ext cx="1716750" cy="30571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矩形 6"/>
          <p:cNvSpPr/>
          <p:nvPr/>
        </p:nvSpPr>
        <p:spPr bwMode="auto">
          <a:xfrm>
            <a:off x="5945688" y="2526082"/>
            <a:ext cx="822542" cy="208767"/>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8" name="文本框 7"/>
          <p:cNvSpPr txBox="1"/>
          <p:nvPr/>
        </p:nvSpPr>
        <p:spPr>
          <a:xfrm>
            <a:off x="5870532" y="2430050"/>
            <a:ext cx="915635" cy="176972"/>
          </a:xfrm>
          <a:prstGeom prst="rect">
            <a:avLst/>
          </a:prstGeom>
          <a:noFill/>
        </p:spPr>
        <p:txBody>
          <a:bodyPr wrap="none" rtlCol="0">
            <a:spAutoFit/>
          </a:bodyPr>
          <a:lstStyle/>
          <a:p>
            <a:r>
              <a:rPr kumimoji="1" lang="zh-CN" altLang="en-US" sz="550" dirty="0" smtClean="0">
                <a:latin typeface="Microsoft YaHei" charset="0"/>
                <a:ea typeface="Microsoft YaHei" charset="0"/>
                <a:cs typeface="Microsoft YaHei" charset="0"/>
              </a:rPr>
              <a:t>发自</a:t>
            </a:r>
            <a:r>
              <a:rPr kumimoji="1" lang="en-US" altLang="zh-CN" sz="550" dirty="0" smtClean="0">
                <a:latin typeface="Microsoft YaHei" charset="0"/>
                <a:ea typeface="Microsoft YaHei" charset="0"/>
                <a:cs typeface="Microsoft YaHei" charset="0"/>
              </a:rPr>
              <a:t>Tina</a:t>
            </a:r>
            <a:r>
              <a:rPr kumimoji="1" lang="zh-CN" altLang="en-US" sz="550" dirty="0" smtClean="0">
                <a:latin typeface="Microsoft YaHei" charset="0"/>
                <a:ea typeface="Microsoft YaHei" charset="0"/>
                <a:cs typeface="Microsoft YaHei" charset="0"/>
              </a:rPr>
              <a:t>的</a:t>
            </a:r>
            <a:r>
              <a:rPr kumimoji="1" lang="en-US" altLang="zh-CN" sz="550" dirty="0" smtClean="0">
                <a:latin typeface="Microsoft YaHei" charset="0"/>
                <a:ea typeface="Microsoft YaHei" charset="0"/>
                <a:cs typeface="Microsoft YaHei" charset="0"/>
              </a:rPr>
              <a:t>ZUK</a:t>
            </a:r>
            <a:r>
              <a:rPr kumimoji="1" lang="zh-CN" altLang="en-US" sz="550" dirty="0" smtClean="0">
                <a:latin typeface="Microsoft YaHei" charset="0"/>
                <a:ea typeface="Microsoft YaHei" charset="0"/>
                <a:cs typeface="Microsoft YaHei" charset="0"/>
              </a:rPr>
              <a:t> </a:t>
            </a:r>
            <a:r>
              <a:rPr kumimoji="1" lang="en-US" altLang="zh-CN" sz="550" dirty="0" smtClean="0">
                <a:latin typeface="Microsoft YaHei" charset="0"/>
                <a:ea typeface="Microsoft YaHei" charset="0"/>
                <a:cs typeface="Microsoft YaHei" charset="0"/>
              </a:rPr>
              <a:t>phone</a:t>
            </a:r>
            <a:endParaRPr kumimoji="1" lang="zh-CN" altLang="en-US" sz="550" dirty="0">
              <a:latin typeface="Microsoft YaHei" charset="0"/>
              <a:ea typeface="Microsoft YaHei" charset="0"/>
              <a:cs typeface="Microsoft YaHei" charset="0"/>
            </a:endParaRPr>
          </a:p>
        </p:txBody>
      </p:sp>
    </p:spTree>
    <p:extLst>
      <p:ext uri="{BB962C8B-B14F-4D97-AF65-F5344CB8AC3E}">
        <p14:creationId xmlns:p14="http://schemas.microsoft.com/office/powerpoint/2010/main" val="1928369539"/>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59630" y="571562"/>
            <a:ext cx="2513708" cy="4512704"/>
          </a:xfrm>
          <a:prstGeom prst="rect">
            <a:avLst/>
          </a:prstGeom>
        </p:spPr>
      </p:pic>
      <p:sp>
        <p:nvSpPr>
          <p:cNvPr id="12" name="文本框 5"/>
          <p:cNvSpPr>
            <a:spLocks noChangeArrowheads="1"/>
          </p:cNvSpPr>
          <p:nvPr/>
        </p:nvSpPr>
        <p:spPr bwMode="auto">
          <a:xfrm>
            <a:off x="557213" y="430213"/>
            <a:ext cx="32623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zh-CN" altLang="en-US" sz="2400" b="1" dirty="0">
                <a:solidFill>
                  <a:srgbClr val="606060"/>
                </a:solidFill>
                <a:latin typeface="微软雅黑" charset="0"/>
                <a:ea typeface="微软雅黑" charset="0"/>
                <a:cs typeface="微软雅黑" charset="0"/>
                <a:sym typeface="微软雅黑" charset="0"/>
              </a:rPr>
              <a:t>实时上传手机照片文件</a:t>
            </a:r>
          </a:p>
        </p:txBody>
      </p:sp>
      <p:sp>
        <p:nvSpPr>
          <p:cNvPr id="19461" name="文本框 6"/>
          <p:cNvSpPr>
            <a:spLocks noChangeArrowheads="1"/>
          </p:cNvSpPr>
          <p:nvPr/>
        </p:nvSpPr>
        <p:spPr bwMode="auto">
          <a:xfrm>
            <a:off x="563563" y="890588"/>
            <a:ext cx="5396067" cy="104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171450" indent="-171450">
              <a:lnSpc>
                <a:spcPct val="150000"/>
              </a:lnSpc>
              <a:buClr>
                <a:srgbClr val="FF3702"/>
              </a:buClr>
              <a:buFont typeface="Wingdings" charset="2"/>
              <a:buChar char="l"/>
            </a:pPr>
            <a:r>
              <a:rPr lang="zh-CN" altLang="en-US" sz="1400" dirty="0">
                <a:solidFill>
                  <a:srgbClr val="606060"/>
                </a:solidFill>
                <a:latin typeface="微软雅黑" charset="0"/>
                <a:ea typeface="微软雅黑" charset="0"/>
                <a:cs typeface="微软雅黑" charset="0"/>
                <a:sym typeface="STHeiti" charset="0"/>
              </a:rPr>
              <a:t>无论在工地还是在客户办公室，随时拍摄工程图纸、照片、合同等，网盘手机端上传，现场情况实时掌握，确保项目团队及时获得最新资料</a:t>
            </a:r>
          </a:p>
        </p:txBody>
      </p:sp>
      <p:pic>
        <p:nvPicPr>
          <p:cNvPr id="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77757" y="1035656"/>
            <a:ext cx="1956381" cy="344184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3" name="图片 4" descr="9090.png"/>
          <p:cNvPicPr>
            <a:picLocks noChangeAspect="1"/>
          </p:cNvPicPr>
          <p:nvPr/>
        </p:nvPicPr>
        <p:blipFill>
          <a:blip r:embed="rId4" cstate="email">
            <a:extLst>
              <a:ext uri="{28A0092B-C50C-407E-A947-70E740481C1C}">
                <a14:useLocalDpi xmlns:a14="http://schemas.microsoft.com/office/drawing/2010/main" val="0"/>
              </a:ext>
            </a:extLst>
          </a:blip>
          <a:srcRect l="19315" t="11803" r="16740"/>
          <a:stretch>
            <a:fillRect/>
          </a:stretch>
        </p:blipFill>
        <p:spPr bwMode="auto">
          <a:xfrm>
            <a:off x="969963" y="1939925"/>
            <a:ext cx="2740025"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694" t="5748" b="62953"/>
          <a:stretch/>
        </p:blipFill>
        <p:spPr bwMode="auto">
          <a:xfrm>
            <a:off x="4822926" y="2023149"/>
            <a:ext cx="2320191" cy="2308158"/>
          </a:xfrm>
          <a:prstGeom prst="ellipse">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17800070"/>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2931790"/>
            <a:ext cx="9147176" cy="1217688"/>
          </a:xfrm>
          <a:prstGeom prst="rect">
            <a:avLst/>
          </a:prstGeom>
          <a:solidFill>
            <a:srgbClr val="FF38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zh-CN" altLang="en-US" sz="2800">
              <a:solidFill>
                <a:srgbClr val="167EFF"/>
              </a:solidFill>
              <a:latin typeface="微软雅黑" charset="0"/>
              <a:ea typeface="微软雅黑" charset="0"/>
              <a:cs typeface="微软雅黑" charset="0"/>
            </a:endParaRPr>
          </a:p>
        </p:txBody>
      </p:sp>
      <p:sp>
        <p:nvSpPr>
          <p:cNvPr id="4" name="文本占位符 3"/>
          <p:cNvSpPr txBox="1">
            <a:spLocks/>
          </p:cNvSpPr>
          <p:nvPr/>
        </p:nvSpPr>
        <p:spPr>
          <a:xfrm>
            <a:off x="395536" y="3291830"/>
            <a:ext cx="5918630" cy="861774"/>
          </a:xfrm>
          <a:prstGeom prst="rect">
            <a:avLst/>
          </a:prstGeom>
          <a:noFill/>
        </p:spPr>
        <p:txBody>
          <a:bodyPr vert="horz" wrap="square" lIns="0" tIns="0" rIns="0" bIns="0" rtlCol="0" anchor="ctr">
            <a:spAutoFit/>
          </a:bodyPr>
          <a:lstStyle/>
          <a:p>
            <a:r>
              <a:rPr lang="zh-CN" altLang="en-US" sz="2800" b="1" dirty="0">
                <a:solidFill>
                  <a:schemeClr val="bg1"/>
                </a:solidFill>
                <a:latin typeface="微软雅黑" pitchFamily="34" charset="-122"/>
                <a:ea typeface="微软雅黑" pitchFamily="34" charset="-122"/>
                <a:cs typeface="Arial" charset="0"/>
              </a:rPr>
              <a:t>丰富的客户群体遍布各行业领域</a:t>
            </a:r>
            <a:endParaRPr lang="zh-CN" altLang="en-US" sz="2700" b="1" dirty="0">
              <a:solidFill>
                <a:schemeClr val="bg1"/>
              </a:solidFill>
              <a:latin typeface="微软雅黑" pitchFamily="34" charset="-122"/>
              <a:ea typeface="微软雅黑" pitchFamily="34" charset="-122"/>
            </a:endParaRPr>
          </a:p>
          <a:p>
            <a:pPr lvl="0">
              <a:defRPr/>
            </a:pPr>
            <a:endParaRPr lang="en-US" altLang="zh-CN" sz="2800" b="1" dirty="0" smtClean="0">
              <a:solidFill>
                <a:schemeClr val="bg1"/>
              </a:solidFill>
              <a:latin typeface="微软雅黑" pitchFamily="34" charset="-122"/>
              <a:ea typeface="微软雅黑" pitchFamily="34" charset="-122"/>
              <a:cs typeface="Arial" charset="0"/>
            </a:endParaRPr>
          </a:p>
        </p:txBody>
      </p:sp>
    </p:spTree>
    <p:extLst>
      <p:ext uri="{BB962C8B-B14F-4D97-AF65-F5344CB8AC3E}">
        <p14:creationId xmlns:p14="http://schemas.microsoft.com/office/powerpoint/2010/main" val="1010764797"/>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p:cNvSpPr/>
          <p:nvPr/>
        </p:nvSpPr>
        <p:spPr>
          <a:xfrm>
            <a:off x="312894" y="4426280"/>
            <a:ext cx="8496945" cy="517776"/>
          </a:xfrm>
          <a:prstGeom prst="rect">
            <a:avLst/>
          </a:prstGeom>
          <a:solidFill>
            <a:schemeClr val="bg1"/>
          </a:solidFill>
          <a:ln>
            <a:noFill/>
          </a:ln>
          <a:effectLst>
            <a:outerShdw blurRad="1397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 name="图片 71" descr="shutterstock_275789708.jpg"/>
          <p:cNvPicPr>
            <a:picLocks noChangeAspect="1"/>
          </p:cNvPicPr>
          <p:nvPr/>
        </p:nvPicPr>
        <p:blipFill>
          <a:blip r:embed="rId2" cstate="print">
            <a:alphaModFix amt="10000"/>
            <a:extLst>
              <a:ext uri="{28A0092B-C50C-407E-A947-70E740481C1C}">
                <a14:useLocalDpi xmlns:a14="http://schemas.microsoft.com/office/drawing/2010/main" val="0"/>
              </a:ext>
            </a:extLst>
          </a:blip>
          <a:srcRect b="15625"/>
          <a:stretch>
            <a:fillRect/>
          </a:stretch>
        </p:blipFill>
        <p:spPr bwMode="auto">
          <a:xfrm>
            <a:off x="0" y="-12019"/>
            <a:ext cx="9144000" cy="5143500"/>
          </a:xfrm>
          <a:prstGeom prst="rect">
            <a:avLst/>
          </a:prstGeom>
          <a:noFill/>
          <a:ln>
            <a:noFill/>
          </a:ln>
          <a:extLst>
            <a:ext uri="{909E8E84-426E-40dd-AFC4-6F175D3DCCD1}">
              <a14:hiddenFill xmlns:a14="http://schemas.microsoft.com/office/drawing/2010/main" xmlns="">
                <a:solidFill>
                  <a:srgbClr val="FFFFFF">
                    <a:alpha val="10196"/>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标题 1"/>
          <p:cNvSpPr txBox="1">
            <a:spLocks noChangeArrowheads="1"/>
          </p:cNvSpPr>
          <p:nvPr/>
        </p:nvSpPr>
        <p:spPr bwMode="auto">
          <a:xfrm>
            <a:off x="241048" y="304800"/>
            <a:ext cx="8661904" cy="55721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marL="914400" indent="-914400" algn="ctr">
              <a:lnSpc>
                <a:spcPct val="90000"/>
              </a:lnSpc>
            </a:pPr>
            <a:r>
              <a:rPr lang="zh-CN" altLang="en-US" b="1" dirty="0">
                <a:solidFill>
                  <a:schemeClr val="bg1"/>
                </a:solidFill>
                <a:latin typeface="微软雅黑" charset="0"/>
                <a:ea typeface="微软雅黑" charset="0"/>
                <a:cs typeface="微软雅黑" charset="0"/>
                <a:sym typeface="微软雅黑" charset="0"/>
              </a:rPr>
              <a:t>至今已服务50+行业，200+龙头企业</a:t>
            </a:r>
            <a:r>
              <a:rPr lang="zh-CN" altLang="en-US" b="1" dirty="0" smtClean="0">
                <a:solidFill>
                  <a:schemeClr val="bg1"/>
                </a:solidFill>
                <a:latin typeface="微软雅黑" charset="0"/>
                <a:ea typeface="微软雅黑" charset="0"/>
                <a:cs typeface="微软雅黑" charset="0"/>
                <a:sym typeface="微软雅黑" charset="0"/>
              </a:rPr>
              <a:t>，</a:t>
            </a:r>
            <a:r>
              <a:rPr lang="en-US" altLang="zh-CN" b="1" dirty="0" smtClean="0">
                <a:solidFill>
                  <a:schemeClr val="bg1"/>
                </a:solidFill>
                <a:latin typeface="微软雅黑" charset="0"/>
                <a:ea typeface="微软雅黑" charset="0"/>
                <a:cs typeface="微软雅黑" charset="0"/>
                <a:sym typeface="微软雅黑" charset="0"/>
              </a:rPr>
              <a:t>2</a:t>
            </a:r>
            <a:r>
              <a:rPr lang="zh-CN" altLang="en-US" b="1" dirty="0" smtClean="0">
                <a:solidFill>
                  <a:schemeClr val="bg1"/>
                </a:solidFill>
                <a:latin typeface="微软雅黑" charset="0"/>
                <a:ea typeface="微软雅黑" charset="0"/>
                <a:cs typeface="微软雅黑" charset="0"/>
                <a:sym typeface="微软雅黑" charset="0"/>
              </a:rPr>
              <a:t>50</a:t>
            </a:r>
            <a:r>
              <a:rPr lang="zh-CN" altLang="en-US" b="1" dirty="0">
                <a:solidFill>
                  <a:schemeClr val="bg1"/>
                </a:solidFill>
                <a:latin typeface="微软雅黑" charset="0"/>
                <a:ea typeface="微软雅黑" charset="0"/>
                <a:cs typeface="微软雅黑" charset="0"/>
                <a:sym typeface="微软雅黑" charset="0"/>
              </a:rPr>
              <a:t>,000+企业用户</a:t>
            </a:r>
            <a:br>
              <a:rPr lang="zh-CN" altLang="en-US" b="1" dirty="0">
                <a:solidFill>
                  <a:schemeClr val="bg1"/>
                </a:solidFill>
                <a:latin typeface="微软雅黑" charset="0"/>
                <a:ea typeface="微软雅黑" charset="0"/>
                <a:cs typeface="微软雅黑" charset="0"/>
                <a:sym typeface="微软雅黑" charset="0"/>
              </a:rPr>
            </a:br>
            <a:endParaRPr lang="zh-CN" altLang="en-US" b="1" dirty="0">
              <a:solidFill>
                <a:schemeClr val="bg1"/>
              </a:solidFill>
              <a:latin typeface="微软雅黑" charset="0"/>
              <a:ea typeface="微软雅黑" charset="0"/>
              <a:cs typeface="微软雅黑" charset="0"/>
              <a:sym typeface="微软雅黑" charset="0"/>
            </a:endParaRPr>
          </a:p>
        </p:txBody>
      </p:sp>
      <p:sp>
        <p:nvSpPr>
          <p:cNvPr id="122" name="Title 2"/>
          <p:cNvSpPr txBox="1">
            <a:spLocks/>
          </p:cNvSpPr>
          <p:nvPr/>
        </p:nvSpPr>
        <p:spPr>
          <a:xfrm>
            <a:off x="260685" y="4485100"/>
            <a:ext cx="8596236" cy="390906"/>
          </a:xfrm>
          <a:prstGeom prst="rect">
            <a:avLst/>
          </a:prstGeom>
        </p:spPr>
        <p:txBody>
          <a:bodyPr vert="horz" lIns="91430" tIns="45715" rIns="91430" bIns="45715" rtlCol="0" anchor="ctr">
            <a:noAutofit/>
          </a:bodyPr>
          <a:lstStyle/>
          <a:p>
            <a:pPr marL="0" marR="0" lvl="0" indent="0" algn="ctr" defTabSz="914296" rtl="0" eaLnBrk="1" fontAlgn="auto" latinLnBrk="0" hangingPunct="1">
              <a:lnSpc>
                <a:spcPct val="100000"/>
              </a:lnSpc>
              <a:spcBef>
                <a:spcPct val="0"/>
              </a:spcBef>
              <a:spcAft>
                <a:spcPts val="0"/>
              </a:spcAft>
              <a:buClrTx/>
              <a:buSzTx/>
              <a:buFontTx/>
              <a:buNone/>
              <a:tabLst/>
              <a:defRPr/>
            </a:pPr>
            <a:r>
              <a:rPr kumimoji="0" lang="zh-CN" altLang="zh-CN" sz="16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提供安全、稳定、 高效</a:t>
            </a:r>
            <a:r>
              <a:rPr kumimoji="0" lang="zh-CN" altLang="en-US" sz="16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a:t>
            </a:r>
            <a:r>
              <a:rPr kumimoji="0" lang="zh-CN" altLang="zh-CN" sz="16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性价比高的</a:t>
            </a:r>
            <a:r>
              <a:rPr kumimoji="0" lang="zh-CN" altLang="en-US" sz="16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企业</a:t>
            </a:r>
            <a:r>
              <a:rPr kumimoji="0" lang="zh-CN" altLang="zh-CN" sz="16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数据传输</a:t>
            </a:r>
            <a:r>
              <a:rPr kumimoji="0" lang="zh-CN" altLang="en-US" sz="16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a:t>
            </a:r>
            <a:r>
              <a:rPr kumimoji="0" lang="zh-CN" altLang="zh-CN" sz="16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备份</a:t>
            </a:r>
            <a:r>
              <a:rPr kumimoji="0" lang="zh-CN" altLang="en-US" sz="16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a:t>
            </a:r>
            <a:r>
              <a:rPr kumimoji="0" lang="zh-CN" altLang="zh-CN" sz="16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管理服务</a:t>
            </a:r>
            <a:endParaRPr kumimoji="0" lang="en-US" sz="1600" i="0" u="none" strike="noStrike" kern="1200" cap="none" spc="0" normalizeH="0" baseline="0" noProof="0" dirty="0">
              <a:ln>
                <a:noFill/>
              </a:ln>
              <a:solidFill>
                <a:schemeClr val="tx1"/>
              </a:solidFill>
              <a:effectLst/>
              <a:uLnTx/>
              <a:uFillTx/>
              <a:latin typeface="+mj-lt"/>
              <a:ea typeface="+mj-ea"/>
              <a:cs typeface="+mj-cs"/>
            </a:endParaRPr>
          </a:p>
        </p:txBody>
      </p:sp>
      <p:sp>
        <p:nvSpPr>
          <p:cNvPr id="125" name="矩形 124"/>
          <p:cNvSpPr/>
          <p:nvPr/>
        </p:nvSpPr>
        <p:spPr>
          <a:xfrm>
            <a:off x="1043608" y="-1244674"/>
            <a:ext cx="295232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颜色协调</a:t>
            </a:r>
            <a:endParaRPr lang="zh-CN" altLang="en-US" dirty="0"/>
          </a:p>
        </p:txBody>
      </p:sp>
      <p:pic>
        <p:nvPicPr>
          <p:cNvPr id="132" name="图片 131" descr="新百伦.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0682" y="3877824"/>
            <a:ext cx="511588" cy="511588"/>
          </a:xfrm>
          <a:prstGeom prst="rect">
            <a:avLst/>
          </a:prstGeom>
        </p:spPr>
      </p:pic>
      <p:pic>
        <p:nvPicPr>
          <p:cNvPr id="133" name="图片 132" descr="爱迪贝文化传播有限公司（不确定）.jpg"/>
          <p:cNvPicPr>
            <a:picLocks noChangeAspect="1"/>
          </p:cNvPicPr>
          <p:nvPr/>
        </p:nvPicPr>
        <p:blipFill rotWithShape="1">
          <a:blip r:embed="rId4" cstate="print">
            <a:extLst>
              <a:ext uri="{28A0092B-C50C-407E-A947-70E740481C1C}">
                <a14:useLocalDpi xmlns:a14="http://schemas.microsoft.com/office/drawing/2010/main" val="0"/>
              </a:ext>
            </a:extLst>
          </a:blip>
          <a:srcRect t="13794" b="19494"/>
          <a:stretch/>
        </p:blipFill>
        <p:spPr>
          <a:xfrm>
            <a:off x="1181857" y="1106479"/>
            <a:ext cx="663208" cy="442433"/>
          </a:xfrm>
          <a:prstGeom prst="rect">
            <a:avLst/>
          </a:prstGeom>
        </p:spPr>
      </p:pic>
      <p:pic>
        <p:nvPicPr>
          <p:cNvPr id="153" name="图片 152" descr="北京电通广告公司.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8133" y="1848756"/>
            <a:ext cx="907190" cy="335660"/>
          </a:xfrm>
          <a:prstGeom prst="rect">
            <a:avLst/>
          </a:prstGeom>
        </p:spPr>
      </p:pic>
      <p:pic>
        <p:nvPicPr>
          <p:cNvPr id="154" name="图片 153" descr="东方证券股份有限公司.jpg"/>
          <p:cNvPicPr>
            <a:picLocks noChangeAspect="1"/>
          </p:cNvPicPr>
          <p:nvPr/>
        </p:nvPicPr>
        <p:blipFill rotWithShape="1">
          <a:blip r:embed="rId6" cstate="print">
            <a:extLst>
              <a:ext uri="{28A0092B-C50C-407E-A947-70E740481C1C}">
                <a14:useLocalDpi xmlns:a14="http://schemas.microsoft.com/office/drawing/2010/main" val="0"/>
              </a:ext>
            </a:extLst>
          </a:blip>
          <a:srcRect l="3651" t="2409" r="13123" b="13048"/>
          <a:stretch/>
        </p:blipFill>
        <p:spPr>
          <a:xfrm>
            <a:off x="1438193" y="2280811"/>
            <a:ext cx="841223" cy="281005"/>
          </a:xfrm>
          <a:prstGeom prst="rect">
            <a:avLst/>
          </a:prstGeom>
        </p:spPr>
      </p:pic>
      <p:pic>
        <p:nvPicPr>
          <p:cNvPr id="155" name="图片 154" descr="光大证券股份有限公司.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0551" y="1322015"/>
            <a:ext cx="1136557" cy="273417"/>
          </a:xfrm>
          <a:prstGeom prst="rect">
            <a:avLst/>
          </a:prstGeom>
        </p:spPr>
      </p:pic>
      <p:pic>
        <p:nvPicPr>
          <p:cNvPr id="168" name="图片 167" descr="好丽友食品有限公司.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36246" y="1253857"/>
            <a:ext cx="794560" cy="260265"/>
          </a:xfrm>
          <a:prstGeom prst="rect">
            <a:avLst/>
          </a:prstGeom>
        </p:spPr>
      </p:pic>
      <p:pic>
        <p:nvPicPr>
          <p:cNvPr id="169" name="图片 168" descr="华电重工股份有限公司.jpg"/>
          <p:cNvPicPr>
            <a:picLocks noChangeAspect="1"/>
          </p:cNvPicPr>
          <p:nvPr/>
        </p:nvPicPr>
        <p:blipFill rotWithShape="1">
          <a:blip r:embed="rId9" cstate="print">
            <a:extLst>
              <a:ext uri="{28A0092B-C50C-407E-A947-70E740481C1C}">
                <a14:useLocalDpi xmlns:a14="http://schemas.microsoft.com/office/drawing/2010/main" val="0"/>
              </a:ext>
            </a:extLst>
          </a:blip>
          <a:srcRect l="13781" t="10926" r="15471" b="20300"/>
          <a:stretch/>
        </p:blipFill>
        <p:spPr>
          <a:xfrm>
            <a:off x="2567457" y="1048232"/>
            <a:ext cx="1627729" cy="404114"/>
          </a:xfrm>
          <a:prstGeom prst="rect">
            <a:avLst/>
          </a:prstGeom>
        </p:spPr>
      </p:pic>
      <p:pic>
        <p:nvPicPr>
          <p:cNvPr id="170" name="图片 169" descr="京东方.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30602" y="2066718"/>
            <a:ext cx="624701" cy="357783"/>
          </a:xfrm>
          <a:prstGeom prst="rect">
            <a:avLst/>
          </a:prstGeom>
        </p:spPr>
      </p:pic>
      <p:pic>
        <p:nvPicPr>
          <p:cNvPr id="171" name="图片 170" descr="凯德商用房产.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70682" y="1492855"/>
            <a:ext cx="1052292" cy="656430"/>
          </a:xfrm>
          <a:prstGeom prst="rect">
            <a:avLst/>
          </a:prstGeom>
        </p:spPr>
      </p:pic>
      <p:pic>
        <p:nvPicPr>
          <p:cNvPr id="172" name="图片 171" descr="玛氏食品（中国）有限公司.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12520" y="3980936"/>
            <a:ext cx="823726" cy="265718"/>
          </a:xfrm>
          <a:prstGeom prst="rect">
            <a:avLst/>
          </a:prstGeom>
        </p:spPr>
      </p:pic>
      <p:pic>
        <p:nvPicPr>
          <p:cNvPr id="173" name="图片 172" descr="美赞成.jpg"/>
          <p:cNvPicPr>
            <a:picLocks noChangeAspect="1"/>
          </p:cNvPicPr>
          <p:nvPr/>
        </p:nvPicPr>
        <p:blipFill rotWithShape="1">
          <a:blip r:embed="rId13" cstate="print">
            <a:extLst>
              <a:ext uri="{28A0092B-C50C-407E-A947-70E740481C1C}">
                <a14:useLocalDpi xmlns:a14="http://schemas.microsoft.com/office/drawing/2010/main" val="0"/>
              </a:ext>
            </a:extLst>
          </a:blip>
          <a:srcRect l="5494" t="18704" r="9003" b="-3429"/>
          <a:stretch/>
        </p:blipFill>
        <p:spPr>
          <a:xfrm>
            <a:off x="6219392" y="1137655"/>
            <a:ext cx="1553531" cy="327867"/>
          </a:xfrm>
          <a:prstGeom prst="rect">
            <a:avLst/>
          </a:prstGeom>
        </p:spPr>
      </p:pic>
      <p:pic>
        <p:nvPicPr>
          <p:cNvPr id="174" name="图片 173" descr="人民卫生出版社.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340" y="2692229"/>
            <a:ext cx="1882701" cy="250046"/>
          </a:xfrm>
          <a:prstGeom prst="rect">
            <a:avLst/>
          </a:prstGeom>
        </p:spPr>
      </p:pic>
      <p:pic>
        <p:nvPicPr>
          <p:cNvPr id="175" name="图片 174" descr="上海通用汽车有限公司.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55303" y="1854155"/>
            <a:ext cx="486513" cy="260771"/>
          </a:xfrm>
          <a:prstGeom prst="rect">
            <a:avLst/>
          </a:prstGeom>
        </p:spPr>
      </p:pic>
      <p:pic>
        <p:nvPicPr>
          <p:cNvPr id="176" name="图片 175" descr="神华集团.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036246" y="2947577"/>
            <a:ext cx="1056417" cy="296938"/>
          </a:xfrm>
          <a:prstGeom prst="rect">
            <a:avLst/>
          </a:prstGeom>
        </p:spPr>
      </p:pic>
      <p:pic>
        <p:nvPicPr>
          <p:cNvPr id="177" name="图片 176" descr="长安福特汽车有限公司.jpg"/>
          <p:cNvPicPr>
            <a:picLocks noChangeAspect="1"/>
          </p:cNvPicPr>
          <p:nvPr/>
        </p:nvPicPr>
        <p:blipFill rotWithShape="1">
          <a:blip r:embed="rId17" cstate="print">
            <a:extLst>
              <a:ext uri="{28A0092B-C50C-407E-A947-70E740481C1C}">
                <a14:useLocalDpi xmlns:a14="http://schemas.microsoft.com/office/drawing/2010/main" val="0"/>
              </a:ext>
            </a:extLst>
          </a:blip>
          <a:srcRect l="14630" t="29096" r="16277" b="29817"/>
          <a:stretch/>
        </p:blipFill>
        <p:spPr>
          <a:xfrm>
            <a:off x="258949" y="1666259"/>
            <a:ext cx="1298986" cy="579351"/>
          </a:xfrm>
          <a:prstGeom prst="rect">
            <a:avLst/>
          </a:prstGeom>
        </p:spPr>
      </p:pic>
      <p:pic>
        <p:nvPicPr>
          <p:cNvPr id="178" name="图片 177" descr="长城证券金融同业部.jp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00016" y="4111640"/>
            <a:ext cx="779794" cy="215943"/>
          </a:xfrm>
          <a:prstGeom prst="rect">
            <a:avLst/>
          </a:prstGeom>
        </p:spPr>
      </p:pic>
      <p:pic>
        <p:nvPicPr>
          <p:cNvPr id="179" name="图片 178" descr="中国石油大学（华东）.jpg"/>
          <p:cNvPicPr>
            <a:picLocks noChangeAspect="1"/>
          </p:cNvPicPr>
          <p:nvPr/>
        </p:nvPicPr>
        <p:blipFill rotWithShape="1">
          <a:blip r:embed="rId19" cstate="print">
            <a:extLst>
              <a:ext uri="{28A0092B-C50C-407E-A947-70E740481C1C}">
                <a14:useLocalDpi xmlns:a14="http://schemas.microsoft.com/office/drawing/2010/main" val="0"/>
              </a:ext>
            </a:extLst>
          </a:blip>
          <a:srcRect l="10361"/>
          <a:stretch/>
        </p:blipFill>
        <p:spPr>
          <a:xfrm>
            <a:off x="106349" y="3933057"/>
            <a:ext cx="1277202" cy="313597"/>
          </a:xfrm>
          <a:prstGeom prst="rect">
            <a:avLst/>
          </a:prstGeom>
        </p:spPr>
      </p:pic>
      <p:pic>
        <p:nvPicPr>
          <p:cNvPr id="180" name="图片 179" descr="中国水利水电第八工程局有限公司.jp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67318" y="4083689"/>
            <a:ext cx="1155493" cy="290838"/>
          </a:xfrm>
          <a:prstGeom prst="rect">
            <a:avLst/>
          </a:prstGeom>
        </p:spPr>
      </p:pic>
      <p:pic>
        <p:nvPicPr>
          <p:cNvPr id="181" name="图片 180" descr="中海油集团.jp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108051" y="2524461"/>
            <a:ext cx="899573" cy="263290"/>
          </a:xfrm>
          <a:prstGeom prst="rect">
            <a:avLst/>
          </a:prstGeom>
        </p:spPr>
      </p:pic>
      <p:pic>
        <p:nvPicPr>
          <p:cNvPr id="182" name="图片 181" descr="中经网传媒有限公司（中国经济网）.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2294" y="1239302"/>
            <a:ext cx="874136" cy="356130"/>
          </a:xfrm>
          <a:prstGeom prst="rect">
            <a:avLst/>
          </a:prstGeom>
        </p:spPr>
      </p:pic>
      <p:pic>
        <p:nvPicPr>
          <p:cNvPr id="183" name="图片 182" descr="中信证券股份有限公司.jp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464435" y="3655338"/>
            <a:ext cx="543189" cy="543189"/>
          </a:xfrm>
          <a:prstGeom prst="rect">
            <a:avLst/>
          </a:prstGeom>
        </p:spPr>
      </p:pic>
      <p:pic>
        <p:nvPicPr>
          <p:cNvPr id="184" name="图片 183" descr="百威英博投资（中国）有限公司.jp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42294" y="3010883"/>
            <a:ext cx="784095" cy="463400"/>
          </a:xfrm>
          <a:prstGeom prst="rect">
            <a:avLst/>
          </a:prstGeom>
        </p:spPr>
      </p:pic>
      <p:pic>
        <p:nvPicPr>
          <p:cNvPr id="185" name="图片 184" descr="捷豹路虎汽车有限公司.jpg"/>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567457" y="2148566"/>
            <a:ext cx="1539414" cy="491663"/>
          </a:xfrm>
          <a:prstGeom prst="rect">
            <a:avLst/>
          </a:prstGeom>
        </p:spPr>
      </p:pic>
      <p:pic>
        <p:nvPicPr>
          <p:cNvPr id="186" name="图片 185" descr="尼康映像仪器销售（中国）有限公司.jpg"/>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936788" y="2681982"/>
            <a:ext cx="582664" cy="582664"/>
          </a:xfrm>
          <a:prstGeom prst="rect">
            <a:avLst/>
          </a:prstGeom>
        </p:spPr>
      </p:pic>
      <p:pic>
        <p:nvPicPr>
          <p:cNvPr id="187" name="图片 186" descr="logo-15 拷贝.jpg"/>
          <p:cNvPicPr>
            <a:picLocks noChangeAspect="1"/>
          </p:cNvPicPr>
          <p:nvPr/>
        </p:nvPicPr>
        <p:blipFill rotWithShape="1">
          <a:blip r:embed="rId27" cstate="print">
            <a:extLst>
              <a:ext uri="{28A0092B-C50C-407E-A947-70E740481C1C}">
                <a14:useLocalDpi xmlns:a14="http://schemas.microsoft.com/office/drawing/2010/main" val="0"/>
              </a:ext>
            </a:extLst>
          </a:blip>
          <a:srcRect l="11122" t="24533" r="19662" b="29959"/>
          <a:stretch/>
        </p:blipFill>
        <p:spPr>
          <a:xfrm>
            <a:off x="1902052" y="2700622"/>
            <a:ext cx="1688892" cy="646655"/>
          </a:xfrm>
          <a:prstGeom prst="rect">
            <a:avLst/>
          </a:prstGeom>
        </p:spPr>
      </p:pic>
      <p:pic>
        <p:nvPicPr>
          <p:cNvPr id="188" name="图片 187" descr="logo-24 拷贝.jpg"/>
          <p:cNvPicPr>
            <a:picLocks noChangeAspect="1"/>
          </p:cNvPicPr>
          <p:nvPr/>
        </p:nvPicPr>
        <p:blipFill rotWithShape="1">
          <a:blip r:embed="rId28" cstate="print">
            <a:extLst>
              <a:ext uri="{28A0092B-C50C-407E-A947-70E740481C1C}">
                <a14:useLocalDpi xmlns:a14="http://schemas.microsoft.com/office/drawing/2010/main" val="0"/>
              </a:ext>
            </a:extLst>
          </a:blip>
          <a:srcRect l="22331" t="35624" r="29094" b="35097"/>
          <a:stretch/>
        </p:blipFill>
        <p:spPr>
          <a:xfrm>
            <a:off x="7404618" y="1616089"/>
            <a:ext cx="871864" cy="306034"/>
          </a:xfrm>
          <a:prstGeom prst="rect">
            <a:avLst/>
          </a:prstGeom>
        </p:spPr>
      </p:pic>
      <p:pic>
        <p:nvPicPr>
          <p:cNvPr id="189" name="图片 188" descr="logo-33 拷贝.jpg"/>
          <p:cNvPicPr>
            <a:picLocks noChangeAspect="1"/>
          </p:cNvPicPr>
          <p:nvPr/>
        </p:nvPicPr>
        <p:blipFill rotWithShape="1">
          <a:blip r:embed="rId29" cstate="print">
            <a:extLst>
              <a:ext uri="{28A0092B-C50C-407E-A947-70E740481C1C}">
                <a14:useLocalDpi xmlns:a14="http://schemas.microsoft.com/office/drawing/2010/main" val="0"/>
              </a:ext>
            </a:extLst>
          </a:blip>
          <a:srcRect l="31133" t="16460" r="35779" b="23487"/>
          <a:stretch/>
        </p:blipFill>
        <p:spPr>
          <a:xfrm>
            <a:off x="7122974" y="2337002"/>
            <a:ext cx="775801" cy="956392"/>
          </a:xfrm>
          <a:prstGeom prst="rect">
            <a:avLst/>
          </a:prstGeom>
        </p:spPr>
      </p:pic>
      <p:pic>
        <p:nvPicPr>
          <p:cNvPr id="190" name="图片 189" descr="logo-34 拷贝.jpg"/>
          <p:cNvPicPr>
            <a:picLocks noChangeAspect="1"/>
          </p:cNvPicPr>
          <p:nvPr/>
        </p:nvPicPr>
        <p:blipFill rotWithShape="1">
          <a:blip r:embed="rId30" cstate="print">
            <a:extLst>
              <a:ext uri="{28A0092B-C50C-407E-A947-70E740481C1C}">
                <a14:useLocalDpi xmlns:a14="http://schemas.microsoft.com/office/drawing/2010/main" val="0"/>
              </a:ext>
            </a:extLst>
          </a:blip>
          <a:srcRect l="31358" t="28057" r="40104" b="31260"/>
          <a:stretch/>
        </p:blipFill>
        <p:spPr>
          <a:xfrm>
            <a:off x="5093036" y="1645076"/>
            <a:ext cx="745226" cy="721618"/>
          </a:xfrm>
          <a:prstGeom prst="rect">
            <a:avLst/>
          </a:prstGeom>
        </p:spPr>
      </p:pic>
      <p:pic>
        <p:nvPicPr>
          <p:cNvPr id="191" name="图片 190" descr="logo-39 拷贝.jpg"/>
          <p:cNvPicPr>
            <a:picLocks noChangeAspect="1"/>
          </p:cNvPicPr>
          <p:nvPr/>
        </p:nvPicPr>
        <p:blipFill rotWithShape="1">
          <a:blip r:embed="rId31" cstate="print">
            <a:extLst>
              <a:ext uri="{28A0092B-C50C-407E-A947-70E740481C1C}">
                <a14:useLocalDpi xmlns:a14="http://schemas.microsoft.com/office/drawing/2010/main" val="0"/>
              </a:ext>
            </a:extLst>
          </a:blip>
          <a:srcRect l="22583" t="26833" r="38234" b="20780"/>
          <a:stretch/>
        </p:blipFill>
        <p:spPr>
          <a:xfrm>
            <a:off x="4078487" y="2366694"/>
            <a:ext cx="858301" cy="864390"/>
          </a:xfrm>
          <a:prstGeom prst="rect">
            <a:avLst/>
          </a:prstGeom>
        </p:spPr>
      </p:pic>
      <p:pic>
        <p:nvPicPr>
          <p:cNvPr id="192" name="图片 191" descr="Group 37 拷贝.jpg"/>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35240" y="3264646"/>
            <a:ext cx="758478" cy="461804"/>
          </a:xfrm>
          <a:prstGeom prst="rect">
            <a:avLst/>
          </a:prstGeom>
        </p:spPr>
      </p:pic>
      <p:pic>
        <p:nvPicPr>
          <p:cNvPr id="193" name="图片 192" descr="万达.jpg"/>
          <p:cNvPicPr>
            <a:picLocks noChangeAspect="1"/>
          </p:cNvPicPr>
          <p:nvPr/>
        </p:nvPicPr>
        <p:blipFill rotWithShape="1">
          <a:blip r:embed="rId33" cstate="print">
            <a:extLst>
              <a:ext uri="{28A0092B-C50C-407E-A947-70E740481C1C}">
                <a14:useLocalDpi xmlns:a14="http://schemas.microsoft.com/office/drawing/2010/main" val="0"/>
              </a:ext>
            </a:extLst>
          </a:blip>
          <a:srcRect l="2369" t="11975" r="2828" b="9911"/>
          <a:stretch/>
        </p:blipFill>
        <p:spPr>
          <a:xfrm>
            <a:off x="5440461" y="3468172"/>
            <a:ext cx="1420236" cy="325527"/>
          </a:xfrm>
          <a:prstGeom prst="rect">
            <a:avLst/>
          </a:prstGeom>
        </p:spPr>
      </p:pic>
      <p:pic>
        <p:nvPicPr>
          <p:cNvPr id="194" name="图片 193" descr="Image 2 拷贝.jpg"/>
          <p:cNvPicPr>
            <a:picLocks noChangeAspect="1"/>
          </p:cNvPicPr>
          <p:nvPr/>
        </p:nvPicPr>
        <p:blipFill rotWithShape="1">
          <a:blip r:embed="rId34">
            <a:extLst>
              <a:ext uri="{28A0092B-C50C-407E-A947-70E740481C1C}">
                <a14:useLocalDpi xmlns:a14="http://schemas.microsoft.com/office/drawing/2010/main" val="0"/>
              </a:ext>
            </a:extLst>
          </a:blip>
          <a:srcRect l="2008" t="17170" r="1359" b="13121"/>
          <a:stretch/>
        </p:blipFill>
        <p:spPr>
          <a:xfrm>
            <a:off x="7067036" y="3468172"/>
            <a:ext cx="1256311" cy="298657"/>
          </a:xfrm>
          <a:prstGeom prst="rect">
            <a:avLst/>
          </a:prstGeom>
        </p:spPr>
      </p:pic>
      <p:pic>
        <p:nvPicPr>
          <p:cNvPr id="195" name="图片 194" descr="Image 6 拷贝.jpg"/>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513595" y="3367366"/>
            <a:ext cx="1264663" cy="206195"/>
          </a:xfrm>
          <a:prstGeom prst="rect">
            <a:avLst/>
          </a:prstGeom>
        </p:spPr>
      </p:pic>
      <p:pic>
        <p:nvPicPr>
          <p:cNvPr id="196" name="图片 195" descr="Image 3 拷贝.jpg"/>
          <p:cNvPicPr>
            <a:picLocks noChangeAspect="1"/>
          </p:cNvPicPr>
          <p:nvPr/>
        </p:nvPicPr>
        <p:blipFill rotWithShape="1">
          <a:blip r:embed="rId36" cstate="print">
            <a:extLst>
              <a:ext uri="{28A0092B-C50C-407E-A947-70E740481C1C}">
                <a14:useLocalDpi xmlns:a14="http://schemas.microsoft.com/office/drawing/2010/main" val="0"/>
              </a:ext>
            </a:extLst>
          </a:blip>
          <a:srcRect l="6059" t="22413" r="5282" b="20690"/>
          <a:stretch/>
        </p:blipFill>
        <p:spPr>
          <a:xfrm>
            <a:off x="1993982" y="3701413"/>
            <a:ext cx="1818952" cy="270809"/>
          </a:xfrm>
          <a:prstGeom prst="rect">
            <a:avLst/>
          </a:prstGeom>
        </p:spPr>
      </p:pic>
      <p:pic>
        <p:nvPicPr>
          <p:cNvPr id="197" name="图片 196" descr="能源5 拷贝.jpg"/>
          <p:cNvPicPr>
            <a:picLocks noChangeAspect="1"/>
          </p:cNvPicPr>
          <p:nvPr/>
        </p:nvPicPr>
        <p:blipFill rotWithShape="1">
          <a:blip r:embed="rId37" cstate="print">
            <a:extLst>
              <a:ext uri="{28A0092B-C50C-407E-A947-70E740481C1C}">
                <a14:useLocalDpi xmlns:a14="http://schemas.microsoft.com/office/drawing/2010/main" val="0"/>
              </a:ext>
            </a:extLst>
          </a:blip>
          <a:srcRect t="24877" b="31287"/>
          <a:stretch/>
        </p:blipFill>
        <p:spPr>
          <a:xfrm>
            <a:off x="5997407" y="2217746"/>
            <a:ext cx="1031871" cy="348045"/>
          </a:xfrm>
          <a:prstGeom prst="rect">
            <a:avLst/>
          </a:prstGeom>
        </p:spPr>
      </p:pic>
      <p:pic>
        <p:nvPicPr>
          <p:cNvPr id="198" name="图片 197" descr="logo-08.jpg"/>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60816" y="1461872"/>
            <a:ext cx="1099337" cy="618419"/>
          </a:xfrm>
          <a:prstGeom prst="rect">
            <a:avLst/>
          </a:prstGeom>
        </p:spPr>
      </p:pic>
      <p:pic>
        <p:nvPicPr>
          <p:cNvPr id="199" name="图片 198" descr="法拉利汽车国际贸易（上海）有限公司.jpg"/>
          <p:cNvPicPr>
            <a:picLocks noChangeAspect="1"/>
          </p:cNvPicPr>
          <p:nvPr/>
        </p:nvPicPr>
        <p:blipFill rotWithShape="1">
          <a:blip r:embed="rId39" cstate="print">
            <a:extLst>
              <a:ext uri="{28A0092B-C50C-407E-A947-70E740481C1C}">
                <a14:useLocalDpi xmlns:a14="http://schemas.microsoft.com/office/drawing/2010/main" val="0"/>
              </a:ext>
            </a:extLst>
          </a:blip>
          <a:srcRect l="24029" t="2910" r="23735" b="4773"/>
          <a:stretch/>
        </p:blipFill>
        <p:spPr>
          <a:xfrm>
            <a:off x="4195186" y="1242366"/>
            <a:ext cx="487487" cy="861527"/>
          </a:xfrm>
          <a:prstGeom prst="rect">
            <a:avLst/>
          </a:prstGeom>
        </p:spPr>
      </p:pic>
      <p:pic>
        <p:nvPicPr>
          <p:cNvPr id="200" name="图片 199" descr="中建一局集团第二建筑有限公司.jpg"/>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04694" y="2291113"/>
            <a:ext cx="279672" cy="274678"/>
          </a:xfrm>
          <a:prstGeom prst="rect">
            <a:avLst/>
          </a:prstGeom>
        </p:spPr>
      </p:pic>
      <p:pic>
        <p:nvPicPr>
          <p:cNvPr id="201" name="图片 200"/>
          <p:cNvPicPr>
            <a:picLocks noChangeAspect="1"/>
          </p:cNvPicPr>
          <p:nvPr/>
        </p:nvPicPr>
        <p:blipFill>
          <a:blip r:embed="rId41"/>
          <a:stretch>
            <a:fillRect/>
          </a:stretch>
        </p:blipFill>
        <p:spPr>
          <a:xfrm>
            <a:off x="5634025" y="2832418"/>
            <a:ext cx="1264974" cy="356930"/>
          </a:xfrm>
          <a:prstGeom prst="rect">
            <a:avLst/>
          </a:prstGeom>
        </p:spPr>
      </p:pic>
      <p:pic>
        <p:nvPicPr>
          <p:cNvPr id="202" name="图片 201"/>
          <p:cNvPicPr>
            <a:picLocks noChangeAspect="1"/>
          </p:cNvPicPr>
          <p:nvPr/>
        </p:nvPicPr>
        <p:blipFill>
          <a:blip r:embed="rId42"/>
          <a:stretch>
            <a:fillRect/>
          </a:stretch>
        </p:blipFill>
        <p:spPr>
          <a:xfrm>
            <a:off x="1936975" y="1441668"/>
            <a:ext cx="1153870" cy="297316"/>
          </a:xfrm>
          <a:prstGeom prst="rect">
            <a:avLst/>
          </a:prstGeom>
        </p:spPr>
      </p:pic>
      <p:pic>
        <p:nvPicPr>
          <p:cNvPr id="203" name="Picture 2"/>
          <p:cNvPicPr>
            <a:picLocks noChangeAspect="1" noChangeArrowheads="1"/>
          </p:cNvPicPr>
          <p:nvPr/>
        </p:nvPicPr>
        <p:blipFill>
          <a:blip r:embed="rId43" cstate="print"/>
          <a:srcRect/>
          <a:stretch>
            <a:fillRect/>
          </a:stretch>
        </p:blipFill>
        <p:spPr bwMode="auto">
          <a:xfrm>
            <a:off x="4408889" y="3655338"/>
            <a:ext cx="956126" cy="682149"/>
          </a:xfrm>
          <a:prstGeom prst="rect">
            <a:avLst/>
          </a:prstGeom>
          <a:noFill/>
          <a:ln w="9525">
            <a:noFill/>
            <a:miter lim="800000"/>
            <a:headEnd/>
            <a:tailEnd/>
          </a:ln>
        </p:spPr>
      </p:pic>
    </p:spTree>
    <p:extLst>
      <p:ext uri="{BB962C8B-B14F-4D97-AF65-F5344CB8AC3E}">
        <p14:creationId xmlns:p14="http://schemas.microsoft.com/office/powerpoint/2010/main" val="219736356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3"/>
          <p:cNvSpPr txBox="1">
            <a:spLocks noChangeArrowheads="1"/>
          </p:cNvSpPr>
          <p:nvPr/>
        </p:nvSpPr>
        <p:spPr bwMode="auto">
          <a:xfrm>
            <a:off x="254115" y="3110887"/>
            <a:ext cx="608196" cy="22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880" tIns="42440" rIns="84880" bIns="42440">
            <a:spAutoFit/>
          </a:bodyPr>
          <a:lstStyle>
            <a:lvl1pPr defTabSz="1254125">
              <a:defRPr sz="2400">
                <a:solidFill>
                  <a:schemeClr val="tx1"/>
                </a:solidFill>
                <a:latin typeface="Arial" pitchFamily="34" charset="0"/>
                <a:ea typeface="宋体" pitchFamily="2" charset="-122"/>
              </a:defRPr>
            </a:lvl1pPr>
            <a:lvl2pPr marL="742950" indent="-285750" defTabSz="1254125">
              <a:defRPr sz="2400">
                <a:solidFill>
                  <a:schemeClr val="tx1"/>
                </a:solidFill>
                <a:latin typeface="Arial" pitchFamily="34" charset="0"/>
                <a:ea typeface="宋体" pitchFamily="2" charset="-122"/>
              </a:defRPr>
            </a:lvl2pPr>
            <a:lvl3pPr marL="1143000" indent="-228600" defTabSz="1254125">
              <a:defRPr sz="2400">
                <a:solidFill>
                  <a:schemeClr val="tx1"/>
                </a:solidFill>
                <a:latin typeface="Arial" pitchFamily="34" charset="0"/>
                <a:ea typeface="宋体" pitchFamily="2" charset="-122"/>
              </a:defRPr>
            </a:lvl3pPr>
            <a:lvl4pPr marL="1600200" indent="-228600" defTabSz="1254125">
              <a:defRPr sz="2400">
                <a:solidFill>
                  <a:schemeClr val="tx1"/>
                </a:solidFill>
                <a:latin typeface="Arial" pitchFamily="34" charset="0"/>
                <a:ea typeface="宋体" pitchFamily="2" charset="-122"/>
              </a:defRPr>
            </a:lvl4pPr>
            <a:lvl5pPr marL="2057400" indent="-228600" defTabSz="1254125">
              <a:defRPr sz="2400">
                <a:solidFill>
                  <a:schemeClr val="tx1"/>
                </a:solidFill>
                <a:latin typeface="Arial" pitchFamily="34" charset="0"/>
                <a:ea typeface="宋体" pitchFamily="2" charset="-122"/>
              </a:defRPr>
            </a:lvl5pPr>
            <a:lvl6pPr marL="25146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9pPr>
          </a:lstStyle>
          <a:p>
            <a:pPr algn="ctr"/>
            <a:r>
              <a:rPr lang="en-US" altLang="zh-CN" sz="900" b="1" i="1" dirty="0" err="1">
                <a:latin typeface="微软雅黑" panose="020B0503020204020204" pitchFamily="34" charset="-122"/>
                <a:ea typeface="微软雅黑" panose="020B0503020204020204" pitchFamily="34" charset="-122"/>
              </a:rPr>
              <a:t>IaaS</a:t>
            </a:r>
            <a:endParaRPr lang="en-US" altLang="zh-CN" sz="900" b="1" i="1" dirty="0">
              <a:latin typeface="微软雅黑" panose="020B0503020204020204" pitchFamily="34" charset="-122"/>
              <a:ea typeface="微软雅黑" panose="020B0503020204020204" pitchFamily="34" charset="-122"/>
            </a:endParaRPr>
          </a:p>
        </p:txBody>
      </p:sp>
      <p:sp>
        <p:nvSpPr>
          <p:cNvPr id="13" name="TextBox 64"/>
          <p:cNvSpPr txBox="1">
            <a:spLocks noChangeArrowheads="1"/>
          </p:cNvSpPr>
          <p:nvPr/>
        </p:nvSpPr>
        <p:spPr bwMode="auto">
          <a:xfrm>
            <a:off x="179512" y="1947208"/>
            <a:ext cx="778469" cy="22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880" tIns="42440" rIns="84880" bIns="42440">
            <a:spAutoFit/>
          </a:bodyPr>
          <a:lstStyle>
            <a:lvl1pPr defTabSz="1254125">
              <a:defRPr sz="2400">
                <a:solidFill>
                  <a:schemeClr val="tx1"/>
                </a:solidFill>
                <a:latin typeface="Arial" pitchFamily="34" charset="0"/>
                <a:ea typeface="宋体" pitchFamily="2" charset="-122"/>
              </a:defRPr>
            </a:lvl1pPr>
            <a:lvl2pPr marL="742950" indent="-285750" defTabSz="1254125">
              <a:defRPr sz="2400">
                <a:solidFill>
                  <a:schemeClr val="tx1"/>
                </a:solidFill>
                <a:latin typeface="Arial" pitchFamily="34" charset="0"/>
                <a:ea typeface="宋体" pitchFamily="2" charset="-122"/>
              </a:defRPr>
            </a:lvl2pPr>
            <a:lvl3pPr marL="1143000" indent="-228600" defTabSz="1254125">
              <a:defRPr sz="2400">
                <a:solidFill>
                  <a:schemeClr val="tx1"/>
                </a:solidFill>
                <a:latin typeface="Arial" pitchFamily="34" charset="0"/>
                <a:ea typeface="宋体" pitchFamily="2" charset="-122"/>
              </a:defRPr>
            </a:lvl3pPr>
            <a:lvl4pPr marL="1600200" indent="-228600" defTabSz="1254125">
              <a:defRPr sz="2400">
                <a:solidFill>
                  <a:schemeClr val="tx1"/>
                </a:solidFill>
                <a:latin typeface="Arial" pitchFamily="34" charset="0"/>
                <a:ea typeface="宋体" pitchFamily="2" charset="-122"/>
              </a:defRPr>
            </a:lvl4pPr>
            <a:lvl5pPr marL="2057400" indent="-228600" defTabSz="1254125">
              <a:defRPr sz="2400">
                <a:solidFill>
                  <a:schemeClr val="tx1"/>
                </a:solidFill>
                <a:latin typeface="Arial" pitchFamily="34" charset="0"/>
                <a:ea typeface="宋体" pitchFamily="2" charset="-122"/>
              </a:defRPr>
            </a:lvl5pPr>
            <a:lvl6pPr marL="25146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9pPr>
          </a:lstStyle>
          <a:p>
            <a:pPr algn="ctr"/>
            <a:r>
              <a:rPr lang="en-US" altLang="zh-CN" sz="900" b="1" i="1" dirty="0" err="1">
                <a:latin typeface="微软雅黑" panose="020B0503020204020204" pitchFamily="34" charset="-122"/>
                <a:ea typeface="微软雅黑" panose="020B0503020204020204" pitchFamily="34" charset="-122"/>
              </a:rPr>
              <a:t>PaaS</a:t>
            </a:r>
            <a:endParaRPr lang="en-US" altLang="zh-CN" sz="900" b="1" i="1" dirty="0">
              <a:latin typeface="微软雅黑" panose="020B0503020204020204" pitchFamily="34" charset="-122"/>
              <a:ea typeface="微软雅黑" panose="020B0503020204020204" pitchFamily="34" charset="-122"/>
            </a:endParaRPr>
          </a:p>
        </p:txBody>
      </p:sp>
      <p:sp>
        <p:nvSpPr>
          <p:cNvPr id="14" name="TextBox 71"/>
          <p:cNvSpPr txBox="1">
            <a:spLocks noChangeArrowheads="1"/>
          </p:cNvSpPr>
          <p:nvPr/>
        </p:nvSpPr>
        <p:spPr bwMode="auto">
          <a:xfrm>
            <a:off x="183036" y="1594872"/>
            <a:ext cx="777346" cy="22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880" tIns="42440" rIns="84880" bIns="42440">
            <a:spAutoFit/>
          </a:bodyPr>
          <a:lstStyle>
            <a:lvl1pPr defTabSz="1254125">
              <a:defRPr sz="2400">
                <a:solidFill>
                  <a:schemeClr val="tx1"/>
                </a:solidFill>
                <a:latin typeface="Arial" pitchFamily="34" charset="0"/>
                <a:ea typeface="宋体" pitchFamily="2" charset="-122"/>
              </a:defRPr>
            </a:lvl1pPr>
            <a:lvl2pPr marL="742950" indent="-285750" defTabSz="1254125">
              <a:defRPr sz="2400">
                <a:solidFill>
                  <a:schemeClr val="tx1"/>
                </a:solidFill>
                <a:latin typeface="Arial" pitchFamily="34" charset="0"/>
                <a:ea typeface="宋体" pitchFamily="2" charset="-122"/>
              </a:defRPr>
            </a:lvl2pPr>
            <a:lvl3pPr marL="1143000" indent="-228600" defTabSz="1254125">
              <a:defRPr sz="2400">
                <a:solidFill>
                  <a:schemeClr val="tx1"/>
                </a:solidFill>
                <a:latin typeface="Arial" pitchFamily="34" charset="0"/>
                <a:ea typeface="宋体" pitchFamily="2" charset="-122"/>
              </a:defRPr>
            </a:lvl3pPr>
            <a:lvl4pPr marL="1600200" indent="-228600" defTabSz="1254125">
              <a:defRPr sz="2400">
                <a:solidFill>
                  <a:schemeClr val="tx1"/>
                </a:solidFill>
                <a:latin typeface="Arial" pitchFamily="34" charset="0"/>
                <a:ea typeface="宋体" pitchFamily="2" charset="-122"/>
              </a:defRPr>
            </a:lvl4pPr>
            <a:lvl5pPr marL="2057400" indent="-228600" defTabSz="1254125">
              <a:defRPr sz="2400">
                <a:solidFill>
                  <a:schemeClr val="tx1"/>
                </a:solidFill>
                <a:latin typeface="Arial" pitchFamily="34" charset="0"/>
                <a:ea typeface="宋体" pitchFamily="2" charset="-122"/>
              </a:defRPr>
            </a:lvl5pPr>
            <a:lvl6pPr marL="25146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9pPr>
          </a:lstStyle>
          <a:p>
            <a:pPr algn="ctr"/>
            <a:r>
              <a:rPr lang="en-US" altLang="zh-CN" sz="900" b="1" i="1" dirty="0">
                <a:latin typeface="微软雅黑" panose="020B0503020204020204" pitchFamily="34" charset="-122"/>
                <a:ea typeface="微软雅黑" panose="020B0503020204020204" pitchFamily="34" charset="-122"/>
              </a:rPr>
              <a:t>SaaS</a:t>
            </a:r>
          </a:p>
        </p:txBody>
      </p:sp>
      <p:sp>
        <p:nvSpPr>
          <p:cNvPr id="17" name="矩形 15"/>
          <p:cNvSpPr>
            <a:spLocks noChangeArrowheads="1"/>
          </p:cNvSpPr>
          <p:nvPr/>
        </p:nvSpPr>
        <p:spPr bwMode="grayWhite">
          <a:xfrm>
            <a:off x="819812" y="1569438"/>
            <a:ext cx="4253959" cy="297839"/>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881" tIns="42440" rIns="84881" bIns="42440" anchor="ctr"/>
          <a:lstStyle>
            <a:lvl1pPr defTabSz="1254125">
              <a:defRPr sz="2400">
                <a:solidFill>
                  <a:schemeClr val="tx1"/>
                </a:solidFill>
                <a:latin typeface="Arial" pitchFamily="34" charset="0"/>
                <a:ea typeface="宋体" pitchFamily="2" charset="-122"/>
              </a:defRPr>
            </a:lvl1pPr>
            <a:lvl2pPr marL="742950" indent="-285750" defTabSz="1254125">
              <a:defRPr sz="2400">
                <a:solidFill>
                  <a:schemeClr val="tx1"/>
                </a:solidFill>
                <a:latin typeface="Arial" pitchFamily="34" charset="0"/>
                <a:ea typeface="宋体" pitchFamily="2" charset="-122"/>
              </a:defRPr>
            </a:lvl2pPr>
            <a:lvl3pPr marL="1143000" indent="-228600" defTabSz="1254125">
              <a:defRPr sz="2400">
                <a:solidFill>
                  <a:schemeClr val="tx1"/>
                </a:solidFill>
                <a:latin typeface="Arial" pitchFamily="34" charset="0"/>
                <a:ea typeface="宋体" pitchFamily="2" charset="-122"/>
              </a:defRPr>
            </a:lvl3pPr>
            <a:lvl4pPr marL="1600200" indent="-228600" defTabSz="1254125">
              <a:defRPr sz="2400">
                <a:solidFill>
                  <a:schemeClr val="tx1"/>
                </a:solidFill>
                <a:latin typeface="Arial" pitchFamily="34" charset="0"/>
                <a:ea typeface="宋体" pitchFamily="2" charset="-122"/>
              </a:defRPr>
            </a:lvl4pPr>
            <a:lvl5pPr marL="2057400" indent="-228600" defTabSz="1254125">
              <a:defRPr sz="2400">
                <a:solidFill>
                  <a:schemeClr val="tx1"/>
                </a:solidFill>
                <a:latin typeface="Arial" pitchFamily="34" charset="0"/>
                <a:ea typeface="宋体" pitchFamily="2" charset="-122"/>
              </a:defRPr>
            </a:lvl5pPr>
            <a:lvl6pPr marL="25146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9pPr>
          </a:lstStyle>
          <a:p>
            <a:pPr algn="ctr"/>
            <a:r>
              <a:rPr lang="zh-CN" altLang="en-US" sz="1000" dirty="0" smtClean="0">
                <a:solidFill>
                  <a:srgbClr val="FFFFFF"/>
                </a:solidFill>
                <a:latin typeface="微软雅黑" panose="020B0503020204020204" pitchFamily="34" charset="-122"/>
                <a:ea typeface="微软雅黑" panose="020B0503020204020204" pitchFamily="34" charset="-122"/>
              </a:rPr>
              <a:t>应用软件：</a:t>
            </a:r>
            <a:r>
              <a:rPr lang="en-US" altLang="zh-CN" sz="1000" dirty="0" smtClean="0">
                <a:solidFill>
                  <a:srgbClr val="FFFFFF"/>
                </a:solidFill>
                <a:latin typeface="微软雅黑" panose="020B0503020204020204" pitchFamily="34" charset="-122"/>
                <a:ea typeface="微软雅黑" panose="020B0503020204020204" pitchFamily="34" charset="-122"/>
              </a:rPr>
              <a:t>CRM</a:t>
            </a:r>
            <a:r>
              <a:rPr lang="zh-CN" altLang="en-US" sz="1000" dirty="0" smtClean="0">
                <a:solidFill>
                  <a:srgbClr val="FFFFFF"/>
                </a:solidFill>
                <a:latin typeface="微软雅黑" panose="020B0503020204020204" pitchFamily="34" charset="-122"/>
                <a:ea typeface="微软雅黑" panose="020B0503020204020204" pitchFamily="34" charset="-122"/>
              </a:rPr>
              <a:t>、</a:t>
            </a:r>
            <a:r>
              <a:rPr lang="en-US" altLang="zh-CN" sz="1000" dirty="0" smtClean="0">
                <a:solidFill>
                  <a:srgbClr val="FFFFFF"/>
                </a:solidFill>
                <a:latin typeface="微软雅黑" panose="020B0503020204020204" pitchFamily="34" charset="-122"/>
                <a:ea typeface="微软雅黑" panose="020B0503020204020204" pitchFamily="34" charset="-122"/>
              </a:rPr>
              <a:t>OA</a:t>
            </a:r>
            <a:r>
              <a:rPr lang="zh-CN" altLang="en-US" sz="1000" dirty="0" smtClean="0">
                <a:solidFill>
                  <a:srgbClr val="FFFFFF"/>
                </a:solidFill>
                <a:latin typeface="微软雅黑" panose="020B0503020204020204" pitchFamily="34" charset="-122"/>
                <a:ea typeface="微软雅黑" panose="020B0503020204020204" pitchFamily="34" charset="-122"/>
              </a:rPr>
              <a:t>等以及行业应用（环保、政务、教育</a:t>
            </a:r>
            <a:r>
              <a:rPr lang="en-US" altLang="zh-CN" sz="1000" dirty="0" smtClean="0">
                <a:solidFill>
                  <a:srgbClr val="FFFFFF"/>
                </a:solidFill>
                <a:latin typeface="微软雅黑" panose="020B0503020204020204" pitchFamily="34" charset="-122"/>
                <a:ea typeface="微软雅黑" panose="020B0503020204020204" pitchFamily="34" charset="-122"/>
              </a:rPr>
              <a:t>……</a:t>
            </a:r>
            <a:r>
              <a:rPr lang="zh-CN" altLang="en-US" sz="1000" dirty="0" smtClean="0">
                <a:solidFill>
                  <a:srgbClr val="FFFFFF"/>
                </a:solidFill>
                <a:latin typeface="微软雅黑" panose="020B0503020204020204" pitchFamily="34" charset="-122"/>
                <a:ea typeface="微软雅黑" panose="020B0503020204020204" pitchFamily="34" charset="-122"/>
              </a:rPr>
              <a:t>）</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18" name="矩形 14"/>
          <p:cNvSpPr>
            <a:spLocks noChangeArrowheads="1"/>
          </p:cNvSpPr>
          <p:nvPr/>
        </p:nvSpPr>
        <p:spPr bwMode="grayWhite">
          <a:xfrm>
            <a:off x="819812" y="1925940"/>
            <a:ext cx="4253959" cy="297839"/>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881" tIns="42440" rIns="84881" bIns="42440" anchor="ctr"/>
          <a:lstStyle>
            <a:lvl1pPr defTabSz="1254125">
              <a:defRPr sz="2400">
                <a:solidFill>
                  <a:schemeClr val="tx1"/>
                </a:solidFill>
                <a:latin typeface="Arial" pitchFamily="34" charset="0"/>
                <a:ea typeface="宋体" pitchFamily="2" charset="-122"/>
              </a:defRPr>
            </a:lvl1pPr>
            <a:lvl2pPr marL="742950" indent="-285750" defTabSz="1254125">
              <a:defRPr sz="2400">
                <a:solidFill>
                  <a:schemeClr val="tx1"/>
                </a:solidFill>
                <a:latin typeface="Arial" pitchFamily="34" charset="0"/>
                <a:ea typeface="宋体" pitchFamily="2" charset="-122"/>
              </a:defRPr>
            </a:lvl2pPr>
            <a:lvl3pPr marL="1143000" indent="-228600" defTabSz="1254125">
              <a:defRPr sz="2400">
                <a:solidFill>
                  <a:schemeClr val="tx1"/>
                </a:solidFill>
                <a:latin typeface="Arial" pitchFamily="34" charset="0"/>
                <a:ea typeface="宋体" pitchFamily="2" charset="-122"/>
              </a:defRPr>
            </a:lvl3pPr>
            <a:lvl4pPr marL="1600200" indent="-228600" defTabSz="1254125">
              <a:defRPr sz="2400">
                <a:solidFill>
                  <a:schemeClr val="tx1"/>
                </a:solidFill>
                <a:latin typeface="Arial" pitchFamily="34" charset="0"/>
                <a:ea typeface="宋体" pitchFamily="2" charset="-122"/>
              </a:defRPr>
            </a:lvl4pPr>
            <a:lvl5pPr marL="2057400" indent="-228600" defTabSz="1254125">
              <a:defRPr sz="2400">
                <a:solidFill>
                  <a:schemeClr val="tx1"/>
                </a:solidFill>
                <a:latin typeface="Arial" pitchFamily="34" charset="0"/>
                <a:ea typeface="宋体" pitchFamily="2" charset="-122"/>
              </a:defRPr>
            </a:lvl5pPr>
            <a:lvl6pPr marL="25146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9pPr>
          </a:lstStyle>
          <a:p>
            <a:pPr algn="ctr"/>
            <a:r>
              <a:rPr lang="zh-CN" altLang="en-US" sz="1000" dirty="0" smtClean="0">
                <a:solidFill>
                  <a:srgbClr val="FFFFFF"/>
                </a:solidFill>
                <a:latin typeface="微软雅黑" panose="020B0503020204020204" pitchFamily="34" charset="-122"/>
                <a:ea typeface="微软雅黑" panose="020B0503020204020204" pitchFamily="34" charset="-122"/>
              </a:rPr>
              <a:t>应用平台：数据库、访问控制、工作流、身份认证、数据挖掘</a:t>
            </a:r>
            <a:r>
              <a:rPr lang="en-US" altLang="zh-CN" sz="1000" dirty="0" smtClean="0">
                <a:solidFill>
                  <a:srgbClr val="FFFFFF"/>
                </a:solidFill>
                <a:latin typeface="微软雅黑" panose="020B0503020204020204" pitchFamily="34" charset="-122"/>
                <a:ea typeface="微软雅黑" panose="020B0503020204020204" pitchFamily="34" charset="-122"/>
              </a:rPr>
              <a:t>……</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19" name="矩形 62"/>
          <p:cNvSpPr>
            <a:spLocks noChangeArrowheads="1"/>
          </p:cNvSpPr>
          <p:nvPr/>
        </p:nvSpPr>
        <p:spPr bwMode="grayWhite">
          <a:xfrm>
            <a:off x="7481180" y="2267261"/>
            <a:ext cx="1195276" cy="1969722"/>
          </a:xfrm>
          <a:prstGeom prst="rect">
            <a:avLst/>
          </a:prstGeom>
          <a:solidFill>
            <a:srgbClr val="FF3802"/>
          </a:solidFill>
          <a:ln>
            <a:noFill/>
          </a:ln>
          <a:extLst/>
        </p:spPr>
        <p:txBody>
          <a:bodyPr wrap="none" lIns="84881" tIns="42440" rIns="84881" bIns="42440" anchor="ctr"/>
          <a:lstStyle/>
          <a:p>
            <a:pPr algn="ctr" defTabSz="940719">
              <a:lnSpc>
                <a:spcPct val="120000"/>
              </a:lnSpc>
            </a:pPr>
            <a:r>
              <a:rPr lang="en-US" altLang="zh-CN" sz="1000" dirty="0">
                <a:solidFill>
                  <a:srgbClr val="FFFFFF"/>
                </a:solidFill>
                <a:latin typeface="微软雅黑" panose="020B0503020204020204" pitchFamily="34" charset="-122"/>
                <a:ea typeface="微软雅黑" panose="020B0503020204020204" pitchFamily="34" charset="-122"/>
              </a:rPr>
              <a:t>Lenovo </a:t>
            </a:r>
          </a:p>
          <a:p>
            <a:pPr algn="ctr" defTabSz="940719">
              <a:lnSpc>
                <a:spcPct val="120000"/>
              </a:lnSpc>
            </a:pPr>
            <a:r>
              <a:rPr lang="en-US" altLang="zh-CN" sz="1000" dirty="0">
                <a:solidFill>
                  <a:srgbClr val="FFFFFF"/>
                </a:solidFill>
                <a:latin typeface="微软雅黑" panose="020B0503020204020204" pitchFamily="34" charset="-122"/>
                <a:ea typeface="微软雅黑" panose="020B0503020204020204" pitchFamily="34" charset="-122"/>
              </a:rPr>
              <a:t>Public Cloud</a:t>
            </a:r>
          </a:p>
          <a:p>
            <a:pPr algn="ctr" defTabSz="940719">
              <a:lnSpc>
                <a:spcPct val="120000"/>
              </a:lnSpc>
            </a:pPr>
            <a:r>
              <a:rPr lang="en-US" altLang="zh-CN" sz="1000" dirty="0">
                <a:solidFill>
                  <a:srgbClr val="FFFFFF"/>
                </a:solidFill>
                <a:latin typeface="微软雅黑" panose="020B0503020204020204" pitchFamily="34" charset="-122"/>
                <a:ea typeface="微软雅黑" panose="020B0503020204020204" pitchFamily="34" charset="-122"/>
              </a:rPr>
              <a:t>cc.lenovo.com</a:t>
            </a:r>
          </a:p>
        </p:txBody>
      </p:sp>
      <p:sp>
        <p:nvSpPr>
          <p:cNvPr id="22" name="矩形 62"/>
          <p:cNvSpPr>
            <a:spLocks noChangeArrowheads="1"/>
          </p:cNvSpPr>
          <p:nvPr/>
        </p:nvSpPr>
        <p:spPr bwMode="grayWhite">
          <a:xfrm>
            <a:off x="6566746" y="2802322"/>
            <a:ext cx="866210" cy="1434662"/>
          </a:xfrm>
          <a:prstGeom prst="rect">
            <a:avLst/>
          </a:prstGeom>
          <a:solidFill>
            <a:srgbClr val="FF3802"/>
          </a:solidFill>
          <a:ln>
            <a:noFill/>
          </a:ln>
          <a:extLst/>
        </p:spPr>
        <p:txBody>
          <a:bodyPr wrap="none" lIns="84881" tIns="42440" rIns="84881" bIns="42440" anchor="ctr"/>
          <a:lstStyle>
            <a:lvl1pPr defTabSz="1254125">
              <a:defRPr sz="2400">
                <a:solidFill>
                  <a:schemeClr val="tx1"/>
                </a:solidFill>
                <a:latin typeface="Arial" pitchFamily="34" charset="0"/>
                <a:ea typeface="宋体" pitchFamily="2" charset="-122"/>
              </a:defRPr>
            </a:lvl1pPr>
            <a:lvl2pPr marL="742950" indent="-285750" defTabSz="1254125">
              <a:defRPr sz="2400">
                <a:solidFill>
                  <a:schemeClr val="tx1"/>
                </a:solidFill>
                <a:latin typeface="Arial" pitchFamily="34" charset="0"/>
                <a:ea typeface="宋体" pitchFamily="2" charset="-122"/>
              </a:defRPr>
            </a:lvl2pPr>
            <a:lvl3pPr marL="1143000" indent="-228600" defTabSz="1254125">
              <a:defRPr sz="2400">
                <a:solidFill>
                  <a:schemeClr val="tx1"/>
                </a:solidFill>
                <a:latin typeface="Arial" pitchFamily="34" charset="0"/>
                <a:ea typeface="宋体" pitchFamily="2" charset="-122"/>
              </a:defRPr>
            </a:lvl3pPr>
            <a:lvl4pPr marL="1600200" indent="-228600" defTabSz="1254125">
              <a:defRPr sz="2400">
                <a:solidFill>
                  <a:schemeClr val="tx1"/>
                </a:solidFill>
                <a:latin typeface="Arial" pitchFamily="34" charset="0"/>
                <a:ea typeface="宋体" pitchFamily="2" charset="-122"/>
              </a:defRPr>
            </a:lvl4pPr>
            <a:lvl5pPr marL="2057400" indent="-228600" defTabSz="1254125">
              <a:defRPr sz="2400">
                <a:solidFill>
                  <a:schemeClr val="tx1"/>
                </a:solidFill>
                <a:latin typeface="Arial" pitchFamily="34" charset="0"/>
                <a:ea typeface="宋体" pitchFamily="2" charset="-122"/>
              </a:defRPr>
            </a:lvl5pPr>
            <a:lvl6pPr marL="25146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9pPr>
          </a:lstStyle>
          <a:p>
            <a:pPr algn="ctr">
              <a:lnSpc>
                <a:spcPct val="120000"/>
              </a:lnSpc>
            </a:pPr>
            <a:r>
              <a:rPr lang="zh-CN" altLang="en-US" sz="1000" dirty="0" smtClean="0">
                <a:solidFill>
                  <a:srgbClr val="FFFFFF"/>
                </a:solidFill>
                <a:latin typeface="微软雅黑" panose="020B0503020204020204" pitchFamily="34" charset="-122"/>
                <a:ea typeface="微软雅黑" panose="020B0503020204020204" pitchFamily="34" charset="-122"/>
              </a:rPr>
              <a:t>融合架构</a:t>
            </a:r>
            <a:endParaRPr lang="en-US" altLang="zh-CN" sz="1000" dirty="0" smtClean="0">
              <a:solidFill>
                <a:srgbClr val="FFFFFF"/>
              </a:solidFill>
              <a:latin typeface="微软雅黑" panose="020B0503020204020204" pitchFamily="34" charset="-122"/>
              <a:ea typeface="微软雅黑" panose="020B0503020204020204" pitchFamily="34" charset="-122"/>
            </a:endParaRPr>
          </a:p>
          <a:p>
            <a:pPr algn="ctr">
              <a:lnSpc>
                <a:spcPct val="120000"/>
              </a:lnSpc>
            </a:pPr>
            <a:r>
              <a:rPr lang="zh-CN" altLang="en-US" sz="1000" dirty="0" smtClean="0">
                <a:solidFill>
                  <a:srgbClr val="FFFFFF"/>
                </a:solidFill>
                <a:latin typeface="微软雅黑" panose="020B0503020204020204" pitchFamily="34" charset="-122"/>
                <a:ea typeface="微软雅黑" panose="020B0503020204020204" pitchFamily="34" charset="-122"/>
              </a:rPr>
              <a:t>云一体机</a:t>
            </a:r>
            <a:endParaRPr lang="en-US" altLang="zh-CN" sz="1000" dirty="0" smtClean="0">
              <a:solidFill>
                <a:srgbClr val="FFFFFF"/>
              </a:solidFill>
              <a:latin typeface="微软雅黑" panose="020B0503020204020204" pitchFamily="34" charset="-122"/>
              <a:ea typeface="微软雅黑" panose="020B0503020204020204" pitchFamily="34" charset="-122"/>
            </a:endParaRPr>
          </a:p>
          <a:p>
            <a:pPr algn="ctr">
              <a:lnSpc>
                <a:spcPct val="120000"/>
              </a:lnSpc>
            </a:pPr>
            <a:r>
              <a:rPr lang="en-US" altLang="zh-CN" sz="1000" dirty="0" err="1" smtClean="0">
                <a:solidFill>
                  <a:srgbClr val="FFFFFF"/>
                </a:solidFill>
                <a:latin typeface="微软雅黑" panose="020B0503020204020204" pitchFamily="34" charset="-122"/>
                <a:ea typeface="微软雅黑" panose="020B0503020204020204" pitchFamily="34" charset="-122"/>
              </a:rPr>
              <a:t>ThinkCloud</a:t>
            </a:r>
            <a:endParaRPr lang="en-US" altLang="zh-CN" sz="1000" dirty="0">
              <a:solidFill>
                <a:srgbClr val="FFFFFF"/>
              </a:solidFill>
              <a:latin typeface="微软雅黑" panose="020B0503020204020204" pitchFamily="34" charset="-122"/>
              <a:ea typeface="微软雅黑" panose="020B0503020204020204" pitchFamily="34" charset="-122"/>
            </a:endParaRPr>
          </a:p>
          <a:p>
            <a:pPr algn="ctr">
              <a:lnSpc>
                <a:spcPct val="120000"/>
              </a:lnSpc>
            </a:pPr>
            <a:r>
              <a:rPr lang="en-US" altLang="zh-CN" sz="1000" dirty="0" smtClean="0">
                <a:solidFill>
                  <a:srgbClr val="FFFFFF"/>
                </a:solidFill>
                <a:latin typeface="微软雅黑" panose="020B0503020204020204" pitchFamily="34" charset="-122"/>
                <a:ea typeface="微软雅黑" panose="020B0503020204020204" pitchFamily="34" charset="-122"/>
              </a:rPr>
              <a:t>AIO</a:t>
            </a:r>
            <a:endParaRPr lang="en-US" altLang="zh-CN" sz="1000" dirty="0">
              <a:solidFill>
                <a:srgbClr val="FFFFFF"/>
              </a:solidFill>
              <a:latin typeface="微软雅黑" panose="020B0503020204020204" pitchFamily="34" charset="-122"/>
              <a:ea typeface="微软雅黑" panose="020B0503020204020204" pitchFamily="34" charset="-122"/>
            </a:endParaRPr>
          </a:p>
        </p:txBody>
      </p:sp>
      <p:sp>
        <p:nvSpPr>
          <p:cNvPr id="23" name="矩形 56"/>
          <p:cNvSpPr>
            <a:spLocks noChangeArrowheads="1"/>
          </p:cNvSpPr>
          <p:nvPr/>
        </p:nvSpPr>
        <p:spPr bwMode="grayWhite">
          <a:xfrm>
            <a:off x="819811" y="3727327"/>
            <a:ext cx="5698648" cy="50965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881" tIns="42440" rIns="84881" bIns="42440" anchor="ctr"/>
          <a:lstStyle>
            <a:lvl1pPr defTabSz="1254125">
              <a:defRPr sz="2400">
                <a:solidFill>
                  <a:schemeClr val="tx1"/>
                </a:solidFill>
                <a:latin typeface="Arial" pitchFamily="34" charset="0"/>
                <a:ea typeface="宋体" pitchFamily="2" charset="-122"/>
              </a:defRPr>
            </a:lvl1pPr>
            <a:lvl2pPr marL="742950" indent="-285750" defTabSz="1254125">
              <a:defRPr sz="2400">
                <a:solidFill>
                  <a:schemeClr val="tx1"/>
                </a:solidFill>
                <a:latin typeface="Arial" pitchFamily="34" charset="0"/>
                <a:ea typeface="宋体" pitchFamily="2" charset="-122"/>
              </a:defRPr>
            </a:lvl2pPr>
            <a:lvl3pPr marL="1143000" indent="-228600" defTabSz="1254125">
              <a:defRPr sz="2400">
                <a:solidFill>
                  <a:schemeClr val="tx1"/>
                </a:solidFill>
                <a:latin typeface="Arial" pitchFamily="34" charset="0"/>
                <a:ea typeface="宋体" pitchFamily="2" charset="-122"/>
              </a:defRPr>
            </a:lvl3pPr>
            <a:lvl4pPr marL="1600200" indent="-228600" defTabSz="1254125">
              <a:defRPr sz="2400">
                <a:solidFill>
                  <a:schemeClr val="tx1"/>
                </a:solidFill>
                <a:latin typeface="Arial" pitchFamily="34" charset="0"/>
                <a:ea typeface="宋体" pitchFamily="2" charset="-122"/>
              </a:defRPr>
            </a:lvl4pPr>
            <a:lvl5pPr marL="2057400" indent="-228600" defTabSz="1254125">
              <a:defRPr sz="2400">
                <a:solidFill>
                  <a:schemeClr val="tx1"/>
                </a:solidFill>
                <a:latin typeface="Arial" pitchFamily="34" charset="0"/>
                <a:ea typeface="宋体" pitchFamily="2" charset="-122"/>
              </a:defRPr>
            </a:lvl5pPr>
            <a:lvl6pPr marL="25146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9pPr>
          </a:lstStyle>
          <a:p>
            <a:pPr algn="ctr">
              <a:lnSpc>
                <a:spcPct val="120000"/>
              </a:lnSpc>
            </a:pPr>
            <a:r>
              <a:rPr lang="en-US" altLang="zh-CN" sz="1000" dirty="0" err="1" smtClean="0">
                <a:solidFill>
                  <a:srgbClr val="FFFFFF"/>
                </a:solidFill>
                <a:latin typeface="微软雅黑" panose="020B0503020204020204" pitchFamily="34" charset="-122"/>
                <a:ea typeface="微软雅黑" panose="020B0503020204020204" pitchFamily="34" charset="-122"/>
              </a:rPr>
              <a:t>ThinkServer</a:t>
            </a:r>
            <a:r>
              <a:rPr lang="en-US" altLang="zh-CN" sz="1000" dirty="0" smtClean="0">
                <a:solidFill>
                  <a:srgbClr val="FFFFFF"/>
                </a:solidFill>
                <a:latin typeface="微软雅黑" panose="020B0503020204020204" pitchFamily="34" charset="-122"/>
                <a:ea typeface="微软雅黑" panose="020B0503020204020204" pitchFamily="34" charset="-122"/>
              </a:rPr>
              <a:t> &amp; System x     |    </a:t>
            </a:r>
            <a:r>
              <a:rPr lang="en-US" altLang="zh-CN" sz="1000" dirty="0" err="1" smtClean="0">
                <a:solidFill>
                  <a:srgbClr val="FFFFFF"/>
                </a:solidFill>
                <a:latin typeface="微软雅黑" panose="020B0503020204020204" pitchFamily="34" charset="-122"/>
                <a:ea typeface="微软雅黑" panose="020B0503020204020204" pitchFamily="34" charset="-122"/>
              </a:rPr>
              <a:t>LenovoStorage</a:t>
            </a:r>
            <a:r>
              <a:rPr lang="en-US" altLang="zh-CN" sz="1000" dirty="0" smtClean="0">
                <a:solidFill>
                  <a:srgbClr val="FFFFFF"/>
                </a:solidFill>
                <a:latin typeface="微软雅黑" panose="020B0503020204020204" pitchFamily="34" charset="-122"/>
                <a:ea typeface="微软雅黑" panose="020B0503020204020204" pitchFamily="34" charset="-122"/>
              </a:rPr>
              <a:t>    |    Lenovo Networking    |    </a:t>
            </a:r>
            <a:r>
              <a:rPr lang="en-US" altLang="zh-CN" sz="1000" dirty="0" smtClean="0">
                <a:solidFill>
                  <a:prstClr val="white"/>
                </a:solidFill>
                <a:latin typeface="微软雅黑" panose="020B0503020204020204" pitchFamily="34" charset="-122"/>
                <a:ea typeface="微软雅黑" panose="020B0503020204020204" pitchFamily="34" charset="-122"/>
              </a:rPr>
              <a:t>Security</a:t>
            </a:r>
            <a:endParaRPr lang="en-US" altLang="zh-CN" sz="1000" dirty="0">
              <a:solidFill>
                <a:srgbClr val="FFFFFF"/>
              </a:solidFill>
              <a:latin typeface="微软雅黑" panose="020B0503020204020204" pitchFamily="34" charset="-122"/>
              <a:ea typeface="微软雅黑" panose="020B0503020204020204" pitchFamily="34" charset="-122"/>
            </a:endParaRPr>
          </a:p>
        </p:txBody>
      </p:sp>
      <p:sp>
        <p:nvSpPr>
          <p:cNvPr id="24" name="矩形 60"/>
          <p:cNvSpPr>
            <a:spLocks noChangeArrowheads="1"/>
          </p:cNvSpPr>
          <p:nvPr/>
        </p:nvSpPr>
        <p:spPr bwMode="grayWhite">
          <a:xfrm>
            <a:off x="819812" y="2267262"/>
            <a:ext cx="6613144" cy="49639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881" tIns="42440" rIns="84881" bIns="42440" anchor="ctr"/>
          <a:lstStyle>
            <a:lvl1pPr defTabSz="1254125">
              <a:defRPr sz="2400">
                <a:solidFill>
                  <a:schemeClr val="tx1"/>
                </a:solidFill>
                <a:latin typeface="Arial" pitchFamily="34" charset="0"/>
                <a:ea typeface="宋体" pitchFamily="2" charset="-122"/>
              </a:defRPr>
            </a:lvl1pPr>
            <a:lvl2pPr marL="742950" indent="-285750" defTabSz="1254125">
              <a:defRPr sz="2400">
                <a:solidFill>
                  <a:schemeClr val="tx1"/>
                </a:solidFill>
                <a:latin typeface="Arial" pitchFamily="34" charset="0"/>
                <a:ea typeface="宋体" pitchFamily="2" charset="-122"/>
              </a:defRPr>
            </a:lvl2pPr>
            <a:lvl3pPr marL="1143000" indent="-228600" defTabSz="1254125">
              <a:defRPr sz="2400">
                <a:solidFill>
                  <a:schemeClr val="tx1"/>
                </a:solidFill>
                <a:latin typeface="Arial" pitchFamily="34" charset="0"/>
                <a:ea typeface="宋体" pitchFamily="2" charset="-122"/>
              </a:defRPr>
            </a:lvl3pPr>
            <a:lvl4pPr marL="1600200" indent="-228600" defTabSz="1254125">
              <a:defRPr sz="2400">
                <a:solidFill>
                  <a:schemeClr val="tx1"/>
                </a:solidFill>
                <a:latin typeface="Arial" pitchFamily="34" charset="0"/>
                <a:ea typeface="宋体" pitchFamily="2" charset="-122"/>
              </a:defRPr>
            </a:lvl4pPr>
            <a:lvl5pPr marL="2057400" indent="-228600" defTabSz="1254125">
              <a:defRPr sz="2400">
                <a:solidFill>
                  <a:schemeClr val="tx1"/>
                </a:solidFill>
                <a:latin typeface="Arial" pitchFamily="34" charset="0"/>
                <a:ea typeface="宋体" pitchFamily="2" charset="-122"/>
              </a:defRPr>
            </a:lvl5pPr>
            <a:lvl6pPr marL="25146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9pPr>
          </a:lstStyle>
          <a:p>
            <a:pPr algn="ctr"/>
            <a:r>
              <a:rPr lang="zh-CN" altLang="en-US" sz="1000" dirty="0" smtClean="0">
                <a:solidFill>
                  <a:srgbClr val="FFFFFF"/>
                </a:solidFill>
                <a:latin typeface="微软雅黑" panose="020B0503020204020204" pitchFamily="34" charset="-122"/>
                <a:ea typeface="微软雅黑" panose="020B0503020204020204" pitchFamily="34" charset="-122"/>
              </a:rPr>
              <a:t>联想云管理平台</a:t>
            </a:r>
            <a:endParaRPr lang="en-US" altLang="zh-CN" sz="1000" dirty="0">
              <a:solidFill>
                <a:srgbClr val="FFFFFF"/>
              </a:solidFill>
              <a:latin typeface="微软雅黑" panose="020B0503020204020204" pitchFamily="34" charset="-122"/>
              <a:ea typeface="微软雅黑" panose="020B0503020204020204" pitchFamily="34" charset="-122"/>
            </a:endParaRPr>
          </a:p>
        </p:txBody>
      </p:sp>
      <p:sp>
        <p:nvSpPr>
          <p:cNvPr id="25" name="矩形 60"/>
          <p:cNvSpPr>
            <a:spLocks noChangeArrowheads="1"/>
          </p:cNvSpPr>
          <p:nvPr/>
        </p:nvSpPr>
        <p:spPr bwMode="grayWhite">
          <a:xfrm>
            <a:off x="3699716" y="2806262"/>
            <a:ext cx="2818743" cy="50920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881" tIns="42440" rIns="84881" bIns="42440" anchor="ctr"/>
          <a:lstStyle>
            <a:lvl1pPr defTabSz="1254125">
              <a:defRPr sz="2400">
                <a:solidFill>
                  <a:schemeClr val="tx1"/>
                </a:solidFill>
                <a:latin typeface="Arial" pitchFamily="34" charset="0"/>
                <a:ea typeface="宋体" pitchFamily="2" charset="-122"/>
              </a:defRPr>
            </a:lvl1pPr>
            <a:lvl2pPr marL="742950" indent="-285750" defTabSz="1254125">
              <a:defRPr sz="2400">
                <a:solidFill>
                  <a:schemeClr val="tx1"/>
                </a:solidFill>
                <a:latin typeface="Arial" pitchFamily="34" charset="0"/>
                <a:ea typeface="宋体" pitchFamily="2" charset="-122"/>
              </a:defRPr>
            </a:lvl2pPr>
            <a:lvl3pPr marL="1143000" indent="-228600" defTabSz="1254125">
              <a:defRPr sz="2400">
                <a:solidFill>
                  <a:schemeClr val="tx1"/>
                </a:solidFill>
                <a:latin typeface="Arial" pitchFamily="34" charset="0"/>
                <a:ea typeface="宋体" pitchFamily="2" charset="-122"/>
              </a:defRPr>
            </a:lvl3pPr>
            <a:lvl4pPr marL="1600200" indent="-228600" defTabSz="1254125">
              <a:defRPr sz="2400">
                <a:solidFill>
                  <a:schemeClr val="tx1"/>
                </a:solidFill>
                <a:latin typeface="Arial" pitchFamily="34" charset="0"/>
                <a:ea typeface="宋体" pitchFamily="2" charset="-122"/>
              </a:defRPr>
            </a:lvl4pPr>
            <a:lvl5pPr marL="2057400" indent="-228600" defTabSz="1254125">
              <a:defRPr sz="2400">
                <a:solidFill>
                  <a:schemeClr val="tx1"/>
                </a:solidFill>
                <a:latin typeface="Arial" pitchFamily="34" charset="0"/>
                <a:ea typeface="宋体" pitchFamily="2" charset="-122"/>
              </a:defRPr>
            </a:lvl5pPr>
            <a:lvl6pPr marL="25146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9pPr>
          </a:lstStyle>
          <a:p>
            <a:pPr algn="ctr">
              <a:lnSpc>
                <a:spcPct val="120000"/>
              </a:lnSpc>
            </a:pPr>
            <a:r>
              <a:rPr lang="zh-CN" altLang="en-US" sz="1000" dirty="0" smtClean="0">
                <a:solidFill>
                  <a:srgbClr val="FFFFFF"/>
                </a:solidFill>
                <a:latin typeface="微软雅黑" panose="020B0503020204020204" pitchFamily="34" charset="-122"/>
                <a:ea typeface="微软雅黑" panose="020B0503020204020204" pitchFamily="34" charset="-122"/>
              </a:rPr>
              <a:t>联想开源云平台：</a:t>
            </a:r>
            <a:endParaRPr lang="en-US" altLang="zh-CN" sz="1000" dirty="0" smtClean="0">
              <a:solidFill>
                <a:srgbClr val="FFFFFF"/>
              </a:solidFill>
              <a:latin typeface="微软雅黑" panose="020B0503020204020204" pitchFamily="34" charset="-122"/>
              <a:ea typeface="微软雅黑" panose="020B0503020204020204" pitchFamily="34" charset="-122"/>
            </a:endParaRPr>
          </a:p>
          <a:p>
            <a:pPr algn="ctr">
              <a:lnSpc>
                <a:spcPct val="120000"/>
              </a:lnSpc>
            </a:pPr>
            <a:r>
              <a:rPr lang="en-US" altLang="zh-CN" sz="1000" dirty="0" smtClean="0">
                <a:solidFill>
                  <a:srgbClr val="FFFFFF"/>
                </a:solidFill>
                <a:latin typeface="微软雅黑" panose="020B0503020204020204" pitchFamily="34" charset="-122"/>
                <a:ea typeface="微软雅黑" panose="020B0503020204020204" pitchFamily="34" charset="-122"/>
              </a:rPr>
              <a:t>Lenovo  </a:t>
            </a:r>
            <a:r>
              <a:rPr lang="en-US" altLang="zh-CN" sz="1000" dirty="0" err="1" smtClean="0">
                <a:solidFill>
                  <a:srgbClr val="FFFFFF"/>
                </a:solidFill>
                <a:latin typeface="微软雅黑" panose="020B0503020204020204" pitchFamily="34" charset="-122"/>
                <a:ea typeface="微软雅黑" panose="020B0503020204020204" pitchFamily="34" charset="-122"/>
              </a:rPr>
              <a:t>OpenStack</a:t>
            </a:r>
            <a:endParaRPr lang="en-US" altLang="zh-CN" sz="1000" dirty="0">
              <a:solidFill>
                <a:srgbClr val="FFFFFF"/>
              </a:solidFill>
              <a:latin typeface="微软雅黑" panose="020B0503020204020204" pitchFamily="34" charset="-122"/>
              <a:ea typeface="微软雅黑" panose="020B0503020204020204" pitchFamily="34" charset="-122"/>
            </a:endParaRPr>
          </a:p>
        </p:txBody>
      </p:sp>
      <p:sp>
        <p:nvSpPr>
          <p:cNvPr id="26" name="矩形 49"/>
          <p:cNvSpPr/>
          <p:nvPr/>
        </p:nvSpPr>
        <p:spPr bwMode="grayWhite">
          <a:xfrm>
            <a:off x="819811" y="2811248"/>
            <a:ext cx="2818082" cy="497604"/>
          </a:xfrm>
          <a:prstGeom prst="rect">
            <a:avLst/>
          </a:prstGeom>
          <a:solidFill>
            <a:srgbClr val="0BB498"/>
          </a:solidFill>
          <a:ln w="76200" algn="ctr">
            <a:noFill/>
            <a:miter lim="800000"/>
            <a:headEnd/>
            <a:tailEnd/>
          </a:ln>
        </p:spPr>
        <p:txBody>
          <a:bodyPr wrap="none" lIns="84881" tIns="42440" rIns="84881" bIns="42440" anchor="ctr"/>
          <a:lstStyle/>
          <a:p>
            <a:pPr algn="ctr" defTabSz="940719">
              <a:lnSpc>
                <a:spcPct val="120000"/>
              </a:lnSpc>
              <a:defRPr/>
            </a:pPr>
            <a:r>
              <a:rPr lang="zh-CN" altLang="en-US" sz="1000" dirty="0">
                <a:latin typeface="微软雅黑" panose="020B0503020204020204" pitchFamily="34" charset="-122"/>
                <a:ea typeface="微软雅黑" panose="020B0503020204020204" pitchFamily="34" charset="-122"/>
                <a:cs typeface="Arial" charset="0"/>
              </a:rPr>
              <a:t>商用云平台：</a:t>
            </a:r>
            <a:endParaRPr lang="en-US" altLang="zh-CN" sz="1000" dirty="0">
              <a:latin typeface="微软雅黑" panose="020B0503020204020204" pitchFamily="34" charset="-122"/>
              <a:ea typeface="微软雅黑" panose="020B0503020204020204" pitchFamily="34" charset="-122"/>
              <a:cs typeface="Arial" charset="0"/>
            </a:endParaRPr>
          </a:p>
          <a:p>
            <a:pPr algn="ctr" defTabSz="940719">
              <a:lnSpc>
                <a:spcPct val="120000"/>
              </a:lnSpc>
              <a:defRPr/>
            </a:pPr>
            <a:r>
              <a:rPr lang="en-US" altLang="zh-CN" sz="1000" dirty="0">
                <a:latin typeface="微软雅黑" panose="020B0503020204020204" pitchFamily="34" charset="-122"/>
                <a:ea typeface="微软雅黑" panose="020B0503020204020204" pitchFamily="34" charset="-122"/>
                <a:cs typeface="Arial" charset="0"/>
              </a:rPr>
              <a:t>Microsoft Azure Pack, VMware </a:t>
            </a:r>
            <a:r>
              <a:rPr lang="en-US" altLang="zh-CN" sz="1000" dirty="0" err="1">
                <a:latin typeface="微软雅黑" panose="020B0503020204020204" pitchFamily="34" charset="-122"/>
                <a:ea typeface="微软雅黑" panose="020B0503020204020204" pitchFamily="34" charset="-122"/>
                <a:cs typeface="Arial" charset="0"/>
              </a:rPr>
              <a:t>vCloud</a:t>
            </a:r>
            <a:endParaRPr lang="en-US" altLang="zh-CN" sz="1000" dirty="0">
              <a:latin typeface="微软雅黑" panose="020B0503020204020204" pitchFamily="34" charset="-122"/>
              <a:ea typeface="微软雅黑" panose="020B0503020204020204" pitchFamily="34" charset="-122"/>
              <a:cs typeface="Arial" charset="0"/>
            </a:endParaRPr>
          </a:p>
        </p:txBody>
      </p:sp>
      <p:sp>
        <p:nvSpPr>
          <p:cNvPr id="27" name="矩形 56"/>
          <p:cNvSpPr>
            <a:spLocks noChangeArrowheads="1"/>
          </p:cNvSpPr>
          <p:nvPr/>
        </p:nvSpPr>
        <p:spPr bwMode="grayWhite">
          <a:xfrm>
            <a:off x="819812" y="3352801"/>
            <a:ext cx="5698646" cy="3365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881" tIns="42440" rIns="84881" bIns="42440" anchor="ctr"/>
          <a:lstStyle/>
          <a:p>
            <a:pPr algn="ctr" defTabSz="940719">
              <a:lnSpc>
                <a:spcPct val="120000"/>
              </a:lnSpc>
            </a:pPr>
            <a:r>
              <a:rPr lang="zh-CN" altLang="en-US" sz="1000" dirty="0">
                <a:solidFill>
                  <a:srgbClr val="FFFFFF"/>
                </a:solidFill>
                <a:latin typeface="微软雅黑" panose="020B0503020204020204" pitchFamily="34" charset="-122"/>
                <a:ea typeface="微软雅黑" panose="020B0503020204020204" pitchFamily="34" charset="-122"/>
              </a:rPr>
              <a:t>服务器虚拟化平台</a:t>
            </a:r>
          </a:p>
        </p:txBody>
      </p:sp>
      <p:cxnSp>
        <p:nvCxnSpPr>
          <p:cNvPr id="28" name="直接连接符 6"/>
          <p:cNvCxnSpPr/>
          <p:nvPr/>
        </p:nvCxnSpPr>
        <p:spPr>
          <a:xfrm>
            <a:off x="341789" y="1858902"/>
            <a:ext cx="471568"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56"/>
          <p:cNvCxnSpPr/>
          <p:nvPr/>
        </p:nvCxnSpPr>
        <p:spPr>
          <a:xfrm>
            <a:off x="341790" y="2217865"/>
            <a:ext cx="478023"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矩形 23"/>
          <p:cNvSpPr/>
          <p:nvPr/>
        </p:nvSpPr>
        <p:spPr>
          <a:xfrm>
            <a:off x="819811" y="4276587"/>
            <a:ext cx="7856645" cy="376845"/>
          </a:xfrm>
          <a:prstGeom prst="rect">
            <a:avLst/>
          </a:prstGeom>
          <a:solidFill>
            <a:srgbClr val="0BB498"/>
          </a:solidFill>
          <a:ln>
            <a:noFill/>
          </a:ln>
        </p:spPr>
        <p:style>
          <a:lnRef idx="2">
            <a:schemeClr val="accent1">
              <a:shade val="50000"/>
            </a:schemeClr>
          </a:lnRef>
          <a:fillRef idx="1">
            <a:schemeClr val="accent1"/>
          </a:fillRef>
          <a:effectRef idx="0">
            <a:schemeClr val="accent1"/>
          </a:effectRef>
          <a:fontRef idx="minor">
            <a:schemeClr val="lt1"/>
          </a:fontRef>
        </p:style>
        <p:txBody>
          <a:bodyPr lIns="84881" tIns="42440" rIns="84881" bIns="42440" anchor="ctr"/>
          <a:lstStyle/>
          <a:p>
            <a:pPr algn="ctr" defTabSz="941198">
              <a:lnSpc>
                <a:spcPct val="120000"/>
              </a:lnSpc>
              <a:defRPr/>
            </a:pPr>
            <a:r>
              <a:rPr lang="zh-CN" altLang="en-US" sz="1000" dirty="0">
                <a:solidFill>
                  <a:schemeClr val="tx1"/>
                </a:solidFill>
                <a:latin typeface="微软雅黑" panose="020B0503020204020204" pitchFamily="34" charset="-122"/>
                <a:ea typeface="微软雅黑" panose="020B0503020204020204" pitchFamily="34" charset="-122"/>
              </a:rPr>
              <a:t>咨询</a:t>
            </a:r>
            <a:r>
              <a:rPr lang="en-US" altLang="zh-CN" sz="1000" dirty="0">
                <a:solidFill>
                  <a:schemeClr val="tx1"/>
                </a:solidFill>
                <a:latin typeface="微软雅黑" panose="020B0503020204020204" pitchFamily="34" charset="-122"/>
                <a:ea typeface="微软雅黑" panose="020B0503020204020204" pitchFamily="34" charset="-122"/>
              </a:rPr>
              <a:t>      |      </a:t>
            </a:r>
            <a:r>
              <a:rPr lang="zh-CN" altLang="en-US" sz="1000" dirty="0">
                <a:solidFill>
                  <a:schemeClr val="tx1"/>
                </a:solidFill>
                <a:latin typeface="微软雅黑" panose="020B0503020204020204" pitchFamily="34" charset="-122"/>
                <a:ea typeface="微软雅黑" panose="020B0503020204020204" pitchFamily="34" charset="-122"/>
              </a:rPr>
              <a:t>架构设计</a:t>
            </a:r>
            <a:r>
              <a:rPr lang="en-US" altLang="zh-CN" sz="1000" dirty="0">
                <a:solidFill>
                  <a:schemeClr val="tx1"/>
                </a:solidFill>
                <a:latin typeface="微软雅黑" panose="020B0503020204020204" pitchFamily="34" charset="-122"/>
                <a:ea typeface="微软雅黑" panose="020B0503020204020204" pitchFamily="34" charset="-122"/>
              </a:rPr>
              <a:t>      |      </a:t>
            </a:r>
            <a:r>
              <a:rPr lang="zh-CN" altLang="en-US" sz="1000" dirty="0">
                <a:solidFill>
                  <a:schemeClr val="tx1"/>
                </a:solidFill>
                <a:latin typeface="微软雅黑" panose="020B0503020204020204" pitchFamily="34" charset="-122"/>
                <a:ea typeface="微软雅黑" panose="020B0503020204020204" pitchFamily="34" charset="-122"/>
              </a:rPr>
              <a:t>部署和服务  </a:t>
            </a:r>
            <a:r>
              <a:rPr lang="en-US" altLang="zh-CN" sz="1000" dirty="0">
                <a:solidFill>
                  <a:schemeClr val="tx1"/>
                </a:solidFill>
                <a:latin typeface="微软雅黑" panose="020B0503020204020204" pitchFamily="34" charset="-122"/>
                <a:ea typeface="微软雅黑" panose="020B0503020204020204" pitchFamily="34" charset="-122"/>
              </a:rPr>
              <a:t>|      </a:t>
            </a:r>
            <a:r>
              <a:rPr lang="zh-CN" altLang="en-US" sz="1000" dirty="0">
                <a:solidFill>
                  <a:schemeClr val="tx1"/>
                </a:solidFill>
                <a:latin typeface="微软雅黑" panose="020B0503020204020204" pitchFamily="34" charset="-122"/>
                <a:ea typeface="微软雅黑" panose="020B0503020204020204" pitchFamily="34" charset="-122"/>
              </a:rPr>
              <a:t>运维</a:t>
            </a:r>
          </a:p>
        </p:txBody>
      </p:sp>
      <p:sp>
        <p:nvSpPr>
          <p:cNvPr id="31" name="TextBox 63"/>
          <p:cNvSpPr txBox="1">
            <a:spLocks noChangeArrowheads="1"/>
          </p:cNvSpPr>
          <p:nvPr/>
        </p:nvSpPr>
        <p:spPr bwMode="auto">
          <a:xfrm>
            <a:off x="341790" y="4258681"/>
            <a:ext cx="778469" cy="36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880" tIns="42440" rIns="84880" bIns="42440">
            <a:spAutoFit/>
          </a:bodyPr>
          <a:lstStyle>
            <a:lvl1pPr defTabSz="1254125">
              <a:defRPr sz="2400">
                <a:solidFill>
                  <a:schemeClr val="tx1"/>
                </a:solidFill>
                <a:latin typeface="Arial" pitchFamily="34" charset="0"/>
                <a:ea typeface="宋体" pitchFamily="2" charset="-122"/>
              </a:defRPr>
            </a:lvl1pPr>
            <a:lvl2pPr marL="742950" indent="-285750" defTabSz="1254125">
              <a:defRPr sz="2400">
                <a:solidFill>
                  <a:schemeClr val="tx1"/>
                </a:solidFill>
                <a:latin typeface="Arial" pitchFamily="34" charset="0"/>
                <a:ea typeface="宋体" pitchFamily="2" charset="-122"/>
              </a:defRPr>
            </a:lvl2pPr>
            <a:lvl3pPr marL="1143000" indent="-228600" defTabSz="1254125">
              <a:defRPr sz="2400">
                <a:solidFill>
                  <a:schemeClr val="tx1"/>
                </a:solidFill>
                <a:latin typeface="Arial" pitchFamily="34" charset="0"/>
                <a:ea typeface="宋体" pitchFamily="2" charset="-122"/>
              </a:defRPr>
            </a:lvl3pPr>
            <a:lvl4pPr marL="1600200" indent="-228600" defTabSz="1254125">
              <a:defRPr sz="2400">
                <a:solidFill>
                  <a:schemeClr val="tx1"/>
                </a:solidFill>
                <a:latin typeface="Arial" pitchFamily="34" charset="0"/>
                <a:ea typeface="宋体" pitchFamily="2" charset="-122"/>
              </a:defRPr>
            </a:lvl4pPr>
            <a:lvl5pPr marL="2057400" indent="-228600" defTabSz="1254125">
              <a:defRPr sz="2400">
                <a:solidFill>
                  <a:schemeClr val="tx1"/>
                </a:solidFill>
                <a:latin typeface="Arial" pitchFamily="34" charset="0"/>
                <a:ea typeface="宋体" pitchFamily="2" charset="-122"/>
              </a:defRPr>
            </a:lvl5pPr>
            <a:lvl6pPr marL="25146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9pPr>
          </a:lstStyle>
          <a:p>
            <a:r>
              <a:rPr lang="zh-CN" altLang="en-US" sz="900" b="1" i="1" dirty="0" smtClean="0">
                <a:latin typeface="微软雅黑" panose="020B0503020204020204" pitchFamily="34" charset="-122"/>
                <a:ea typeface="微软雅黑" panose="020B0503020204020204" pitchFamily="34" charset="-122"/>
              </a:rPr>
              <a:t>联想</a:t>
            </a:r>
            <a:endParaRPr lang="en-US" altLang="zh-CN" sz="900" b="1" i="1" dirty="0" smtClean="0">
              <a:latin typeface="微软雅黑" panose="020B0503020204020204" pitchFamily="34" charset="-122"/>
              <a:ea typeface="微软雅黑" panose="020B0503020204020204" pitchFamily="34" charset="-122"/>
            </a:endParaRPr>
          </a:p>
          <a:p>
            <a:r>
              <a:rPr lang="zh-CN" altLang="en-US" sz="900" b="1" i="1" dirty="0" smtClean="0">
                <a:latin typeface="微软雅黑" panose="020B0503020204020204" pitchFamily="34" charset="-122"/>
                <a:ea typeface="微软雅黑" panose="020B0503020204020204" pitchFamily="34" charset="-122"/>
              </a:rPr>
              <a:t>服务</a:t>
            </a:r>
            <a:endParaRPr lang="en-US" altLang="zh-CN" sz="900" b="1" i="1" dirty="0">
              <a:latin typeface="微软雅黑" panose="020B0503020204020204" pitchFamily="34" charset="-122"/>
              <a:ea typeface="微软雅黑" panose="020B0503020204020204" pitchFamily="34" charset="-122"/>
            </a:endParaRPr>
          </a:p>
        </p:txBody>
      </p:sp>
      <p:cxnSp>
        <p:nvCxnSpPr>
          <p:cNvPr id="32" name="直接连接符 37"/>
          <p:cNvCxnSpPr/>
          <p:nvPr/>
        </p:nvCxnSpPr>
        <p:spPr>
          <a:xfrm>
            <a:off x="328310" y="4224537"/>
            <a:ext cx="51269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reeform 9"/>
          <p:cNvSpPr>
            <a:spLocks/>
          </p:cNvSpPr>
          <p:nvPr/>
        </p:nvSpPr>
        <p:spPr bwMode="auto">
          <a:xfrm flipH="1">
            <a:off x="5170969" y="1049037"/>
            <a:ext cx="980598" cy="382240"/>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0000">
              <a:alpha val="38039"/>
            </a:srgbClr>
          </a:solidFill>
          <a:ln>
            <a:noFill/>
          </a:ln>
          <a:extLst/>
        </p:spPr>
        <p:txBody>
          <a:bodyPr lIns="84881" tIns="42440" rIns="84881" bIns="4244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48815">
              <a:defRPr/>
            </a:pP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
        <p:nvSpPr>
          <p:cNvPr id="16" name="Text Placeholder 6"/>
          <p:cNvSpPr txBox="1">
            <a:spLocks/>
          </p:cNvSpPr>
          <p:nvPr/>
        </p:nvSpPr>
        <p:spPr>
          <a:xfrm>
            <a:off x="5224144" y="1174473"/>
            <a:ext cx="787491" cy="245361"/>
          </a:xfrm>
          <a:prstGeom prst="rect">
            <a:avLst/>
          </a:prstGeom>
        </p:spPr>
        <p:txBody>
          <a:bodyPr lIns="0" tIns="0" rIns="0" bIns="0" anchor="ctr">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SzPct val="90000"/>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vl2pPr marL="641477" indent="-296346" algn="l" defTabSz="685487" rtl="0" eaLnBrk="1" latinLnBrk="0" hangingPunct="1">
              <a:lnSpc>
                <a:spcPct val="90000"/>
              </a:lnSpc>
              <a:spcBef>
                <a:spcPct val="20000"/>
              </a:spcBef>
              <a:buSzPct val="90000"/>
              <a:buFontTx/>
              <a:buBlip>
                <a:blip r:embed="rId2"/>
              </a:buBlip>
              <a:defRPr sz="2100" kern="1200">
                <a:gradFill>
                  <a:gsLst>
                    <a:gs pos="0">
                      <a:schemeClr val="tx1"/>
                    </a:gs>
                    <a:gs pos="86000">
                      <a:schemeClr val="tx1"/>
                    </a:gs>
                  </a:gsLst>
                  <a:lin ang="5400000" scaled="0"/>
                </a:gradFill>
                <a:latin typeface="+mn-lt"/>
                <a:ea typeface="+mn-ea"/>
                <a:cs typeface="+mn-cs"/>
              </a:defRPr>
            </a:lvl2pPr>
            <a:lvl3pPr marL="943776" indent="-302299" algn="l" defTabSz="685487"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3pPr>
            <a:lvl4pPr marL="1203221" indent="-259446"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4pPr>
            <a:lvl5pPr marL="1455535" indent="-252308"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5pPr>
            <a:lvl6pPr marL="1885094"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31"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576"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19"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defRPr/>
            </a:pPr>
            <a:r>
              <a:rPr lang="zh-CN" altLang="en-US" sz="1000" dirty="0">
                <a:solidFill>
                  <a:schemeClr val="bg1">
                    <a:alpha val="99000"/>
                  </a:schemeClr>
                </a:solidFill>
                <a:latin typeface="微软雅黑" panose="020B0503020204020204" pitchFamily="34" charset="-122"/>
                <a:ea typeface="微软雅黑" panose="020B0503020204020204" pitchFamily="34" charset="-122"/>
              </a:rPr>
              <a:t>私有云</a:t>
            </a:r>
          </a:p>
        </p:txBody>
      </p:sp>
      <p:sp>
        <p:nvSpPr>
          <p:cNvPr id="20" name="Freeform 9"/>
          <p:cNvSpPr>
            <a:spLocks/>
          </p:cNvSpPr>
          <p:nvPr/>
        </p:nvSpPr>
        <p:spPr bwMode="auto">
          <a:xfrm flipH="1">
            <a:off x="7727066" y="1051247"/>
            <a:ext cx="881470" cy="382240"/>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0070C0">
              <a:alpha val="43922"/>
            </a:srgbClr>
          </a:solidFill>
          <a:ln>
            <a:noFill/>
          </a:ln>
          <a:extLst/>
        </p:spPr>
        <p:txBody>
          <a:bodyPr lIns="84881" tIns="42440" rIns="84881" bIns="4244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48815">
              <a:defRPr/>
            </a:pP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
        <p:nvSpPr>
          <p:cNvPr id="21" name="Text Placeholder 6"/>
          <p:cNvSpPr txBox="1">
            <a:spLocks/>
          </p:cNvSpPr>
          <p:nvPr/>
        </p:nvSpPr>
        <p:spPr>
          <a:xfrm>
            <a:off x="7758862" y="1166183"/>
            <a:ext cx="787491" cy="245361"/>
          </a:xfrm>
          <a:prstGeom prst="rect">
            <a:avLst/>
          </a:prstGeom>
        </p:spPr>
        <p:txBody>
          <a:bodyPr lIns="0" tIns="0" rIns="0" bIns="0" anchor="ctr">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SzPct val="90000"/>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vl2pPr marL="641477" indent="-296346" algn="l" defTabSz="685487" rtl="0" eaLnBrk="1" latinLnBrk="0" hangingPunct="1">
              <a:lnSpc>
                <a:spcPct val="90000"/>
              </a:lnSpc>
              <a:spcBef>
                <a:spcPct val="20000"/>
              </a:spcBef>
              <a:buSzPct val="90000"/>
              <a:buFontTx/>
              <a:buBlip>
                <a:blip r:embed="rId2"/>
              </a:buBlip>
              <a:defRPr sz="2100" kern="1200">
                <a:gradFill>
                  <a:gsLst>
                    <a:gs pos="0">
                      <a:schemeClr val="tx1"/>
                    </a:gs>
                    <a:gs pos="86000">
                      <a:schemeClr val="tx1"/>
                    </a:gs>
                  </a:gsLst>
                  <a:lin ang="5400000" scaled="0"/>
                </a:gradFill>
                <a:latin typeface="+mn-lt"/>
                <a:ea typeface="+mn-ea"/>
                <a:cs typeface="+mn-cs"/>
              </a:defRPr>
            </a:lvl2pPr>
            <a:lvl3pPr marL="943776" indent="-302299" algn="l" defTabSz="685487"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3pPr>
            <a:lvl4pPr marL="1203221" indent="-259446"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4pPr>
            <a:lvl5pPr marL="1455535" indent="-252308"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5pPr>
            <a:lvl6pPr marL="1885094"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31"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576"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19"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defRPr/>
            </a:pPr>
            <a:r>
              <a:rPr lang="zh-CN" altLang="en-US" sz="1000" dirty="0">
                <a:solidFill>
                  <a:schemeClr val="bg1">
                    <a:alpha val="99000"/>
                  </a:schemeClr>
                </a:solidFill>
                <a:latin typeface="微软雅黑" panose="020B0503020204020204" pitchFamily="34" charset="-122"/>
                <a:ea typeface="微软雅黑" panose="020B0503020204020204" pitchFamily="34" charset="-122"/>
              </a:rPr>
              <a:t>公有云</a:t>
            </a:r>
          </a:p>
        </p:txBody>
      </p:sp>
      <p:sp>
        <p:nvSpPr>
          <p:cNvPr id="33" name="Freeform 9"/>
          <p:cNvSpPr>
            <a:spLocks/>
          </p:cNvSpPr>
          <p:nvPr/>
        </p:nvSpPr>
        <p:spPr bwMode="auto">
          <a:xfrm flipH="1">
            <a:off x="6470399" y="771550"/>
            <a:ext cx="1051409" cy="406260"/>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tx1">
              <a:lumMod val="50000"/>
              <a:lumOff val="50000"/>
              <a:alpha val="47843"/>
            </a:schemeClr>
          </a:solidFill>
          <a:ln>
            <a:noFill/>
          </a:ln>
          <a:extLst/>
        </p:spPr>
        <p:txBody>
          <a:bodyPr lIns="84881" tIns="42440" rIns="84881" bIns="4244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48815">
              <a:defRPr/>
            </a:pP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
        <p:nvSpPr>
          <p:cNvPr id="35" name="Text Placeholder 6"/>
          <p:cNvSpPr txBox="1">
            <a:spLocks/>
          </p:cNvSpPr>
          <p:nvPr/>
        </p:nvSpPr>
        <p:spPr>
          <a:xfrm>
            <a:off x="6566508" y="903937"/>
            <a:ext cx="787491" cy="245361"/>
          </a:xfrm>
          <a:prstGeom prst="rect">
            <a:avLst/>
          </a:prstGeom>
        </p:spPr>
        <p:txBody>
          <a:bodyPr lIns="0" tIns="0" rIns="0" bIns="0" anchor="ctr">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SzPct val="90000"/>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vl2pPr marL="641477" indent="-296346" algn="l" defTabSz="685487" rtl="0" eaLnBrk="1" latinLnBrk="0" hangingPunct="1">
              <a:lnSpc>
                <a:spcPct val="90000"/>
              </a:lnSpc>
              <a:spcBef>
                <a:spcPct val="20000"/>
              </a:spcBef>
              <a:buSzPct val="90000"/>
              <a:buFontTx/>
              <a:buBlip>
                <a:blip r:embed="rId2"/>
              </a:buBlip>
              <a:defRPr sz="2100" kern="1200">
                <a:gradFill>
                  <a:gsLst>
                    <a:gs pos="0">
                      <a:schemeClr val="tx1"/>
                    </a:gs>
                    <a:gs pos="86000">
                      <a:schemeClr val="tx1"/>
                    </a:gs>
                  </a:gsLst>
                  <a:lin ang="5400000" scaled="0"/>
                </a:gradFill>
                <a:latin typeface="+mn-lt"/>
                <a:ea typeface="+mn-ea"/>
                <a:cs typeface="+mn-cs"/>
              </a:defRPr>
            </a:lvl2pPr>
            <a:lvl3pPr marL="943776" indent="-302299" algn="l" defTabSz="685487"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3pPr>
            <a:lvl4pPr marL="1203221" indent="-259446"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4pPr>
            <a:lvl5pPr marL="1455535" indent="-252308" algn="l" defTabSz="685487"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5pPr>
            <a:lvl6pPr marL="1885094"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31"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576"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19" indent="-171373" algn="l" defTabSz="68548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defRPr/>
            </a:pPr>
            <a:r>
              <a:rPr lang="zh-CN" altLang="en-US" sz="1000" dirty="0">
                <a:solidFill>
                  <a:schemeClr val="bg1">
                    <a:alpha val="99000"/>
                  </a:schemeClr>
                </a:solidFill>
                <a:latin typeface="微软雅黑" panose="020B0503020204020204" pitchFamily="34" charset="-122"/>
                <a:ea typeface="微软雅黑" panose="020B0503020204020204" pitchFamily="34" charset="-122"/>
              </a:rPr>
              <a:t>混合云</a:t>
            </a:r>
          </a:p>
        </p:txBody>
      </p:sp>
      <p:sp>
        <p:nvSpPr>
          <p:cNvPr id="36" name="矩形 62"/>
          <p:cNvSpPr>
            <a:spLocks noChangeArrowheads="1"/>
          </p:cNvSpPr>
          <p:nvPr/>
        </p:nvSpPr>
        <p:spPr bwMode="grayWhite">
          <a:xfrm>
            <a:off x="7481180" y="1557734"/>
            <a:ext cx="1195276" cy="661591"/>
          </a:xfrm>
          <a:prstGeom prst="rect">
            <a:avLst/>
          </a:prstGeom>
          <a:solidFill>
            <a:srgbClr val="FF3802"/>
          </a:solidFill>
          <a:ln>
            <a:noFill/>
          </a:ln>
          <a:extLst/>
        </p:spPr>
        <p:txBody>
          <a:bodyPr wrap="none" lIns="84881" tIns="42440" rIns="84881" bIns="42440" anchor="ctr"/>
          <a:lstStyle/>
          <a:p>
            <a:pPr algn="ctr" defTabSz="940719">
              <a:lnSpc>
                <a:spcPct val="120000"/>
              </a:lnSpc>
            </a:pPr>
            <a:r>
              <a:rPr lang="zh-CN" altLang="en-US" sz="1000" dirty="0" smtClean="0">
                <a:solidFill>
                  <a:srgbClr val="FFFFFF"/>
                </a:solidFill>
                <a:latin typeface="微软雅黑" panose="020B0503020204020204" pitchFamily="34" charset="-122"/>
                <a:ea typeface="微软雅黑" panose="020B0503020204020204" pitchFamily="34" charset="-122"/>
              </a:rPr>
              <a:t>联想企业网盘</a:t>
            </a:r>
            <a:endParaRPr lang="en-US" altLang="zh-CN" sz="1000" dirty="0">
              <a:solidFill>
                <a:srgbClr val="FFFFFF"/>
              </a:solidFill>
              <a:latin typeface="微软雅黑" panose="020B0503020204020204" pitchFamily="34" charset="-122"/>
              <a:ea typeface="微软雅黑" panose="020B0503020204020204" pitchFamily="34" charset="-122"/>
            </a:endParaRPr>
          </a:p>
          <a:p>
            <a:pPr algn="ctr" defTabSz="940719">
              <a:lnSpc>
                <a:spcPct val="120000"/>
              </a:lnSpc>
            </a:pPr>
            <a:r>
              <a:rPr lang="en-US" altLang="zh-CN" sz="1000" dirty="0">
                <a:solidFill>
                  <a:srgbClr val="FFFFFF"/>
                </a:solidFill>
                <a:latin typeface="微软雅黑" panose="020B0503020204020204" pitchFamily="34" charset="-122"/>
                <a:ea typeface="微软雅黑" panose="020B0503020204020204" pitchFamily="34" charset="-122"/>
              </a:rPr>
              <a:t>box.lenovo.com</a:t>
            </a:r>
          </a:p>
        </p:txBody>
      </p:sp>
      <p:sp>
        <p:nvSpPr>
          <p:cNvPr id="37" name="矩形 62"/>
          <p:cNvSpPr>
            <a:spLocks noChangeArrowheads="1"/>
          </p:cNvSpPr>
          <p:nvPr/>
        </p:nvSpPr>
        <p:spPr bwMode="grayWhite">
          <a:xfrm>
            <a:off x="6319934" y="1559431"/>
            <a:ext cx="1115863" cy="659894"/>
          </a:xfrm>
          <a:prstGeom prst="rect">
            <a:avLst/>
          </a:prstGeom>
          <a:solidFill>
            <a:srgbClr val="FF3802"/>
          </a:solidFill>
          <a:ln>
            <a:noFill/>
          </a:ln>
          <a:extLst/>
        </p:spPr>
        <p:txBody>
          <a:bodyPr wrap="none" lIns="84881" tIns="42440" rIns="84881" bIns="42440" anchor="ctr"/>
          <a:lstStyle/>
          <a:p>
            <a:pPr algn="ctr" defTabSz="940719">
              <a:lnSpc>
                <a:spcPct val="120000"/>
              </a:lnSpc>
            </a:pPr>
            <a:r>
              <a:rPr lang="zh-CN" altLang="en-US" sz="1000" dirty="0" smtClean="0">
                <a:solidFill>
                  <a:srgbClr val="FFFFFF"/>
                </a:solidFill>
                <a:latin typeface="微软雅黑" panose="020B0503020204020204" pitchFamily="34" charset="-122"/>
                <a:ea typeface="微软雅黑" panose="020B0503020204020204" pitchFamily="34" charset="-122"/>
              </a:rPr>
              <a:t>联想云</a:t>
            </a:r>
            <a:r>
              <a:rPr lang="zh-CN" altLang="en-US" sz="1000" dirty="0">
                <a:solidFill>
                  <a:srgbClr val="FFFFFF"/>
                </a:solidFill>
                <a:latin typeface="微软雅黑" panose="020B0503020204020204" pitchFamily="34" charset="-122"/>
                <a:ea typeface="微软雅黑" panose="020B0503020204020204" pitchFamily="34" charset="-122"/>
              </a:rPr>
              <a:t>存储系统</a:t>
            </a:r>
            <a:endParaRPr lang="en-US" altLang="zh-CN" sz="1000" dirty="0">
              <a:solidFill>
                <a:srgbClr val="FFFFFF"/>
              </a:solidFill>
              <a:latin typeface="微软雅黑" panose="020B0503020204020204" pitchFamily="34" charset="-122"/>
              <a:ea typeface="微软雅黑" panose="020B0503020204020204" pitchFamily="34" charset="-122"/>
            </a:endParaRPr>
          </a:p>
          <a:p>
            <a:pPr algn="ctr" defTabSz="940719">
              <a:lnSpc>
                <a:spcPct val="120000"/>
              </a:lnSpc>
            </a:pPr>
            <a:r>
              <a:rPr lang="en-US" altLang="zh-CN" sz="1000" dirty="0" err="1">
                <a:solidFill>
                  <a:srgbClr val="FFFFFF"/>
                </a:solidFill>
                <a:latin typeface="微软雅黑" panose="020B0503020204020204" pitchFamily="34" charset="-122"/>
                <a:ea typeface="微软雅黑" panose="020B0503020204020204" pitchFamily="34" charset="-122"/>
              </a:rPr>
              <a:t>yun.lenovo.,com</a:t>
            </a:r>
            <a:endParaRPr lang="en-US" altLang="zh-CN" sz="1000" dirty="0">
              <a:solidFill>
                <a:srgbClr val="FFFFFF"/>
              </a:solidFill>
              <a:latin typeface="微软雅黑" panose="020B0503020204020204" pitchFamily="34" charset="-122"/>
              <a:ea typeface="微软雅黑" panose="020B0503020204020204" pitchFamily="34" charset="-122"/>
            </a:endParaRPr>
          </a:p>
        </p:txBody>
      </p:sp>
      <p:sp>
        <p:nvSpPr>
          <p:cNvPr id="38" name="矩形 62"/>
          <p:cNvSpPr>
            <a:spLocks noChangeArrowheads="1"/>
          </p:cNvSpPr>
          <p:nvPr/>
        </p:nvSpPr>
        <p:spPr bwMode="grayWhite">
          <a:xfrm>
            <a:off x="5128622" y="1570085"/>
            <a:ext cx="1136430" cy="648449"/>
          </a:xfrm>
          <a:prstGeom prst="rect">
            <a:avLst/>
          </a:prstGeom>
          <a:solidFill>
            <a:srgbClr val="FF3802"/>
          </a:solidFill>
          <a:ln>
            <a:noFill/>
          </a:ln>
          <a:extLst/>
        </p:spPr>
        <p:txBody>
          <a:bodyPr wrap="none" lIns="84881" tIns="42440" rIns="84881" bIns="42440" anchor="ctr"/>
          <a:lstStyle/>
          <a:p>
            <a:pPr algn="ctr" defTabSz="940719">
              <a:lnSpc>
                <a:spcPct val="120000"/>
              </a:lnSpc>
            </a:pPr>
            <a:r>
              <a:rPr lang="zh-CN" altLang="en-US" sz="1000" dirty="0">
                <a:solidFill>
                  <a:srgbClr val="FFFFFF"/>
                </a:solidFill>
                <a:latin typeface="微软雅黑" panose="020B0503020204020204" pitchFamily="34" charset="-122"/>
                <a:ea typeface="微软雅黑" panose="020B0503020204020204" pitchFamily="34" charset="-122"/>
              </a:rPr>
              <a:t>联想</a:t>
            </a:r>
            <a:br>
              <a:rPr lang="zh-CN" altLang="en-US" sz="1000" dirty="0">
                <a:solidFill>
                  <a:srgbClr val="FFFFFF"/>
                </a:solidFill>
                <a:latin typeface="微软雅黑" panose="020B0503020204020204" pitchFamily="34" charset="-122"/>
                <a:ea typeface="微软雅黑" panose="020B0503020204020204" pitchFamily="34" charset="-122"/>
              </a:rPr>
            </a:br>
            <a:r>
              <a:rPr lang="zh-CN" altLang="en-US" sz="1000" dirty="0">
                <a:solidFill>
                  <a:srgbClr val="FFFFFF"/>
                </a:solidFill>
                <a:latin typeface="微软雅黑" panose="020B0503020204020204" pitchFamily="34" charset="-122"/>
                <a:ea typeface="微软雅黑" panose="020B0503020204020204" pitchFamily="34" charset="-122"/>
              </a:rPr>
              <a:t>桌面虚拟化系统</a:t>
            </a:r>
            <a:endParaRPr lang="en-US" altLang="zh-CN" sz="1000" dirty="0">
              <a:solidFill>
                <a:srgbClr val="FFFFFF"/>
              </a:solidFill>
              <a:latin typeface="微软雅黑" panose="020B0503020204020204" pitchFamily="34" charset="-122"/>
              <a:ea typeface="微软雅黑" panose="020B0503020204020204" pitchFamily="34" charset="-122"/>
            </a:endParaRPr>
          </a:p>
          <a:p>
            <a:pPr algn="ctr" defTabSz="940719">
              <a:lnSpc>
                <a:spcPct val="120000"/>
              </a:lnSpc>
            </a:pPr>
            <a:r>
              <a:rPr lang="en-US" altLang="zh-CN" sz="1000" dirty="0">
                <a:solidFill>
                  <a:srgbClr val="FFFFFF"/>
                </a:solidFill>
                <a:latin typeface="微软雅黑" panose="020B0503020204020204" pitchFamily="34" charset="-122"/>
                <a:ea typeface="微软雅黑" panose="020B0503020204020204" pitchFamily="34" charset="-122"/>
              </a:rPr>
              <a:t>LIVC</a:t>
            </a:r>
            <a:r>
              <a:rPr lang="zh-CN" altLang="en-US" sz="1000" dirty="0">
                <a:solidFill>
                  <a:srgbClr val="FFFFFF"/>
                </a:solidFill>
                <a:latin typeface="微软雅黑" panose="020B0503020204020204" pitchFamily="34" charset="-122"/>
                <a:ea typeface="微软雅黑" panose="020B0503020204020204" pitchFamily="34" charset="-122"/>
              </a:rPr>
              <a:t>、</a:t>
            </a:r>
            <a:r>
              <a:rPr lang="en-US" altLang="zh-CN" sz="1000" dirty="0">
                <a:solidFill>
                  <a:srgbClr val="FFFFFF"/>
                </a:solidFill>
                <a:latin typeface="微软雅黑" panose="020B0503020204020204" pitchFamily="34" charset="-122"/>
                <a:ea typeface="微软雅黑" panose="020B0503020204020204" pitchFamily="34" charset="-122"/>
              </a:rPr>
              <a:t>LVCC</a:t>
            </a:r>
          </a:p>
        </p:txBody>
      </p:sp>
      <p:sp>
        <p:nvSpPr>
          <p:cNvPr id="9" name="矩形 40"/>
          <p:cNvSpPr>
            <a:spLocks noChangeArrowheads="1"/>
          </p:cNvSpPr>
          <p:nvPr/>
        </p:nvSpPr>
        <p:spPr bwMode="grayWhite">
          <a:xfrm>
            <a:off x="2530664" y="1281146"/>
            <a:ext cx="837724" cy="22874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13160" tIns="56579" rIns="113160" bIns="56579" anchor="ctr"/>
          <a:lstStyle>
            <a:lvl1pPr defTabSz="1254125">
              <a:defRPr sz="2400">
                <a:solidFill>
                  <a:schemeClr val="tx1"/>
                </a:solidFill>
                <a:latin typeface="Arial" pitchFamily="34" charset="0"/>
                <a:ea typeface="宋体" pitchFamily="2" charset="-122"/>
              </a:defRPr>
            </a:lvl1pPr>
            <a:lvl2pPr marL="742950" indent="-285750" defTabSz="1254125">
              <a:defRPr sz="2400">
                <a:solidFill>
                  <a:schemeClr val="tx1"/>
                </a:solidFill>
                <a:latin typeface="Arial" pitchFamily="34" charset="0"/>
                <a:ea typeface="宋体" pitchFamily="2" charset="-122"/>
              </a:defRPr>
            </a:lvl2pPr>
            <a:lvl3pPr marL="1143000" indent="-228600" defTabSz="1254125">
              <a:defRPr sz="2400">
                <a:solidFill>
                  <a:schemeClr val="tx1"/>
                </a:solidFill>
                <a:latin typeface="Arial" pitchFamily="34" charset="0"/>
                <a:ea typeface="宋体" pitchFamily="2" charset="-122"/>
              </a:defRPr>
            </a:lvl3pPr>
            <a:lvl4pPr marL="1600200" indent="-228600" defTabSz="1254125">
              <a:defRPr sz="2400">
                <a:solidFill>
                  <a:schemeClr val="tx1"/>
                </a:solidFill>
                <a:latin typeface="Arial" pitchFamily="34" charset="0"/>
                <a:ea typeface="宋体" pitchFamily="2" charset="-122"/>
              </a:defRPr>
            </a:lvl4pPr>
            <a:lvl5pPr marL="2057400" indent="-228600" defTabSz="1254125">
              <a:defRPr sz="2400">
                <a:solidFill>
                  <a:schemeClr val="tx1"/>
                </a:solidFill>
                <a:latin typeface="Arial" pitchFamily="34" charset="0"/>
                <a:ea typeface="宋体" pitchFamily="2" charset="-122"/>
              </a:defRPr>
            </a:lvl5pPr>
            <a:lvl6pPr marL="25146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9pPr>
          </a:lstStyle>
          <a:p>
            <a:pPr algn="ctr"/>
            <a:r>
              <a:rPr lang="zh-CN" altLang="en-US" sz="800" b="1" dirty="0" smtClean="0">
                <a:solidFill>
                  <a:schemeClr val="bg1"/>
                </a:solidFill>
                <a:latin typeface="微软雅黑" panose="020B0503020204020204" pitchFamily="34" charset="-122"/>
                <a:ea typeface="微软雅黑" panose="020B0503020204020204" pitchFamily="34" charset="-122"/>
              </a:rPr>
              <a:t>联想</a:t>
            </a:r>
            <a:endParaRPr lang="zh-CN" altLang="en-US" sz="800" b="1" dirty="0">
              <a:solidFill>
                <a:schemeClr val="bg1"/>
              </a:solidFill>
              <a:latin typeface="微软雅黑" panose="020B0503020204020204" pitchFamily="34" charset="-122"/>
              <a:ea typeface="微软雅黑" panose="020B0503020204020204" pitchFamily="34" charset="-122"/>
            </a:endParaRPr>
          </a:p>
        </p:txBody>
      </p:sp>
      <p:sp>
        <p:nvSpPr>
          <p:cNvPr id="10" name="矩形 41"/>
          <p:cNvSpPr/>
          <p:nvPr/>
        </p:nvSpPr>
        <p:spPr bwMode="grayWhite">
          <a:xfrm>
            <a:off x="1670075" y="1281146"/>
            <a:ext cx="837724" cy="228746"/>
          </a:xfrm>
          <a:prstGeom prst="rect">
            <a:avLst/>
          </a:prstGeom>
          <a:solidFill>
            <a:srgbClr val="0BB498"/>
          </a:solidFill>
          <a:ln w="76200" algn="ctr">
            <a:noFill/>
            <a:miter lim="800000"/>
            <a:headEnd/>
            <a:tailEnd/>
          </a:ln>
        </p:spPr>
        <p:txBody>
          <a:bodyPr wrap="none" lIns="113160" tIns="56579" rIns="113160" bIns="56579" anchor="ctr"/>
          <a:lstStyle/>
          <a:p>
            <a:pPr algn="ctr" defTabSz="941198">
              <a:defRPr/>
            </a:pPr>
            <a:r>
              <a:rPr lang="zh-CN" altLang="en-US" sz="800" b="1" dirty="0">
                <a:latin typeface="微软雅黑" panose="020B0503020204020204" pitchFamily="34" charset="-122"/>
                <a:ea typeface="微软雅黑" panose="020B0503020204020204" pitchFamily="34" charset="-122"/>
              </a:rPr>
              <a:t>联想</a:t>
            </a:r>
            <a:r>
              <a:rPr lang="en-US" altLang="zh-CN" sz="800" b="1" dirty="0">
                <a:latin typeface="微软雅黑" panose="020B0503020204020204" pitchFamily="34" charset="-122"/>
                <a:ea typeface="微软雅黑" panose="020B0503020204020204" pitchFamily="34" charset="-122"/>
              </a:rPr>
              <a:t>&amp;</a:t>
            </a:r>
            <a:r>
              <a:rPr lang="zh-CN" altLang="en-US" sz="800" b="1" dirty="0">
                <a:latin typeface="微软雅黑" panose="020B0503020204020204" pitchFamily="34" charset="-122"/>
                <a:ea typeface="微软雅黑" panose="020B0503020204020204" pitchFamily="34" charset="-122"/>
              </a:rPr>
              <a:t>合作伙伴</a:t>
            </a:r>
          </a:p>
        </p:txBody>
      </p:sp>
      <p:sp>
        <p:nvSpPr>
          <p:cNvPr id="11" name="矩形 42"/>
          <p:cNvSpPr/>
          <p:nvPr/>
        </p:nvSpPr>
        <p:spPr bwMode="grayWhite">
          <a:xfrm>
            <a:off x="807901" y="1281145"/>
            <a:ext cx="837725" cy="228746"/>
          </a:xfrm>
          <a:prstGeom prst="rect">
            <a:avLst/>
          </a:prstGeom>
          <a:solidFill>
            <a:schemeClr val="bg1">
              <a:lumMod val="50000"/>
            </a:schemeClr>
          </a:solidFill>
          <a:ln w="76200" algn="ctr">
            <a:noFill/>
            <a:miter lim="800000"/>
            <a:headEnd/>
            <a:tailEnd/>
          </a:ln>
        </p:spPr>
        <p:txBody>
          <a:bodyPr wrap="none" lIns="113160" tIns="56579" rIns="113160" bIns="56579" anchor="ctr"/>
          <a:lstStyle/>
          <a:p>
            <a:pPr algn="ctr" defTabSz="941198">
              <a:defRPr/>
            </a:pPr>
            <a:r>
              <a:rPr lang="zh-CN" altLang="en-US" sz="800" b="1" dirty="0">
                <a:solidFill>
                  <a:schemeClr val="bg1"/>
                </a:solidFill>
                <a:latin typeface="微软雅黑" panose="020B0503020204020204" pitchFamily="34" charset="-122"/>
                <a:ea typeface="微软雅黑" panose="020B0503020204020204" pitchFamily="34" charset="-122"/>
              </a:rPr>
              <a:t>合作伙伴</a:t>
            </a:r>
          </a:p>
        </p:txBody>
      </p:sp>
      <p:sp>
        <p:nvSpPr>
          <p:cNvPr id="40" name="矩形 40"/>
          <p:cNvSpPr>
            <a:spLocks noChangeArrowheads="1"/>
          </p:cNvSpPr>
          <p:nvPr/>
        </p:nvSpPr>
        <p:spPr bwMode="grayWhite">
          <a:xfrm>
            <a:off x="3393094" y="1285257"/>
            <a:ext cx="837724" cy="228746"/>
          </a:xfrm>
          <a:prstGeom prst="rect">
            <a:avLst/>
          </a:prstGeom>
          <a:solidFill>
            <a:srgbClr val="FF3802"/>
          </a:solidFill>
          <a:ln>
            <a:noFill/>
          </a:ln>
          <a:extLst/>
        </p:spPr>
        <p:txBody>
          <a:bodyPr wrap="none" lIns="113160" tIns="56579" rIns="113160" bIns="56579" anchor="ctr"/>
          <a:lstStyle>
            <a:lvl1pPr defTabSz="1254125">
              <a:defRPr sz="2400">
                <a:solidFill>
                  <a:schemeClr val="tx1"/>
                </a:solidFill>
                <a:latin typeface="Arial" pitchFamily="34" charset="0"/>
                <a:ea typeface="宋体" pitchFamily="2" charset="-122"/>
              </a:defRPr>
            </a:lvl1pPr>
            <a:lvl2pPr marL="742950" indent="-285750" defTabSz="1254125">
              <a:defRPr sz="2400">
                <a:solidFill>
                  <a:schemeClr val="tx1"/>
                </a:solidFill>
                <a:latin typeface="Arial" pitchFamily="34" charset="0"/>
                <a:ea typeface="宋体" pitchFamily="2" charset="-122"/>
              </a:defRPr>
            </a:lvl2pPr>
            <a:lvl3pPr marL="1143000" indent="-228600" defTabSz="1254125">
              <a:defRPr sz="2400">
                <a:solidFill>
                  <a:schemeClr val="tx1"/>
                </a:solidFill>
                <a:latin typeface="Arial" pitchFamily="34" charset="0"/>
                <a:ea typeface="宋体" pitchFamily="2" charset="-122"/>
              </a:defRPr>
            </a:lvl3pPr>
            <a:lvl4pPr marL="1600200" indent="-228600" defTabSz="1254125">
              <a:defRPr sz="2400">
                <a:solidFill>
                  <a:schemeClr val="tx1"/>
                </a:solidFill>
                <a:latin typeface="Arial" pitchFamily="34" charset="0"/>
                <a:ea typeface="宋体" pitchFamily="2" charset="-122"/>
              </a:defRPr>
            </a:lvl4pPr>
            <a:lvl5pPr marL="2057400" indent="-228600" defTabSz="1254125">
              <a:defRPr sz="2400">
                <a:solidFill>
                  <a:schemeClr val="tx1"/>
                </a:solidFill>
                <a:latin typeface="Arial" pitchFamily="34" charset="0"/>
                <a:ea typeface="宋体" pitchFamily="2" charset="-122"/>
              </a:defRPr>
            </a:lvl5pPr>
            <a:lvl6pPr marL="25146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54125" eaLnBrk="0" fontAlgn="base" hangingPunct="0">
              <a:spcBef>
                <a:spcPct val="0"/>
              </a:spcBef>
              <a:spcAft>
                <a:spcPct val="0"/>
              </a:spcAft>
              <a:defRPr sz="2400">
                <a:solidFill>
                  <a:schemeClr val="tx1"/>
                </a:solidFill>
                <a:latin typeface="Arial" pitchFamily="34" charset="0"/>
                <a:ea typeface="宋体" pitchFamily="2" charset="-122"/>
              </a:defRPr>
            </a:lvl9pPr>
          </a:lstStyle>
          <a:p>
            <a:pPr algn="ctr"/>
            <a:r>
              <a:rPr lang="zh-CN" altLang="en-US" sz="800" b="1" dirty="0" smtClean="0">
                <a:solidFill>
                  <a:schemeClr val="bg1"/>
                </a:solidFill>
                <a:latin typeface="微软雅黑" panose="020B0503020204020204" pitchFamily="34" charset="-122"/>
                <a:ea typeface="微软雅黑" panose="020B0503020204020204" pitchFamily="34" charset="-122"/>
              </a:rPr>
              <a:t>联想企业云</a:t>
            </a:r>
            <a:endParaRPr lang="zh-CN" altLang="en-US" sz="800" b="1" dirty="0">
              <a:solidFill>
                <a:schemeClr val="bg1"/>
              </a:solidFill>
              <a:latin typeface="微软雅黑" panose="020B0503020204020204" pitchFamily="34" charset="-122"/>
              <a:ea typeface="微软雅黑" panose="020B0503020204020204" pitchFamily="34" charset="-122"/>
            </a:endParaRPr>
          </a:p>
        </p:txBody>
      </p:sp>
      <p:sp>
        <p:nvSpPr>
          <p:cNvPr id="43" name="左右箭头 42"/>
          <p:cNvSpPr/>
          <p:nvPr/>
        </p:nvSpPr>
        <p:spPr>
          <a:xfrm>
            <a:off x="6231318" y="1168712"/>
            <a:ext cx="1426331" cy="198581"/>
          </a:xfrm>
          <a:prstGeom prst="leftRightArrow">
            <a:avLst/>
          </a:prstGeom>
          <a:gradFill flip="none" rotWithShape="1">
            <a:gsLst>
              <a:gs pos="0">
                <a:schemeClr val="accent2">
                  <a:lumMod val="40000"/>
                  <a:lumOff val="60000"/>
                </a:schemeClr>
              </a:gs>
              <a:gs pos="94000">
                <a:srgbClr val="85C2FF"/>
              </a:gs>
              <a:gs pos="70000">
                <a:srgbClr val="C4D6EB"/>
              </a:gs>
              <a:gs pos="100000">
                <a:srgbClr val="FFEBFA"/>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smtClean="0">
                <a:latin typeface="+mj-ea"/>
                <a:ea typeface="+mj-ea"/>
              </a:rPr>
              <a:t>桥接</a:t>
            </a:r>
            <a:endParaRPr lang="zh-CN" altLang="en-US" sz="700" dirty="0">
              <a:latin typeface="+mj-ea"/>
              <a:ea typeface="+mj-ea"/>
            </a:endParaRPr>
          </a:p>
        </p:txBody>
      </p:sp>
      <p:sp>
        <p:nvSpPr>
          <p:cNvPr id="2" name="文本框 1"/>
          <p:cNvSpPr txBox="1"/>
          <p:nvPr/>
        </p:nvSpPr>
        <p:spPr>
          <a:xfrm>
            <a:off x="3207507" y="157959"/>
            <a:ext cx="3023811"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联想企业云图</a:t>
            </a:r>
          </a:p>
        </p:txBody>
      </p:sp>
    </p:spTree>
    <p:extLst>
      <p:ext uri="{BB962C8B-B14F-4D97-AF65-F5344CB8AC3E}">
        <p14:creationId xmlns:p14="http://schemas.microsoft.com/office/powerpoint/2010/main" val="2147520182"/>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r="52045"/>
          <a:stretch/>
        </p:blipFill>
        <p:spPr>
          <a:xfrm>
            <a:off x="-11763" y="258763"/>
            <a:ext cx="2843808" cy="3946606"/>
          </a:xfrm>
          <a:prstGeom prst="rect">
            <a:avLst/>
          </a:prstGeom>
        </p:spPr>
      </p:pic>
      <p:sp>
        <p:nvSpPr>
          <p:cNvPr id="22" name="矩形 21"/>
          <p:cNvSpPr/>
          <p:nvPr/>
        </p:nvSpPr>
        <p:spPr bwMode="auto">
          <a:xfrm>
            <a:off x="-11762" y="258763"/>
            <a:ext cx="2843808" cy="3946606"/>
          </a:xfrm>
          <a:prstGeom prst="rect">
            <a:avLst/>
          </a:prstGeom>
          <a:solidFill>
            <a:schemeClr val="tx1">
              <a:lumMod val="75000"/>
              <a:lumOff val="25000"/>
              <a:alpha val="33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8" name="Text Box 4"/>
          <p:cNvSpPr txBox="1">
            <a:spLocks noChangeArrowheads="1"/>
          </p:cNvSpPr>
          <p:nvPr/>
        </p:nvSpPr>
        <p:spPr bwMode="auto">
          <a:xfrm>
            <a:off x="6542962" y="718532"/>
            <a:ext cx="282959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000" b="1" dirty="0">
                <a:solidFill>
                  <a:srgbClr val="000000"/>
                </a:solidFill>
                <a:latin typeface="微软雅黑" charset="0"/>
                <a:ea typeface="微软雅黑" charset="0"/>
                <a:cs typeface="微软雅黑" charset="0"/>
              </a:rPr>
              <a:t>数据备份</a:t>
            </a:r>
            <a:r>
              <a:rPr kumimoji="0" lang="zh-CN" altLang="en-US" sz="1000" b="1" dirty="0" smtClean="0">
                <a:solidFill>
                  <a:srgbClr val="000000"/>
                </a:solidFill>
                <a:latin typeface="微软雅黑" charset="0"/>
                <a:ea typeface="微软雅黑" charset="0"/>
                <a:cs typeface="微软雅黑" charset="0"/>
              </a:rPr>
              <a:t>：</a:t>
            </a:r>
            <a:r>
              <a:rPr kumimoji="0" lang="zh-CN" altLang="en-US" sz="1000" dirty="0" smtClean="0">
                <a:solidFill>
                  <a:srgbClr val="000000"/>
                </a:solidFill>
                <a:latin typeface="微软雅黑" charset="0"/>
                <a:ea typeface="微软雅黑" charset="0"/>
                <a:cs typeface="微软雅黑" charset="0"/>
              </a:rPr>
              <a:t>两地双中心机房异地容灾</a:t>
            </a:r>
            <a:endParaRPr kumimoji="0" lang="en-US" altLang="zh-CN" sz="1000" dirty="0">
              <a:solidFill>
                <a:srgbClr val="000000"/>
              </a:solidFill>
              <a:latin typeface="微软雅黑" charset="0"/>
              <a:ea typeface="微软雅黑" charset="0"/>
              <a:cs typeface="微软雅黑" charset="0"/>
            </a:endParaRPr>
          </a:p>
          <a:p>
            <a:pPr>
              <a:lnSpc>
                <a:spcPct val="150000"/>
              </a:lnSpc>
            </a:pPr>
            <a:r>
              <a:rPr kumimoji="0" lang="zh-CN" altLang="en-US" sz="1000" b="1" dirty="0">
                <a:solidFill>
                  <a:srgbClr val="000000"/>
                </a:solidFill>
                <a:latin typeface="微软雅黑" charset="0"/>
                <a:ea typeface="微软雅黑" charset="0"/>
                <a:cs typeface="微软雅黑" charset="0"/>
              </a:rPr>
              <a:t>存储整合</a:t>
            </a:r>
            <a:r>
              <a:rPr kumimoji="0" lang="zh-CN" altLang="en-US" sz="1000" b="1" dirty="0" smtClean="0">
                <a:solidFill>
                  <a:srgbClr val="000000"/>
                </a:solidFill>
                <a:latin typeface="微软雅黑" charset="0"/>
                <a:ea typeface="微软雅黑" charset="0"/>
                <a:cs typeface="微软雅黑" charset="0"/>
              </a:rPr>
              <a:t>：</a:t>
            </a:r>
            <a:r>
              <a:rPr kumimoji="0" lang="zh-CN" altLang="en-US" sz="1000" dirty="0" smtClean="0">
                <a:latin typeface="Calibri" charset="0"/>
                <a:ea typeface="微软雅黑" charset="0"/>
                <a:cs typeface="微软雅黑" charset="0"/>
                <a:sym typeface="Arial" charset="0"/>
              </a:rPr>
              <a:t>打造神华整体数据存储平台</a:t>
            </a:r>
            <a:endParaRPr kumimoji="0" lang="en-US" altLang="zh-CN" sz="1000" b="1" dirty="0">
              <a:latin typeface="微软雅黑" charset="0"/>
              <a:ea typeface="微软雅黑" charset="0"/>
              <a:cs typeface="微软雅黑" charset="0"/>
            </a:endParaRPr>
          </a:p>
          <a:p>
            <a:pPr>
              <a:lnSpc>
                <a:spcPct val="150000"/>
              </a:lnSpc>
            </a:pPr>
            <a:r>
              <a:rPr kumimoji="0" lang="zh-CN" altLang="en-US" sz="1000" b="1" dirty="0">
                <a:latin typeface="微软雅黑" charset="0"/>
                <a:ea typeface="微软雅黑" charset="0"/>
                <a:cs typeface="微软雅黑" charset="0"/>
              </a:rPr>
              <a:t>协同办公</a:t>
            </a:r>
            <a:r>
              <a:rPr kumimoji="0" lang="zh-CN" altLang="en-US" sz="1000" b="1" dirty="0" smtClean="0">
                <a:latin typeface="微软雅黑" charset="0"/>
                <a:ea typeface="微软雅黑" charset="0"/>
                <a:cs typeface="微软雅黑" charset="0"/>
              </a:rPr>
              <a:t>：</a:t>
            </a:r>
            <a:r>
              <a:rPr kumimoji="0" lang="zh-CN" altLang="en-US" sz="1000" dirty="0" smtClean="0">
                <a:latin typeface="微软雅黑" charset="0"/>
                <a:ea typeface="微软雅黑" charset="0"/>
                <a:cs typeface="微软雅黑" charset="0"/>
              </a:rPr>
              <a:t>提供消息通知、多人评论、</a:t>
            </a:r>
            <a:endParaRPr kumimoji="0" lang="en-US" altLang="zh-CN" sz="1000" dirty="0" smtClean="0">
              <a:latin typeface="微软雅黑" charset="0"/>
              <a:ea typeface="微软雅黑" charset="0"/>
              <a:cs typeface="微软雅黑" charset="0"/>
            </a:endParaRPr>
          </a:p>
          <a:p>
            <a:pPr>
              <a:lnSpc>
                <a:spcPct val="150000"/>
              </a:lnSpc>
            </a:pPr>
            <a:r>
              <a:rPr kumimoji="0" lang="en-US" altLang="zh-CN" sz="1000" dirty="0">
                <a:latin typeface="微软雅黑" charset="0"/>
                <a:ea typeface="微软雅黑" charset="0"/>
                <a:cs typeface="微软雅黑" charset="0"/>
              </a:rPr>
              <a:t> </a:t>
            </a:r>
            <a:r>
              <a:rPr kumimoji="0" lang="en-US" altLang="zh-CN" sz="1000" dirty="0" smtClean="0">
                <a:latin typeface="微软雅黑" charset="0"/>
                <a:ea typeface="微软雅黑" charset="0"/>
                <a:cs typeface="微软雅黑" charset="0"/>
              </a:rPr>
              <a:t>                </a:t>
            </a:r>
            <a:r>
              <a:rPr kumimoji="0" lang="zh-CN" altLang="en-US" sz="1000" dirty="0" smtClean="0">
                <a:latin typeface="微软雅黑" charset="0"/>
                <a:ea typeface="微软雅黑" charset="0"/>
                <a:cs typeface="微软雅黑" charset="0"/>
              </a:rPr>
              <a:t>标签协作等协同办公功能</a:t>
            </a:r>
            <a:endParaRPr kumimoji="0" lang="zh-CN" altLang="en-US" sz="1000" dirty="0">
              <a:solidFill>
                <a:srgbClr val="000000"/>
              </a:solidFill>
              <a:latin typeface="微软雅黑" charset="0"/>
              <a:ea typeface="微软雅黑" charset="0"/>
              <a:cs typeface="微软雅黑" charset="0"/>
            </a:endParaRPr>
          </a:p>
        </p:txBody>
      </p:sp>
      <p:sp>
        <p:nvSpPr>
          <p:cNvPr id="9" name="Text Box 5"/>
          <p:cNvSpPr txBox="1">
            <a:spLocks noChangeArrowheads="1"/>
          </p:cNvSpPr>
          <p:nvPr/>
        </p:nvSpPr>
        <p:spPr bwMode="auto">
          <a:xfrm>
            <a:off x="3598560" y="407027"/>
            <a:ext cx="14795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600" b="1" dirty="0">
                <a:ea typeface="微软雅黑" charset="0"/>
                <a:cs typeface="微软雅黑" charset="0"/>
              </a:rPr>
              <a:t>用户需求</a:t>
            </a:r>
          </a:p>
        </p:txBody>
      </p:sp>
      <p:sp>
        <p:nvSpPr>
          <p:cNvPr id="10" name="Text Box 7"/>
          <p:cNvSpPr txBox="1">
            <a:spLocks noChangeArrowheads="1"/>
          </p:cNvSpPr>
          <p:nvPr/>
        </p:nvSpPr>
        <p:spPr bwMode="auto">
          <a:xfrm>
            <a:off x="3212151" y="718532"/>
            <a:ext cx="3149471"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000" b="1" dirty="0" smtClean="0">
                <a:solidFill>
                  <a:srgbClr val="000000"/>
                </a:solidFill>
                <a:latin typeface="微软雅黑" charset="0"/>
                <a:ea typeface="微软雅黑" charset="0"/>
                <a:cs typeface="微软雅黑" charset="0"/>
              </a:rPr>
              <a:t>数据备份：</a:t>
            </a:r>
            <a:r>
              <a:rPr kumimoji="0" lang="zh-CN" altLang="en-US" sz="1000" dirty="0">
                <a:solidFill>
                  <a:srgbClr val="000000"/>
                </a:solidFill>
                <a:latin typeface="微软雅黑" charset="0"/>
                <a:ea typeface="微软雅黑" charset="0"/>
                <a:cs typeface="微软雅黑" charset="0"/>
              </a:rPr>
              <a:t>北七</a:t>
            </a:r>
            <a:r>
              <a:rPr kumimoji="0" lang="zh-CN" altLang="en-US" sz="1000" dirty="0" smtClean="0">
                <a:solidFill>
                  <a:srgbClr val="000000"/>
                </a:solidFill>
                <a:latin typeface="微软雅黑" charset="0"/>
                <a:ea typeface="微软雅黑" charset="0"/>
                <a:cs typeface="微软雅黑" charset="0"/>
              </a:rPr>
              <a:t>家、鼓楼两点双中心，数据冗余备份</a:t>
            </a:r>
            <a:endParaRPr kumimoji="0" lang="en-US" altLang="zh-CN" sz="1000" dirty="0">
              <a:solidFill>
                <a:srgbClr val="000000"/>
              </a:solidFill>
              <a:latin typeface="微软雅黑" charset="0"/>
              <a:ea typeface="微软雅黑" charset="0"/>
              <a:cs typeface="微软雅黑" charset="0"/>
            </a:endParaRPr>
          </a:p>
          <a:p>
            <a:pPr>
              <a:lnSpc>
                <a:spcPct val="150000"/>
              </a:lnSpc>
            </a:pPr>
            <a:r>
              <a:rPr kumimoji="0" lang="zh-CN" altLang="en-US" sz="1000" b="1" dirty="0" smtClean="0">
                <a:solidFill>
                  <a:srgbClr val="000000"/>
                </a:solidFill>
                <a:latin typeface="微软雅黑" charset="0"/>
                <a:ea typeface="微软雅黑" charset="0"/>
                <a:cs typeface="微软雅黑" charset="0"/>
              </a:rPr>
              <a:t>存储整合：多</a:t>
            </a:r>
            <a:r>
              <a:rPr kumimoji="0" lang="zh-CN" altLang="en-US" sz="1000" dirty="0" smtClean="0">
                <a:latin typeface="Calibri" charset="0"/>
                <a:ea typeface="微软雅黑" charset="0"/>
                <a:cs typeface="微软雅黑" charset="0"/>
                <a:sym typeface="Arial" charset="0"/>
              </a:rPr>
              <a:t>办公系统数据存储整合</a:t>
            </a:r>
            <a:endParaRPr kumimoji="0" lang="en-US" altLang="zh-CN" sz="1000" b="1" dirty="0">
              <a:latin typeface="微软雅黑" charset="0"/>
              <a:ea typeface="微软雅黑" charset="0"/>
              <a:cs typeface="微软雅黑" charset="0"/>
            </a:endParaRPr>
          </a:p>
          <a:p>
            <a:pPr>
              <a:lnSpc>
                <a:spcPct val="150000"/>
              </a:lnSpc>
            </a:pPr>
            <a:r>
              <a:rPr kumimoji="0" lang="zh-CN" altLang="en-US" sz="1000" b="1" dirty="0">
                <a:latin typeface="微软雅黑" charset="0"/>
                <a:ea typeface="微软雅黑" charset="0"/>
                <a:cs typeface="微软雅黑" charset="0"/>
              </a:rPr>
              <a:t>协同办公</a:t>
            </a:r>
            <a:r>
              <a:rPr kumimoji="0" lang="zh-CN" altLang="en-US" sz="1000" b="1" dirty="0" smtClean="0">
                <a:latin typeface="微软雅黑" charset="0"/>
                <a:ea typeface="微软雅黑" charset="0"/>
                <a:cs typeface="微软雅黑" charset="0"/>
              </a:rPr>
              <a:t>：</a:t>
            </a:r>
            <a:r>
              <a:rPr kumimoji="0" lang="zh-CN" altLang="en-US" sz="1000" dirty="0">
                <a:latin typeface="微软雅黑" charset="0"/>
                <a:ea typeface="微软雅黑" charset="0"/>
                <a:cs typeface="微软雅黑" charset="0"/>
              </a:rPr>
              <a:t>多</a:t>
            </a:r>
            <a:r>
              <a:rPr kumimoji="0" lang="zh-CN" altLang="en-US" sz="1000" dirty="0" smtClean="0">
                <a:latin typeface="微软雅黑" charset="0"/>
                <a:ea typeface="微软雅黑" charset="0"/>
                <a:cs typeface="微软雅黑" charset="0"/>
              </a:rPr>
              <a:t>人协同办公</a:t>
            </a:r>
            <a:endParaRPr kumimoji="0" lang="zh-CN" altLang="en-US" sz="1000" dirty="0">
              <a:solidFill>
                <a:srgbClr val="000000"/>
              </a:solidFill>
              <a:latin typeface="微软雅黑" charset="0"/>
              <a:ea typeface="微软雅黑" charset="0"/>
              <a:cs typeface="微软雅黑" charset="0"/>
            </a:endParaRPr>
          </a:p>
        </p:txBody>
      </p:sp>
      <p:pic>
        <p:nvPicPr>
          <p:cNvPr id="12" name="Picture 10" descr="icon-0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94701" y="407027"/>
            <a:ext cx="2476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11"/>
          <p:cNvSpPr txBox="1">
            <a:spLocks noChangeArrowheads="1"/>
          </p:cNvSpPr>
          <p:nvPr/>
        </p:nvSpPr>
        <p:spPr bwMode="auto">
          <a:xfrm>
            <a:off x="6929371" y="407027"/>
            <a:ext cx="14795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600" b="1" dirty="0">
                <a:ea typeface="微软雅黑" charset="0"/>
                <a:cs typeface="微软雅黑" charset="0"/>
              </a:rPr>
              <a:t>解决方案</a:t>
            </a:r>
          </a:p>
        </p:txBody>
      </p:sp>
      <p:pic>
        <p:nvPicPr>
          <p:cNvPr id="15" name="Picture 13" descr="icon-1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5512" y="407027"/>
            <a:ext cx="292100" cy="289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14"/>
          <p:cNvSpPr txBox="1">
            <a:spLocks noChangeArrowheads="1"/>
          </p:cNvSpPr>
          <p:nvPr/>
        </p:nvSpPr>
        <p:spPr bwMode="auto">
          <a:xfrm>
            <a:off x="2562225" y="4281619"/>
            <a:ext cx="639804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100" dirty="0">
                <a:solidFill>
                  <a:schemeClr val="bg1"/>
                </a:solidFill>
                <a:latin typeface="黑体" charset="0"/>
                <a:ea typeface="黑体" charset="0"/>
                <a:cs typeface="黑体" charset="0"/>
              </a:rPr>
              <a:t>“我们公司内部需要共享工程进度资料，内容较大，并且</a:t>
            </a:r>
            <a:r>
              <a:rPr kumimoji="0" lang="zh-CN" altLang="en-US" sz="1100" dirty="0" smtClean="0">
                <a:solidFill>
                  <a:schemeClr val="bg1"/>
                </a:solidFill>
                <a:latin typeface="黑体" charset="0"/>
                <a:ea typeface="黑体" charset="0"/>
                <a:cs typeface="黑体" charset="0"/>
              </a:rPr>
              <a:t>在</a:t>
            </a:r>
            <a:r>
              <a:rPr kumimoji="0" lang="zh-CN" altLang="en-US" sz="1100" dirty="0">
                <a:solidFill>
                  <a:schemeClr val="bg1"/>
                </a:solidFill>
                <a:latin typeface="黑体" charset="0"/>
                <a:ea typeface="黑体" charset="0"/>
                <a:cs typeface="黑体" charset="0"/>
              </a:rPr>
              <a:t>多站点</a:t>
            </a:r>
            <a:r>
              <a:rPr kumimoji="0" lang="zh-CN" altLang="en-US" sz="1100" dirty="0" smtClean="0">
                <a:solidFill>
                  <a:schemeClr val="bg1"/>
                </a:solidFill>
                <a:latin typeface="黑体" charset="0"/>
                <a:ea typeface="黑体" charset="0"/>
                <a:cs typeface="黑体" charset="0"/>
              </a:rPr>
              <a:t>之间</a:t>
            </a:r>
            <a:r>
              <a:rPr kumimoji="0" lang="zh-CN" altLang="en-US" sz="1100" dirty="0">
                <a:solidFill>
                  <a:schemeClr val="bg1"/>
                </a:solidFill>
                <a:latin typeface="黑体" charset="0"/>
                <a:ea typeface="黑体" charset="0"/>
                <a:cs typeface="黑体" charset="0"/>
              </a:rPr>
              <a:t>要求较快的传输。采用联想企业网盘，通过对子账户、文件夹的权限设置，解决了安全共享和快速传输的问题，有效降低协作和管理成本。”</a:t>
            </a:r>
            <a:endParaRPr kumimoji="0" lang="en-US" altLang="zh-CN" sz="1100" dirty="0">
              <a:solidFill>
                <a:schemeClr val="bg1"/>
              </a:solidFill>
              <a:latin typeface="黑体" charset="0"/>
              <a:ea typeface="黑体" charset="0"/>
              <a:cs typeface="黑体" charset="0"/>
            </a:endParaRPr>
          </a:p>
          <a:p>
            <a:pPr algn="r"/>
            <a:r>
              <a:rPr kumimoji="0" lang="en-US" altLang="zh-CN" sz="1100" dirty="0" smtClean="0">
                <a:solidFill>
                  <a:schemeClr val="bg1"/>
                </a:solidFill>
                <a:latin typeface="黑体" charset="0"/>
                <a:ea typeface="黑体" charset="0"/>
                <a:cs typeface="黑体" charset="0"/>
              </a:rPr>
              <a:t>——</a:t>
            </a:r>
            <a:r>
              <a:rPr kumimoji="0" lang="zh-CN" altLang="en-US" sz="1100" dirty="0" smtClean="0">
                <a:solidFill>
                  <a:schemeClr val="bg1"/>
                </a:solidFill>
                <a:latin typeface="黑体" charset="0"/>
                <a:ea typeface="黑体" charset="0"/>
                <a:cs typeface="黑体" charset="0"/>
              </a:rPr>
              <a:t>神华集团信息部应用系统负责人 孟部长</a:t>
            </a:r>
            <a:endParaRPr kumimoji="0" lang="zh-CN" altLang="en-US" sz="1100" dirty="0">
              <a:solidFill>
                <a:schemeClr val="bg1"/>
              </a:solidFill>
              <a:latin typeface="黑体" charset="0"/>
              <a:ea typeface="黑体" charset="0"/>
              <a:cs typeface="黑体" charset="0"/>
            </a:endParaRPr>
          </a:p>
        </p:txBody>
      </p:sp>
      <p:sp>
        <p:nvSpPr>
          <p:cNvPr id="2" name="等腰三角形 1"/>
          <p:cNvSpPr/>
          <p:nvPr/>
        </p:nvSpPr>
        <p:spPr bwMode="auto">
          <a:xfrm rot="5400000">
            <a:off x="-19706" y="503083"/>
            <a:ext cx="285685" cy="246280"/>
          </a:xfrm>
          <a:prstGeom prst="triangle">
            <a:avLst/>
          </a:prstGeom>
          <a:solidFill>
            <a:srgbClr val="FF370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19" name="Text Box 5"/>
          <p:cNvSpPr txBox="1">
            <a:spLocks noChangeArrowheads="1"/>
          </p:cNvSpPr>
          <p:nvPr/>
        </p:nvSpPr>
        <p:spPr bwMode="auto">
          <a:xfrm>
            <a:off x="341008" y="411510"/>
            <a:ext cx="222121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2000" b="1" dirty="0" smtClean="0">
                <a:solidFill>
                  <a:srgbClr val="FD3504"/>
                </a:solidFill>
                <a:ea typeface="微软雅黑" charset="0"/>
                <a:cs typeface="微软雅黑" charset="0"/>
              </a:rPr>
              <a:t>能源化工行业</a:t>
            </a:r>
            <a:endParaRPr kumimoji="0" lang="en-US" altLang="zh-CN" sz="2000" b="1" dirty="0" smtClean="0">
              <a:solidFill>
                <a:srgbClr val="FD3504"/>
              </a:solidFill>
              <a:ea typeface="微软雅黑" charset="0"/>
              <a:cs typeface="微软雅黑" charset="0"/>
            </a:endParaRPr>
          </a:p>
          <a:p>
            <a:endParaRPr kumimoji="0" lang="en-US" altLang="zh-CN" sz="2000" b="1" dirty="0">
              <a:ea typeface="微软雅黑" charset="0"/>
              <a:cs typeface="微软雅黑" charset="0"/>
            </a:endParaRPr>
          </a:p>
          <a:p>
            <a:r>
              <a:rPr kumimoji="0" lang="zh-CN" altLang="en-US" sz="2000" b="1" dirty="0" smtClean="0">
                <a:solidFill>
                  <a:schemeClr val="bg1"/>
                </a:solidFill>
                <a:ea typeface="微软雅黑" charset="0"/>
                <a:cs typeface="微软雅黑" charset="0"/>
              </a:rPr>
              <a:t>神华集团</a:t>
            </a:r>
            <a:endParaRPr kumimoji="0" lang="zh-CN" altLang="en-US" sz="2000" b="1" dirty="0">
              <a:solidFill>
                <a:schemeClr val="bg1"/>
              </a:solidFill>
              <a:ea typeface="微软雅黑" charset="0"/>
              <a:cs typeface="微软雅黑" charset="0"/>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3599" t="8001" r="11964" b="10800"/>
          <a:stretch/>
        </p:blipFill>
        <p:spPr>
          <a:xfrm>
            <a:off x="567366" y="4375488"/>
            <a:ext cx="696039" cy="630785"/>
          </a:xfrm>
          <a:prstGeom prst="rect">
            <a:avLst/>
          </a:prstGeom>
        </p:spPr>
      </p:pic>
      <p:pic>
        <p:nvPicPr>
          <p:cNvPr id="5" name="图片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294701" y="1695381"/>
            <a:ext cx="5436096" cy="2431219"/>
          </a:xfrm>
          <a:prstGeom prst="rect">
            <a:avLst/>
          </a:prstGeom>
        </p:spPr>
      </p:pic>
    </p:spTree>
    <p:extLst>
      <p:ext uri="{BB962C8B-B14F-4D97-AF65-F5344CB8AC3E}">
        <p14:creationId xmlns:p14="http://schemas.microsoft.com/office/powerpoint/2010/main" val="255996820"/>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0" y="255301"/>
            <a:ext cx="2818441" cy="3900625"/>
          </a:xfrm>
          <a:prstGeom prst="rect">
            <a:avLst/>
          </a:prstGeom>
          <a:noFill/>
          <a:ln w="9525">
            <a:noFill/>
            <a:miter lim="800000"/>
            <a:headEnd/>
            <a:tailEnd/>
          </a:ln>
        </p:spPr>
      </p:pic>
      <p:sp>
        <p:nvSpPr>
          <p:cNvPr id="22" name="矩形 21"/>
          <p:cNvSpPr/>
          <p:nvPr/>
        </p:nvSpPr>
        <p:spPr bwMode="auto">
          <a:xfrm>
            <a:off x="1" y="267493"/>
            <a:ext cx="2843808" cy="3924000"/>
          </a:xfrm>
          <a:prstGeom prst="rect">
            <a:avLst/>
          </a:prstGeom>
          <a:solidFill>
            <a:schemeClr val="tx1">
              <a:lumMod val="75000"/>
              <a:lumOff val="25000"/>
              <a:alpha val="33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8" name="Text Box 4"/>
          <p:cNvSpPr txBox="1">
            <a:spLocks noChangeArrowheads="1"/>
          </p:cNvSpPr>
          <p:nvPr/>
        </p:nvSpPr>
        <p:spPr bwMode="auto">
          <a:xfrm>
            <a:off x="2981204" y="2635787"/>
            <a:ext cx="6162796"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000" b="1" dirty="0" smtClean="0">
                <a:latin typeface="+mj-ea"/>
                <a:ea typeface="+mj-ea"/>
                <a:cs typeface="微软雅黑" charset="0"/>
              </a:rPr>
              <a:t>安全传输：</a:t>
            </a:r>
            <a:r>
              <a:rPr kumimoji="0" lang="zh-CN" altLang="en-US" sz="1000" dirty="0" smtClean="0">
                <a:latin typeface="+mj-ea"/>
                <a:ea typeface="+mj-ea"/>
                <a:cs typeface="微软雅黑" charset="0"/>
              </a:rPr>
              <a:t>采用专线连接，保证文件高速、稳定传输；应用网银级别的</a:t>
            </a:r>
            <a:r>
              <a:rPr kumimoji="0" lang="en-US" altLang="zh-CN" sz="1000" dirty="0" smtClean="0">
                <a:latin typeface="+mj-ea"/>
                <a:ea typeface="+mj-ea"/>
                <a:cs typeface="微软雅黑" charset="0"/>
              </a:rPr>
              <a:t>SSL</a:t>
            </a:r>
            <a:r>
              <a:rPr kumimoji="0" lang="zh-CN" altLang="en-US" sz="1000" dirty="0" smtClean="0">
                <a:latin typeface="+mj-ea"/>
                <a:ea typeface="+mj-ea"/>
                <a:cs typeface="微软雅黑" charset="0"/>
              </a:rPr>
              <a:t>（安全套接字层）加密技术</a:t>
            </a:r>
          </a:p>
          <a:p>
            <a:pPr>
              <a:lnSpc>
                <a:spcPct val="150000"/>
              </a:lnSpc>
            </a:pPr>
            <a:r>
              <a:rPr kumimoji="0" lang="zh-CN" altLang="en-US" sz="1000" b="1" dirty="0" smtClean="0">
                <a:latin typeface="+mj-ea"/>
                <a:ea typeface="+mj-ea"/>
                <a:cs typeface="微软雅黑" charset="0"/>
              </a:rPr>
              <a:t>共享空间：</a:t>
            </a:r>
            <a:r>
              <a:rPr kumimoji="0" lang="zh-CN" altLang="en-US" sz="1000" dirty="0" smtClean="0">
                <a:latin typeface="+mj-ea"/>
                <a:ea typeface="+mj-ea"/>
                <a:cs typeface="微软雅黑" charset="0"/>
              </a:rPr>
              <a:t>根据企业需求扩展空间大小，为企业设置多级账户，便于同事共享文件</a:t>
            </a:r>
            <a:endParaRPr kumimoji="0" lang="en-US" altLang="zh-CN" sz="1000" dirty="0" smtClean="0">
              <a:latin typeface="+mj-ea"/>
              <a:ea typeface="+mj-ea"/>
              <a:cs typeface="微软雅黑" charset="0"/>
            </a:endParaRPr>
          </a:p>
          <a:p>
            <a:pPr>
              <a:lnSpc>
                <a:spcPct val="150000"/>
              </a:lnSpc>
            </a:pPr>
            <a:r>
              <a:rPr kumimoji="0" lang="zh-CN" altLang="en-US" sz="1000" b="1" dirty="0" smtClean="0">
                <a:latin typeface="+mj-ea"/>
                <a:ea typeface="+mj-ea"/>
                <a:cs typeface="微软雅黑" charset="0"/>
              </a:rPr>
              <a:t>操作便捷：</a:t>
            </a:r>
            <a:r>
              <a:rPr kumimoji="0" lang="zh-CN" altLang="en-US" sz="1000" dirty="0" smtClean="0">
                <a:latin typeface="+mj-ea"/>
                <a:ea typeface="+mj-ea"/>
                <a:cs typeface="微软雅黑" charset="0"/>
              </a:rPr>
              <a:t>联想企业网盘的绿色版，无需安装，界面操作简便</a:t>
            </a:r>
            <a:endParaRPr kumimoji="0" lang="en-US" altLang="zh-CN" sz="1000" dirty="0" smtClean="0">
              <a:latin typeface="+mj-ea"/>
              <a:ea typeface="+mj-ea"/>
              <a:cs typeface="微软雅黑" charset="0"/>
            </a:endParaRPr>
          </a:p>
          <a:p>
            <a:pPr>
              <a:lnSpc>
                <a:spcPct val="150000"/>
              </a:lnSpc>
            </a:pPr>
            <a:r>
              <a:rPr kumimoji="0" lang="zh-CN" altLang="en-US" sz="1000" b="1" dirty="0" smtClean="0">
                <a:ea typeface="微软雅黑" charset="0"/>
                <a:cs typeface="微软雅黑" charset="0"/>
              </a:rPr>
              <a:t>文件管理：</a:t>
            </a:r>
            <a:r>
              <a:rPr kumimoji="0" lang="zh-CN" altLang="en-US" sz="1000" dirty="0" smtClean="0">
                <a:ea typeface="微软雅黑" charset="0"/>
                <a:cs typeface="微软雅黑" charset="0"/>
              </a:rPr>
              <a:t>按照单位架构实现多级嵌套权限管理，设置文件多级权限，</a:t>
            </a:r>
            <a:r>
              <a:rPr kumimoji="0" lang="zh-CN" altLang="en-US" sz="1000" dirty="0" smtClean="0">
                <a:latin typeface="Calibri" charset="0"/>
                <a:ea typeface="微软雅黑" charset="0"/>
                <a:cs typeface="微软雅黑" charset="0"/>
                <a:sym typeface="Arial" charset="0"/>
              </a:rPr>
              <a:t>能够实现远程项目管理</a:t>
            </a:r>
            <a:endParaRPr kumimoji="0" lang="en-US" altLang="zh-CN" sz="1000" dirty="0" smtClean="0">
              <a:ea typeface="微软雅黑" charset="0"/>
              <a:cs typeface="微软雅黑" charset="0"/>
            </a:endParaRPr>
          </a:p>
          <a:p>
            <a:pPr>
              <a:lnSpc>
                <a:spcPct val="150000"/>
              </a:lnSpc>
            </a:pPr>
            <a:r>
              <a:rPr kumimoji="0" lang="zh-CN" altLang="en-US" sz="1000" b="1" dirty="0" smtClean="0">
                <a:ea typeface="微软雅黑" charset="0"/>
                <a:cs typeface="微软雅黑" charset="0"/>
              </a:rPr>
              <a:t>文件备份：</a:t>
            </a:r>
            <a:r>
              <a:rPr kumimoji="0" lang="zh-CN" altLang="en-US" sz="1000" dirty="0" smtClean="0">
                <a:ea typeface="微软雅黑" charset="0"/>
                <a:cs typeface="微软雅黑" charset="0"/>
              </a:rPr>
              <a:t>实现文件资料的自动上传备份，上传备份过程多重加密，保证重要数据全部安全备份到网盘中</a:t>
            </a:r>
            <a:endParaRPr kumimoji="0" lang="en-US" altLang="zh-CN" sz="1000" dirty="0" smtClean="0">
              <a:ea typeface="微软雅黑" charset="0"/>
              <a:cs typeface="微软雅黑" charset="0"/>
            </a:endParaRPr>
          </a:p>
          <a:p>
            <a:pPr>
              <a:lnSpc>
                <a:spcPct val="150000"/>
              </a:lnSpc>
            </a:pPr>
            <a:endParaRPr kumimoji="0" lang="zh-CN" altLang="en-US" sz="1000" dirty="0" smtClean="0">
              <a:latin typeface="+mj-ea"/>
              <a:ea typeface="+mj-ea"/>
              <a:cs typeface="微软雅黑" charset="0"/>
            </a:endParaRPr>
          </a:p>
        </p:txBody>
      </p:sp>
      <p:sp>
        <p:nvSpPr>
          <p:cNvPr id="9" name="Text Box 5"/>
          <p:cNvSpPr txBox="1">
            <a:spLocks noChangeArrowheads="1"/>
          </p:cNvSpPr>
          <p:nvPr/>
        </p:nvSpPr>
        <p:spPr bwMode="auto">
          <a:xfrm>
            <a:off x="3367613" y="407027"/>
            <a:ext cx="14795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600" b="1" dirty="0">
                <a:ea typeface="微软雅黑" charset="0"/>
                <a:cs typeface="微软雅黑" charset="0"/>
              </a:rPr>
              <a:t>用户需求</a:t>
            </a:r>
          </a:p>
        </p:txBody>
      </p:sp>
      <p:sp>
        <p:nvSpPr>
          <p:cNvPr id="10" name="Text Box 7"/>
          <p:cNvSpPr txBox="1">
            <a:spLocks noChangeArrowheads="1"/>
          </p:cNvSpPr>
          <p:nvPr/>
        </p:nvSpPr>
        <p:spPr bwMode="auto">
          <a:xfrm>
            <a:off x="2981204" y="718532"/>
            <a:ext cx="6081712"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000" b="1" dirty="0" smtClean="0">
                <a:solidFill>
                  <a:srgbClr val="000000"/>
                </a:solidFill>
                <a:latin typeface="微软雅黑" charset="0"/>
                <a:ea typeface="微软雅黑" charset="0"/>
                <a:cs typeface="微软雅黑" charset="0"/>
              </a:rPr>
              <a:t>安全传输：</a:t>
            </a:r>
            <a:r>
              <a:rPr kumimoji="0" lang="zh-CN" altLang="en-US" sz="1000" dirty="0" smtClean="0">
                <a:solidFill>
                  <a:srgbClr val="000000"/>
                </a:solidFill>
                <a:latin typeface="微软雅黑" charset="0"/>
                <a:ea typeface="微软雅黑" charset="0"/>
                <a:cs typeface="微软雅黑" charset="0"/>
              </a:rPr>
              <a:t>向同事传输大文件，这些文件涉及公司的内部机密，保证数据存储和传输的安全性</a:t>
            </a:r>
          </a:p>
          <a:p>
            <a:pPr>
              <a:lnSpc>
                <a:spcPct val="150000"/>
              </a:lnSpc>
            </a:pPr>
            <a:r>
              <a:rPr kumimoji="0" lang="zh-CN" altLang="en-US" sz="1000" b="1" dirty="0" smtClean="0">
                <a:solidFill>
                  <a:srgbClr val="000000"/>
                </a:solidFill>
                <a:latin typeface="微软雅黑" charset="0"/>
                <a:ea typeface="微软雅黑" charset="0"/>
                <a:cs typeface="微软雅黑" charset="0"/>
              </a:rPr>
              <a:t>共享空间：</a:t>
            </a:r>
            <a:r>
              <a:rPr kumimoji="0" lang="zh-CN" altLang="en-US" sz="1000" dirty="0" smtClean="0">
                <a:solidFill>
                  <a:srgbClr val="000000"/>
                </a:solidFill>
                <a:latin typeface="微软雅黑" charset="0"/>
                <a:ea typeface="微软雅黑" charset="0"/>
                <a:cs typeface="微软雅黑" charset="0"/>
              </a:rPr>
              <a:t>实现与同事高效共享公司的资料、数据，获取一个很大的共享平台或者空间</a:t>
            </a:r>
          </a:p>
          <a:p>
            <a:pPr>
              <a:lnSpc>
                <a:spcPct val="150000"/>
              </a:lnSpc>
            </a:pPr>
            <a:r>
              <a:rPr kumimoji="0" lang="zh-CN" altLang="en-US" sz="1000" b="1" dirty="0" smtClean="0">
                <a:solidFill>
                  <a:srgbClr val="000000"/>
                </a:solidFill>
                <a:latin typeface="微软雅黑" charset="0"/>
                <a:ea typeface="微软雅黑" charset="0"/>
                <a:cs typeface="微软雅黑" charset="0"/>
              </a:rPr>
              <a:t>操作便捷：</a:t>
            </a:r>
            <a:r>
              <a:rPr kumimoji="0" lang="zh-CN" altLang="en-US" sz="1000" dirty="0" smtClean="0">
                <a:solidFill>
                  <a:srgbClr val="000000"/>
                </a:solidFill>
                <a:latin typeface="微软雅黑" charset="0"/>
                <a:ea typeface="微软雅黑" charset="0"/>
                <a:cs typeface="微软雅黑" charset="0"/>
              </a:rPr>
              <a:t>应用软件在操作过程中需要十分简单、便捷，国际通用的设置</a:t>
            </a:r>
            <a:endParaRPr kumimoji="0" lang="en-US" altLang="zh-CN" sz="1000" dirty="0" smtClean="0">
              <a:solidFill>
                <a:srgbClr val="000000"/>
              </a:solidFill>
              <a:latin typeface="微软雅黑" charset="0"/>
              <a:ea typeface="微软雅黑" charset="0"/>
              <a:cs typeface="微软雅黑" charset="0"/>
            </a:endParaRPr>
          </a:p>
          <a:p>
            <a:pPr>
              <a:lnSpc>
                <a:spcPct val="150000"/>
              </a:lnSpc>
            </a:pPr>
            <a:r>
              <a:rPr kumimoji="0" lang="zh-CN" altLang="en-US" sz="1000" b="1" dirty="0" smtClean="0">
                <a:latin typeface="微软雅黑" charset="0"/>
                <a:ea typeface="微软雅黑" charset="0"/>
                <a:cs typeface="微软雅黑" charset="0"/>
              </a:rPr>
              <a:t>文档管理：</a:t>
            </a:r>
            <a:r>
              <a:rPr kumimoji="0" lang="zh-CN" altLang="en-US" sz="1000" dirty="0" smtClean="0">
                <a:latin typeface="微软雅黑" charset="0"/>
                <a:ea typeface="微软雅黑" charset="0"/>
                <a:cs typeface="微软雅黑" charset="0"/>
              </a:rPr>
              <a:t>项目资料统一管理，不同部门和人员有各自的权限</a:t>
            </a:r>
            <a:endParaRPr kumimoji="0" lang="en-US" altLang="zh-CN" sz="1000" dirty="0" smtClean="0">
              <a:latin typeface="微软雅黑" charset="0"/>
              <a:ea typeface="微软雅黑" charset="0"/>
              <a:cs typeface="微软雅黑" charset="0"/>
            </a:endParaRPr>
          </a:p>
          <a:p>
            <a:pPr>
              <a:lnSpc>
                <a:spcPct val="150000"/>
              </a:lnSpc>
            </a:pPr>
            <a:r>
              <a:rPr kumimoji="0" lang="zh-CN" altLang="en-US" sz="1000" b="1" dirty="0" smtClean="0">
                <a:solidFill>
                  <a:srgbClr val="000000"/>
                </a:solidFill>
                <a:latin typeface="微软雅黑" charset="0"/>
                <a:ea typeface="微软雅黑" charset="0"/>
                <a:cs typeface="微软雅黑" charset="0"/>
              </a:rPr>
              <a:t>文件备份：</a:t>
            </a:r>
            <a:r>
              <a:rPr kumimoji="0" lang="zh-CN" altLang="en-US" sz="1000" dirty="0" smtClean="0">
                <a:solidFill>
                  <a:srgbClr val="000000"/>
                </a:solidFill>
                <a:latin typeface="微软雅黑" charset="0"/>
                <a:ea typeface="微软雅黑" charset="0"/>
                <a:cs typeface="微软雅黑" charset="0"/>
              </a:rPr>
              <a:t>公司文件能自动备份，防止数据丢失问题，可以随时随地存取文件</a:t>
            </a:r>
          </a:p>
          <a:p>
            <a:pPr>
              <a:lnSpc>
                <a:spcPct val="150000"/>
              </a:lnSpc>
            </a:pPr>
            <a:endParaRPr kumimoji="0" lang="zh-CN" altLang="en-US" sz="1000" dirty="0" smtClean="0">
              <a:solidFill>
                <a:srgbClr val="000000"/>
              </a:solidFill>
              <a:latin typeface="微软雅黑" charset="0"/>
              <a:ea typeface="微软雅黑" charset="0"/>
              <a:cs typeface="微软雅黑" charset="0"/>
            </a:endParaRPr>
          </a:p>
        </p:txBody>
      </p:sp>
      <p:pic>
        <p:nvPicPr>
          <p:cNvPr id="12" name="Picture 10" descr="icon-0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63754" y="435602"/>
            <a:ext cx="2476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11"/>
          <p:cNvSpPr txBox="1">
            <a:spLocks noChangeArrowheads="1"/>
          </p:cNvSpPr>
          <p:nvPr/>
        </p:nvSpPr>
        <p:spPr bwMode="auto">
          <a:xfrm>
            <a:off x="3367613" y="2269597"/>
            <a:ext cx="14795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600" b="1" dirty="0">
                <a:ea typeface="微软雅黑" charset="0"/>
                <a:cs typeface="微软雅黑" charset="0"/>
              </a:rPr>
              <a:t>解决方案</a:t>
            </a:r>
          </a:p>
        </p:txBody>
      </p:sp>
      <p:pic>
        <p:nvPicPr>
          <p:cNvPr id="15" name="Picture 13" descr="icon-1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3754" y="2299426"/>
            <a:ext cx="292100" cy="289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14"/>
          <p:cNvSpPr txBox="1">
            <a:spLocks noChangeArrowheads="1"/>
          </p:cNvSpPr>
          <p:nvPr/>
        </p:nvSpPr>
        <p:spPr bwMode="auto">
          <a:xfrm>
            <a:off x="2562225" y="4281619"/>
            <a:ext cx="639804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marL="0" lvl="1" indent="0"/>
            <a:r>
              <a:rPr kumimoji="0" lang="zh-CN" altLang="en-US" sz="1100" dirty="0" smtClean="0">
                <a:solidFill>
                  <a:schemeClr val="bg1"/>
                </a:solidFill>
                <a:latin typeface="黑体" charset="0"/>
                <a:ea typeface="黑体" charset="0"/>
                <a:cs typeface="黑体" charset="0"/>
              </a:rPr>
              <a:t>“公司内部有多个项目组，多个部门之间需要协同办公和文档交互以及图纸的保存，单位使用</a:t>
            </a:r>
          </a:p>
          <a:p>
            <a:pPr marL="0" lvl="1" indent="0"/>
            <a:r>
              <a:rPr kumimoji="0" lang="zh-CN" altLang="en-US" sz="1100" dirty="0" smtClean="0">
                <a:solidFill>
                  <a:schemeClr val="bg1"/>
                </a:solidFill>
                <a:latin typeface="黑体" charset="0"/>
                <a:ea typeface="黑体" charset="0"/>
                <a:cs typeface="黑体" charset="0"/>
              </a:rPr>
              <a:t>联想网盘系统与集团</a:t>
            </a:r>
            <a:r>
              <a:rPr kumimoji="0" lang="en-US" altLang="zh-CN" sz="1100" dirty="0" smtClean="0">
                <a:solidFill>
                  <a:schemeClr val="bg1"/>
                </a:solidFill>
                <a:latin typeface="黑体" charset="0"/>
                <a:ea typeface="黑体" charset="0"/>
                <a:cs typeface="黑体" charset="0"/>
              </a:rPr>
              <a:t>AD</a:t>
            </a:r>
            <a:r>
              <a:rPr kumimoji="0" lang="zh-CN" altLang="en-US" sz="1100" dirty="0" smtClean="0">
                <a:solidFill>
                  <a:schemeClr val="bg1"/>
                </a:solidFill>
                <a:latin typeface="黑体" charset="0"/>
                <a:ea typeface="黑体" charset="0"/>
                <a:cs typeface="黑体" charset="0"/>
              </a:rPr>
              <a:t>域做结合实现统一身份认证，账号密码实现完美统一，提高工作效率。”</a:t>
            </a:r>
            <a:endParaRPr kumimoji="0" lang="en-US" altLang="zh-CN" sz="1100" dirty="0" smtClean="0">
              <a:solidFill>
                <a:schemeClr val="bg1"/>
              </a:solidFill>
              <a:latin typeface="黑体" charset="0"/>
              <a:ea typeface="黑体" charset="0"/>
              <a:cs typeface="黑体" charset="0"/>
            </a:endParaRPr>
          </a:p>
          <a:p>
            <a:pPr marL="0" lvl="1" indent="0"/>
            <a:endParaRPr kumimoji="0" lang="en-US" altLang="zh-CN" sz="1100" dirty="0">
              <a:solidFill>
                <a:schemeClr val="bg1"/>
              </a:solidFill>
              <a:latin typeface="黑体" charset="0"/>
              <a:ea typeface="黑体" charset="0"/>
              <a:cs typeface="黑体" charset="0"/>
            </a:endParaRPr>
          </a:p>
          <a:p>
            <a:pPr algn="r"/>
            <a:r>
              <a:rPr kumimoji="0" lang="en-US" altLang="zh-CN" sz="1100" dirty="0" smtClean="0">
                <a:solidFill>
                  <a:schemeClr val="bg1"/>
                </a:solidFill>
                <a:latin typeface="黑体" charset="0"/>
                <a:ea typeface="黑体" charset="0"/>
                <a:cs typeface="黑体" charset="0"/>
              </a:rPr>
              <a:t>——</a:t>
            </a:r>
            <a:r>
              <a:rPr kumimoji="0" lang="zh-CN" altLang="en-US" sz="1100" dirty="0" smtClean="0">
                <a:solidFill>
                  <a:schemeClr val="bg1"/>
                </a:solidFill>
                <a:latin typeface="黑体" charset="0"/>
                <a:ea typeface="黑体" charset="0"/>
                <a:cs typeface="黑体" charset="0"/>
              </a:rPr>
              <a:t>中石化炼化集团总公司信息化部负责人  </a:t>
            </a:r>
            <a:r>
              <a:rPr kumimoji="0" lang="zh-CN" altLang="en-US" sz="1100" dirty="0">
                <a:solidFill>
                  <a:schemeClr val="bg1"/>
                </a:solidFill>
                <a:latin typeface="黑体" charset="0"/>
                <a:ea typeface="黑体" charset="0"/>
                <a:cs typeface="黑体" charset="0"/>
              </a:rPr>
              <a:t>李</a:t>
            </a:r>
            <a:r>
              <a:rPr kumimoji="0" lang="zh-CN" altLang="en-US" sz="1100" dirty="0" smtClean="0">
                <a:solidFill>
                  <a:schemeClr val="bg1"/>
                </a:solidFill>
                <a:latin typeface="黑体" charset="0"/>
                <a:ea typeface="黑体" charset="0"/>
                <a:cs typeface="黑体" charset="0"/>
              </a:rPr>
              <a:t>经理</a:t>
            </a:r>
            <a:endParaRPr kumimoji="0" lang="zh-CN" altLang="en-US" sz="1100" dirty="0">
              <a:solidFill>
                <a:schemeClr val="bg1"/>
              </a:solidFill>
              <a:latin typeface="黑体" charset="0"/>
              <a:ea typeface="黑体" charset="0"/>
              <a:cs typeface="黑体" charset="0"/>
            </a:endParaRPr>
          </a:p>
        </p:txBody>
      </p:sp>
      <p:pic>
        <p:nvPicPr>
          <p:cNvPr id="1026" name="Picture 2"/>
          <p:cNvPicPr>
            <a:picLocks noChangeAspect="1" noChangeArrowheads="1"/>
          </p:cNvPicPr>
          <p:nvPr/>
        </p:nvPicPr>
        <p:blipFill>
          <a:blip r:embed="rId5" cstate="print"/>
          <a:srcRect/>
          <a:stretch>
            <a:fillRect/>
          </a:stretch>
        </p:blipFill>
        <p:spPr bwMode="auto">
          <a:xfrm>
            <a:off x="467544" y="4371950"/>
            <a:ext cx="1428750" cy="533400"/>
          </a:xfrm>
          <a:prstGeom prst="rect">
            <a:avLst/>
          </a:prstGeom>
          <a:noFill/>
          <a:ln w="9525">
            <a:noFill/>
            <a:miter lim="800000"/>
            <a:headEnd/>
            <a:tailEnd/>
          </a:ln>
        </p:spPr>
      </p:pic>
      <p:sp>
        <p:nvSpPr>
          <p:cNvPr id="14" name="等腰三角形 13"/>
          <p:cNvSpPr/>
          <p:nvPr/>
        </p:nvSpPr>
        <p:spPr bwMode="auto">
          <a:xfrm rot="5400000">
            <a:off x="-19706" y="503083"/>
            <a:ext cx="285685" cy="246280"/>
          </a:xfrm>
          <a:prstGeom prst="triangle">
            <a:avLst/>
          </a:prstGeom>
          <a:solidFill>
            <a:srgbClr val="FF370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16" name="Text Box 5"/>
          <p:cNvSpPr txBox="1">
            <a:spLocks noChangeArrowheads="1"/>
          </p:cNvSpPr>
          <p:nvPr/>
        </p:nvSpPr>
        <p:spPr bwMode="auto">
          <a:xfrm>
            <a:off x="341008" y="411510"/>
            <a:ext cx="222121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2000" b="1" dirty="0" smtClean="0">
                <a:solidFill>
                  <a:srgbClr val="FD3504"/>
                </a:solidFill>
                <a:ea typeface="微软雅黑" charset="0"/>
                <a:cs typeface="微软雅黑" charset="0"/>
              </a:rPr>
              <a:t>能源化工行业</a:t>
            </a:r>
            <a:endParaRPr kumimoji="0" lang="en-US" altLang="zh-CN" sz="2000" b="1" dirty="0" smtClean="0">
              <a:solidFill>
                <a:srgbClr val="FD3504"/>
              </a:solidFill>
              <a:ea typeface="微软雅黑" charset="0"/>
              <a:cs typeface="微软雅黑" charset="0"/>
            </a:endParaRPr>
          </a:p>
          <a:p>
            <a:endParaRPr kumimoji="0" lang="en-US" altLang="zh-CN" sz="2000" b="1" dirty="0">
              <a:ea typeface="微软雅黑" charset="0"/>
              <a:cs typeface="微软雅黑" charset="0"/>
            </a:endParaRPr>
          </a:p>
          <a:p>
            <a:r>
              <a:rPr kumimoji="0" lang="zh-CN" altLang="en-US" sz="2000" b="1" dirty="0">
                <a:solidFill>
                  <a:schemeClr val="bg1"/>
                </a:solidFill>
                <a:ea typeface="微软雅黑" charset="0"/>
                <a:cs typeface="微软雅黑" charset="0"/>
              </a:rPr>
              <a:t>中国石化</a:t>
            </a:r>
          </a:p>
        </p:txBody>
      </p:sp>
    </p:spTree>
    <p:extLst>
      <p:ext uri="{BB962C8B-B14F-4D97-AF65-F5344CB8AC3E}">
        <p14:creationId xmlns:p14="http://schemas.microsoft.com/office/powerpoint/2010/main" val="1044946824"/>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49465" t="871" r="12150" b="-871"/>
          <a:stretch/>
        </p:blipFill>
        <p:spPr>
          <a:xfrm>
            <a:off x="0" y="261179"/>
            <a:ext cx="2905679" cy="3966755"/>
          </a:xfrm>
          <a:prstGeom prst="rect">
            <a:avLst/>
          </a:prstGeom>
        </p:spPr>
      </p:pic>
      <p:sp>
        <p:nvSpPr>
          <p:cNvPr id="22" name="矩形 21"/>
          <p:cNvSpPr/>
          <p:nvPr/>
        </p:nvSpPr>
        <p:spPr bwMode="auto">
          <a:xfrm>
            <a:off x="18253" y="258763"/>
            <a:ext cx="2869171" cy="3975816"/>
          </a:xfrm>
          <a:prstGeom prst="rect">
            <a:avLst/>
          </a:prstGeom>
          <a:solidFill>
            <a:srgbClr val="BEAE90">
              <a:alpha val="3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18" name="矩形 17"/>
          <p:cNvSpPr/>
          <p:nvPr/>
        </p:nvSpPr>
        <p:spPr bwMode="auto">
          <a:xfrm>
            <a:off x="0" y="4198770"/>
            <a:ext cx="9155113" cy="944730"/>
          </a:xfrm>
          <a:prstGeom prst="rect">
            <a:avLst/>
          </a:prstGeom>
          <a:solidFill>
            <a:srgbClr val="FF380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8" name="Text Box 4"/>
          <p:cNvSpPr txBox="1">
            <a:spLocks noChangeArrowheads="1"/>
          </p:cNvSpPr>
          <p:nvPr/>
        </p:nvSpPr>
        <p:spPr bwMode="auto">
          <a:xfrm>
            <a:off x="2981204" y="2778239"/>
            <a:ext cx="6225997" cy="1246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000" b="1" dirty="0">
                <a:ea typeface="微软雅黑" charset="0"/>
                <a:cs typeface="微软雅黑" charset="0"/>
              </a:rPr>
              <a:t>文件传输：</a:t>
            </a:r>
            <a:r>
              <a:rPr kumimoji="0" lang="zh-CN" altLang="en-US" sz="1000" dirty="0">
                <a:ea typeface="微软雅黑" charset="0"/>
                <a:cs typeface="微软雅黑" charset="0"/>
              </a:rPr>
              <a:t>提供文件差量传输功能，</a:t>
            </a:r>
            <a:r>
              <a:rPr kumimoji="0" lang="en-US" altLang="zh-CN" sz="1000" dirty="0">
                <a:ea typeface="微软雅黑" charset="0"/>
                <a:cs typeface="微软雅黑" charset="0"/>
              </a:rPr>
              <a:t>Outlook</a:t>
            </a:r>
            <a:r>
              <a:rPr kumimoji="0" lang="zh-CN" altLang="en-US" sz="1000" dirty="0">
                <a:ea typeface="微软雅黑" charset="0"/>
                <a:cs typeface="微软雅黑" charset="0"/>
              </a:rPr>
              <a:t>插件，实现大文档秒传</a:t>
            </a:r>
          </a:p>
          <a:p>
            <a:pPr>
              <a:lnSpc>
                <a:spcPct val="150000"/>
              </a:lnSpc>
            </a:pPr>
            <a:r>
              <a:rPr kumimoji="0" lang="zh-CN" altLang="en-US" sz="1000" b="1" dirty="0">
                <a:ea typeface="微软雅黑" charset="0"/>
                <a:cs typeface="微软雅黑" charset="0"/>
              </a:rPr>
              <a:t>共享协作：</a:t>
            </a:r>
            <a:r>
              <a:rPr kumimoji="0" lang="zh-CN" altLang="en-US" sz="1000" dirty="0">
                <a:ea typeface="微软雅黑" charset="0"/>
                <a:cs typeface="微软雅黑" charset="0"/>
              </a:rPr>
              <a:t>文件一键分享，多人在线编辑同一文档，实现部门之间的文件分发和共享，提高协同办公效率</a:t>
            </a:r>
          </a:p>
          <a:p>
            <a:pPr>
              <a:lnSpc>
                <a:spcPct val="150000"/>
              </a:lnSpc>
            </a:pPr>
            <a:r>
              <a:rPr kumimoji="0" lang="zh-CN" altLang="en-US" sz="1000" b="1" dirty="0">
                <a:ea typeface="微软雅黑" charset="0"/>
                <a:cs typeface="微软雅黑" charset="0"/>
              </a:rPr>
              <a:t>移动办公：</a:t>
            </a:r>
            <a:r>
              <a:rPr kumimoji="0" lang="zh-CN" altLang="en-US" sz="1000" dirty="0">
                <a:ea typeface="微软雅黑" charset="0"/>
                <a:cs typeface="微软雅黑" charset="0"/>
              </a:rPr>
              <a:t>使用手机随时调取和上传文件，支持多种格式资料的预览，工作文档的在线编辑，方便移动办公</a:t>
            </a:r>
          </a:p>
          <a:p>
            <a:pPr>
              <a:lnSpc>
                <a:spcPct val="150000"/>
              </a:lnSpc>
            </a:pPr>
            <a:r>
              <a:rPr kumimoji="0" lang="zh-CN" altLang="en-US" sz="1000" b="1" dirty="0">
                <a:ea typeface="微软雅黑" charset="0"/>
                <a:cs typeface="微软雅黑" charset="0"/>
              </a:rPr>
              <a:t>安全存储：</a:t>
            </a:r>
            <a:r>
              <a:rPr kumimoji="0" lang="zh-CN" altLang="en-US" sz="1000" dirty="0">
                <a:ea typeface="微软雅黑" charset="0"/>
                <a:cs typeface="微软雅黑" charset="0"/>
              </a:rPr>
              <a:t>提供超大空间存放资料，系统自动上传备份，多重安全防丢保障，企业资料分享存储备份零风险</a:t>
            </a:r>
          </a:p>
          <a:p>
            <a:pPr>
              <a:lnSpc>
                <a:spcPct val="150000"/>
              </a:lnSpc>
            </a:pPr>
            <a:r>
              <a:rPr kumimoji="0" lang="zh-CN" altLang="en-US" sz="1000" b="1" dirty="0">
                <a:ea typeface="微软雅黑" charset="0"/>
                <a:cs typeface="微软雅黑" charset="0"/>
              </a:rPr>
              <a:t>业务集成：</a:t>
            </a:r>
            <a:r>
              <a:rPr kumimoji="0" lang="zh-CN" altLang="en-US" sz="1000" dirty="0" smtClean="0">
                <a:ea typeface="微软雅黑" charset="0"/>
                <a:cs typeface="微软雅黑" charset="0"/>
              </a:rPr>
              <a:t>将私有网盘系统</a:t>
            </a:r>
            <a:r>
              <a:rPr kumimoji="0" lang="zh-CN" altLang="en-US" sz="1000" dirty="0">
                <a:ea typeface="微软雅黑" charset="0"/>
                <a:cs typeface="微软雅黑" charset="0"/>
              </a:rPr>
              <a:t>与</a:t>
            </a:r>
            <a:r>
              <a:rPr kumimoji="0" lang="en-US" altLang="zh-CN" sz="1000" dirty="0">
                <a:ea typeface="微软雅黑" charset="0"/>
                <a:cs typeface="微软雅黑" charset="0"/>
              </a:rPr>
              <a:t>SharePoint</a:t>
            </a:r>
            <a:r>
              <a:rPr kumimoji="0" lang="zh-CN" altLang="en-US" sz="1000" dirty="0">
                <a:ea typeface="微软雅黑" charset="0"/>
                <a:cs typeface="微软雅黑" charset="0"/>
              </a:rPr>
              <a:t>结合，数据同步，权限一致，实现多客户端同时使用</a:t>
            </a:r>
          </a:p>
        </p:txBody>
      </p:sp>
      <p:sp>
        <p:nvSpPr>
          <p:cNvPr id="9" name="Text Box 5"/>
          <p:cNvSpPr txBox="1">
            <a:spLocks noChangeArrowheads="1"/>
          </p:cNvSpPr>
          <p:nvPr/>
        </p:nvSpPr>
        <p:spPr bwMode="auto">
          <a:xfrm>
            <a:off x="3367613" y="465827"/>
            <a:ext cx="14795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600" b="1" dirty="0">
                <a:ea typeface="微软雅黑" charset="0"/>
                <a:cs typeface="微软雅黑" charset="0"/>
              </a:rPr>
              <a:t>用户需求</a:t>
            </a:r>
          </a:p>
        </p:txBody>
      </p:sp>
      <p:sp>
        <p:nvSpPr>
          <p:cNvPr id="10" name="Text Box 7"/>
          <p:cNvSpPr txBox="1">
            <a:spLocks noChangeArrowheads="1"/>
          </p:cNvSpPr>
          <p:nvPr/>
        </p:nvSpPr>
        <p:spPr bwMode="auto">
          <a:xfrm>
            <a:off x="2981204" y="777332"/>
            <a:ext cx="6081712"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000" b="1" dirty="0">
                <a:latin typeface="微软雅黑" charset="0"/>
                <a:ea typeface="微软雅黑" charset="0"/>
                <a:cs typeface="微软雅黑" charset="0"/>
              </a:rPr>
              <a:t>文件传输：</a:t>
            </a:r>
            <a:r>
              <a:rPr kumimoji="0" lang="zh-CN" altLang="en-US" sz="1000" dirty="0">
                <a:latin typeface="微软雅黑" charset="0"/>
                <a:ea typeface="微软雅黑" charset="0"/>
                <a:cs typeface="微软雅黑" charset="0"/>
              </a:rPr>
              <a:t>邮箱限制大附件发送，需要实现大文件的快速传输</a:t>
            </a:r>
          </a:p>
          <a:p>
            <a:pPr>
              <a:lnSpc>
                <a:spcPct val="150000"/>
              </a:lnSpc>
            </a:pPr>
            <a:r>
              <a:rPr kumimoji="0" lang="zh-CN" altLang="en-US" sz="1000" b="1" dirty="0">
                <a:latin typeface="微软雅黑" charset="0"/>
                <a:ea typeface="微软雅黑" charset="0"/>
                <a:cs typeface="微软雅黑" charset="0"/>
              </a:rPr>
              <a:t>共享协作：</a:t>
            </a:r>
            <a:r>
              <a:rPr kumimoji="0" lang="zh-CN" altLang="en-US" sz="1000" dirty="0">
                <a:latin typeface="微软雅黑" charset="0"/>
                <a:ea typeface="微软雅黑" charset="0"/>
                <a:cs typeface="微软雅黑" charset="0"/>
              </a:rPr>
              <a:t>多部门协作时，希望有一个文件共享平台，供不同部门浏览、下载等</a:t>
            </a:r>
            <a:br>
              <a:rPr kumimoji="0" lang="zh-CN" altLang="en-US" sz="1000" dirty="0">
                <a:latin typeface="微软雅黑" charset="0"/>
                <a:ea typeface="微软雅黑" charset="0"/>
                <a:cs typeface="微软雅黑" charset="0"/>
              </a:rPr>
            </a:br>
            <a:r>
              <a:rPr kumimoji="0" lang="zh-CN" altLang="en-US" sz="1000" b="1" dirty="0">
                <a:latin typeface="微软雅黑" charset="0"/>
                <a:ea typeface="微软雅黑" charset="0"/>
                <a:cs typeface="微软雅黑" charset="0"/>
              </a:rPr>
              <a:t>移动办公：</a:t>
            </a:r>
            <a:r>
              <a:rPr kumimoji="0" lang="zh-CN" altLang="en-US" sz="1000" dirty="0">
                <a:latin typeface="微软雅黑" charset="0"/>
                <a:ea typeface="微软雅黑" charset="0"/>
                <a:cs typeface="微软雅黑" charset="0"/>
              </a:rPr>
              <a:t>希望出差、开会、外出时也能使用编辑文件</a:t>
            </a:r>
          </a:p>
          <a:p>
            <a:pPr>
              <a:lnSpc>
                <a:spcPct val="150000"/>
              </a:lnSpc>
            </a:pPr>
            <a:r>
              <a:rPr kumimoji="0" lang="zh-CN" altLang="en-US" sz="1000" b="1" dirty="0">
                <a:latin typeface="微软雅黑" charset="0"/>
                <a:ea typeface="微软雅黑" charset="0"/>
                <a:cs typeface="微软雅黑" charset="0"/>
              </a:rPr>
              <a:t>安全存储</a:t>
            </a:r>
            <a:r>
              <a:rPr kumimoji="0" lang="zh-CN" altLang="en-US" sz="1000" b="1" dirty="0" smtClean="0">
                <a:latin typeface="微软雅黑" charset="0"/>
                <a:ea typeface="微软雅黑" charset="0"/>
                <a:cs typeface="微软雅黑" charset="0"/>
              </a:rPr>
              <a:t>：</a:t>
            </a:r>
            <a:r>
              <a:rPr kumimoji="0" lang="en-US" altLang="zh-CN" sz="1000" dirty="0" smtClean="0">
                <a:latin typeface="微软雅黑" charset="0"/>
                <a:ea typeface="微软雅黑" charset="0"/>
                <a:cs typeface="微软雅黑" charset="0"/>
              </a:rPr>
              <a:t>DMZ</a:t>
            </a:r>
            <a:r>
              <a:rPr kumimoji="0" lang="zh-CN" altLang="en-US" sz="1000" dirty="0" smtClean="0">
                <a:latin typeface="微软雅黑" charset="0"/>
                <a:ea typeface="微软雅黑" charset="0"/>
                <a:cs typeface="微软雅黑" charset="0"/>
              </a:rPr>
              <a:t>区设立外网访问跳转服务，内网服务器不直接对外开放。资料</a:t>
            </a:r>
            <a:r>
              <a:rPr kumimoji="0" lang="zh-CN" altLang="en-US" sz="1000" dirty="0">
                <a:latin typeface="微软雅黑" charset="0"/>
                <a:ea typeface="微软雅黑" charset="0"/>
                <a:cs typeface="微软雅黑" charset="0"/>
              </a:rPr>
              <a:t>统一存储管理，文件浏览、下载、分享确保安全</a:t>
            </a:r>
            <a:br>
              <a:rPr kumimoji="0" lang="zh-CN" altLang="en-US" sz="1000" dirty="0">
                <a:latin typeface="微软雅黑" charset="0"/>
                <a:ea typeface="微软雅黑" charset="0"/>
                <a:cs typeface="微软雅黑" charset="0"/>
              </a:rPr>
            </a:br>
            <a:r>
              <a:rPr kumimoji="0" lang="zh-CN" altLang="en-US" sz="1000" b="1" dirty="0">
                <a:latin typeface="微软雅黑" charset="0"/>
                <a:ea typeface="微软雅黑" charset="0"/>
                <a:cs typeface="微软雅黑" charset="0"/>
              </a:rPr>
              <a:t>业务集成：</a:t>
            </a:r>
            <a:r>
              <a:rPr kumimoji="0" lang="zh-CN" altLang="en-US" sz="1000" dirty="0">
                <a:latin typeface="微软雅黑" charset="0"/>
                <a:ea typeface="微软雅黑" charset="0"/>
                <a:cs typeface="微软雅黑" charset="0"/>
              </a:rPr>
              <a:t>与现有的</a:t>
            </a:r>
            <a:r>
              <a:rPr kumimoji="0" lang="en-US" altLang="zh-CN" sz="1000" dirty="0">
                <a:latin typeface="微软雅黑" charset="0"/>
                <a:ea typeface="微软雅黑" charset="0"/>
                <a:cs typeface="微软雅黑" charset="0"/>
              </a:rPr>
              <a:t>SharePoint</a:t>
            </a:r>
            <a:r>
              <a:rPr kumimoji="0" lang="zh-CN" altLang="en-US" sz="1000" dirty="0">
                <a:latin typeface="微软雅黑" charset="0"/>
                <a:ea typeface="微软雅黑" charset="0"/>
                <a:cs typeface="微软雅黑" charset="0"/>
              </a:rPr>
              <a:t>等业务系统结合，不给员工使用造成不便</a:t>
            </a:r>
          </a:p>
        </p:txBody>
      </p:sp>
      <p:pic>
        <p:nvPicPr>
          <p:cNvPr id="12" name="Picture 10" descr="icon-0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63754" y="494402"/>
            <a:ext cx="2476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11"/>
          <p:cNvSpPr txBox="1">
            <a:spLocks noChangeArrowheads="1"/>
          </p:cNvSpPr>
          <p:nvPr/>
        </p:nvSpPr>
        <p:spPr bwMode="auto">
          <a:xfrm>
            <a:off x="3585606" y="2412049"/>
            <a:ext cx="14795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600" b="1" dirty="0">
                <a:ea typeface="微软雅黑" charset="0"/>
                <a:cs typeface="微软雅黑" charset="0"/>
              </a:rPr>
              <a:t>解决方案</a:t>
            </a:r>
          </a:p>
        </p:txBody>
      </p:sp>
      <p:pic>
        <p:nvPicPr>
          <p:cNvPr id="15" name="Picture 13" descr="icon-1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3754" y="2441878"/>
            <a:ext cx="292100" cy="289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14"/>
          <p:cNvSpPr txBox="1">
            <a:spLocks noChangeArrowheads="1"/>
          </p:cNvSpPr>
          <p:nvPr/>
        </p:nvSpPr>
        <p:spPr bwMode="auto">
          <a:xfrm>
            <a:off x="2562225" y="4281619"/>
            <a:ext cx="639804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marL="0" lvl="1" indent="0"/>
            <a:r>
              <a:rPr kumimoji="0" lang="zh-CN" altLang="en-US" sz="1100" dirty="0">
                <a:solidFill>
                  <a:schemeClr val="bg1"/>
                </a:solidFill>
                <a:latin typeface="黑体" charset="0"/>
                <a:ea typeface="黑体" charset="0"/>
                <a:cs typeface="黑体" charset="0"/>
              </a:rPr>
              <a:t>“每周花费</a:t>
            </a:r>
            <a:r>
              <a:rPr kumimoji="0" lang="zh-CN" altLang="en-US" sz="1100" dirty="0" smtClean="0">
                <a:solidFill>
                  <a:schemeClr val="bg1"/>
                </a:solidFill>
                <a:latin typeface="黑体" charset="0"/>
                <a:ea typeface="黑体" charset="0"/>
                <a:cs typeface="黑体" charset="0"/>
              </a:rPr>
              <a:t>在文档</a:t>
            </a:r>
            <a:r>
              <a:rPr kumimoji="0" lang="zh-CN" altLang="en-US" sz="1100" dirty="0">
                <a:solidFill>
                  <a:schemeClr val="bg1"/>
                </a:solidFill>
                <a:latin typeface="黑体" charset="0"/>
                <a:ea typeface="黑体" charset="0"/>
                <a:cs typeface="黑体" charset="0"/>
              </a:rPr>
              <a:t>传输上的时间占据了</a:t>
            </a:r>
            <a:r>
              <a:rPr kumimoji="0" lang="en-US" altLang="zh-CN" sz="1100" dirty="0">
                <a:solidFill>
                  <a:schemeClr val="bg1"/>
                </a:solidFill>
                <a:latin typeface="黑体" charset="0"/>
                <a:ea typeface="黑体" charset="0"/>
                <a:cs typeface="黑体" charset="0"/>
              </a:rPr>
              <a:t>160</a:t>
            </a:r>
            <a:r>
              <a:rPr kumimoji="0" lang="zh-CN" altLang="en-US" sz="1100" dirty="0">
                <a:solidFill>
                  <a:schemeClr val="bg1"/>
                </a:solidFill>
                <a:latin typeface="黑体" charset="0"/>
                <a:ea typeface="黑体" charset="0"/>
                <a:cs typeface="黑体" charset="0"/>
              </a:rPr>
              <a:t>个工时，现在</a:t>
            </a:r>
            <a:r>
              <a:rPr kumimoji="0" lang="zh-CN" altLang="en-US" sz="1100" dirty="0" smtClean="0">
                <a:solidFill>
                  <a:schemeClr val="bg1"/>
                </a:solidFill>
                <a:latin typeface="黑体" charset="0"/>
                <a:ea typeface="黑体" charset="0"/>
                <a:cs typeface="黑体" charset="0"/>
              </a:rPr>
              <a:t>和同事</a:t>
            </a:r>
            <a:r>
              <a:rPr kumimoji="0" lang="zh-CN" altLang="en-US" sz="1100" dirty="0">
                <a:solidFill>
                  <a:schemeClr val="bg1"/>
                </a:solidFill>
                <a:latin typeface="黑体" charset="0"/>
                <a:ea typeface="黑体" charset="0"/>
                <a:cs typeface="黑体" charset="0"/>
              </a:rPr>
              <a:t>工作起来特别顺畅。工作效率大大提高。工作界面也进行</a:t>
            </a:r>
            <a:r>
              <a:rPr kumimoji="0" lang="zh-CN" altLang="en-US" sz="1100" dirty="0" smtClean="0">
                <a:solidFill>
                  <a:schemeClr val="bg1"/>
                </a:solidFill>
                <a:latin typeface="黑体" charset="0"/>
                <a:ea typeface="黑体" charset="0"/>
                <a:cs typeface="黑体" charset="0"/>
              </a:rPr>
              <a:t>了中信证券</a:t>
            </a:r>
            <a:r>
              <a:rPr kumimoji="0" lang="en-US" altLang="zh-CN" sz="1100" dirty="0" smtClean="0">
                <a:solidFill>
                  <a:schemeClr val="bg1"/>
                </a:solidFill>
                <a:latin typeface="黑体" charset="0"/>
                <a:ea typeface="黑体" charset="0"/>
                <a:cs typeface="黑体" charset="0"/>
              </a:rPr>
              <a:t>Logo</a:t>
            </a:r>
            <a:r>
              <a:rPr kumimoji="0" lang="zh-CN" altLang="en-US" sz="1100" dirty="0">
                <a:solidFill>
                  <a:schemeClr val="bg1"/>
                </a:solidFill>
                <a:latin typeface="黑体" charset="0"/>
                <a:ea typeface="黑体" charset="0"/>
                <a:cs typeface="黑体" charset="0"/>
              </a:rPr>
              <a:t>定制，中英文版本，</a:t>
            </a:r>
            <a:r>
              <a:rPr kumimoji="0" lang="zh-CN" altLang="en-US" sz="1100" dirty="0" smtClean="0">
                <a:solidFill>
                  <a:schemeClr val="bg1"/>
                </a:solidFill>
                <a:latin typeface="黑体" charset="0"/>
                <a:ea typeface="黑体" charset="0"/>
                <a:cs typeface="黑体" charset="0"/>
              </a:rPr>
              <a:t>符合企业</a:t>
            </a:r>
            <a:r>
              <a:rPr kumimoji="0" lang="zh-CN" altLang="en-US" sz="1100" dirty="0">
                <a:solidFill>
                  <a:schemeClr val="bg1"/>
                </a:solidFill>
                <a:latin typeface="黑体" charset="0"/>
                <a:ea typeface="黑体" charset="0"/>
                <a:cs typeface="黑体" charset="0"/>
              </a:rPr>
              <a:t>形象</a:t>
            </a:r>
            <a:r>
              <a:rPr kumimoji="0" lang="zh-CN" altLang="en-US" sz="1100" dirty="0" smtClean="0">
                <a:solidFill>
                  <a:schemeClr val="bg1"/>
                </a:solidFill>
                <a:latin typeface="黑体" charset="0"/>
                <a:ea typeface="黑体" charset="0"/>
                <a:cs typeface="黑体" charset="0"/>
              </a:rPr>
              <a:t>”</a:t>
            </a:r>
            <a:endParaRPr kumimoji="0" lang="en-US" altLang="zh-CN" sz="1100" dirty="0" smtClean="0">
              <a:solidFill>
                <a:schemeClr val="bg1"/>
              </a:solidFill>
              <a:latin typeface="黑体" charset="0"/>
              <a:ea typeface="黑体" charset="0"/>
              <a:cs typeface="黑体" charset="0"/>
            </a:endParaRPr>
          </a:p>
          <a:p>
            <a:pPr marL="0" lvl="1" indent="0"/>
            <a:endParaRPr kumimoji="0" lang="en-US" altLang="zh-CN" sz="1100" dirty="0">
              <a:solidFill>
                <a:schemeClr val="bg1"/>
              </a:solidFill>
              <a:latin typeface="黑体" charset="0"/>
              <a:ea typeface="黑体" charset="0"/>
              <a:cs typeface="黑体" charset="0"/>
            </a:endParaRPr>
          </a:p>
          <a:p>
            <a:pPr algn="r"/>
            <a:r>
              <a:rPr kumimoji="0" lang="en-US" altLang="zh-CN" sz="1100" dirty="0">
                <a:solidFill>
                  <a:schemeClr val="bg1"/>
                </a:solidFill>
                <a:latin typeface="黑体" charset="0"/>
                <a:ea typeface="黑体" charset="0"/>
                <a:cs typeface="黑体" charset="0"/>
              </a:rPr>
              <a:t>——</a:t>
            </a:r>
            <a:r>
              <a:rPr kumimoji="0" lang="zh-CN" altLang="en-US" sz="1100" dirty="0">
                <a:solidFill>
                  <a:schemeClr val="bg1"/>
                </a:solidFill>
                <a:latin typeface="黑体" charset="0"/>
                <a:ea typeface="黑体" charset="0"/>
                <a:cs typeface="黑体" charset="0"/>
              </a:rPr>
              <a:t>中信</a:t>
            </a:r>
            <a:r>
              <a:rPr kumimoji="0" lang="zh-CN" altLang="en-US" sz="1100" dirty="0" smtClean="0">
                <a:solidFill>
                  <a:schemeClr val="bg1"/>
                </a:solidFill>
                <a:latin typeface="黑体" charset="0"/>
                <a:ea typeface="黑体" charset="0"/>
                <a:cs typeface="黑体" charset="0"/>
              </a:rPr>
              <a:t>证券 </a:t>
            </a:r>
            <a:r>
              <a:rPr kumimoji="0" lang="zh-CN" altLang="en-US" sz="1100" dirty="0">
                <a:solidFill>
                  <a:schemeClr val="bg1"/>
                </a:solidFill>
                <a:latin typeface="黑体" charset="0"/>
                <a:ea typeface="黑体" charset="0"/>
                <a:cs typeface="黑体" charset="0"/>
              </a:rPr>
              <a:t>徐</a:t>
            </a:r>
            <a:r>
              <a:rPr kumimoji="0" lang="zh-CN" altLang="en-US" sz="1100" dirty="0" smtClean="0">
                <a:solidFill>
                  <a:schemeClr val="bg1"/>
                </a:solidFill>
                <a:latin typeface="黑体" charset="0"/>
                <a:ea typeface="黑体" charset="0"/>
                <a:cs typeface="黑体" charset="0"/>
              </a:rPr>
              <a:t>主管</a:t>
            </a:r>
            <a:endParaRPr kumimoji="0" lang="zh-CN" altLang="en-US" sz="1100" dirty="0">
              <a:solidFill>
                <a:schemeClr val="bg1"/>
              </a:solidFill>
              <a:latin typeface="黑体" charset="0"/>
              <a:ea typeface="黑体" charset="0"/>
              <a:cs typeface="黑体" charset="0"/>
            </a:endParaRPr>
          </a:p>
        </p:txBody>
      </p:sp>
      <p:sp>
        <p:nvSpPr>
          <p:cNvPr id="21" name="Rectangle 2"/>
          <p:cNvSpPr>
            <a:spLocks noChangeArrowheads="1"/>
          </p:cNvSpPr>
          <p:nvPr/>
        </p:nvSpPr>
        <p:spPr bwMode="auto">
          <a:xfrm>
            <a:off x="8078788" y="-15875"/>
            <a:ext cx="1076325" cy="274638"/>
          </a:xfrm>
          <a:prstGeom prst="rect">
            <a:avLst/>
          </a:prstGeom>
          <a:solidFill>
            <a:srgbClr val="FF38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altLang="zh-CN" sz="1200" b="1" dirty="0">
                <a:solidFill>
                  <a:schemeClr val="bg1"/>
                </a:solidFill>
                <a:ea typeface="微软雅黑" charset="0"/>
                <a:cs typeface="微软雅黑" charset="0"/>
              </a:rPr>
              <a:t> Lenovo</a:t>
            </a:r>
            <a:endParaRPr lang="zh-CN" altLang="en-US" sz="1200" b="1" dirty="0">
              <a:solidFill>
                <a:schemeClr val="bg1"/>
              </a:solidFill>
              <a:ea typeface="微软雅黑" charset="0"/>
              <a:cs typeface="微软雅黑" charset="0"/>
            </a:endParaRPr>
          </a:p>
        </p:txBody>
      </p:sp>
      <p:sp>
        <p:nvSpPr>
          <p:cNvPr id="23" name="Rectangle 2"/>
          <p:cNvSpPr>
            <a:spLocks noChangeArrowheads="1"/>
          </p:cNvSpPr>
          <p:nvPr/>
        </p:nvSpPr>
        <p:spPr bwMode="auto">
          <a:xfrm>
            <a:off x="-174339" y="386"/>
            <a:ext cx="8274731" cy="260350"/>
          </a:xfrm>
          <a:prstGeom prst="rect">
            <a:avLst/>
          </a:prstGeom>
          <a:solidFill>
            <a:schemeClr val="tx1">
              <a:lumMod val="75000"/>
              <a:lumOff val="25000"/>
            </a:schemeClr>
          </a:solidFill>
          <a:ln>
            <a:noFill/>
          </a:ln>
        </p:spPr>
        <p:txBody>
          <a:bodyPr wrap="none" anchor="ctr"/>
          <a:lstStyle/>
          <a:p>
            <a:pPr algn="ctr">
              <a:defRPr/>
            </a:pPr>
            <a:endParaRPr lang="zh-CN" altLang="en-US" sz="2400" b="1">
              <a:solidFill>
                <a:schemeClr val="bg1"/>
              </a:solidFill>
              <a:ea typeface="微软雅黑" charset="0"/>
              <a:cs typeface="微软雅黑" charset="0"/>
            </a:endParaRPr>
          </a:p>
        </p:txBody>
      </p:sp>
      <p:pic>
        <p:nvPicPr>
          <p:cNvPr id="5" name="图片 4"/>
          <p:cNvPicPr>
            <a:picLocks noChangeAspect="1"/>
          </p:cNvPicPr>
          <p:nvPr/>
        </p:nvPicPr>
        <p:blipFill rotWithShape="1">
          <a:blip r:embed="rId5" cstate="email">
            <a:extLst>
              <a:ext uri="{28A0092B-C50C-407E-A947-70E740481C1C}">
                <a14:useLocalDpi xmlns:a14="http://schemas.microsoft.com/office/drawing/2010/main" val="0"/>
              </a:ext>
            </a:extLst>
          </a:blip>
          <a:srcRect t="29568" b="29568"/>
          <a:stretch/>
        </p:blipFill>
        <p:spPr>
          <a:xfrm>
            <a:off x="341008" y="4376645"/>
            <a:ext cx="1819414" cy="566032"/>
          </a:xfrm>
          <a:prstGeom prst="rect">
            <a:avLst/>
          </a:prstGeom>
        </p:spPr>
      </p:pic>
      <p:sp>
        <p:nvSpPr>
          <p:cNvPr id="20" name="等腰三角形 19"/>
          <p:cNvSpPr/>
          <p:nvPr/>
        </p:nvSpPr>
        <p:spPr bwMode="auto">
          <a:xfrm rot="5400000">
            <a:off x="-19706" y="503083"/>
            <a:ext cx="285685" cy="246280"/>
          </a:xfrm>
          <a:prstGeom prst="triangle">
            <a:avLst/>
          </a:prstGeom>
          <a:solidFill>
            <a:srgbClr val="FF370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24" name="Text Box 5"/>
          <p:cNvSpPr txBox="1">
            <a:spLocks noChangeArrowheads="1"/>
          </p:cNvSpPr>
          <p:nvPr/>
        </p:nvSpPr>
        <p:spPr bwMode="auto">
          <a:xfrm>
            <a:off x="341008" y="411510"/>
            <a:ext cx="2221217"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2000" b="1" dirty="0" smtClean="0">
                <a:solidFill>
                  <a:srgbClr val="FD3504"/>
                </a:solidFill>
                <a:ea typeface="微软雅黑" charset="0"/>
                <a:cs typeface="微软雅黑" charset="0"/>
              </a:rPr>
              <a:t>金融证券行业</a:t>
            </a:r>
            <a:endParaRPr kumimoji="0" lang="en-US" altLang="zh-CN" sz="2000" b="1" dirty="0" smtClean="0">
              <a:solidFill>
                <a:srgbClr val="FD3504"/>
              </a:solidFill>
              <a:ea typeface="微软雅黑" charset="0"/>
              <a:cs typeface="微软雅黑" charset="0"/>
            </a:endParaRPr>
          </a:p>
          <a:p>
            <a:endParaRPr kumimoji="0" lang="en-US" altLang="zh-CN" sz="2000" b="1" dirty="0">
              <a:ea typeface="微软雅黑" charset="0"/>
              <a:cs typeface="微软雅黑" charset="0"/>
            </a:endParaRPr>
          </a:p>
          <a:p>
            <a:r>
              <a:rPr kumimoji="0" lang="zh-CN" altLang="en-US" sz="2000" b="1" dirty="0">
                <a:solidFill>
                  <a:schemeClr val="bg1"/>
                </a:solidFill>
                <a:ea typeface="微软雅黑" charset="0"/>
                <a:cs typeface="微软雅黑" charset="0"/>
              </a:rPr>
              <a:t>中</a:t>
            </a:r>
            <a:r>
              <a:rPr kumimoji="0" lang="zh-CN" altLang="en-US" sz="2000" b="1" dirty="0" smtClean="0">
                <a:solidFill>
                  <a:schemeClr val="bg1"/>
                </a:solidFill>
                <a:ea typeface="微软雅黑" charset="0"/>
                <a:cs typeface="微软雅黑" charset="0"/>
              </a:rPr>
              <a:t>信证券</a:t>
            </a:r>
            <a:endParaRPr kumimoji="0" lang="en-US" altLang="zh-CN" sz="2000" b="1" dirty="0" smtClean="0">
              <a:solidFill>
                <a:schemeClr val="bg1"/>
              </a:solidFill>
              <a:ea typeface="微软雅黑" charset="0"/>
              <a:cs typeface="微软雅黑" charset="0"/>
            </a:endParaRPr>
          </a:p>
          <a:p>
            <a:r>
              <a:rPr kumimoji="0" lang="zh-CN" altLang="en-US" sz="2000" b="1" dirty="0" smtClean="0">
                <a:solidFill>
                  <a:schemeClr val="bg1"/>
                </a:solidFill>
                <a:ea typeface="微软雅黑" charset="0"/>
                <a:cs typeface="微软雅黑" charset="0"/>
              </a:rPr>
              <a:t>东方证券</a:t>
            </a:r>
            <a:endParaRPr kumimoji="0" lang="zh-CN" altLang="en-US" sz="2000" b="1" dirty="0">
              <a:solidFill>
                <a:schemeClr val="bg1"/>
              </a:solidFill>
              <a:ea typeface="微软雅黑" charset="0"/>
              <a:cs typeface="微软雅黑" charset="0"/>
            </a:endParaRPr>
          </a:p>
        </p:txBody>
      </p:sp>
    </p:spTree>
    <p:extLst>
      <p:ext uri="{BB962C8B-B14F-4D97-AF65-F5344CB8AC3E}">
        <p14:creationId xmlns:p14="http://schemas.microsoft.com/office/powerpoint/2010/main" val="4061554839"/>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rotWithShape="1">
          <a:blip r:embed="rId2" cstate="print"/>
          <a:srcRect b="5834"/>
          <a:stretch/>
        </p:blipFill>
        <p:spPr bwMode="auto">
          <a:xfrm>
            <a:off x="0" y="256984"/>
            <a:ext cx="2862941" cy="3970950"/>
          </a:xfrm>
          <a:prstGeom prst="rect">
            <a:avLst/>
          </a:prstGeom>
          <a:noFill/>
          <a:ln w="9525">
            <a:noFill/>
            <a:miter lim="800000"/>
            <a:headEnd/>
            <a:tailEnd/>
          </a:ln>
        </p:spPr>
      </p:pic>
      <p:sp>
        <p:nvSpPr>
          <p:cNvPr id="19" name="矩形 18"/>
          <p:cNvSpPr/>
          <p:nvPr/>
        </p:nvSpPr>
        <p:spPr bwMode="auto">
          <a:xfrm>
            <a:off x="-4982" y="267494"/>
            <a:ext cx="2869171" cy="3958853"/>
          </a:xfrm>
          <a:prstGeom prst="rect">
            <a:avLst/>
          </a:prstGeom>
          <a:solidFill>
            <a:schemeClr val="tx1">
              <a:lumMod val="75000"/>
              <a:lumOff val="25000"/>
              <a:alpha val="4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17" name="Text Box 14"/>
          <p:cNvSpPr txBox="1">
            <a:spLocks noChangeArrowheads="1"/>
          </p:cNvSpPr>
          <p:nvPr/>
        </p:nvSpPr>
        <p:spPr bwMode="auto">
          <a:xfrm>
            <a:off x="2562225" y="4234579"/>
            <a:ext cx="6300788" cy="854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marL="0" lvl="1" indent="0">
              <a:lnSpc>
                <a:spcPct val="150000"/>
              </a:lnSpc>
            </a:pPr>
            <a:r>
              <a:rPr kumimoji="0" lang="zh-CN" altLang="en-US" sz="1100" dirty="0" smtClean="0">
                <a:solidFill>
                  <a:schemeClr val="bg1"/>
                </a:solidFill>
                <a:latin typeface="黑体" charset="0"/>
                <a:ea typeface="黑体" charset="0"/>
                <a:cs typeface="黑体" charset="0"/>
              </a:rPr>
              <a:t>“联想</a:t>
            </a:r>
            <a:r>
              <a:rPr kumimoji="0" lang="zh-CN" altLang="en-US" sz="1100" dirty="0">
                <a:solidFill>
                  <a:schemeClr val="bg1"/>
                </a:solidFill>
                <a:latin typeface="黑体" charset="0"/>
                <a:ea typeface="黑体" charset="0"/>
                <a:cs typeface="黑体" charset="0"/>
              </a:rPr>
              <a:t>企业</a:t>
            </a:r>
            <a:r>
              <a:rPr kumimoji="0" lang="zh-CN" altLang="en-US" sz="1100" dirty="0" smtClean="0">
                <a:solidFill>
                  <a:schemeClr val="bg1"/>
                </a:solidFill>
                <a:latin typeface="黑体" charset="0"/>
                <a:ea typeface="黑体" charset="0"/>
                <a:cs typeface="黑体" charset="0"/>
              </a:rPr>
              <a:t>网</a:t>
            </a:r>
            <a:r>
              <a:rPr kumimoji="0" lang="zh-CN" altLang="en-US" sz="1100" dirty="0">
                <a:solidFill>
                  <a:schemeClr val="bg1"/>
                </a:solidFill>
                <a:latin typeface="黑体" charset="0"/>
                <a:ea typeface="黑体" charset="0"/>
                <a:cs typeface="黑体" charset="0"/>
              </a:rPr>
              <a:t>盘</a:t>
            </a:r>
            <a:r>
              <a:rPr kumimoji="0" lang="zh-CN" altLang="en-US" sz="1100" dirty="0" smtClean="0">
                <a:solidFill>
                  <a:schemeClr val="bg1"/>
                </a:solidFill>
                <a:latin typeface="黑体" charset="0"/>
                <a:ea typeface="黑体" charset="0"/>
                <a:cs typeface="黑体" charset="0"/>
              </a:rPr>
              <a:t>帮助我们统一管理、备份</a:t>
            </a:r>
            <a:r>
              <a:rPr kumimoji="0" lang="zh-CN" altLang="en-US" sz="1100" dirty="0">
                <a:solidFill>
                  <a:schemeClr val="bg1"/>
                </a:solidFill>
                <a:latin typeface="黑体" charset="0"/>
                <a:ea typeface="黑体" charset="0"/>
                <a:cs typeface="黑体" charset="0"/>
              </a:rPr>
              <a:t>科研成果</a:t>
            </a:r>
            <a:r>
              <a:rPr kumimoji="0" lang="zh-CN" altLang="en-US" sz="1100" dirty="0" smtClean="0">
                <a:solidFill>
                  <a:schemeClr val="bg1"/>
                </a:solidFill>
                <a:latin typeface="黑体" charset="0"/>
                <a:ea typeface="黑体" charset="0"/>
                <a:cs typeface="黑体" charset="0"/>
              </a:rPr>
              <a:t>资料，不再担心数据丢失，以科室为团队进行管理，文件目录清晰，提高工作效率。”</a:t>
            </a:r>
            <a:endParaRPr kumimoji="0" lang="zh-CN" altLang="en-US" sz="1100" dirty="0">
              <a:solidFill>
                <a:schemeClr val="bg1"/>
              </a:solidFill>
              <a:latin typeface="黑体" charset="0"/>
              <a:ea typeface="黑体" charset="0"/>
              <a:cs typeface="黑体" charset="0"/>
            </a:endParaRPr>
          </a:p>
          <a:p>
            <a:pPr algn="r">
              <a:lnSpc>
                <a:spcPct val="150000"/>
              </a:lnSpc>
            </a:pPr>
            <a:r>
              <a:rPr kumimoji="0" lang="zh-CN" altLang="en-US" sz="1100" dirty="0" smtClean="0">
                <a:solidFill>
                  <a:schemeClr val="bg1"/>
                </a:solidFill>
                <a:latin typeface="黑体" charset="0"/>
                <a:ea typeface="黑体" charset="0"/>
                <a:cs typeface="黑体" charset="0"/>
              </a:rPr>
              <a:t>——中国科协信息部负责人 刘处长</a:t>
            </a:r>
            <a:endParaRPr kumimoji="0" lang="zh-CN" altLang="en-US" sz="1100" dirty="0">
              <a:solidFill>
                <a:schemeClr val="bg1"/>
              </a:solidFill>
              <a:latin typeface="黑体" charset="0"/>
              <a:ea typeface="黑体" charset="0"/>
              <a:cs typeface="黑体" charset="0"/>
            </a:endParaRPr>
          </a:p>
        </p:txBody>
      </p:sp>
      <p:sp>
        <p:nvSpPr>
          <p:cNvPr id="33" name="Text Box 4"/>
          <p:cNvSpPr txBox="1">
            <a:spLocks noChangeArrowheads="1"/>
          </p:cNvSpPr>
          <p:nvPr/>
        </p:nvSpPr>
        <p:spPr bwMode="auto">
          <a:xfrm>
            <a:off x="2981205" y="2518187"/>
            <a:ext cx="6081712" cy="1708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000" b="1" dirty="0" smtClean="0">
                <a:ea typeface="微软雅黑" charset="0"/>
                <a:cs typeface="微软雅黑" charset="0"/>
              </a:rPr>
              <a:t>安全存储与备份：</a:t>
            </a:r>
            <a:r>
              <a:rPr kumimoji="0" lang="zh-CN" altLang="en-US" sz="1000" dirty="0" smtClean="0">
                <a:ea typeface="微软雅黑" charset="0"/>
                <a:cs typeface="微软雅黑" charset="0"/>
              </a:rPr>
              <a:t>提供超大空间存放资料，系统自动上传备份，多重安全防丢保障，备份零风险</a:t>
            </a:r>
          </a:p>
          <a:p>
            <a:pPr>
              <a:lnSpc>
                <a:spcPct val="150000"/>
              </a:lnSpc>
            </a:pPr>
            <a:r>
              <a:rPr kumimoji="0" lang="zh-CN" altLang="en-US" sz="1000" b="1" dirty="0" smtClean="0">
                <a:ea typeface="微软雅黑" charset="0"/>
                <a:cs typeface="微软雅黑" charset="0"/>
              </a:rPr>
              <a:t>权限管理：</a:t>
            </a:r>
            <a:r>
              <a:rPr kumimoji="0" lang="zh-CN" altLang="en-US" sz="1000" dirty="0" smtClean="0">
                <a:ea typeface="微软雅黑" charset="0"/>
                <a:cs typeface="微软雅黑" charset="0"/>
              </a:rPr>
              <a:t>可根据企业内团队结构，在网盘中设置多级团队文件夹，为员工设立子账户，方便管理</a:t>
            </a:r>
          </a:p>
          <a:p>
            <a:pPr>
              <a:lnSpc>
                <a:spcPct val="150000"/>
              </a:lnSpc>
            </a:pPr>
            <a:r>
              <a:rPr kumimoji="0" lang="zh-CN" altLang="en-US" sz="1000" b="1" dirty="0" smtClean="0">
                <a:ea typeface="微软雅黑" charset="0"/>
                <a:cs typeface="微软雅黑" charset="0"/>
              </a:rPr>
              <a:t>文件分发共享：</a:t>
            </a:r>
            <a:r>
              <a:rPr kumimoji="0" lang="zh-CN" altLang="en-US" sz="1000" dirty="0" smtClean="0">
                <a:ea typeface="微软雅黑" charset="0"/>
                <a:cs typeface="微软雅黑" charset="0"/>
              </a:rPr>
              <a:t>分支机构在网盘中上传汇总业务情况，总部轻松查看；总部在网盘中上传业务资料，合作伙伴及分支机构各自下载</a:t>
            </a:r>
            <a:endParaRPr kumimoji="0" lang="en-US" altLang="zh-CN" sz="1000" dirty="0" smtClean="0">
              <a:ea typeface="微软雅黑" charset="0"/>
              <a:cs typeface="微软雅黑" charset="0"/>
            </a:endParaRPr>
          </a:p>
          <a:p>
            <a:pPr>
              <a:lnSpc>
                <a:spcPct val="150000"/>
              </a:lnSpc>
            </a:pPr>
            <a:r>
              <a:rPr kumimoji="0" lang="zh-CN" altLang="en-US" sz="1000" b="1" dirty="0" smtClean="0">
                <a:ea typeface="微软雅黑" charset="0"/>
                <a:cs typeface="微软雅黑" charset="0"/>
              </a:rPr>
              <a:t>在线预览：</a:t>
            </a:r>
            <a:r>
              <a:rPr kumimoji="0" lang="zh-CN" altLang="en-US" sz="1000" dirty="0" smtClean="0">
                <a:ea typeface="微软雅黑" charset="0"/>
                <a:cs typeface="微软雅黑" charset="0"/>
              </a:rPr>
              <a:t>打开</a:t>
            </a:r>
            <a:r>
              <a:rPr kumimoji="0" lang="en-US" altLang="zh-CN" sz="1000" dirty="0" smtClean="0">
                <a:ea typeface="微软雅黑" charset="0"/>
                <a:cs typeface="微软雅黑" charset="0"/>
              </a:rPr>
              <a:t>office</a:t>
            </a:r>
            <a:r>
              <a:rPr kumimoji="0" lang="zh-CN" altLang="en-US" sz="1000" dirty="0" smtClean="0">
                <a:ea typeface="微软雅黑" charset="0"/>
                <a:cs typeface="微软雅黑" charset="0"/>
              </a:rPr>
              <a:t>文件、</a:t>
            </a:r>
            <a:r>
              <a:rPr kumimoji="0" lang="en-US" altLang="zh-CN" sz="1000" dirty="0" smtClean="0">
                <a:ea typeface="微软雅黑" charset="0"/>
                <a:cs typeface="微软雅黑" charset="0"/>
              </a:rPr>
              <a:t>pdf</a:t>
            </a:r>
            <a:r>
              <a:rPr kumimoji="0" lang="zh-CN" altLang="en-US" sz="1000" dirty="0" smtClean="0">
                <a:ea typeface="微软雅黑" charset="0"/>
                <a:cs typeface="微软雅黑" charset="0"/>
              </a:rPr>
              <a:t>文档、多种格式图片，即刻在线预览，省去繁琐的下载过程，提高团队协作效率</a:t>
            </a:r>
          </a:p>
          <a:p>
            <a:pPr>
              <a:lnSpc>
                <a:spcPct val="150000"/>
              </a:lnSpc>
            </a:pPr>
            <a:endParaRPr kumimoji="0" lang="zh-CN" altLang="en-US" sz="1000" dirty="0">
              <a:ea typeface="微软雅黑" charset="0"/>
              <a:cs typeface="微软雅黑" charset="0"/>
            </a:endParaRPr>
          </a:p>
        </p:txBody>
      </p:sp>
      <p:sp>
        <p:nvSpPr>
          <p:cNvPr id="34" name="Text Box 5"/>
          <p:cNvSpPr txBox="1">
            <a:spLocks noChangeArrowheads="1"/>
          </p:cNvSpPr>
          <p:nvPr/>
        </p:nvSpPr>
        <p:spPr bwMode="auto">
          <a:xfrm>
            <a:off x="3367613" y="465827"/>
            <a:ext cx="14795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600" b="1" dirty="0">
                <a:ea typeface="微软雅黑" charset="0"/>
                <a:cs typeface="微软雅黑" charset="0"/>
              </a:rPr>
              <a:t>用户需求</a:t>
            </a:r>
          </a:p>
        </p:txBody>
      </p:sp>
      <p:sp>
        <p:nvSpPr>
          <p:cNvPr id="35" name="Text Box 7"/>
          <p:cNvSpPr txBox="1">
            <a:spLocks noChangeArrowheads="1"/>
          </p:cNvSpPr>
          <p:nvPr/>
        </p:nvSpPr>
        <p:spPr bwMode="auto">
          <a:xfrm>
            <a:off x="2981204" y="777332"/>
            <a:ext cx="6081712" cy="988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000" b="1" dirty="0" smtClean="0">
                <a:latin typeface="微软雅黑" charset="0"/>
                <a:ea typeface="微软雅黑" charset="0"/>
                <a:cs typeface="微软雅黑" charset="0"/>
              </a:rPr>
              <a:t>安全存储：</a:t>
            </a:r>
            <a:r>
              <a:rPr kumimoji="0" lang="zh-CN" altLang="en-US" sz="1000" dirty="0" smtClean="0">
                <a:latin typeface="微软雅黑" charset="0"/>
                <a:ea typeface="微软雅黑" charset="0"/>
                <a:cs typeface="微软雅黑" charset="0"/>
              </a:rPr>
              <a:t>建立统一的资料平台，用于存储与检察案件相关的资料</a:t>
            </a:r>
          </a:p>
          <a:p>
            <a:pPr>
              <a:lnSpc>
                <a:spcPct val="150000"/>
              </a:lnSpc>
            </a:pPr>
            <a:r>
              <a:rPr kumimoji="0" lang="zh-CN" altLang="en-US" sz="1000" b="1" dirty="0" smtClean="0">
                <a:latin typeface="微软雅黑" charset="0"/>
                <a:ea typeface="微软雅黑" charset="0"/>
                <a:cs typeface="微软雅黑" charset="0"/>
              </a:rPr>
              <a:t>权限管理： </a:t>
            </a:r>
            <a:r>
              <a:rPr kumimoji="0" lang="zh-CN" altLang="en-US" sz="1000" dirty="0" smtClean="0">
                <a:latin typeface="微软雅黑" charset="0"/>
                <a:ea typeface="微软雅黑" charset="0"/>
                <a:cs typeface="微软雅黑" charset="0"/>
              </a:rPr>
              <a:t>不同部门和级别的员工，文件使用设置不同的权限</a:t>
            </a:r>
          </a:p>
          <a:p>
            <a:pPr>
              <a:lnSpc>
                <a:spcPct val="150000"/>
              </a:lnSpc>
            </a:pPr>
            <a:r>
              <a:rPr kumimoji="0" lang="zh-CN" altLang="en-US" sz="1000" b="1" dirty="0" smtClean="0">
                <a:latin typeface="微软雅黑" charset="0"/>
                <a:ea typeface="微软雅黑" charset="0"/>
                <a:cs typeface="微软雅黑" charset="0"/>
              </a:rPr>
              <a:t>文件分发共享：</a:t>
            </a:r>
            <a:r>
              <a:rPr kumimoji="0" lang="zh-CN" altLang="en-US" sz="1000" dirty="0" smtClean="0">
                <a:latin typeface="微软雅黑" charset="0"/>
                <a:ea typeface="微软雅黑" charset="0"/>
                <a:cs typeface="微软雅黑" charset="0"/>
              </a:rPr>
              <a:t> 在安全可控的前提下，实现多人之间的资料分发，汇总和共享</a:t>
            </a:r>
            <a:endParaRPr kumimoji="0" lang="en-US" altLang="zh-CN" sz="1000" dirty="0" smtClean="0">
              <a:latin typeface="微软雅黑" charset="0"/>
              <a:ea typeface="微软雅黑" charset="0"/>
              <a:cs typeface="微软雅黑" charset="0"/>
            </a:endParaRPr>
          </a:p>
          <a:p>
            <a:pPr>
              <a:lnSpc>
                <a:spcPct val="150000"/>
              </a:lnSpc>
            </a:pPr>
            <a:r>
              <a:rPr kumimoji="0" lang="zh-CN" altLang="en-US" sz="1000" b="1" dirty="0" smtClean="0">
                <a:latin typeface="微软雅黑" charset="0"/>
                <a:ea typeface="微软雅黑" charset="0"/>
                <a:cs typeface="微软雅黑" charset="0"/>
              </a:rPr>
              <a:t>在线预览：</a:t>
            </a:r>
            <a:r>
              <a:rPr kumimoji="0" lang="zh-CN" altLang="en-US" sz="1000" dirty="0" smtClean="0">
                <a:ea typeface="微软雅黑" charset="0"/>
                <a:cs typeface="微软雅黑" charset="0"/>
              </a:rPr>
              <a:t>支持在线的预览和编辑</a:t>
            </a:r>
            <a:endParaRPr kumimoji="0" lang="zh-CN" altLang="en-US" sz="1000" dirty="0">
              <a:latin typeface="微软雅黑" charset="0"/>
              <a:ea typeface="微软雅黑" charset="0"/>
              <a:cs typeface="微软雅黑" charset="0"/>
            </a:endParaRPr>
          </a:p>
        </p:txBody>
      </p:sp>
      <p:pic>
        <p:nvPicPr>
          <p:cNvPr id="36" name="Picture 10" descr="icon-0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63754" y="494402"/>
            <a:ext cx="2476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Text Box 11"/>
          <p:cNvSpPr txBox="1">
            <a:spLocks noChangeArrowheads="1"/>
          </p:cNvSpPr>
          <p:nvPr/>
        </p:nvSpPr>
        <p:spPr bwMode="auto">
          <a:xfrm>
            <a:off x="3367613" y="2151997"/>
            <a:ext cx="14795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600" b="1" dirty="0">
                <a:ea typeface="微软雅黑" charset="0"/>
                <a:cs typeface="微软雅黑" charset="0"/>
              </a:rPr>
              <a:t>解决方案</a:t>
            </a:r>
          </a:p>
        </p:txBody>
      </p:sp>
      <p:pic>
        <p:nvPicPr>
          <p:cNvPr id="38" name="Picture 13" descr="icon-1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3754" y="2181826"/>
            <a:ext cx="292100" cy="289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等腰三角形 13"/>
          <p:cNvSpPr/>
          <p:nvPr/>
        </p:nvSpPr>
        <p:spPr bwMode="auto">
          <a:xfrm rot="5400000">
            <a:off x="-19706" y="503083"/>
            <a:ext cx="285685" cy="246280"/>
          </a:xfrm>
          <a:prstGeom prst="triangle">
            <a:avLst/>
          </a:prstGeom>
          <a:solidFill>
            <a:srgbClr val="FF370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15" name="Text Box 5"/>
          <p:cNvSpPr txBox="1">
            <a:spLocks noChangeArrowheads="1"/>
          </p:cNvSpPr>
          <p:nvPr/>
        </p:nvSpPr>
        <p:spPr bwMode="auto">
          <a:xfrm>
            <a:off x="341008" y="411510"/>
            <a:ext cx="2221217"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2000" b="1" dirty="0" smtClean="0">
                <a:solidFill>
                  <a:srgbClr val="FD3504"/>
                </a:solidFill>
                <a:ea typeface="微软雅黑" charset="0"/>
                <a:cs typeface="微软雅黑" charset="0"/>
              </a:rPr>
              <a:t>政府事业单位</a:t>
            </a:r>
            <a:endParaRPr kumimoji="0" lang="en-US" altLang="zh-CN" sz="2000" b="1" dirty="0" smtClean="0">
              <a:solidFill>
                <a:srgbClr val="FD3504"/>
              </a:solidFill>
              <a:ea typeface="微软雅黑" charset="0"/>
              <a:cs typeface="微软雅黑" charset="0"/>
            </a:endParaRPr>
          </a:p>
          <a:p>
            <a:endParaRPr kumimoji="0" lang="en-US" altLang="zh-CN" sz="2000" b="1" dirty="0">
              <a:ea typeface="微软雅黑" charset="0"/>
              <a:cs typeface="微软雅黑" charset="0"/>
            </a:endParaRPr>
          </a:p>
          <a:p>
            <a:pPr>
              <a:lnSpc>
                <a:spcPct val="150000"/>
              </a:lnSpc>
            </a:pPr>
            <a:r>
              <a:rPr kumimoji="0" lang="zh-CN" altLang="en-US" sz="2000" b="1" dirty="0" smtClean="0">
                <a:solidFill>
                  <a:schemeClr val="bg1"/>
                </a:solidFill>
                <a:ea typeface="微软雅黑" charset="0"/>
                <a:cs typeface="微软雅黑" charset="0"/>
              </a:rPr>
              <a:t>中国科协</a:t>
            </a:r>
            <a:endParaRPr kumimoji="0" lang="en-US" altLang="zh-CN" sz="2000" b="1" dirty="0" smtClean="0">
              <a:solidFill>
                <a:schemeClr val="bg1"/>
              </a:solidFill>
              <a:ea typeface="微软雅黑" charset="0"/>
              <a:cs typeface="微软雅黑" charset="0"/>
            </a:endParaRPr>
          </a:p>
          <a:p>
            <a:pPr>
              <a:lnSpc>
                <a:spcPct val="150000"/>
              </a:lnSpc>
            </a:pPr>
            <a:r>
              <a:rPr kumimoji="0" lang="zh-CN" altLang="en-US" sz="2000" b="1" dirty="0" smtClean="0">
                <a:solidFill>
                  <a:schemeClr val="bg1"/>
                </a:solidFill>
                <a:ea typeface="微软雅黑" charset="0"/>
                <a:cs typeface="微软雅黑" charset="0"/>
              </a:rPr>
              <a:t>上海教委信息中心</a:t>
            </a:r>
            <a:endParaRPr kumimoji="0" lang="en-US" altLang="zh-CN" sz="2000" b="1" dirty="0" smtClean="0">
              <a:solidFill>
                <a:schemeClr val="bg1"/>
              </a:solidFill>
              <a:ea typeface="微软雅黑" charset="0"/>
              <a:cs typeface="微软雅黑" charset="0"/>
            </a:endParaRPr>
          </a:p>
          <a:p>
            <a:pPr>
              <a:lnSpc>
                <a:spcPct val="150000"/>
              </a:lnSpc>
            </a:pPr>
            <a:r>
              <a:rPr kumimoji="0" lang="zh-CN" altLang="en-US" sz="2000" b="1" dirty="0">
                <a:solidFill>
                  <a:schemeClr val="bg1"/>
                </a:solidFill>
                <a:ea typeface="微软雅黑" charset="0"/>
                <a:cs typeface="微软雅黑" charset="0"/>
              </a:rPr>
              <a:t>中国环保部</a:t>
            </a:r>
          </a:p>
        </p:txBody>
      </p:sp>
      <p:pic>
        <p:nvPicPr>
          <p:cNvPr id="3" name="图片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63216" y="4299941"/>
            <a:ext cx="791344" cy="794957"/>
          </a:xfrm>
          <a:prstGeom prst="rect">
            <a:avLst/>
          </a:prstGeom>
        </p:spPr>
      </p:pic>
    </p:spTree>
    <p:extLst>
      <p:ext uri="{BB962C8B-B14F-4D97-AF65-F5344CB8AC3E}">
        <p14:creationId xmlns:p14="http://schemas.microsoft.com/office/powerpoint/2010/main" val="59369393"/>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hellorf_83821315.jpg"/>
          <p:cNvPicPr>
            <a:picLocks noChangeAspect="1"/>
          </p:cNvPicPr>
          <p:nvPr/>
        </p:nvPicPr>
        <p:blipFill rotWithShape="1">
          <a:blip r:embed="rId2" cstate="email">
            <a:extLst>
              <a:ext uri="{28A0092B-C50C-407E-A947-70E740481C1C}">
                <a14:useLocalDpi xmlns:a14="http://schemas.microsoft.com/office/drawing/2010/main" val="0"/>
              </a:ext>
            </a:extLst>
          </a:blip>
          <a:srcRect l="26835" r="18597"/>
          <a:stretch/>
        </p:blipFill>
        <p:spPr>
          <a:xfrm>
            <a:off x="-4" y="260350"/>
            <a:ext cx="2869171" cy="4201751"/>
          </a:xfrm>
          <a:prstGeom prst="rect">
            <a:avLst/>
          </a:prstGeom>
        </p:spPr>
      </p:pic>
      <p:sp>
        <p:nvSpPr>
          <p:cNvPr id="22" name="矩形 21"/>
          <p:cNvSpPr/>
          <p:nvPr/>
        </p:nvSpPr>
        <p:spPr bwMode="auto">
          <a:xfrm>
            <a:off x="-4" y="258763"/>
            <a:ext cx="2869171" cy="3975816"/>
          </a:xfrm>
          <a:prstGeom prst="rect">
            <a:avLst/>
          </a:prstGeom>
          <a:solidFill>
            <a:schemeClr val="tx1">
              <a:lumMod val="75000"/>
              <a:lumOff val="25000"/>
              <a:alpha val="33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18" name="矩形 17"/>
          <p:cNvSpPr/>
          <p:nvPr/>
        </p:nvSpPr>
        <p:spPr bwMode="auto">
          <a:xfrm>
            <a:off x="0" y="4198770"/>
            <a:ext cx="9155113" cy="944730"/>
          </a:xfrm>
          <a:prstGeom prst="rect">
            <a:avLst/>
          </a:prstGeom>
          <a:solidFill>
            <a:srgbClr val="FF380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8" name="Text Box 4"/>
          <p:cNvSpPr txBox="1">
            <a:spLocks noChangeArrowheads="1"/>
          </p:cNvSpPr>
          <p:nvPr/>
        </p:nvSpPr>
        <p:spPr bwMode="auto">
          <a:xfrm>
            <a:off x="2981205" y="2459387"/>
            <a:ext cx="5508708" cy="1695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000" b="1" dirty="0">
                <a:ea typeface="微软雅黑" charset="0"/>
                <a:cs typeface="微软雅黑" charset="0"/>
              </a:rPr>
              <a:t>作业提交：</a:t>
            </a:r>
            <a:r>
              <a:rPr kumimoji="0" lang="zh-CN" altLang="en-US" sz="1000" dirty="0">
                <a:ea typeface="微软雅黑" charset="0"/>
                <a:cs typeface="微软雅黑" charset="0"/>
              </a:rPr>
              <a:t>通过外链和子账户，学生向老师规定的网盘地址提交不同科目的作业，老师直接登录网盘查收作业</a:t>
            </a:r>
            <a:br>
              <a:rPr kumimoji="0" lang="zh-CN" altLang="en-US" sz="1000" dirty="0">
                <a:ea typeface="微软雅黑" charset="0"/>
                <a:cs typeface="微软雅黑" charset="0"/>
              </a:rPr>
            </a:br>
            <a:r>
              <a:rPr kumimoji="0" lang="zh-CN" altLang="en-US" sz="1000" b="1" dirty="0">
                <a:ea typeface="微软雅黑" charset="0"/>
                <a:cs typeface="微软雅黑" charset="0"/>
              </a:rPr>
              <a:t>课件浏览平台：</a:t>
            </a:r>
            <a:r>
              <a:rPr kumimoji="0" lang="zh-CN" altLang="en-US" sz="1000" dirty="0">
                <a:ea typeface="微软雅黑" charset="0"/>
                <a:cs typeface="微软雅黑" charset="0"/>
              </a:rPr>
              <a:t>不同科目的设置多个子账户存储课件，提供在线浏览、播放等功能</a:t>
            </a:r>
            <a:br>
              <a:rPr kumimoji="0" lang="zh-CN" altLang="en-US" sz="1000" dirty="0">
                <a:ea typeface="微软雅黑" charset="0"/>
                <a:cs typeface="微软雅黑" charset="0"/>
              </a:rPr>
            </a:br>
            <a:r>
              <a:rPr kumimoji="0" lang="zh-CN" altLang="en-US" sz="1000" b="1" dirty="0">
                <a:ea typeface="微软雅黑" charset="0"/>
                <a:cs typeface="微软雅黑" charset="0"/>
              </a:rPr>
              <a:t>存储空间：</a:t>
            </a:r>
            <a:r>
              <a:rPr kumimoji="0" lang="zh-CN" altLang="en-US" sz="1000" dirty="0">
                <a:ea typeface="微软雅黑" charset="0"/>
                <a:cs typeface="微软雅黑" charset="0"/>
              </a:rPr>
              <a:t>设置文件多级权限，为老师、学和学校行政部门分别提供存储空间，并实现教学资料的自动备份和同步，避免不可抗力因素带来的资料遗失问题</a:t>
            </a:r>
          </a:p>
          <a:p>
            <a:pPr>
              <a:lnSpc>
                <a:spcPct val="150000"/>
              </a:lnSpc>
            </a:pPr>
            <a:r>
              <a:rPr kumimoji="0" lang="zh-CN" altLang="en-US" sz="1000" b="1" dirty="0">
                <a:ea typeface="微软雅黑" charset="0"/>
                <a:cs typeface="微软雅黑" charset="0"/>
              </a:rPr>
              <a:t>集成现有系统：</a:t>
            </a:r>
            <a:r>
              <a:rPr kumimoji="0" lang="zh-CN" altLang="en-US" sz="1000" dirty="0">
                <a:ea typeface="微软雅黑" charset="0"/>
                <a:cs typeface="微软雅黑" charset="0"/>
              </a:rPr>
              <a:t>自动同步选课系统，自动创建课程共享自动同步现有组织结构和人员信息学校门户系统集成，定制学校界面，完善教学系统</a:t>
            </a:r>
          </a:p>
        </p:txBody>
      </p:sp>
      <p:sp>
        <p:nvSpPr>
          <p:cNvPr id="9" name="Text Box 5"/>
          <p:cNvSpPr txBox="1">
            <a:spLocks noChangeArrowheads="1"/>
          </p:cNvSpPr>
          <p:nvPr/>
        </p:nvSpPr>
        <p:spPr bwMode="auto">
          <a:xfrm>
            <a:off x="3367613" y="465827"/>
            <a:ext cx="14795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600" b="1" dirty="0">
                <a:ea typeface="微软雅黑" charset="0"/>
                <a:cs typeface="微软雅黑" charset="0"/>
              </a:rPr>
              <a:t>用户需求</a:t>
            </a:r>
          </a:p>
        </p:txBody>
      </p:sp>
      <p:sp>
        <p:nvSpPr>
          <p:cNvPr id="10" name="Text Box 7"/>
          <p:cNvSpPr txBox="1">
            <a:spLocks noChangeArrowheads="1"/>
          </p:cNvSpPr>
          <p:nvPr/>
        </p:nvSpPr>
        <p:spPr bwMode="auto">
          <a:xfrm>
            <a:off x="2981204" y="777332"/>
            <a:ext cx="6081712" cy="1233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000" b="1" dirty="0">
                <a:latin typeface="微软雅黑" charset="0"/>
                <a:ea typeface="微软雅黑" charset="0"/>
                <a:cs typeface="微软雅黑" charset="0"/>
              </a:rPr>
              <a:t>作业提交：</a:t>
            </a:r>
            <a:r>
              <a:rPr kumimoji="0" lang="zh-CN" altLang="en-US" sz="1000" dirty="0">
                <a:latin typeface="微软雅黑" charset="0"/>
                <a:ea typeface="微软雅黑" charset="0"/>
                <a:cs typeface="微软雅黑" charset="0"/>
              </a:rPr>
              <a:t>学生可以在家通过网络向老师交作业，便于老师实时进行检查</a:t>
            </a:r>
            <a:br>
              <a:rPr kumimoji="0" lang="zh-CN" altLang="en-US" sz="1000" dirty="0">
                <a:latin typeface="微软雅黑" charset="0"/>
                <a:ea typeface="微软雅黑" charset="0"/>
                <a:cs typeface="微软雅黑" charset="0"/>
              </a:rPr>
            </a:br>
            <a:r>
              <a:rPr kumimoji="0" lang="zh-CN" altLang="en-US" sz="1000" b="1" dirty="0">
                <a:latin typeface="微软雅黑" charset="0"/>
                <a:ea typeface="微软雅黑" charset="0"/>
                <a:cs typeface="微软雅黑" charset="0"/>
              </a:rPr>
              <a:t>课件共享：</a:t>
            </a:r>
            <a:r>
              <a:rPr kumimoji="0" lang="zh-CN" altLang="en-US" sz="1000" dirty="0">
                <a:latin typeface="微软雅黑" charset="0"/>
                <a:ea typeface="微软雅黑" charset="0"/>
                <a:cs typeface="微软雅黑" charset="0"/>
              </a:rPr>
              <a:t>按照不同专业、不同科目对课件进行集中管理</a:t>
            </a:r>
            <a:br>
              <a:rPr kumimoji="0" lang="zh-CN" altLang="en-US" sz="1000" dirty="0">
                <a:latin typeface="微软雅黑" charset="0"/>
                <a:ea typeface="微软雅黑" charset="0"/>
                <a:cs typeface="微软雅黑" charset="0"/>
              </a:rPr>
            </a:br>
            <a:r>
              <a:rPr kumimoji="0" lang="zh-CN" altLang="en-US" sz="1000" b="1" dirty="0">
                <a:latin typeface="微软雅黑" charset="0"/>
                <a:ea typeface="微软雅黑" charset="0"/>
                <a:cs typeface="微软雅黑" charset="0"/>
              </a:rPr>
              <a:t>个人空间：</a:t>
            </a:r>
            <a:r>
              <a:rPr kumimoji="0" lang="zh-CN" altLang="en-US" sz="1000" dirty="0">
                <a:latin typeface="微软雅黑" charset="0"/>
                <a:ea typeface="微软雅黑" charset="0"/>
                <a:cs typeface="微软雅黑" charset="0"/>
              </a:rPr>
              <a:t>为老师、学生提供个人存储空间，可以进行教学数据的备份和同步功能</a:t>
            </a:r>
            <a:br>
              <a:rPr kumimoji="0" lang="zh-CN" altLang="en-US" sz="1000" dirty="0">
                <a:latin typeface="微软雅黑" charset="0"/>
                <a:ea typeface="微软雅黑" charset="0"/>
                <a:cs typeface="微软雅黑" charset="0"/>
              </a:rPr>
            </a:br>
            <a:r>
              <a:rPr kumimoji="0" lang="zh-CN" altLang="en-US" sz="1000" b="1" dirty="0">
                <a:latin typeface="微软雅黑" charset="0"/>
                <a:ea typeface="微软雅黑" charset="0"/>
                <a:cs typeface="微软雅黑" charset="0"/>
              </a:rPr>
              <a:t>部门空间：</a:t>
            </a:r>
            <a:r>
              <a:rPr kumimoji="0" lang="zh-CN" altLang="en-US" sz="1000" dirty="0">
                <a:latin typeface="微软雅黑" charset="0"/>
                <a:ea typeface="微软雅黑" charset="0"/>
                <a:cs typeface="微软雅黑" charset="0"/>
              </a:rPr>
              <a:t>为学校的教研室、学年组提供部门级空间，统一管理教学教案、行政文档管理</a:t>
            </a:r>
          </a:p>
          <a:p>
            <a:pPr>
              <a:lnSpc>
                <a:spcPct val="150000"/>
              </a:lnSpc>
            </a:pPr>
            <a:r>
              <a:rPr kumimoji="0" lang="zh-CN" altLang="en-US" sz="1000" b="1" dirty="0">
                <a:latin typeface="微软雅黑" charset="0"/>
                <a:ea typeface="微软雅黑" charset="0"/>
                <a:cs typeface="微软雅黑" charset="0"/>
              </a:rPr>
              <a:t>集成现有系统：</a:t>
            </a:r>
            <a:r>
              <a:rPr kumimoji="0" lang="zh-CN" altLang="en-US" sz="1000" dirty="0">
                <a:latin typeface="微软雅黑" charset="0"/>
                <a:ea typeface="微软雅黑" charset="0"/>
                <a:cs typeface="微软雅黑" charset="0"/>
              </a:rPr>
              <a:t>与现有的教务系统打通，操作简单方便</a:t>
            </a:r>
          </a:p>
        </p:txBody>
      </p:sp>
      <p:pic>
        <p:nvPicPr>
          <p:cNvPr id="12" name="Picture 10" descr="icon-0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63754" y="494402"/>
            <a:ext cx="2476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11"/>
          <p:cNvSpPr txBox="1">
            <a:spLocks noChangeArrowheads="1"/>
          </p:cNvSpPr>
          <p:nvPr/>
        </p:nvSpPr>
        <p:spPr bwMode="auto">
          <a:xfrm>
            <a:off x="3367613" y="2093197"/>
            <a:ext cx="14795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600" b="1" dirty="0">
                <a:ea typeface="微软雅黑" charset="0"/>
                <a:cs typeface="微软雅黑" charset="0"/>
              </a:rPr>
              <a:t>解决方案</a:t>
            </a:r>
          </a:p>
        </p:txBody>
      </p:sp>
      <p:pic>
        <p:nvPicPr>
          <p:cNvPr id="15" name="Picture 13" descr="icon-1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3754" y="2123026"/>
            <a:ext cx="292100" cy="289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14"/>
          <p:cNvSpPr txBox="1">
            <a:spLocks noChangeArrowheads="1"/>
          </p:cNvSpPr>
          <p:nvPr/>
        </p:nvSpPr>
        <p:spPr bwMode="auto">
          <a:xfrm>
            <a:off x="2562225" y="4281619"/>
            <a:ext cx="639804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100" dirty="0">
                <a:solidFill>
                  <a:schemeClr val="bg1"/>
                </a:solidFill>
                <a:latin typeface="黑体" charset="0"/>
                <a:ea typeface="黑体" charset="0"/>
                <a:cs typeface="黑体" charset="0"/>
              </a:rPr>
              <a:t>“在日常教学过程中，老师需要快速方便地分发共享教学资料，及时收发作业，学生需要便捷地下载各种教学课件和学习资料。联想企业网盘与我们现有的教学系统无缝整合，极大简化了系统的操作，工作起来方便多了。”</a:t>
            </a:r>
            <a:endParaRPr kumimoji="0" lang="en-US" altLang="zh-CN" sz="1100" dirty="0">
              <a:solidFill>
                <a:schemeClr val="bg1"/>
              </a:solidFill>
              <a:latin typeface="黑体" charset="0"/>
              <a:ea typeface="黑体" charset="0"/>
              <a:cs typeface="黑体" charset="0"/>
            </a:endParaRPr>
          </a:p>
          <a:p>
            <a:pPr algn="r"/>
            <a:r>
              <a:rPr kumimoji="0" lang="en-US" altLang="zh-CN" sz="1100" dirty="0">
                <a:solidFill>
                  <a:schemeClr val="bg1"/>
                </a:solidFill>
                <a:latin typeface="黑体" charset="0"/>
                <a:ea typeface="黑体" charset="0"/>
                <a:cs typeface="黑体" charset="0"/>
              </a:rPr>
              <a:t>——</a:t>
            </a:r>
            <a:r>
              <a:rPr kumimoji="0" lang="zh-CN" altLang="en-US" sz="1100" dirty="0">
                <a:solidFill>
                  <a:schemeClr val="bg1"/>
                </a:solidFill>
                <a:latin typeface="黑体" charset="0"/>
                <a:ea typeface="黑体" charset="0"/>
                <a:cs typeface="黑体" charset="0"/>
              </a:rPr>
              <a:t>中国石油大学 肖老师</a:t>
            </a:r>
          </a:p>
        </p:txBody>
      </p:sp>
      <p:pic>
        <p:nvPicPr>
          <p:cNvPr id="20"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2275" y="4388644"/>
            <a:ext cx="153670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2"/>
          <p:cNvSpPr>
            <a:spLocks noChangeArrowheads="1"/>
          </p:cNvSpPr>
          <p:nvPr/>
        </p:nvSpPr>
        <p:spPr bwMode="auto">
          <a:xfrm>
            <a:off x="-174339" y="386"/>
            <a:ext cx="8274731" cy="260350"/>
          </a:xfrm>
          <a:prstGeom prst="rect">
            <a:avLst/>
          </a:prstGeom>
          <a:solidFill>
            <a:schemeClr val="tx1">
              <a:lumMod val="75000"/>
              <a:lumOff val="25000"/>
            </a:schemeClr>
          </a:solidFill>
          <a:ln>
            <a:noFill/>
          </a:ln>
        </p:spPr>
        <p:txBody>
          <a:bodyPr wrap="none" anchor="ctr"/>
          <a:lstStyle/>
          <a:p>
            <a:pPr algn="ctr">
              <a:defRPr/>
            </a:pPr>
            <a:endParaRPr lang="zh-CN" altLang="en-US" sz="2400" b="1">
              <a:solidFill>
                <a:schemeClr val="bg1"/>
              </a:solidFill>
              <a:ea typeface="微软雅黑" charset="0"/>
              <a:cs typeface="微软雅黑" charset="0"/>
            </a:endParaRPr>
          </a:p>
        </p:txBody>
      </p:sp>
      <p:sp>
        <p:nvSpPr>
          <p:cNvPr id="23" name="Rectangle 2"/>
          <p:cNvSpPr>
            <a:spLocks noChangeArrowheads="1"/>
          </p:cNvSpPr>
          <p:nvPr/>
        </p:nvSpPr>
        <p:spPr bwMode="auto">
          <a:xfrm>
            <a:off x="8078788" y="-15875"/>
            <a:ext cx="1076325" cy="274638"/>
          </a:xfrm>
          <a:prstGeom prst="rect">
            <a:avLst/>
          </a:prstGeom>
          <a:solidFill>
            <a:srgbClr val="FF38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altLang="zh-CN" sz="1200" b="1" dirty="0">
                <a:solidFill>
                  <a:schemeClr val="bg1"/>
                </a:solidFill>
                <a:ea typeface="微软雅黑" charset="0"/>
                <a:cs typeface="微软雅黑" charset="0"/>
              </a:rPr>
              <a:t> Lenovo</a:t>
            </a:r>
            <a:endParaRPr lang="zh-CN" altLang="en-US" sz="1200" b="1" dirty="0">
              <a:solidFill>
                <a:schemeClr val="bg1"/>
              </a:solidFill>
              <a:ea typeface="微软雅黑" charset="0"/>
              <a:cs typeface="微软雅黑" charset="0"/>
            </a:endParaRPr>
          </a:p>
        </p:txBody>
      </p:sp>
      <p:sp>
        <p:nvSpPr>
          <p:cNvPr id="24" name="等腰三角形 23"/>
          <p:cNvSpPr/>
          <p:nvPr/>
        </p:nvSpPr>
        <p:spPr bwMode="auto">
          <a:xfrm rot="5400000">
            <a:off x="-19706" y="503083"/>
            <a:ext cx="285685" cy="246280"/>
          </a:xfrm>
          <a:prstGeom prst="triangle">
            <a:avLst/>
          </a:prstGeom>
          <a:solidFill>
            <a:srgbClr val="FF370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25" name="Text Box 5"/>
          <p:cNvSpPr txBox="1">
            <a:spLocks noChangeArrowheads="1"/>
          </p:cNvSpPr>
          <p:nvPr/>
        </p:nvSpPr>
        <p:spPr bwMode="auto">
          <a:xfrm>
            <a:off x="341008" y="411510"/>
            <a:ext cx="2221217"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2000" b="1" dirty="0" smtClean="0">
                <a:solidFill>
                  <a:srgbClr val="FD3504"/>
                </a:solidFill>
                <a:ea typeface="微软雅黑" charset="0"/>
                <a:cs typeface="微软雅黑" charset="0"/>
              </a:rPr>
              <a:t>教育行业</a:t>
            </a:r>
            <a:endParaRPr kumimoji="0" lang="en-US" altLang="zh-CN" sz="2000" b="1" dirty="0" smtClean="0">
              <a:solidFill>
                <a:srgbClr val="FD3504"/>
              </a:solidFill>
              <a:ea typeface="微软雅黑" charset="0"/>
              <a:cs typeface="微软雅黑" charset="0"/>
            </a:endParaRPr>
          </a:p>
          <a:p>
            <a:endParaRPr kumimoji="0" lang="en-US" altLang="zh-CN" sz="2000" b="1" dirty="0">
              <a:ea typeface="微软雅黑" charset="0"/>
              <a:cs typeface="微软雅黑" charset="0"/>
            </a:endParaRPr>
          </a:p>
          <a:p>
            <a:pPr>
              <a:lnSpc>
                <a:spcPct val="150000"/>
              </a:lnSpc>
            </a:pPr>
            <a:r>
              <a:rPr kumimoji="0" lang="zh-CN" altLang="en-US" sz="2000" b="1" dirty="0" smtClean="0">
                <a:solidFill>
                  <a:schemeClr val="bg1"/>
                </a:solidFill>
                <a:ea typeface="微软雅黑" charset="0"/>
                <a:cs typeface="微软雅黑" charset="0"/>
              </a:rPr>
              <a:t>中国石油大学</a:t>
            </a:r>
            <a:endParaRPr kumimoji="0" lang="en-US" altLang="zh-CN" sz="2000" b="1" dirty="0" smtClean="0">
              <a:solidFill>
                <a:schemeClr val="bg1"/>
              </a:solidFill>
              <a:ea typeface="微软雅黑" charset="0"/>
              <a:cs typeface="微软雅黑" charset="0"/>
            </a:endParaRPr>
          </a:p>
          <a:p>
            <a:pPr>
              <a:lnSpc>
                <a:spcPct val="150000"/>
              </a:lnSpc>
            </a:pPr>
            <a:r>
              <a:rPr kumimoji="0" lang="zh-CN" altLang="en-US" sz="2000" b="1" dirty="0" smtClean="0">
                <a:solidFill>
                  <a:schemeClr val="bg1"/>
                </a:solidFill>
                <a:ea typeface="微软雅黑" charset="0"/>
                <a:cs typeface="微软雅黑" charset="0"/>
              </a:rPr>
              <a:t>北京工商大学</a:t>
            </a:r>
            <a:endParaRPr kumimoji="0" lang="zh-CN" altLang="en-US" sz="2000" b="1" dirty="0">
              <a:solidFill>
                <a:schemeClr val="bg1"/>
              </a:solidFill>
              <a:ea typeface="微软雅黑" charset="0"/>
              <a:cs typeface="微软雅黑" charset="0"/>
            </a:endParaRPr>
          </a:p>
        </p:txBody>
      </p:sp>
    </p:spTree>
    <p:extLst>
      <p:ext uri="{BB962C8B-B14F-4D97-AF65-F5344CB8AC3E}">
        <p14:creationId xmlns:p14="http://schemas.microsoft.com/office/powerpoint/2010/main" val="3907095135"/>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258763"/>
            <a:ext cx="2869167" cy="3968731"/>
          </a:xfrm>
          <a:prstGeom prst="rect">
            <a:avLst/>
          </a:prstGeom>
          <a:solidFill>
            <a:srgbClr val="929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11355"/>
          <a:stretch/>
        </p:blipFill>
        <p:spPr>
          <a:xfrm>
            <a:off x="-15181" y="258762"/>
            <a:ext cx="2886222" cy="2040663"/>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81657"/>
            <a:ext cx="2869171" cy="1925937"/>
          </a:xfrm>
          <a:prstGeom prst="rect">
            <a:avLst/>
          </a:prstGeom>
        </p:spPr>
      </p:pic>
      <p:sp>
        <p:nvSpPr>
          <p:cNvPr id="22" name="矩形 21"/>
          <p:cNvSpPr/>
          <p:nvPr/>
        </p:nvSpPr>
        <p:spPr bwMode="auto">
          <a:xfrm>
            <a:off x="-5881" y="175054"/>
            <a:ext cx="2880927" cy="4016432"/>
          </a:xfrm>
          <a:prstGeom prst="rect">
            <a:avLst/>
          </a:prstGeom>
          <a:solidFill>
            <a:schemeClr val="tx1">
              <a:lumMod val="75000"/>
              <a:lumOff val="25000"/>
              <a:alpha val="33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18" name="矩形 17"/>
          <p:cNvSpPr/>
          <p:nvPr/>
        </p:nvSpPr>
        <p:spPr bwMode="auto">
          <a:xfrm>
            <a:off x="0" y="4198770"/>
            <a:ext cx="9155113" cy="944730"/>
          </a:xfrm>
          <a:prstGeom prst="rect">
            <a:avLst/>
          </a:prstGeom>
          <a:solidFill>
            <a:srgbClr val="FF380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7" name="Rectangle 2"/>
          <p:cNvSpPr>
            <a:spLocks noChangeArrowheads="1"/>
          </p:cNvSpPr>
          <p:nvPr/>
        </p:nvSpPr>
        <p:spPr bwMode="auto">
          <a:xfrm>
            <a:off x="8078788" y="-15875"/>
            <a:ext cx="1076325" cy="274638"/>
          </a:xfrm>
          <a:prstGeom prst="rect">
            <a:avLst/>
          </a:prstGeom>
          <a:solidFill>
            <a:srgbClr val="FF38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altLang="zh-CN" sz="1200" b="1" dirty="0">
                <a:solidFill>
                  <a:schemeClr val="bg1"/>
                </a:solidFill>
                <a:ea typeface="微软雅黑" charset="0"/>
                <a:cs typeface="微软雅黑" charset="0"/>
              </a:rPr>
              <a:t> Lenovo</a:t>
            </a:r>
            <a:endParaRPr lang="zh-CN" altLang="en-US" sz="1200" b="1">
              <a:solidFill>
                <a:schemeClr val="bg1"/>
              </a:solidFill>
              <a:ea typeface="微软雅黑" charset="0"/>
              <a:cs typeface="微软雅黑" charset="0"/>
            </a:endParaRPr>
          </a:p>
        </p:txBody>
      </p:sp>
      <p:sp>
        <p:nvSpPr>
          <p:cNvPr id="8" name="Text Box 4"/>
          <p:cNvSpPr txBox="1">
            <a:spLocks noChangeArrowheads="1"/>
          </p:cNvSpPr>
          <p:nvPr/>
        </p:nvSpPr>
        <p:spPr bwMode="auto">
          <a:xfrm>
            <a:off x="2981204" y="2635787"/>
            <a:ext cx="6162796"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000" b="1" dirty="0">
                <a:ea typeface="微软雅黑" charset="0"/>
                <a:cs typeface="微软雅黑" charset="0"/>
              </a:rPr>
              <a:t>存储空间：</a:t>
            </a:r>
            <a:r>
              <a:rPr kumimoji="0" lang="zh-CN" altLang="en-US" sz="1000" dirty="0">
                <a:ea typeface="微软雅黑" charset="0"/>
                <a:cs typeface="微软雅黑" charset="0"/>
              </a:rPr>
              <a:t>设置多个子账户，为部门和个人分别提供存储空间，同时支持海量存储，方便使用</a:t>
            </a:r>
          </a:p>
          <a:p>
            <a:pPr>
              <a:lnSpc>
                <a:spcPct val="150000"/>
              </a:lnSpc>
            </a:pPr>
            <a:r>
              <a:rPr kumimoji="0" lang="zh-CN" altLang="en-US" sz="1000" b="1" dirty="0">
                <a:ea typeface="微软雅黑" charset="0"/>
                <a:cs typeface="微软雅黑" charset="0"/>
              </a:rPr>
              <a:t>文件备份：</a:t>
            </a:r>
            <a:r>
              <a:rPr kumimoji="0" lang="zh-CN" altLang="en-US" sz="1000" dirty="0">
                <a:ea typeface="微软雅黑" charset="0"/>
                <a:cs typeface="微软雅黑" charset="0"/>
              </a:rPr>
              <a:t>实现文件资料的自动上传备份，上传备份过程多重加密，保证重要数据全部安全备份到网盘中</a:t>
            </a:r>
            <a:endParaRPr kumimoji="0" lang="en-US" altLang="zh-CN" sz="1000" dirty="0">
              <a:ea typeface="微软雅黑" charset="0"/>
              <a:cs typeface="微软雅黑" charset="0"/>
            </a:endParaRPr>
          </a:p>
          <a:p>
            <a:pPr>
              <a:lnSpc>
                <a:spcPct val="150000"/>
              </a:lnSpc>
            </a:pPr>
            <a:r>
              <a:rPr kumimoji="0" lang="zh-CN" altLang="en-US" sz="1000" b="1" dirty="0">
                <a:ea typeface="微软雅黑" charset="0"/>
                <a:cs typeface="微软雅黑" charset="0"/>
              </a:rPr>
              <a:t>文件共享：</a:t>
            </a:r>
            <a:r>
              <a:rPr kumimoji="0" lang="zh-CN" altLang="en-US" sz="1000" dirty="0">
                <a:ea typeface="微软雅黑" charset="0"/>
                <a:cs typeface="微软雅黑" charset="0"/>
              </a:rPr>
              <a:t>提供多子账户的共享平台，进行部门和个人间的文件分发和共享， 支持文件多人在线编辑</a:t>
            </a:r>
          </a:p>
          <a:p>
            <a:pPr>
              <a:lnSpc>
                <a:spcPct val="150000"/>
              </a:lnSpc>
            </a:pPr>
            <a:r>
              <a:rPr kumimoji="0" lang="zh-CN" altLang="en-US" sz="1000" b="1" dirty="0" smtClean="0">
                <a:ea typeface="微软雅黑" charset="0"/>
                <a:cs typeface="微软雅黑" charset="0"/>
              </a:rPr>
              <a:t>门户集成：</a:t>
            </a:r>
            <a:r>
              <a:rPr kumimoji="0" lang="zh-CN" altLang="en-US" sz="1000" dirty="0" smtClean="0">
                <a:ea typeface="微软雅黑" charset="0"/>
                <a:cs typeface="微软雅黑" charset="0"/>
              </a:rPr>
              <a:t>通过</a:t>
            </a:r>
            <a:r>
              <a:rPr kumimoji="0" lang="en-US" altLang="zh-CN" sz="1000" dirty="0" smtClean="0">
                <a:ea typeface="微软雅黑" charset="0"/>
                <a:cs typeface="微软雅黑" charset="0"/>
              </a:rPr>
              <a:t>API</a:t>
            </a:r>
            <a:r>
              <a:rPr kumimoji="0" lang="zh-CN" altLang="en-US" sz="1000" dirty="0" smtClean="0">
                <a:ea typeface="微软雅黑" charset="0"/>
                <a:cs typeface="微软雅黑" charset="0"/>
              </a:rPr>
              <a:t>接口与门户系统对接，结合</a:t>
            </a:r>
            <a:r>
              <a:rPr kumimoji="0" lang="en-US" altLang="zh-CN" sz="1000" dirty="0" smtClean="0">
                <a:ea typeface="微软雅黑" charset="0"/>
                <a:cs typeface="微软雅黑" charset="0"/>
              </a:rPr>
              <a:t>AD</a:t>
            </a:r>
            <a:r>
              <a:rPr kumimoji="0" lang="zh-CN" altLang="en-US" sz="1000" dirty="0" smtClean="0">
                <a:ea typeface="微软雅黑" charset="0"/>
                <a:cs typeface="微软雅黑" charset="0"/>
              </a:rPr>
              <a:t>用户和组织结构的同步，实现单点登录。</a:t>
            </a:r>
            <a:endParaRPr kumimoji="0" lang="en-US" altLang="zh-CN" sz="1000" dirty="0" smtClean="0">
              <a:ea typeface="微软雅黑" charset="0"/>
              <a:cs typeface="微软雅黑" charset="0"/>
            </a:endParaRPr>
          </a:p>
          <a:p>
            <a:pPr>
              <a:lnSpc>
                <a:spcPct val="150000"/>
              </a:lnSpc>
            </a:pPr>
            <a:r>
              <a:rPr kumimoji="0" lang="zh-CN" altLang="en-US" sz="1000" b="1" dirty="0" smtClean="0">
                <a:ea typeface="微软雅黑" charset="0"/>
                <a:cs typeface="微软雅黑" charset="0"/>
              </a:rPr>
              <a:t>大</a:t>
            </a:r>
            <a:r>
              <a:rPr kumimoji="0" lang="zh-CN" altLang="en-US" sz="1000" b="1" dirty="0">
                <a:ea typeface="微软雅黑" charset="0"/>
                <a:cs typeface="微软雅黑" charset="0"/>
              </a:rPr>
              <a:t>文件传输：</a:t>
            </a:r>
            <a:r>
              <a:rPr kumimoji="0" lang="zh-CN" altLang="en-US" sz="1000" dirty="0">
                <a:ea typeface="微软雅黑" charset="0"/>
                <a:cs typeface="微软雅黑" charset="0"/>
              </a:rPr>
              <a:t>文件差量传输功能，</a:t>
            </a:r>
            <a:r>
              <a:rPr kumimoji="0" lang="en-US" altLang="zh-CN" sz="1000" dirty="0">
                <a:ea typeface="微软雅黑" charset="0"/>
                <a:cs typeface="微软雅黑" charset="0"/>
              </a:rPr>
              <a:t>Outlook</a:t>
            </a:r>
            <a:r>
              <a:rPr kumimoji="0" lang="zh-CN" altLang="en-US" sz="1000" dirty="0">
                <a:ea typeface="微软雅黑" charset="0"/>
                <a:cs typeface="微软雅黑" charset="0"/>
              </a:rPr>
              <a:t>插件，大附件一键发出，无需任何上传时间</a:t>
            </a:r>
            <a:endParaRPr kumimoji="0" lang="en-US" altLang="zh-CN" sz="1000" dirty="0">
              <a:ea typeface="微软雅黑" charset="0"/>
              <a:cs typeface="微软雅黑" charset="0"/>
            </a:endParaRPr>
          </a:p>
          <a:p>
            <a:pPr>
              <a:lnSpc>
                <a:spcPct val="150000"/>
              </a:lnSpc>
            </a:pPr>
            <a:r>
              <a:rPr kumimoji="0" lang="zh-CN" altLang="en-US" sz="1000" b="1" dirty="0">
                <a:ea typeface="微软雅黑" charset="0"/>
                <a:cs typeface="微软雅黑" charset="0"/>
              </a:rPr>
              <a:t>移动办公：</a:t>
            </a:r>
            <a:r>
              <a:rPr kumimoji="0" lang="zh-CN" altLang="en-US" sz="1000" dirty="0">
                <a:ea typeface="微软雅黑" charset="0"/>
                <a:cs typeface="微软雅黑" charset="0"/>
              </a:rPr>
              <a:t>使用网盘</a:t>
            </a:r>
            <a:r>
              <a:rPr kumimoji="0" lang="en-US" altLang="zh-CN" sz="1000" dirty="0">
                <a:ea typeface="微软雅黑" charset="0"/>
                <a:cs typeface="微软雅黑" charset="0"/>
              </a:rPr>
              <a:t>Ios</a:t>
            </a:r>
            <a:r>
              <a:rPr kumimoji="0" lang="zh-CN" altLang="en-US" sz="1000" dirty="0">
                <a:ea typeface="微软雅黑" charset="0"/>
                <a:cs typeface="微软雅黑" charset="0"/>
              </a:rPr>
              <a:t>、</a:t>
            </a:r>
            <a:r>
              <a:rPr kumimoji="0" lang="en-US" altLang="zh-CN" sz="1000" dirty="0">
                <a:ea typeface="微软雅黑" charset="0"/>
                <a:cs typeface="微软雅黑" charset="0"/>
              </a:rPr>
              <a:t>Android</a:t>
            </a:r>
            <a:r>
              <a:rPr kumimoji="0" lang="zh-CN" altLang="en-US" sz="1000" dirty="0">
                <a:ea typeface="微软雅黑" charset="0"/>
                <a:cs typeface="微软雅黑" charset="0"/>
              </a:rPr>
              <a:t>、</a:t>
            </a:r>
            <a:r>
              <a:rPr kumimoji="0" lang="en-US" altLang="zh-CN" sz="1000" dirty="0">
                <a:ea typeface="微软雅黑" charset="0"/>
                <a:cs typeface="微软雅黑" charset="0"/>
              </a:rPr>
              <a:t>Ipad</a:t>
            </a:r>
            <a:r>
              <a:rPr kumimoji="0" lang="zh-CN" altLang="en-US" sz="1000" dirty="0">
                <a:ea typeface="微软雅黑" charset="0"/>
                <a:cs typeface="微软雅黑" charset="0"/>
              </a:rPr>
              <a:t>客户端，实现随时随地使用设备访问数据</a:t>
            </a:r>
          </a:p>
        </p:txBody>
      </p:sp>
      <p:sp>
        <p:nvSpPr>
          <p:cNvPr id="9" name="Text Box 5"/>
          <p:cNvSpPr txBox="1">
            <a:spLocks noChangeArrowheads="1"/>
          </p:cNvSpPr>
          <p:nvPr/>
        </p:nvSpPr>
        <p:spPr bwMode="auto">
          <a:xfrm>
            <a:off x="3367613" y="407027"/>
            <a:ext cx="14795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600" b="1" dirty="0">
                <a:ea typeface="微软雅黑" charset="0"/>
                <a:cs typeface="微软雅黑" charset="0"/>
              </a:rPr>
              <a:t>用户需求</a:t>
            </a:r>
          </a:p>
        </p:txBody>
      </p:sp>
      <p:sp>
        <p:nvSpPr>
          <p:cNvPr id="10" name="Text Box 7"/>
          <p:cNvSpPr txBox="1">
            <a:spLocks noChangeArrowheads="1"/>
          </p:cNvSpPr>
          <p:nvPr/>
        </p:nvSpPr>
        <p:spPr bwMode="auto">
          <a:xfrm>
            <a:off x="2981204" y="718532"/>
            <a:ext cx="6081712" cy="1464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000" b="1" dirty="0">
                <a:latin typeface="微软雅黑" charset="0"/>
                <a:ea typeface="微软雅黑" charset="0"/>
                <a:cs typeface="微软雅黑" charset="0"/>
              </a:rPr>
              <a:t>存储空间：</a:t>
            </a:r>
            <a:r>
              <a:rPr kumimoji="0" lang="zh-CN" altLang="en-US" sz="1000" dirty="0">
                <a:latin typeface="微软雅黑" charset="0"/>
                <a:ea typeface="微软雅黑" charset="0"/>
                <a:cs typeface="微软雅黑" charset="0"/>
              </a:rPr>
              <a:t>每个部门和个人都有独立的存储空间，操作简便</a:t>
            </a:r>
          </a:p>
          <a:p>
            <a:pPr>
              <a:lnSpc>
                <a:spcPct val="150000"/>
              </a:lnSpc>
            </a:pPr>
            <a:r>
              <a:rPr kumimoji="0" lang="zh-CN" altLang="en-US" sz="1000" b="1" dirty="0">
                <a:latin typeface="微软雅黑" charset="0"/>
                <a:ea typeface="微软雅黑" charset="0"/>
                <a:cs typeface="微软雅黑" charset="0"/>
              </a:rPr>
              <a:t>文件备份：</a:t>
            </a:r>
            <a:r>
              <a:rPr kumimoji="0" lang="zh-CN" altLang="en-US" sz="1000" dirty="0">
                <a:latin typeface="微软雅黑" charset="0"/>
                <a:ea typeface="微软雅黑" charset="0"/>
                <a:cs typeface="微软雅黑" charset="0"/>
              </a:rPr>
              <a:t>公司文件能自动备份，防止数据丢失问题，可以随时随地存取文件</a:t>
            </a:r>
          </a:p>
          <a:p>
            <a:pPr>
              <a:lnSpc>
                <a:spcPct val="150000"/>
              </a:lnSpc>
            </a:pPr>
            <a:r>
              <a:rPr kumimoji="0" lang="zh-CN" altLang="en-US" sz="1000" b="1" dirty="0">
                <a:latin typeface="微软雅黑" charset="0"/>
                <a:ea typeface="微软雅黑" charset="0"/>
                <a:cs typeface="微软雅黑" charset="0"/>
              </a:rPr>
              <a:t>文件共享：</a:t>
            </a:r>
            <a:r>
              <a:rPr kumimoji="0" lang="zh-CN" altLang="en-US" sz="1000" dirty="0">
                <a:latin typeface="微软雅黑" charset="0"/>
                <a:ea typeface="微软雅黑" charset="0"/>
                <a:cs typeface="微软雅黑" charset="0"/>
              </a:rPr>
              <a:t>部门之间之间可以方便的共享文件，共同编辑文件</a:t>
            </a:r>
            <a:br>
              <a:rPr kumimoji="0" lang="zh-CN" altLang="en-US" sz="1000" dirty="0">
                <a:latin typeface="微软雅黑" charset="0"/>
                <a:ea typeface="微软雅黑" charset="0"/>
                <a:cs typeface="微软雅黑" charset="0"/>
              </a:rPr>
            </a:br>
            <a:r>
              <a:rPr kumimoji="0" lang="zh-CN" altLang="en-US" sz="1000" b="1" dirty="0">
                <a:latin typeface="微软雅黑" charset="0"/>
                <a:ea typeface="微软雅黑" charset="0"/>
                <a:cs typeface="微软雅黑" charset="0"/>
              </a:rPr>
              <a:t>门户</a:t>
            </a:r>
            <a:r>
              <a:rPr kumimoji="0" lang="zh-CN" altLang="en-US" sz="1000" b="1" dirty="0" smtClean="0">
                <a:latin typeface="微软雅黑" charset="0"/>
                <a:ea typeface="微软雅黑" charset="0"/>
                <a:cs typeface="微软雅黑" charset="0"/>
              </a:rPr>
              <a:t>集成：</a:t>
            </a:r>
            <a:r>
              <a:rPr kumimoji="0" lang="zh-CN" altLang="en-US" sz="1000" dirty="0" smtClean="0">
                <a:latin typeface="微软雅黑" charset="0"/>
                <a:ea typeface="微软雅黑" charset="0"/>
                <a:cs typeface="微软雅黑" charset="0"/>
              </a:rPr>
              <a:t>与门户</a:t>
            </a:r>
            <a:r>
              <a:rPr kumimoji="0" lang="zh-CN" altLang="en-US" sz="1000" dirty="0" smtClean="0">
                <a:latin typeface="微软雅黑" charset="0"/>
                <a:ea typeface="微软雅黑" charset="0"/>
                <a:cs typeface="微软雅黑" charset="0"/>
              </a:rPr>
              <a:t>系统集成，实现单点登录</a:t>
            </a:r>
            <a:endParaRPr kumimoji="0" lang="en-US" altLang="zh-CN" sz="1000" dirty="0">
              <a:latin typeface="微软雅黑" charset="0"/>
              <a:ea typeface="微软雅黑" charset="0"/>
              <a:cs typeface="微软雅黑" charset="0"/>
            </a:endParaRPr>
          </a:p>
          <a:p>
            <a:pPr>
              <a:lnSpc>
                <a:spcPct val="150000"/>
              </a:lnSpc>
            </a:pPr>
            <a:r>
              <a:rPr kumimoji="0" lang="zh-CN" altLang="en-US" sz="1000" b="1" dirty="0">
                <a:latin typeface="微软雅黑" charset="0"/>
                <a:ea typeface="微软雅黑" charset="0"/>
                <a:cs typeface="微软雅黑" charset="0"/>
              </a:rPr>
              <a:t>大文件传输：</a:t>
            </a:r>
            <a:r>
              <a:rPr kumimoji="0" lang="zh-CN" altLang="en-US" sz="1000" dirty="0">
                <a:latin typeface="微软雅黑" charset="0"/>
                <a:ea typeface="微软雅黑" charset="0"/>
                <a:cs typeface="微软雅黑" charset="0"/>
              </a:rPr>
              <a:t>突破邮箱大附件限制，与客户安全传输文件，邮件秒达</a:t>
            </a:r>
            <a:endParaRPr kumimoji="0" lang="en-US" altLang="zh-CN" sz="1000" dirty="0">
              <a:latin typeface="微软雅黑" charset="0"/>
              <a:ea typeface="微软雅黑" charset="0"/>
              <a:cs typeface="微软雅黑" charset="0"/>
            </a:endParaRPr>
          </a:p>
          <a:p>
            <a:pPr>
              <a:lnSpc>
                <a:spcPct val="150000"/>
              </a:lnSpc>
            </a:pPr>
            <a:r>
              <a:rPr kumimoji="0" lang="zh-CN" altLang="en-US" sz="1000" b="1" dirty="0">
                <a:latin typeface="微软雅黑" charset="0"/>
                <a:ea typeface="微软雅黑" charset="0"/>
                <a:cs typeface="微软雅黑" charset="0"/>
              </a:rPr>
              <a:t>移动办公：</a:t>
            </a:r>
            <a:r>
              <a:rPr kumimoji="0" lang="zh-CN" altLang="en-US" sz="1000" dirty="0">
                <a:latin typeface="微软雅黑" charset="0"/>
                <a:ea typeface="微软雅黑" charset="0"/>
                <a:cs typeface="微软雅黑" charset="0"/>
              </a:rPr>
              <a:t>在客户或者出差途中，也能方便查看、展示和分享需要的资料</a:t>
            </a:r>
          </a:p>
        </p:txBody>
      </p:sp>
      <p:pic>
        <p:nvPicPr>
          <p:cNvPr id="12" name="Picture 10" descr="icon-0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3754" y="435602"/>
            <a:ext cx="2476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11"/>
          <p:cNvSpPr txBox="1">
            <a:spLocks noChangeArrowheads="1"/>
          </p:cNvSpPr>
          <p:nvPr/>
        </p:nvSpPr>
        <p:spPr bwMode="auto">
          <a:xfrm>
            <a:off x="3367613" y="2269597"/>
            <a:ext cx="14795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600" b="1" dirty="0">
                <a:ea typeface="微软雅黑" charset="0"/>
                <a:cs typeface="微软雅黑" charset="0"/>
              </a:rPr>
              <a:t>解决方案</a:t>
            </a:r>
          </a:p>
        </p:txBody>
      </p:sp>
      <p:pic>
        <p:nvPicPr>
          <p:cNvPr id="15" name="Picture 13" descr="icon-1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63754" y="2299426"/>
            <a:ext cx="292100" cy="289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14"/>
          <p:cNvSpPr txBox="1">
            <a:spLocks noChangeArrowheads="1"/>
          </p:cNvSpPr>
          <p:nvPr/>
        </p:nvSpPr>
        <p:spPr bwMode="auto">
          <a:xfrm>
            <a:off x="2562225" y="4281619"/>
            <a:ext cx="639804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100" dirty="0" smtClean="0">
                <a:solidFill>
                  <a:schemeClr val="bg1"/>
                </a:solidFill>
                <a:latin typeface="黑体" charset="0"/>
                <a:ea typeface="黑体" charset="0"/>
                <a:cs typeface="黑体" charset="0"/>
              </a:rPr>
              <a:t>“</a:t>
            </a:r>
            <a:r>
              <a:rPr kumimoji="0" lang="zh-CN" altLang="en-US" sz="1100" dirty="0">
                <a:solidFill>
                  <a:schemeClr val="bg1"/>
                </a:solidFill>
                <a:latin typeface="黑体" charset="0"/>
                <a:ea typeface="黑体" charset="0"/>
                <a:cs typeface="黑体" charset="0"/>
              </a:rPr>
              <a:t>我们</a:t>
            </a:r>
            <a:r>
              <a:rPr kumimoji="0" lang="zh-CN" altLang="en-US" sz="1100" dirty="0" smtClean="0">
                <a:solidFill>
                  <a:schemeClr val="bg1"/>
                </a:solidFill>
                <a:latin typeface="黑体" charset="0"/>
                <a:ea typeface="黑体" charset="0"/>
                <a:cs typeface="黑体" charset="0"/>
              </a:rPr>
              <a:t>一直</a:t>
            </a:r>
            <a:r>
              <a:rPr kumimoji="0" lang="zh-CN" altLang="en-US" sz="1100" dirty="0">
                <a:solidFill>
                  <a:schemeClr val="bg1"/>
                </a:solidFill>
                <a:latin typeface="黑体" charset="0"/>
                <a:ea typeface="黑体" charset="0"/>
                <a:cs typeface="黑体" charset="0"/>
              </a:rPr>
              <a:t>以来使用</a:t>
            </a:r>
            <a:r>
              <a:rPr kumimoji="0" lang="en-US" altLang="zh-CN" sz="1100" dirty="0">
                <a:solidFill>
                  <a:schemeClr val="bg1"/>
                </a:solidFill>
                <a:latin typeface="黑体" charset="0"/>
                <a:ea typeface="黑体" charset="0"/>
                <a:cs typeface="黑体" charset="0"/>
              </a:rPr>
              <a:t>FTP</a:t>
            </a:r>
            <a:r>
              <a:rPr kumimoji="0" lang="zh-CN" altLang="en-US" sz="1100" dirty="0">
                <a:solidFill>
                  <a:schemeClr val="bg1"/>
                </a:solidFill>
                <a:latin typeface="黑体" charset="0"/>
                <a:ea typeface="黑体" charset="0"/>
                <a:cs typeface="黑体" charset="0"/>
              </a:rPr>
              <a:t>共享数据，但</a:t>
            </a:r>
            <a:r>
              <a:rPr kumimoji="0" lang="en-US" altLang="zh-CN" sz="1100" dirty="0">
                <a:solidFill>
                  <a:schemeClr val="bg1"/>
                </a:solidFill>
                <a:latin typeface="黑体" charset="0"/>
                <a:ea typeface="黑体" charset="0"/>
                <a:cs typeface="黑体" charset="0"/>
              </a:rPr>
              <a:t>FTP</a:t>
            </a:r>
            <a:r>
              <a:rPr kumimoji="0" lang="zh-CN" altLang="en-US" sz="1100" dirty="0">
                <a:solidFill>
                  <a:schemeClr val="bg1"/>
                </a:solidFill>
                <a:latin typeface="黑体" charset="0"/>
                <a:ea typeface="黑体" charset="0"/>
                <a:cs typeface="黑体" charset="0"/>
              </a:rPr>
              <a:t>速度太慢，特别是大文件的上传下载很费事。联想企业网盘很好地解决了这个难题，现在连客户和供应商都可以直接下载大文件了，极大地提高</a:t>
            </a:r>
            <a:r>
              <a:rPr kumimoji="0" lang="zh-CN" altLang="en-US" sz="1100" dirty="0" smtClean="0">
                <a:solidFill>
                  <a:schemeClr val="bg1"/>
                </a:solidFill>
                <a:latin typeface="黑体" charset="0"/>
                <a:ea typeface="黑体" charset="0"/>
                <a:cs typeface="黑体" charset="0"/>
              </a:rPr>
              <a:t>了我们的</a:t>
            </a:r>
            <a:r>
              <a:rPr kumimoji="0" lang="zh-CN" altLang="en-US" sz="1100" dirty="0">
                <a:solidFill>
                  <a:schemeClr val="bg1"/>
                </a:solidFill>
                <a:latin typeface="黑体" charset="0"/>
                <a:ea typeface="黑体" charset="0"/>
                <a:cs typeface="黑体" charset="0"/>
              </a:rPr>
              <a:t>工作效率和客户满意度。”</a:t>
            </a:r>
            <a:endParaRPr kumimoji="0" lang="en-US" altLang="zh-CN" sz="1100" dirty="0">
              <a:solidFill>
                <a:schemeClr val="bg1"/>
              </a:solidFill>
              <a:latin typeface="黑体" charset="0"/>
              <a:ea typeface="黑体" charset="0"/>
              <a:cs typeface="黑体" charset="0"/>
            </a:endParaRPr>
          </a:p>
          <a:p>
            <a:pPr algn="r"/>
            <a:r>
              <a:rPr kumimoji="0" lang="en-US" altLang="zh-CN" sz="1100" dirty="0" smtClean="0">
                <a:solidFill>
                  <a:schemeClr val="bg1"/>
                </a:solidFill>
                <a:latin typeface="黑体" charset="0"/>
                <a:ea typeface="黑体" charset="0"/>
                <a:cs typeface="黑体" charset="0"/>
              </a:rPr>
              <a:t>——</a:t>
            </a:r>
            <a:r>
              <a:rPr kumimoji="0" lang="zh-CN" altLang="en-US" sz="1100" dirty="0">
                <a:solidFill>
                  <a:schemeClr val="bg1"/>
                </a:solidFill>
                <a:latin typeface="黑体" charset="0"/>
                <a:ea typeface="黑体" charset="0"/>
                <a:cs typeface="黑体" charset="0"/>
              </a:rPr>
              <a:t>中国外运长航集团</a:t>
            </a:r>
            <a:r>
              <a:rPr kumimoji="0" lang="zh-CN" altLang="en-US" sz="1100" dirty="0" smtClean="0">
                <a:solidFill>
                  <a:schemeClr val="bg1"/>
                </a:solidFill>
                <a:latin typeface="黑体" charset="0"/>
                <a:ea typeface="黑体" charset="0"/>
                <a:cs typeface="黑体" charset="0"/>
              </a:rPr>
              <a:t>信息</a:t>
            </a:r>
            <a:r>
              <a:rPr kumimoji="0" lang="zh-CN" altLang="en-US" sz="1100" dirty="0" smtClean="0">
                <a:solidFill>
                  <a:schemeClr val="bg1"/>
                </a:solidFill>
                <a:latin typeface="黑体" charset="0"/>
                <a:ea typeface="黑体" charset="0"/>
                <a:cs typeface="黑体" charset="0"/>
              </a:rPr>
              <a:t>部负责人 </a:t>
            </a:r>
            <a:r>
              <a:rPr kumimoji="0" lang="zh-CN" altLang="en-US" sz="1100" dirty="0">
                <a:solidFill>
                  <a:schemeClr val="bg1"/>
                </a:solidFill>
                <a:latin typeface="黑体" charset="0"/>
                <a:ea typeface="黑体" charset="0"/>
                <a:cs typeface="黑体" charset="0"/>
              </a:rPr>
              <a:t>邹</a:t>
            </a:r>
            <a:r>
              <a:rPr kumimoji="0" lang="zh-CN" altLang="en-US" sz="1100" dirty="0" smtClean="0">
                <a:solidFill>
                  <a:schemeClr val="bg1"/>
                </a:solidFill>
                <a:latin typeface="黑体" charset="0"/>
                <a:ea typeface="黑体" charset="0"/>
                <a:cs typeface="黑体" charset="0"/>
              </a:rPr>
              <a:t>经理</a:t>
            </a:r>
            <a:endParaRPr kumimoji="0" lang="zh-CN" altLang="en-US" sz="1100" dirty="0">
              <a:solidFill>
                <a:schemeClr val="bg1"/>
              </a:solidFill>
              <a:latin typeface="黑体" charset="0"/>
              <a:ea typeface="黑体" charset="0"/>
              <a:cs typeface="黑体" charset="0"/>
            </a:endParaRPr>
          </a:p>
        </p:txBody>
      </p:sp>
      <p:sp>
        <p:nvSpPr>
          <p:cNvPr id="20" name="Rectangle 2"/>
          <p:cNvSpPr>
            <a:spLocks noChangeArrowheads="1"/>
          </p:cNvSpPr>
          <p:nvPr/>
        </p:nvSpPr>
        <p:spPr bwMode="auto">
          <a:xfrm>
            <a:off x="-174339" y="386"/>
            <a:ext cx="8274731" cy="260350"/>
          </a:xfrm>
          <a:prstGeom prst="rect">
            <a:avLst/>
          </a:prstGeom>
          <a:solidFill>
            <a:schemeClr val="tx1">
              <a:lumMod val="75000"/>
              <a:lumOff val="25000"/>
            </a:schemeClr>
          </a:solidFill>
          <a:ln>
            <a:noFill/>
          </a:ln>
        </p:spPr>
        <p:txBody>
          <a:bodyPr wrap="none" anchor="ctr"/>
          <a:lstStyle/>
          <a:p>
            <a:pPr algn="ctr">
              <a:defRPr/>
            </a:pPr>
            <a:endParaRPr lang="zh-CN" altLang="en-US" sz="2400" b="1">
              <a:solidFill>
                <a:schemeClr val="bg1"/>
              </a:solidFill>
              <a:ea typeface="微软雅黑" charset="0"/>
              <a:cs typeface="微软雅黑" charset="0"/>
            </a:endParaRPr>
          </a:p>
        </p:txBody>
      </p:sp>
      <p:sp>
        <p:nvSpPr>
          <p:cNvPr id="21" name="等腰三角形 20"/>
          <p:cNvSpPr/>
          <p:nvPr/>
        </p:nvSpPr>
        <p:spPr bwMode="auto">
          <a:xfrm rot="5400000">
            <a:off x="-19706" y="852707"/>
            <a:ext cx="285685" cy="246280"/>
          </a:xfrm>
          <a:prstGeom prst="triangle">
            <a:avLst/>
          </a:prstGeom>
          <a:solidFill>
            <a:srgbClr val="FF370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23" name="Text Box 5"/>
          <p:cNvSpPr txBox="1">
            <a:spLocks noChangeArrowheads="1"/>
          </p:cNvSpPr>
          <p:nvPr/>
        </p:nvSpPr>
        <p:spPr bwMode="auto">
          <a:xfrm>
            <a:off x="341008" y="738271"/>
            <a:ext cx="2221217"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2000" b="1" dirty="0">
                <a:solidFill>
                  <a:srgbClr val="FD3504"/>
                </a:solidFill>
                <a:ea typeface="微软雅黑" charset="0"/>
                <a:cs typeface="微软雅黑" charset="0"/>
              </a:rPr>
              <a:t>交通运输</a:t>
            </a:r>
            <a:r>
              <a:rPr kumimoji="0" lang="zh-CN" altLang="en-US" sz="2000" b="1" dirty="0" smtClean="0">
                <a:solidFill>
                  <a:srgbClr val="FD3504"/>
                </a:solidFill>
                <a:ea typeface="微软雅黑" charset="0"/>
                <a:cs typeface="微软雅黑" charset="0"/>
              </a:rPr>
              <a:t>行业</a:t>
            </a:r>
            <a:endParaRPr kumimoji="0" lang="en-US" altLang="zh-CN" sz="2000" b="1" dirty="0" smtClean="0">
              <a:solidFill>
                <a:srgbClr val="FD3504"/>
              </a:solidFill>
              <a:ea typeface="微软雅黑" charset="0"/>
              <a:cs typeface="微软雅黑" charset="0"/>
            </a:endParaRPr>
          </a:p>
          <a:p>
            <a:endParaRPr kumimoji="0" lang="en-US" altLang="zh-CN" sz="2000" b="1" dirty="0">
              <a:ea typeface="微软雅黑" charset="0"/>
              <a:cs typeface="微软雅黑" charset="0"/>
            </a:endParaRPr>
          </a:p>
          <a:p>
            <a:pPr>
              <a:lnSpc>
                <a:spcPct val="150000"/>
              </a:lnSpc>
            </a:pPr>
            <a:r>
              <a:rPr kumimoji="0" lang="zh-CN" altLang="en-US" sz="2000" b="1" dirty="0" smtClean="0">
                <a:solidFill>
                  <a:schemeClr val="bg1"/>
                </a:solidFill>
                <a:ea typeface="微软雅黑" charset="0"/>
                <a:cs typeface="微软雅黑" charset="0"/>
              </a:rPr>
              <a:t>中国</a:t>
            </a:r>
            <a:r>
              <a:rPr kumimoji="0" lang="zh-CN" altLang="en-US" sz="2000" b="1" dirty="0">
                <a:solidFill>
                  <a:schemeClr val="bg1"/>
                </a:solidFill>
                <a:ea typeface="微软雅黑" charset="0"/>
                <a:cs typeface="微软雅黑" charset="0"/>
              </a:rPr>
              <a:t>外运长航集团</a:t>
            </a:r>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850" y="4366154"/>
            <a:ext cx="804076" cy="584085"/>
          </a:xfrm>
          <a:prstGeom prst="rect">
            <a:avLst/>
          </a:prstGeom>
        </p:spPr>
      </p:pic>
    </p:spTree>
    <p:extLst>
      <p:ext uri="{BB962C8B-B14F-4D97-AF65-F5344CB8AC3E}">
        <p14:creationId xmlns:p14="http://schemas.microsoft.com/office/powerpoint/2010/main" val="627722260"/>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49" r="28450"/>
          <a:stretch/>
        </p:blipFill>
        <p:spPr bwMode="auto">
          <a:xfrm flipH="1">
            <a:off x="3175" y="257876"/>
            <a:ext cx="2865992" cy="3940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矩形 21"/>
          <p:cNvSpPr/>
          <p:nvPr/>
        </p:nvSpPr>
        <p:spPr bwMode="auto">
          <a:xfrm>
            <a:off x="-4" y="258763"/>
            <a:ext cx="2869171" cy="3975816"/>
          </a:xfrm>
          <a:prstGeom prst="rect">
            <a:avLst/>
          </a:prstGeom>
          <a:solidFill>
            <a:schemeClr val="tx1">
              <a:lumMod val="75000"/>
              <a:lumOff val="25000"/>
              <a:alpha val="33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8" name="Text Box 4"/>
          <p:cNvSpPr txBox="1">
            <a:spLocks noChangeArrowheads="1"/>
          </p:cNvSpPr>
          <p:nvPr/>
        </p:nvSpPr>
        <p:spPr bwMode="auto">
          <a:xfrm>
            <a:off x="2981204" y="2553467"/>
            <a:ext cx="6162796" cy="1464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000" b="1" dirty="0">
                <a:ea typeface="微软雅黑" charset="0"/>
                <a:cs typeface="微软雅黑" charset="0"/>
              </a:rPr>
              <a:t>安全存储：</a:t>
            </a:r>
            <a:r>
              <a:rPr kumimoji="0" lang="zh-CN" altLang="en-US" sz="1000" dirty="0">
                <a:ea typeface="微软雅黑" charset="0"/>
                <a:cs typeface="微软雅黑" charset="0"/>
              </a:rPr>
              <a:t>网银级传输加密，文件安全有保障</a:t>
            </a:r>
          </a:p>
          <a:p>
            <a:pPr>
              <a:lnSpc>
                <a:spcPct val="150000"/>
              </a:lnSpc>
            </a:pPr>
            <a:r>
              <a:rPr kumimoji="0" lang="zh-CN" altLang="en-US" sz="1000" b="1" dirty="0">
                <a:ea typeface="微软雅黑" charset="0"/>
                <a:cs typeface="微软雅黑" charset="0"/>
              </a:rPr>
              <a:t>文件共享：</a:t>
            </a:r>
            <a:r>
              <a:rPr kumimoji="0" lang="zh-CN" altLang="en-US" sz="1000" dirty="0">
                <a:ea typeface="微软雅黑" charset="0"/>
                <a:cs typeface="微软雅黑" charset="0"/>
              </a:rPr>
              <a:t>提供多子账户的共享平台，进行部门和个人间的文件分发和共享， 支持文件多人在线编辑</a:t>
            </a:r>
            <a:endParaRPr kumimoji="0" lang="en-US" altLang="zh-CN" sz="1000" dirty="0">
              <a:ea typeface="微软雅黑" charset="0"/>
              <a:cs typeface="微软雅黑" charset="0"/>
            </a:endParaRPr>
          </a:p>
          <a:p>
            <a:pPr>
              <a:lnSpc>
                <a:spcPct val="150000"/>
              </a:lnSpc>
            </a:pPr>
            <a:r>
              <a:rPr kumimoji="0" lang="zh-CN" altLang="en-US" sz="1000" b="1" dirty="0">
                <a:ea typeface="微软雅黑" charset="0"/>
                <a:cs typeface="微软雅黑" charset="0"/>
              </a:rPr>
              <a:t>文件分发：</a:t>
            </a:r>
            <a:r>
              <a:rPr kumimoji="0" lang="zh-CN" altLang="en-US" sz="1000" dirty="0">
                <a:ea typeface="微软雅黑" charset="0"/>
                <a:cs typeface="微软雅黑" charset="0"/>
              </a:rPr>
              <a:t>将资料上传至网盘，大文件一键分享，客户及合作伙伴各自下载</a:t>
            </a:r>
          </a:p>
          <a:p>
            <a:pPr>
              <a:lnSpc>
                <a:spcPct val="150000"/>
              </a:lnSpc>
            </a:pPr>
            <a:r>
              <a:rPr kumimoji="0" lang="zh-CN" altLang="en-US" sz="1000" b="1" dirty="0">
                <a:ea typeface="微软雅黑" charset="0"/>
                <a:cs typeface="微软雅黑" charset="0"/>
              </a:rPr>
              <a:t>权限管理：</a:t>
            </a:r>
            <a:r>
              <a:rPr kumimoji="0" lang="zh-CN" altLang="en-US" sz="1000" dirty="0">
                <a:ea typeface="微软雅黑" charset="0"/>
                <a:cs typeface="微软雅黑" charset="0"/>
              </a:rPr>
              <a:t>按照单位架构实现多级嵌套权限管理，设置文件多级权限，实现文件系统管理</a:t>
            </a:r>
            <a:endParaRPr kumimoji="0" lang="en-US" altLang="zh-CN" sz="1000" dirty="0">
              <a:ea typeface="微软雅黑" charset="0"/>
              <a:cs typeface="微软雅黑" charset="0"/>
            </a:endParaRPr>
          </a:p>
          <a:p>
            <a:pPr>
              <a:lnSpc>
                <a:spcPct val="150000"/>
              </a:lnSpc>
            </a:pPr>
            <a:r>
              <a:rPr kumimoji="0" lang="zh-CN" altLang="en-US" sz="1000" b="1" dirty="0">
                <a:ea typeface="微软雅黑" charset="0"/>
                <a:cs typeface="微软雅黑" charset="0"/>
              </a:rPr>
              <a:t>大文件传输：</a:t>
            </a:r>
            <a:r>
              <a:rPr kumimoji="0" lang="zh-CN" altLang="en-US" sz="1000" dirty="0">
                <a:ea typeface="微软雅黑" charset="0"/>
                <a:cs typeface="微软雅黑" charset="0"/>
              </a:rPr>
              <a:t>文件差量传输功能，</a:t>
            </a:r>
            <a:r>
              <a:rPr kumimoji="0" lang="en-US" altLang="zh-CN" sz="1000" dirty="0">
                <a:ea typeface="微软雅黑" charset="0"/>
                <a:cs typeface="微软雅黑" charset="0"/>
              </a:rPr>
              <a:t>Outlook</a:t>
            </a:r>
            <a:r>
              <a:rPr kumimoji="0" lang="zh-CN" altLang="en-US" sz="1000" dirty="0">
                <a:ea typeface="微软雅黑" charset="0"/>
                <a:cs typeface="微软雅黑" charset="0"/>
              </a:rPr>
              <a:t>插件，大附件一键发出，无需任何上传时间</a:t>
            </a:r>
            <a:endParaRPr kumimoji="0" lang="en-US" altLang="zh-CN" sz="1000" dirty="0">
              <a:ea typeface="微软雅黑" charset="0"/>
              <a:cs typeface="微软雅黑" charset="0"/>
            </a:endParaRPr>
          </a:p>
          <a:p>
            <a:pPr>
              <a:lnSpc>
                <a:spcPct val="150000"/>
              </a:lnSpc>
            </a:pPr>
            <a:r>
              <a:rPr kumimoji="0" lang="zh-CN" altLang="en-US" sz="1000" b="1" dirty="0">
                <a:ea typeface="微软雅黑" charset="0"/>
                <a:cs typeface="微软雅黑" charset="0"/>
              </a:rPr>
              <a:t>企业定制：</a:t>
            </a:r>
            <a:r>
              <a:rPr kumimoji="0" lang="zh-CN" altLang="en-US" sz="1000" dirty="0">
                <a:ea typeface="微软雅黑" charset="0"/>
                <a:cs typeface="微软雅黑" charset="0"/>
              </a:rPr>
              <a:t>与企业</a:t>
            </a:r>
            <a:r>
              <a:rPr kumimoji="0" lang="en-US" altLang="zh-CN" sz="1000" dirty="0">
                <a:ea typeface="微软雅黑" charset="0"/>
                <a:cs typeface="微软雅黑" charset="0"/>
              </a:rPr>
              <a:t>AD</a:t>
            </a:r>
            <a:r>
              <a:rPr kumimoji="0" lang="zh-CN" altLang="en-US" sz="1000" dirty="0">
                <a:ea typeface="微软雅黑" charset="0"/>
                <a:cs typeface="微软雅黑" charset="0"/>
              </a:rPr>
              <a:t>域集成，</a:t>
            </a:r>
            <a:r>
              <a:rPr kumimoji="0" lang="en-US" altLang="zh-CN" sz="1000" dirty="0">
                <a:ea typeface="微软雅黑" charset="0"/>
                <a:cs typeface="微软雅黑" charset="0"/>
              </a:rPr>
              <a:t>AD</a:t>
            </a:r>
            <a:r>
              <a:rPr kumimoji="0" lang="zh-CN" altLang="en-US" sz="1000" dirty="0">
                <a:ea typeface="微软雅黑" charset="0"/>
                <a:cs typeface="微软雅黑" charset="0"/>
              </a:rPr>
              <a:t>域现有用户自动导入网盘；企业</a:t>
            </a:r>
            <a:r>
              <a:rPr kumimoji="0" lang="en-US" altLang="zh-CN" sz="1000" dirty="0">
                <a:ea typeface="微软雅黑" charset="0"/>
                <a:cs typeface="微软雅黑" charset="0"/>
              </a:rPr>
              <a:t>Logo&amp;</a:t>
            </a:r>
            <a:r>
              <a:rPr kumimoji="0" lang="zh-CN" altLang="en-US" sz="1000" dirty="0">
                <a:ea typeface="微软雅黑" charset="0"/>
                <a:cs typeface="微软雅黑" charset="0"/>
              </a:rPr>
              <a:t>域名专属定制，</a:t>
            </a:r>
            <a:r>
              <a:rPr kumimoji="0" lang="zh-CN" altLang="en-US" sz="1000" dirty="0">
                <a:latin typeface="微软雅黑" charset="0"/>
                <a:ea typeface="微软雅黑" charset="0"/>
                <a:cs typeface="微软雅黑" charset="0"/>
              </a:rPr>
              <a:t> 展现企业专业形象</a:t>
            </a:r>
            <a:endParaRPr kumimoji="0" lang="zh-CN" altLang="en-US" sz="1000" dirty="0">
              <a:ea typeface="微软雅黑" charset="0"/>
              <a:cs typeface="微软雅黑" charset="0"/>
            </a:endParaRPr>
          </a:p>
        </p:txBody>
      </p:sp>
      <p:sp>
        <p:nvSpPr>
          <p:cNvPr id="9" name="Text Box 5"/>
          <p:cNvSpPr txBox="1">
            <a:spLocks noChangeArrowheads="1"/>
          </p:cNvSpPr>
          <p:nvPr/>
        </p:nvSpPr>
        <p:spPr bwMode="auto">
          <a:xfrm>
            <a:off x="3367613" y="407027"/>
            <a:ext cx="14795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600" b="1" dirty="0">
                <a:ea typeface="微软雅黑" charset="0"/>
                <a:cs typeface="微软雅黑" charset="0"/>
              </a:rPr>
              <a:t>用户需求</a:t>
            </a:r>
          </a:p>
        </p:txBody>
      </p:sp>
      <p:sp>
        <p:nvSpPr>
          <p:cNvPr id="10" name="Text Box 7"/>
          <p:cNvSpPr txBox="1">
            <a:spLocks noChangeArrowheads="1"/>
          </p:cNvSpPr>
          <p:nvPr/>
        </p:nvSpPr>
        <p:spPr bwMode="auto">
          <a:xfrm>
            <a:off x="2981204" y="718532"/>
            <a:ext cx="6081712" cy="1233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000" b="1" dirty="0">
                <a:latin typeface="微软雅黑" charset="0"/>
                <a:ea typeface="微软雅黑" charset="0"/>
                <a:cs typeface="微软雅黑" charset="0"/>
              </a:rPr>
              <a:t>安全存储：</a:t>
            </a:r>
            <a:r>
              <a:rPr kumimoji="0" lang="zh-CN" altLang="en-US" sz="1000" dirty="0">
                <a:latin typeface="微软雅黑" charset="0"/>
                <a:ea typeface="微软雅黑" charset="0"/>
                <a:cs typeface="微软雅黑" charset="0"/>
              </a:rPr>
              <a:t>资料统一存储管理，保证文件在浏览、下载、分享时，数据安全不外泄</a:t>
            </a:r>
            <a:br>
              <a:rPr kumimoji="0" lang="zh-CN" altLang="en-US" sz="1000" dirty="0">
                <a:latin typeface="微软雅黑" charset="0"/>
                <a:ea typeface="微软雅黑" charset="0"/>
                <a:cs typeface="微软雅黑" charset="0"/>
              </a:rPr>
            </a:br>
            <a:r>
              <a:rPr kumimoji="0" lang="zh-CN" altLang="en-US" sz="1000" b="1" dirty="0">
                <a:latin typeface="微软雅黑" charset="0"/>
                <a:ea typeface="微软雅黑" charset="0"/>
                <a:cs typeface="微软雅黑" charset="0"/>
              </a:rPr>
              <a:t>文件共享：</a:t>
            </a:r>
            <a:r>
              <a:rPr kumimoji="0" lang="zh-CN" altLang="en-US" sz="1000" dirty="0">
                <a:latin typeface="微软雅黑" charset="0"/>
                <a:ea typeface="微软雅黑" charset="0"/>
                <a:cs typeface="微软雅黑" charset="0"/>
              </a:rPr>
              <a:t>将产品资料共享给各部门协作</a:t>
            </a:r>
            <a:endParaRPr kumimoji="0" lang="en-US" altLang="zh-CN" sz="1000" dirty="0">
              <a:latin typeface="微软雅黑" charset="0"/>
              <a:ea typeface="微软雅黑" charset="0"/>
              <a:cs typeface="微软雅黑" charset="0"/>
            </a:endParaRPr>
          </a:p>
          <a:p>
            <a:pPr>
              <a:lnSpc>
                <a:spcPct val="150000"/>
              </a:lnSpc>
            </a:pPr>
            <a:r>
              <a:rPr kumimoji="0" lang="zh-CN" altLang="en-US" sz="1000" b="1" dirty="0">
                <a:latin typeface="微软雅黑" charset="0"/>
                <a:ea typeface="微软雅黑" charset="0"/>
                <a:cs typeface="微软雅黑" charset="0"/>
              </a:rPr>
              <a:t>文件分发：</a:t>
            </a:r>
            <a:r>
              <a:rPr kumimoji="0" lang="zh-CN" altLang="en-US" sz="1000" dirty="0">
                <a:latin typeface="微软雅黑" charset="0"/>
                <a:ea typeface="微软雅黑" charset="0"/>
                <a:cs typeface="微软雅黑" charset="0"/>
              </a:rPr>
              <a:t>快速分发宣传资料给各经销商，迅速推广市场活动和销售政策</a:t>
            </a:r>
          </a:p>
          <a:p>
            <a:pPr>
              <a:lnSpc>
                <a:spcPct val="150000"/>
              </a:lnSpc>
            </a:pPr>
            <a:r>
              <a:rPr kumimoji="0" lang="zh-CN" altLang="en-US" sz="1000" b="1" dirty="0">
                <a:latin typeface="微软雅黑" charset="0"/>
                <a:ea typeface="微软雅黑" charset="0"/>
                <a:cs typeface="微软雅黑" charset="0"/>
              </a:rPr>
              <a:t>权限管理： </a:t>
            </a:r>
            <a:r>
              <a:rPr kumimoji="0" lang="zh-CN" altLang="en-US" sz="1000" dirty="0">
                <a:latin typeface="微软雅黑" charset="0"/>
                <a:ea typeface="微软雅黑" charset="0"/>
                <a:cs typeface="微软雅黑" charset="0"/>
              </a:rPr>
              <a:t>不同部门和级别的员工，文件使用设置不同的权限</a:t>
            </a:r>
          </a:p>
          <a:p>
            <a:pPr>
              <a:lnSpc>
                <a:spcPct val="150000"/>
              </a:lnSpc>
            </a:pPr>
            <a:r>
              <a:rPr kumimoji="0" lang="zh-CN" altLang="en-US" sz="1000" b="1" dirty="0">
                <a:latin typeface="微软雅黑" charset="0"/>
                <a:ea typeface="微软雅黑" charset="0"/>
                <a:cs typeface="微软雅黑" charset="0"/>
              </a:rPr>
              <a:t>企业定制：</a:t>
            </a:r>
            <a:r>
              <a:rPr kumimoji="0" lang="zh-CN" altLang="en-US" sz="1000" dirty="0">
                <a:latin typeface="微软雅黑" charset="0"/>
                <a:ea typeface="微软雅黑" charset="0"/>
                <a:cs typeface="微软雅黑" charset="0"/>
              </a:rPr>
              <a:t>定制企业名称和</a:t>
            </a:r>
            <a:r>
              <a:rPr kumimoji="0" lang="en-US" altLang="zh-CN" sz="1000" dirty="0">
                <a:latin typeface="微软雅黑" charset="0"/>
                <a:ea typeface="微软雅黑" charset="0"/>
                <a:cs typeface="微软雅黑" charset="0"/>
              </a:rPr>
              <a:t>logo</a:t>
            </a:r>
            <a:endParaRPr kumimoji="0" lang="zh-CN" altLang="en-US" sz="1000" dirty="0">
              <a:latin typeface="微软雅黑" charset="0"/>
              <a:ea typeface="微软雅黑" charset="0"/>
              <a:cs typeface="微软雅黑" charset="0"/>
            </a:endParaRPr>
          </a:p>
        </p:txBody>
      </p:sp>
      <p:pic>
        <p:nvPicPr>
          <p:cNvPr id="12" name="Picture 10" descr="icon-0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3754" y="435602"/>
            <a:ext cx="2476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11"/>
          <p:cNvSpPr txBox="1">
            <a:spLocks noChangeArrowheads="1"/>
          </p:cNvSpPr>
          <p:nvPr/>
        </p:nvSpPr>
        <p:spPr bwMode="auto">
          <a:xfrm>
            <a:off x="3367613" y="2187277"/>
            <a:ext cx="14795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600" b="1" dirty="0">
                <a:ea typeface="微软雅黑" charset="0"/>
                <a:cs typeface="微软雅黑" charset="0"/>
              </a:rPr>
              <a:t>解决方案</a:t>
            </a:r>
          </a:p>
        </p:txBody>
      </p:sp>
      <p:pic>
        <p:nvPicPr>
          <p:cNvPr id="15" name="Picture 13" descr="icon-1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63754" y="2217106"/>
            <a:ext cx="292100" cy="289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14"/>
          <p:cNvSpPr txBox="1">
            <a:spLocks noChangeArrowheads="1"/>
          </p:cNvSpPr>
          <p:nvPr/>
        </p:nvSpPr>
        <p:spPr bwMode="auto">
          <a:xfrm>
            <a:off x="2562225" y="4281619"/>
            <a:ext cx="639804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100" dirty="0" smtClean="0">
                <a:solidFill>
                  <a:schemeClr val="bg1"/>
                </a:solidFill>
                <a:latin typeface="黑体" charset="0"/>
                <a:ea typeface="黑体" charset="0"/>
                <a:cs typeface="黑体" charset="0"/>
              </a:rPr>
              <a:t>“以前设计图纸等大</a:t>
            </a:r>
            <a:r>
              <a:rPr kumimoji="0" lang="zh-CN" altLang="en-US" sz="1100" dirty="0">
                <a:solidFill>
                  <a:schemeClr val="bg1"/>
                </a:solidFill>
                <a:latin typeface="黑体" charset="0"/>
                <a:ea typeface="黑体" charset="0"/>
                <a:cs typeface="黑体" charset="0"/>
              </a:rPr>
              <a:t>文件的传输速度太慢，</a:t>
            </a:r>
            <a:r>
              <a:rPr kumimoji="0" lang="zh-CN" altLang="en-US" sz="1100" dirty="0" smtClean="0">
                <a:solidFill>
                  <a:schemeClr val="bg1"/>
                </a:solidFill>
                <a:latin typeface="黑体" charset="0"/>
                <a:ea typeface="黑体" charset="0"/>
                <a:cs typeface="黑体" charset="0"/>
              </a:rPr>
              <a:t>文件在线预览和编辑、后期</a:t>
            </a:r>
            <a:r>
              <a:rPr kumimoji="0" lang="zh-CN" altLang="en-US" sz="1100" dirty="0">
                <a:solidFill>
                  <a:schemeClr val="bg1"/>
                </a:solidFill>
                <a:latin typeface="黑体" charset="0"/>
                <a:ea typeface="黑体" charset="0"/>
                <a:cs typeface="黑体" charset="0"/>
              </a:rPr>
              <a:t>的分发管理也不方便。联想企业网盘有效帮助</a:t>
            </a:r>
            <a:r>
              <a:rPr kumimoji="0" lang="zh-CN" altLang="en-US" sz="1100" dirty="0" smtClean="0">
                <a:solidFill>
                  <a:schemeClr val="bg1"/>
                </a:solidFill>
                <a:latin typeface="黑体" charset="0"/>
                <a:ea typeface="黑体" charset="0"/>
                <a:cs typeface="黑体" charset="0"/>
              </a:rPr>
              <a:t>我们</a:t>
            </a:r>
            <a:r>
              <a:rPr kumimoji="0" lang="zh-CN" altLang="en-US" sz="1100" dirty="0">
                <a:solidFill>
                  <a:schemeClr val="bg1"/>
                </a:solidFill>
                <a:latin typeface="黑体" charset="0"/>
                <a:ea typeface="黑体" charset="0"/>
                <a:cs typeface="黑体" charset="0"/>
              </a:rPr>
              <a:t>内部共享文件，迅速地将最新产品资料发到客户手中，让客户第一时间了解到我们的</a:t>
            </a:r>
            <a:r>
              <a:rPr kumimoji="0" lang="zh-CN" altLang="en-US" sz="1100" dirty="0" smtClean="0">
                <a:solidFill>
                  <a:schemeClr val="bg1"/>
                </a:solidFill>
                <a:latin typeface="黑体" charset="0"/>
                <a:ea typeface="黑体" charset="0"/>
                <a:cs typeface="黑体" charset="0"/>
              </a:rPr>
              <a:t>产品</a:t>
            </a:r>
            <a:r>
              <a:rPr kumimoji="0" lang="zh-CN" altLang="en-US" sz="1100" dirty="0">
                <a:solidFill>
                  <a:schemeClr val="bg1"/>
                </a:solidFill>
                <a:latin typeface="黑体" charset="0"/>
                <a:ea typeface="黑体" charset="0"/>
                <a:cs typeface="黑体" charset="0"/>
              </a:rPr>
              <a:t>，为我们创造了更多业务价值。”</a:t>
            </a:r>
          </a:p>
          <a:p>
            <a:pPr algn="r"/>
            <a:r>
              <a:rPr kumimoji="0" lang="en-US" altLang="zh-CN" sz="1100" dirty="0" smtClean="0">
                <a:solidFill>
                  <a:schemeClr val="bg1"/>
                </a:solidFill>
                <a:latin typeface="黑体" charset="0"/>
                <a:ea typeface="黑体" charset="0"/>
                <a:cs typeface="黑体" charset="0"/>
              </a:rPr>
              <a:t>——</a:t>
            </a:r>
            <a:r>
              <a:rPr kumimoji="0" lang="zh-CN" altLang="en-US" sz="1100" dirty="0">
                <a:solidFill>
                  <a:schemeClr val="bg1"/>
                </a:solidFill>
                <a:latin typeface="黑体" charset="0"/>
                <a:ea typeface="黑体" charset="0"/>
                <a:cs typeface="黑体" charset="0"/>
              </a:rPr>
              <a:t>广东欧珀移动通信</a:t>
            </a:r>
            <a:r>
              <a:rPr kumimoji="0" lang="zh-CN" altLang="en-US" sz="1100" dirty="0" smtClean="0">
                <a:solidFill>
                  <a:schemeClr val="bg1"/>
                </a:solidFill>
                <a:latin typeface="黑体" charset="0"/>
                <a:ea typeface="黑体" charset="0"/>
                <a:cs typeface="黑体" charset="0"/>
              </a:rPr>
              <a:t>有限公司 贺经理</a:t>
            </a:r>
            <a:endParaRPr kumimoji="0" lang="zh-CN" altLang="en-US" sz="1100" dirty="0">
              <a:solidFill>
                <a:schemeClr val="bg1"/>
              </a:solidFill>
              <a:latin typeface="黑体" charset="0"/>
              <a:ea typeface="黑体" charset="0"/>
              <a:cs typeface="黑体" charset="0"/>
            </a:endParaRPr>
          </a:p>
        </p:txBody>
      </p:sp>
      <p:sp>
        <p:nvSpPr>
          <p:cNvPr id="14" name="等腰三角形 13"/>
          <p:cNvSpPr/>
          <p:nvPr/>
        </p:nvSpPr>
        <p:spPr bwMode="auto">
          <a:xfrm rot="5400000">
            <a:off x="-19706" y="503083"/>
            <a:ext cx="285685" cy="246280"/>
          </a:xfrm>
          <a:prstGeom prst="triangle">
            <a:avLst/>
          </a:prstGeom>
          <a:solidFill>
            <a:srgbClr val="FF370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16" name="Text Box 5"/>
          <p:cNvSpPr txBox="1">
            <a:spLocks noChangeArrowheads="1"/>
          </p:cNvSpPr>
          <p:nvPr/>
        </p:nvSpPr>
        <p:spPr bwMode="auto">
          <a:xfrm>
            <a:off x="341008" y="411510"/>
            <a:ext cx="2221217"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2000" b="1" dirty="0">
                <a:solidFill>
                  <a:srgbClr val="FD3504"/>
                </a:solidFill>
                <a:ea typeface="微软雅黑" charset="0"/>
                <a:cs typeface="微软雅黑" charset="0"/>
              </a:rPr>
              <a:t>设备制造</a:t>
            </a:r>
            <a:r>
              <a:rPr kumimoji="0" lang="zh-CN" altLang="en-US" sz="2000" b="1" dirty="0" smtClean="0">
                <a:solidFill>
                  <a:srgbClr val="FD3504"/>
                </a:solidFill>
                <a:ea typeface="微软雅黑" charset="0"/>
                <a:cs typeface="微软雅黑" charset="0"/>
              </a:rPr>
              <a:t>行业</a:t>
            </a:r>
            <a:endParaRPr kumimoji="0" lang="en-US" altLang="zh-CN" sz="2000" b="1" dirty="0" smtClean="0">
              <a:solidFill>
                <a:srgbClr val="FD3504"/>
              </a:solidFill>
              <a:ea typeface="微软雅黑" charset="0"/>
              <a:cs typeface="微软雅黑" charset="0"/>
            </a:endParaRPr>
          </a:p>
          <a:p>
            <a:endParaRPr kumimoji="0" lang="en-US" altLang="zh-CN" sz="2000" b="1" dirty="0">
              <a:ea typeface="微软雅黑" charset="0"/>
              <a:cs typeface="微软雅黑" charset="0"/>
            </a:endParaRPr>
          </a:p>
          <a:p>
            <a:pPr>
              <a:lnSpc>
                <a:spcPct val="150000"/>
              </a:lnSpc>
            </a:pPr>
            <a:r>
              <a:rPr kumimoji="0" lang="zh-CN" altLang="en-US" sz="2000" b="1" dirty="0" smtClean="0">
                <a:solidFill>
                  <a:schemeClr val="bg1"/>
                </a:solidFill>
                <a:ea typeface="微软雅黑" charset="0"/>
                <a:cs typeface="微软雅黑" charset="0"/>
              </a:rPr>
              <a:t>步步高集团</a:t>
            </a:r>
            <a:endParaRPr kumimoji="0" lang="en-US" altLang="zh-CN" sz="2000" b="1" dirty="0" smtClean="0">
              <a:solidFill>
                <a:schemeClr val="bg1"/>
              </a:solidFill>
              <a:ea typeface="微软雅黑" charset="0"/>
              <a:cs typeface="微软雅黑" charset="0"/>
            </a:endParaRPr>
          </a:p>
          <a:p>
            <a:pPr>
              <a:lnSpc>
                <a:spcPct val="150000"/>
              </a:lnSpc>
            </a:pPr>
            <a:r>
              <a:rPr kumimoji="0" lang="en-US" altLang="zh-CN" sz="2000" b="1" dirty="0" smtClean="0">
                <a:solidFill>
                  <a:schemeClr val="bg1"/>
                </a:solidFill>
                <a:ea typeface="微软雅黑" charset="0"/>
                <a:cs typeface="微软雅黑" charset="0"/>
              </a:rPr>
              <a:t>OPPO</a:t>
            </a:r>
          </a:p>
          <a:p>
            <a:pPr>
              <a:lnSpc>
                <a:spcPct val="150000"/>
              </a:lnSpc>
            </a:pPr>
            <a:r>
              <a:rPr kumimoji="0" lang="en-US" altLang="zh-CN" sz="2000" b="1" dirty="0">
                <a:solidFill>
                  <a:schemeClr val="bg1"/>
                </a:solidFill>
                <a:ea typeface="微软雅黑" charset="0"/>
                <a:cs typeface="微软雅黑" charset="0"/>
              </a:rPr>
              <a:t>VIVO</a:t>
            </a:r>
            <a:endParaRPr kumimoji="0" lang="zh-CN" altLang="en-US" sz="2000" b="1" dirty="0">
              <a:solidFill>
                <a:schemeClr val="bg1"/>
              </a:solidFill>
              <a:ea typeface="微软雅黑" charset="0"/>
              <a:cs typeface="微软雅黑" charset="0"/>
            </a:endParaRPr>
          </a:p>
        </p:txBody>
      </p:sp>
      <p:pic>
        <p:nvPicPr>
          <p:cNvPr id="5122" name="Picture 2"/>
          <p:cNvPicPr>
            <a:picLocks noChangeAspect="1" noChangeArrowheads="1"/>
          </p:cNvPicPr>
          <p:nvPr/>
        </p:nvPicPr>
        <p:blipFill>
          <a:blip r:embed="rId6" cstate="print"/>
          <a:srcRect/>
          <a:stretch>
            <a:fillRect/>
          </a:stretch>
        </p:blipFill>
        <p:spPr bwMode="auto">
          <a:xfrm>
            <a:off x="1403648" y="4365523"/>
            <a:ext cx="864096" cy="654499"/>
          </a:xfrm>
          <a:prstGeom prst="rect">
            <a:avLst/>
          </a:prstGeom>
          <a:noFill/>
          <a:ln w="9525">
            <a:noFill/>
            <a:miter lim="800000"/>
            <a:headEnd/>
            <a:tailEnd/>
          </a:ln>
        </p:spPr>
      </p:pic>
      <p:pic>
        <p:nvPicPr>
          <p:cNvPr id="5123" name="Picture 3"/>
          <p:cNvPicPr>
            <a:picLocks noChangeAspect="1" noChangeArrowheads="1"/>
          </p:cNvPicPr>
          <p:nvPr/>
        </p:nvPicPr>
        <p:blipFill>
          <a:blip r:embed="rId7" cstate="print"/>
          <a:srcRect/>
          <a:stretch>
            <a:fillRect/>
          </a:stretch>
        </p:blipFill>
        <p:spPr bwMode="auto">
          <a:xfrm>
            <a:off x="395536" y="4371950"/>
            <a:ext cx="874144" cy="648072"/>
          </a:xfrm>
          <a:prstGeom prst="rect">
            <a:avLst/>
          </a:prstGeom>
          <a:noFill/>
          <a:ln w="9525">
            <a:noFill/>
            <a:miter lim="800000"/>
            <a:headEnd/>
            <a:tailEnd/>
          </a:ln>
        </p:spPr>
      </p:pic>
    </p:spTree>
    <p:extLst>
      <p:ext uri="{BB962C8B-B14F-4D97-AF65-F5344CB8AC3E}">
        <p14:creationId xmlns:p14="http://schemas.microsoft.com/office/powerpoint/2010/main" val="629710350"/>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shutterstock_269120072.jpg"/>
          <p:cNvPicPr>
            <a:picLocks noChangeAspect="1"/>
          </p:cNvPicPr>
          <p:nvPr/>
        </p:nvPicPr>
        <p:blipFill rotWithShape="1">
          <a:blip r:embed="rId2" cstate="email">
            <a:extLst>
              <a:ext uri="{28A0092B-C50C-407E-A947-70E740481C1C}">
                <a14:useLocalDpi xmlns:a14="http://schemas.microsoft.com/office/drawing/2010/main" val="0"/>
              </a:ext>
            </a:extLst>
          </a:blip>
          <a:srcRect l="39564" t="154" r="11264" b="2070"/>
          <a:stretch/>
        </p:blipFill>
        <p:spPr>
          <a:xfrm>
            <a:off x="3174" y="260350"/>
            <a:ext cx="2865993" cy="3938420"/>
          </a:xfrm>
          <a:prstGeom prst="rect">
            <a:avLst/>
          </a:prstGeom>
        </p:spPr>
      </p:pic>
      <p:sp>
        <p:nvSpPr>
          <p:cNvPr id="22" name="矩形 21"/>
          <p:cNvSpPr/>
          <p:nvPr/>
        </p:nvSpPr>
        <p:spPr bwMode="auto">
          <a:xfrm>
            <a:off x="3175" y="258763"/>
            <a:ext cx="2869171" cy="3975816"/>
          </a:xfrm>
          <a:prstGeom prst="rect">
            <a:avLst/>
          </a:prstGeom>
          <a:solidFill>
            <a:schemeClr val="tx1">
              <a:lumMod val="75000"/>
              <a:lumOff val="25000"/>
              <a:alpha val="3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8" name="Text Box 4"/>
          <p:cNvSpPr txBox="1">
            <a:spLocks noChangeArrowheads="1"/>
          </p:cNvSpPr>
          <p:nvPr/>
        </p:nvSpPr>
        <p:spPr bwMode="auto">
          <a:xfrm>
            <a:off x="2981204" y="2518187"/>
            <a:ext cx="6225997" cy="1233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000" b="1" dirty="0">
                <a:ea typeface="微软雅黑" charset="0"/>
                <a:cs typeface="微软雅黑" charset="0"/>
              </a:rPr>
              <a:t>文件传输：</a:t>
            </a:r>
            <a:r>
              <a:rPr kumimoji="0" lang="zh-CN" altLang="en-US" sz="1000" dirty="0">
                <a:ea typeface="微软雅黑" charset="0"/>
                <a:cs typeface="微软雅黑" charset="0"/>
              </a:rPr>
              <a:t>提供文件差量传输功能，</a:t>
            </a:r>
            <a:r>
              <a:rPr kumimoji="0" lang="en-US" altLang="zh-CN" sz="1000" dirty="0">
                <a:ea typeface="微软雅黑" charset="0"/>
                <a:cs typeface="微软雅黑" charset="0"/>
              </a:rPr>
              <a:t>Outlook</a:t>
            </a:r>
            <a:r>
              <a:rPr kumimoji="0" lang="zh-CN" altLang="en-US" sz="1000" dirty="0">
                <a:ea typeface="微软雅黑" charset="0"/>
                <a:cs typeface="微软雅黑" charset="0"/>
              </a:rPr>
              <a:t>插件，实现大文档秒传</a:t>
            </a:r>
          </a:p>
          <a:p>
            <a:pPr>
              <a:lnSpc>
                <a:spcPct val="150000"/>
              </a:lnSpc>
            </a:pPr>
            <a:r>
              <a:rPr kumimoji="0" lang="zh-CN" altLang="en-US" sz="1000" b="1" dirty="0">
                <a:ea typeface="微软雅黑" charset="0"/>
                <a:cs typeface="微软雅黑" charset="0"/>
              </a:rPr>
              <a:t>共享协作：</a:t>
            </a:r>
            <a:r>
              <a:rPr kumimoji="0" lang="zh-CN" altLang="en-US" sz="1000" dirty="0">
                <a:ea typeface="微软雅黑" charset="0"/>
                <a:cs typeface="微软雅黑" charset="0"/>
              </a:rPr>
              <a:t>文件一键分享，多人在线编辑同一文档，实现部门之间的文件分发和共享，提高协同办公效率</a:t>
            </a:r>
          </a:p>
          <a:p>
            <a:pPr>
              <a:lnSpc>
                <a:spcPct val="150000"/>
              </a:lnSpc>
            </a:pPr>
            <a:r>
              <a:rPr kumimoji="0" lang="zh-CN" altLang="en-US" sz="1000" b="1" dirty="0">
                <a:ea typeface="微软雅黑" charset="0"/>
                <a:cs typeface="微软雅黑" charset="0"/>
              </a:rPr>
              <a:t>移动办公：</a:t>
            </a:r>
            <a:r>
              <a:rPr kumimoji="0" lang="zh-CN" altLang="en-US" sz="1000" dirty="0">
                <a:ea typeface="微软雅黑" charset="0"/>
                <a:cs typeface="微软雅黑" charset="0"/>
              </a:rPr>
              <a:t>使用手机随时调取和上传文件，支持多种格式资料的预览，工作文档的在线编辑，方便移动办公</a:t>
            </a:r>
          </a:p>
          <a:p>
            <a:pPr>
              <a:lnSpc>
                <a:spcPct val="150000"/>
              </a:lnSpc>
            </a:pPr>
            <a:r>
              <a:rPr kumimoji="0" lang="zh-CN" altLang="en-US" sz="1000" b="1" dirty="0">
                <a:ea typeface="微软雅黑" charset="0"/>
                <a:cs typeface="微软雅黑" charset="0"/>
              </a:rPr>
              <a:t>安全存储：</a:t>
            </a:r>
            <a:r>
              <a:rPr kumimoji="0" lang="zh-CN" altLang="en-US" sz="1000" dirty="0">
                <a:ea typeface="微软雅黑" charset="0"/>
                <a:cs typeface="微软雅黑" charset="0"/>
              </a:rPr>
              <a:t>提供超大空间存放资料，系统自动上传备份，多重安全防丢保障，企业资料分享存储备份零风险</a:t>
            </a:r>
          </a:p>
          <a:p>
            <a:pPr>
              <a:lnSpc>
                <a:spcPct val="150000"/>
              </a:lnSpc>
            </a:pPr>
            <a:r>
              <a:rPr kumimoji="0" lang="zh-CN" altLang="en-US" sz="1000" b="1" dirty="0">
                <a:ea typeface="微软雅黑" charset="0"/>
                <a:cs typeface="微软雅黑" charset="0"/>
              </a:rPr>
              <a:t>业务集成：</a:t>
            </a:r>
            <a:r>
              <a:rPr kumimoji="0" lang="zh-CN" altLang="en-US" sz="1000" dirty="0">
                <a:ea typeface="微软雅黑" charset="0"/>
                <a:cs typeface="微软雅黑" charset="0"/>
              </a:rPr>
              <a:t>将云存储系统与</a:t>
            </a:r>
            <a:r>
              <a:rPr kumimoji="0" lang="en-US" altLang="zh-CN" sz="1000" dirty="0">
                <a:ea typeface="微软雅黑" charset="0"/>
                <a:cs typeface="微软雅黑" charset="0"/>
              </a:rPr>
              <a:t>SharePoint</a:t>
            </a:r>
            <a:r>
              <a:rPr kumimoji="0" lang="zh-CN" altLang="en-US" sz="1000" dirty="0">
                <a:ea typeface="微软雅黑" charset="0"/>
                <a:cs typeface="微软雅黑" charset="0"/>
              </a:rPr>
              <a:t>结合，数据同步，权限一致，实现多客户端同时使用</a:t>
            </a:r>
          </a:p>
        </p:txBody>
      </p:sp>
      <p:sp>
        <p:nvSpPr>
          <p:cNvPr id="9" name="Text Box 5"/>
          <p:cNvSpPr txBox="1">
            <a:spLocks noChangeArrowheads="1"/>
          </p:cNvSpPr>
          <p:nvPr/>
        </p:nvSpPr>
        <p:spPr bwMode="auto">
          <a:xfrm>
            <a:off x="3367613" y="465827"/>
            <a:ext cx="14795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600" b="1" dirty="0">
                <a:ea typeface="微软雅黑" charset="0"/>
                <a:cs typeface="微软雅黑" charset="0"/>
              </a:rPr>
              <a:t>用户需求</a:t>
            </a:r>
          </a:p>
        </p:txBody>
      </p:sp>
      <p:sp>
        <p:nvSpPr>
          <p:cNvPr id="10" name="Text Box 7"/>
          <p:cNvSpPr txBox="1">
            <a:spLocks noChangeArrowheads="1"/>
          </p:cNvSpPr>
          <p:nvPr/>
        </p:nvSpPr>
        <p:spPr bwMode="auto">
          <a:xfrm>
            <a:off x="2981204" y="777332"/>
            <a:ext cx="6081712" cy="1233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nSpc>
                <a:spcPct val="150000"/>
              </a:lnSpc>
            </a:pPr>
            <a:r>
              <a:rPr kumimoji="0" lang="zh-CN" altLang="en-US" sz="1000" b="1" dirty="0">
                <a:latin typeface="微软雅黑" charset="0"/>
                <a:ea typeface="微软雅黑" charset="0"/>
                <a:cs typeface="微软雅黑" charset="0"/>
              </a:rPr>
              <a:t>文件传输：</a:t>
            </a:r>
            <a:r>
              <a:rPr kumimoji="0" lang="zh-CN" altLang="en-US" sz="1000" dirty="0">
                <a:latin typeface="微软雅黑" charset="0"/>
                <a:ea typeface="微软雅黑" charset="0"/>
                <a:cs typeface="微软雅黑" charset="0"/>
              </a:rPr>
              <a:t>邮箱限制大附件发送，需要实现大文件的快速传输</a:t>
            </a:r>
          </a:p>
          <a:p>
            <a:pPr>
              <a:lnSpc>
                <a:spcPct val="150000"/>
              </a:lnSpc>
            </a:pPr>
            <a:r>
              <a:rPr kumimoji="0" lang="zh-CN" altLang="en-US" sz="1000" b="1" dirty="0" smtClean="0">
                <a:latin typeface="微软雅黑" charset="0"/>
                <a:ea typeface="微软雅黑" charset="0"/>
                <a:cs typeface="微软雅黑" charset="0"/>
              </a:rPr>
              <a:t>共享协作：</a:t>
            </a:r>
            <a:r>
              <a:rPr kumimoji="0" lang="zh-CN" altLang="en-US" sz="1000" dirty="0" smtClean="0">
                <a:latin typeface="微软雅黑" charset="0"/>
                <a:ea typeface="微软雅黑" charset="0"/>
                <a:cs typeface="微软雅黑" charset="0"/>
              </a:rPr>
              <a:t>多部门协作时，希望有一个文件共享平台，供不同部门浏览、下载等</a:t>
            </a:r>
            <a:br>
              <a:rPr kumimoji="0" lang="zh-CN" altLang="en-US" sz="1000" dirty="0" smtClean="0">
                <a:latin typeface="微软雅黑" charset="0"/>
                <a:ea typeface="微软雅黑" charset="0"/>
                <a:cs typeface="微软雅黑" charset="0"/>
              </a:rPr>
            </a:br>
            <a:r>
              <a:rPr kumimoji="0" lang="zh-CN" altLang="en-US" sz="1000" b="1" dirty="0" smtClean="0">
                <a:latin typeface="微软雅黑" charset="0"/>
                <a:ea typeface="微软雅黑" charset="0"/>
                <a:cs typeface="微软雅黑" charset="0"/>
              </a:rPr>
              <a:t>移动</a:t>
            </a:r>
            <a:r>
              <a:rPr kumimoji="0" lang="zh-CN" altLang="en-US" sz="1000" b="1" dirty="0">
                <a:latin typeface="微软雅黑" charset="0"/>
                <a:ea typeface="微软雅黑" charset="0"/>
                <a:cs typeface="微软雅黑" charset="0"/>
              </a:rPr>
              <a:t>办公：</a:t>
            </a:r>
            <a:r>
              <a:rPr kumimoji="0" lang="zh-CN" altLang="en-US" sz="1000" dirty="0">
                <a:latin typeface="微软雅黑" charset="0"/>
                <a:ea typeface="微软雅黑" charset="0"/>
                <a:cs typeface="微软雅黑" charset="0"/>
              </a:rPr>
              <a:t>希望出差、开会、外出时也能使用编辑文件</a:t>
            </a:r>
          </a:p>
          <a:p>
            <a:pPr>
              <a:lnSpc>
                <a:spcPct val="150000"/>
              </a:lnSpc>
            </a:pPr>
            <a:r>
              <a:rPr kumimoji="0" lang="zh-CN" altLang="en-US" sz="1000" b="1" dirty="0">
                <a:latin typeface="微软雅黑" charset="0"/>
                <a:ea typeface="微软雅黑" charset="0"/>
                <a:cs typeface="微软雅黑" charset="0"/>
              </a:rPr>
              <a:t>安全存储：</a:t>
            </a:r>
            <a:r>
              <a:rPr kumimoji="0" lang="zh-CN" altLang="en-US" sz="1000" dirty="0">
                <a:latin typeface="微软雅黑" charset="0"/>
                <a:ea typeface="微软雅黑" charset="0"/>
                <a:cs typeface="微软雅黑" charset="0"/>
              </a:rPr>
              <a:t>律所资料统一存储管理，文件浏览、下载、分享确保安全</a:t>
            </a:r>
            <a:br>
              <a:rPr kumimoji="0" lang="zh-CN" altLang="en-US" sz="1000" dirty="0">
                <a:latin typeface="微软雅黑" charset="0"/>
                <a:ea typeface="微软雅黑" charset="0"/>
                <a:cs typeface="微软雅黑" charset="0"/>
              </a:rPr>
            </a:br>
            <a:r>
              <a:rPr kumimoji="0" lang="zh-CN" altLang="en-US" sz="1000" b="1" dirty="0">
                <a:latin typeface="微软雅黑" charset="0"/>
                <a:ea typeface="微软雅黑" charset="0"/>
                <a:cs typeface="微软雅黑" charset="0"/>
              </a:rPr>
              <a:t>业务集成：</a:t>
            </a:r>
            <a:r>
              <a:rPr kumimoji="0" lang="zh-CN" altLang="en-US" sz="1000" dirty="0">
                <a:latin typeface="微软雅黑" charset="0"/>
                <a:ea typeface="微软雅黑" charset="0"/>
                <a:cs typeface="微软雅黑" charset="0"/>
              </a:rPr>
              <a:t>与现有的</a:t>
            </a:r>
            <a:r>
              <a:rPr kumimoji="0" lang="en-US" altLang="zh-CN" sz="1000" dirty="0">
                <a:latin typeface="微软雅黑" charset="0"/>
                <a:ea typeface="微软雅黑" charset="0"/>
                <a:cs typeface="微软雅黑" charset="0"/>
              </a:rPr>
              <a:t>SharePoint</a:t>
            </a:r>
            <a:r>
              <a:rPr kumimoji="0" lang="zh-CN" altLang="en-US" sz="1000" dirty="0">
                <a:latin typeface="微软雅黑" charset="0"/>
                <a:ea typeface="微软雅黑" charset="0"/>
                <a:cs typeface="微软雅黑" charset="0"/>
              </a:rPr>
              <a:t>等业务系统结合，不给员工使用造成不便</a:t>
            </a:r>
          </a:p>
        </p:txBody>
      </p:sp>
      <p:pic>
        <p:nvPicPr>
          <p:cNvPr id="12" name="Picture 10" descr="icon-0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63754" y="494402"/>
            <a:ext cx="2476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11"/>
          <p:cNvSpPr txBox="1">
            <a:spLocks noChangeArrowheads="1"/>
          </p:cNvSpPr>
          <p:nvPr/>
        </p:nvSpPr>
        <p:spPr bwMode="auto">
          <a:xfrm>
            <a:off x="3367613" y="2151997"/>
            <a:ext cx="14795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600" b="1" dirty="0">
                <a:ea typeface="微软雅黑" charset="0"/>
                <a:cs typeface="微软雅黑" charset="0"/>
              </a:rPr>
              <a:t>解决方案</a:t>
            </a:r>
          </a:p>
        </p:txBody>
      </p:sp>
      <p:pic>
        <p:nvPicPr>
          <p:cNvPr id="15" name="Picture 13" descr="icon-1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3754" y="2181826"/>
            <a:ext cx="292100" cy="289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14"/>
          <p:cNvSpPr txBox="1">
            <a:spLocks noChangeArrowheads="1"/>
          </p:cNvSpPr>
          <p:nvPr/>
        </p:nvSpPr>
        <p:spPr bwMode="auto">
          <a:xfrm>
            <a:off x="2562225" y="4281619"/>
            <a:ext cx="639804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1100" dirty="0">
                <a:solidFill>
                  <a:schemeClr val="bg1"/>
                </a:solidFill>
                <a:latin typeface="黑体" charset="0"/>
                <a:ea typeface="黑体" charset="0"/>
                <a:cs typeface="黑体" charset="0"/>
              </a:rPr>
              <a:t>“律所日常的工作需要与客户频繁地往来文件，及时安全地传输大量文件成为我们迫切的需求。使用联想企业网盘之后，文件传输的速度和稳定性都有很大的提高，也能满足重要文件的共享加密和上传下载，是我们工作的有力</a:t>
            </a:r>
            <a:r>
              <a:rPr kumimoji="0" lang="zh-CN" altLang="en-US" sz="1100" dirty="0" smtClean="0">
                <a:solidFill>
                  <a:schemeClr val="bg1"/>
                </a:solidFill>
                <a:latin typeface="黑体" charset="0"/>
                <a:ea typeface="黑体" charset="0"/>
                <a:cs typeface="黑体" charset="0"/>
              </a:rPr>
              <a:t>支持</a:t>
            </a:r>
            <a:endParaRPr kumimoji="0" lang="en-US" altLang="zh-CN" sz="1100" dirty="0">
              <a:solidFill>
                <a:schemeClr val="bg1"/>
              </a:solidFill>
              <a:latin typeface="黑体" charset="0"/>
              <a:ea typeface="黑体" charset="0"/>
              <a:cs typeface="黑体" charset="0"/>
            </a:endParaRPr>
          </a:p>
          <a:p>
            <a:pPr algn="r"/>
            <a:r>
              <a:rPr kumimoji="0" lang="en-US" altLang="zh-CN" sz="1100" dirty="0">
                <a:solidFill>
                  <a:schemeClr val="bg1"/>
                </a:solidFill>
                <a:latin typeface="黑体" charset="0"/>
                <a:ea typeface="黑体" charset="0"/>
                <a:cs typeface="黑体" charset="0"/>
              </a:rPr>
              <a:t>——</a:t>
            </a:r>
            <a:r>
              <a:rPr kumimoji="0" lang="zh-CN" altLang="en-US" sz="1100" dirty="0" smtClean="0">
                <a:solidFill>
                  <a:schemeClr val="bg1"/>
                </a:solidFill>
                <a:latin typeface="黑体" charset="0"/>
                <a:ea typeface="黑体" charset="0"/>
                <a:cs typeface="黑体" charset="0"/>
              </a:rPr>
              <a:t>北京市中伦律师</a:t>
            </a:r>
            <a:r>
              <a:rPr kumimoji="0" lang="zh-CN" altLang="en-US" sz="1100" dirty="0">
                <a:solidFill>
                  <a:schemeClr val="bg1"/>
                </a:solidFill>
                <a:latin typeface="黑体" charset="0"/>
                <a:ea typeface="黑体" charset="0"/>
                <a:cs typeface="黑体" charset="0"/>
              </a:rPr>
              <a:t>事务所 严主管</a:t>
            </a:r>
          </a:p>
        </p:txBody>
      </p:sp>
      <p:pic>
        <p:nvPicPr>
          <p:cNvPr id="20" name="Picture 2"/>
          <p:cNvPicPr>
            <a:picLocks noChangeAspect="1" noChangeArrowheads="1"/>
          </p:cNvPicPr>
          <p:nvPr/>
        </p:nvPicPr>
        <p:blipFill>
          <a:blip r:embed="rId5" cstate="print"/>
          <a:srcRect/>
          <a:stretch>
            <a:fillRect/>
          </a:stretch>
        </p:blipFill>
        <p:spPr bwMode="auto">
          <a:xfrm>
            <a:off x="515363" y="4387944"/>
            <a:ext cx="1456970" cy="519477"/>
          </a:xfrm>
          <a:prstGeom prst="rect">
            <a:avLst/>
          </a:prstGeom>
          <a:noFill/>
          <a:ln w="9525">
            <a:noFill/>
            <a:miter lim="800000"/>
            <a:headEnd/>
            <a:tailEnd/>
          </a:ln>
        </p:spPr>
      </p:pic>
      <p:sp>
        <p:nvSpPr>
          <p:cNvPr id="14" name="等腰三角形 13"/>
          <p:cNvSpPr/>
          <p:nvPr/>
        </p:nvSpPr>
        <p:spPr bwMode="auto">
          <a:xfrm rot="5400000">
            <a:off x="-19706" y="503083"/>
            <a:ext cx="285685" cy="246280"/>
          </a:xfrm>
          <a:prstGeom prst="triangle">
            <a:avLst/>
          </a:prstGeom>
          <a:solidFill>
            <a:srgbClr val="FF370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16" name="Text Box 5"/>
          <p:cNvSpPr txBox="1">
            <a:spLocks noChangeArrowheads="1"/>
          </p:cNvSpPr>
          <p:nvPr/>
        </p:nvSpPr>
        <p:spPr bwMode="auto">
          <a:xfrm>
            <a:off x="341008" y="411510"/>
            <a:ext cx="222121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zh-CN" altLang="en-US" sz="2000" b="1" dirty="0">
                <a:solidFill>
                  <a:srgbClr val="FD3504"/>
                </a:solidFill>
                <a:ea typeface="微软雅黑" charset="0"/>
                <a:cs typeface="微软雅黑" charset="0"/>
              </a:rPr>
              <a:t>法律</a:t>
            </a:r>
            <a:r>
              <a:rPr kumimoji="0" lang="zh-CN" altLang="en-US" sz="2000" b="1" dirty="0" smtClean="0">
                <a:solidFill>
                  <a:srgbClr val="FD3504"/>
                </a:solidFill>
                <a:ea typeface="微软雅黑" charset="0"/>
                <a:cs typeface="微软雅黑" charset="0"/>
              </a:rPr>
              <a:t>行业</a:t>
            </a:r>
            <a:endParaRPr kumimoji="0" lang="en-US" altLang="zh-CN" sz="2000" b="1" dirty="0" smtClean="0">
              <a:solidFill>
                <a:srgbClr val="FD3504"/>
              </a:solidFill>
              <a:ea typeface="微软雅黑" charset="0"/>
              <a:cs typeface="微软雅黑" charset="0"/>
            </a:endParaRPr>
          </a:p>
          <a:p>
            <a:endParaRPr kumimoji="0" lang="en-US" altLang="zh-CN" sz="2000" b="1" dirty="0">
              <a:ea typeface="微软雅黑" charset="0"/>
              <a:cs typeface="微软雅黑" charset="0"/>
            </a:endParaRPr>
          </a:p>
          <a:p>
            <a:r>
              <a:rPr kumimoji="0" lang="zh-CN" altLang="en-US" sz="2000" b="1" dirty="0" smtClean="0">
                <a:solidFill>
                  <a:schemeClr val="bg1"/>
                </a:solidFill>
                <a:ea typeface="微软雅黑" charset="0"/>
                <a:cs typeface="微软雅黑" charset="0"/>
              </a:rPr>
              <a:t>中伦律师事务所</a:t>
            </a:r>
            <a:endParaRPr kumimoji="0" lang="zh-CN" altLang="en-US" sz="2000" b="1" dirty="0">
              <a:solidFill>
                <a:schemeClr val="bg1"/>
              </a:solidFill>
              <a:ea typeface="微软雅黑" charset="0"/>
              <a:cs typeface="微软雅黑" charset="0"/>
            </a:endParaRPr>
          </a:p>
        </p:txBody>
      </p:sp>
    </p:spTree>
    <p:extLst>
      <p:ext uri="{BB962C8B-B14F-4D97-AF65-F5344CB8AC3E}">
        <p14:creationId xmlns:p14="http://schemas.microsoft.com/office/powerpoint/2010/main" val="4120073670"/>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p:nvPr/>
        </p:nvSpPr>
        <p:spPr>
          <a:xfrm>
            <a:off x="3203848" y="2470621"/>
            <a:ext cx="2575082" cy="616833"/>
          </a:xfrm>
          <a:prstGeom prst="rect">
            <a:avLst/>
          </a:prstGeom>
          <a:noFill/>
        </p:spPr>
        <p:txBody>
          <a:bodyPr wrap="none" lIns="68589" tIns="34295" rIns="68589" bIns="34295">
            <a:spAutoFit/>
          </a:bodyPr>
          <a:lstStyle>
            <a:defPPr>
              <a:defRPr lang="en-US"/>
            </a:defPPr>
            <a:lvl1pPr algn="l" defTabSz="1217613" rtl="0" fontAlgn="base">
              <a:spcBef>
                <a:spcPct val="0"/>
              </a:spcBef>
              <a:spcAft>
                <a:spcPct val="0"/>
              </a:spcAft>
              <a:defRPr sz="2400" kern="1200">
                <a:solidFill>
                  <a:schemeClr val="tx1"/>
                </a:solidFill>
                <a:latin typeface="Arial" charset="0"/>
                <a:ea typeface="宋体" charset="-122"/>
                <a:cs typeface="+mn-cs"/>
              </a:defRPr>
            </a:lvl1pPr>
            <a:lvl2pPr marL="608013" indent="-150813" algn="l" defTabSz="1217613" rtl="0" fontAlgn="base">
              <a:spcBef>
                <a:spcPct val="0"/>
              </a:spcBef>
              <a:spcAft>
                <a:spcPct val="0"/>
              </a:spcAft>
              <a:defRPr sz="2400" kern="1200">
                <a:solidFill>
                  <a:schemeClr val="tx1"/>
                </a:solidFill>
                <a:latin typeface="Arial" charset="0"/>
                <a:ea typeface="宋体" charset="-122"/>
                <a:cs typeface="+mn-cs"/>
              </a:defRPr>
            </a:lvl2pPr>
            <a:lvl3pPr marL="1217613" indent="-303213" algn="l" defTabSz="1217613" rtl="0" fontAlgn="base">
              <a:spcBef>
                <a:spcPct val="0"/>
              </a:spcBef>
              <a:spcAft>
                <a:spcPct val="0"/>
              </a:spcAft>
              <a:defRPr sz="2400" kern="1200">
                <a:solidFill>
                  <a:schemeClr val="tx1"/>
                </a:solidFill>
                <a:latin typeface="Arial" charset="0"/>
                <a:ea typeface="宋体" charset="-122"/>
                <a:cs typeface="+mn-cs"/>
              </a:defRPr>
            </a:lvl3pPr>
            <a:lvl4pPr marL="1827213" indent="-455613" algn="l" defTabSz="1217613" rtl="0" fontAlgn="base">
              <a:spcBef>
                <a:spcPct val="0"/>
              </a:spcBef>
              <a:spcAft>
                <a:spcPct val="0"/>
              </a:spcAft>
              <a:defRPr sz="2400" kern="1200">
                <a:solidFill>
                  <a:schemeClr val="tx1"/>
                </a:solidFill>
                <a:latin typeface="Arial" charset="0"/>
                <a:ea typeface="宋体" charset="-122"/>
                <a:cs typeface="+mn-cs"/>
              </a:defRPr>
            </a:lvl4pPr>
            <a:lvl5pPr marL="2436813" indent="-608013" algn="l" defTabSz="1217613" rtl="0" fontAlgn="base">
              <a:spcBef>
                <a:spcPct val="0"/>
              </a:spcBef>
              <a:spcAft>
                <a:spcPct val="0"/>
              </a:spcAft>
              <a:defRPr sz="2400" kern="1200">
                <a:solidFill>
                  <a:schemeClr val="tx1"/>
                </a:solidFill>
                <a:latin typeface="Arial" charset="0"/>
                <a:ea typeface="宋体" charset="-122"/>
                <a:cs typeface="+mn-cs"/>
              </a:defRPr>
            </a:lvl5pPr>
            <a:lvl6pPr marL="2286000" algn="l" defTabSz="914400" rtl="0" eaLnBrk="1" latinLnBrk="0" hangingPunct="1">
              <a:defRPr sz="2400" kern="1200">
                <a:solidFill>
                  <a:schemeClr val="tx1"/>
                </a:solidFill>
                <a:latin typeface="Arial" charset="0"/>
                <a:ea typeface="宋体" charset="-122"/>
                <a:cs typeface="+mn-cs"/>
              </a:defRPr>
            </a:lvl6pPr>
            <a:lvl7pPr marL="2743200" algn="l" defTabSz="914400" rtl="0" eaLnBrk="1" latinLnBrk="0" hangingPunct="1">
              <a:defRPr sz="2400" kern="1200">
                <a:solidFill>
                  <a:schemeClr val="tx1"/>
                </a:solidFill>
                <a:latin typeface="Arial" charset="0"/>
                <a:ea typeface="宋体" charset="-122"/>
                <a:cs typeface="+mn-cs"/>
              </a:defRPr>
            </a:lvl7pPr>
            <a:lvl8pPr marL="3200400" algn="l" defTabSz="914400" rtl="0" eaLnBrk="1" latinLnBrk="0" hangingPunct="1">
              <a:defRPr sz="2400" kern="1200">
                <a:solidFill>
                  <a:schemeClr val="tx1"/>
                </a:solidFill>
                <a:latin typeface="Arial" charset="0"/>
                <a:ea typeface="宋体" charset="-122"/>
                <a:cs typeface="+mn-cs"/>
              </a:defRPr>
            </a:lvl8pPr>
            <a:lvl9pPr marL="3657600" algn="l" defTabSz="914400" rtl="0" eaLnBrk="1" latinLnBrk="0" hangingPunct="1">
              <a:defRPr sz="2400" kern="1200">
                <a:solidFill>
                  <a:schemeClr val="tx1"/>
                </a:solidFill>
                <a:latin typeface="Arial" charset="0"/>
                <a:ea typeface="宋体" charset="-122"/>
                <a:cs typeface="+mn-cs"/>
              </a:defRPr>
            </a:lvl9pPr>
          </a:lstStyle>
          <a:p>
            <a:pPr algn="ctr"/>
            <a:r>
              <a:rPr lang="zh-CN" altLang="en-US" sz="2000" b="1" dirty="0">
                <a:latin typeface="微软雅黑" panose="020B0503020204020204" pitchFamily="34" charset="-122"/>
                <a:ea typeface="微软雅黑" panose="020B0503020204020204" pitchFamily="34" charset="-122"/>
              </a:rPr>
              <a:t>真诚</a:t>
            </a:r>
            <a:r>
              <a:rPr lang="zh-CN" altLang="en-US" sz="2000" b="1" dirty="0" smtClean="0">
                <a:latin typeface="微软雅黑" panose="020B0503020204020204" pitchFamily="34" charset="-122"/>
                <a:ea typeface="微软雅黑" panose="020B0503020204020204" pitchFamily="34" charset="-122"/>
              </a:rPr>
              <a:t>期待  </a:t>
            </a:r>
            <a:r>
              <a:rPr lang="zh-CN" altLang="en-US" sz="2000" b="1" dirty="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  与</a:t>
            </a:r>
            <a:r>
              <a:rPr lang="zh-CN" altLang="en-US" sz="2000" b="1" dirty="0">
                <a:latin typeface="微软雅黑" panose="020B0503020204020204" pitchFamily="34" charset="-122"/>
                <a:ea typeface="微软雅黑" panose="020B0503020204020204" pitchFamily="34" charset="-122"/>
              </a:rPr>
              <a:t>您合作</a:t>
            </a:r>
          </a:p>
          <a:p>
            <a:pPr algn="ctr"/>
            <a:endParaRPr lang="zh-CN" altLang="en-US" b="1" dirty="0">
              <a:latin typeface="微软雅黑" panose="020B0503020204020204" pitchFamily="34" charset="-122"/>
              <a:ea typeface="微软雅黑" panose="020B0503020204020204" pitchFamily="34" charset="-122"/>
            </a:endParaRPr>
          </a:p>
        </p:txBody>
      </p:sp>
      <p:sp>
        <p:nvSpPr>
          <p:cNvPr id="3" name="圆角矩形 2"/>
          <p:cNvSpPr/>
          <p:nvPr/>
        </p:nvSpPr>
        <p:spPr>
          <a:xfrm>
            <a:off x="4493814" y="2479952"/>
            <a:ext cx="17626" cy="35706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2934501" y="1275606"/>
            <a:ext cx="3231520" cy="546742"/>
          </a:xfrm>
          <a:prstGeom prst="rect">
            <a:avLst/>
          </a:prstGeom>
          <a:solidFill>
            <a:srgbClr val="FF3702">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smtClean="0">
                <a:solidFill>
                  <a:schemeClr val="bg1"/>
                </a:solidFill>
                <a:latin typeface="+mj-ea"/>
                <a:ea typeface="+mj-ea"/>
              </a:rPr>
              <a:t>这是中国强</a:t>
            </a:r>
            <a:r>
              <a:rPr kumimoji="1" lang="zh-CN" altLang="en-US" sz="1600" b="1" dirty="0">
                <a:solidFill>
                  <a:schemeClr val="bg1"/>
                </a:solidFill>
                <a:latin typeface="+mj-ea"/>
                <a:ea typeface="+mj-ea"/>
              </a:rPr>
              <a:t>者</a:t>
            </a:r>
            <a:r>
              <a:rPr kumimoji="1" lang="zh-CN" altLang="en-US" sz="1600" b="1" dirty="0" smtClean="0">
                <a:solidFill>
                  <a:schemeClr val="bg1"/>
                </a:solidFill>
                <a:latin typeface="+mj-ea"/>
                <a:ea typeface="+mj-ea"/>
              </a:rPr>
              <a:t>之间的</a:t>
            </a:r>
            <a:r>
              <a:rPr kumimoji="1" lang="zh-CN" altLang="en-US" sz="1600" b="1" dirty="0">
                <a:solidFill>
                  <a:schemeClr val="bg1"/>
                </a:solidFill>
                <a:latin typeface="+mj-ea"/>
                <a:ea typeface="+mj-ea"/>
              </a:rPr>
              <a:t>合作</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0790" y="2525063"/>
            <a:ext cx="1530354" cy="303162"/>
          </a:xfrm>
          <a:prstGeom prst="rect">
            <a:avLst/>
          </a:prstGeom>
        </p:spPr>
      </p:pic>
      <p:sp>
        <p:nvSpPr>
          <p:cNvPr id="6" name="文本框 5"/>
          <p:cNvSpPr txBox="1"/>
          <p:nvPr/>
        </p:nvSpPr>
        <p:spPr>
          <a:xfrm>
            <a:off x="7452320" y="2499742"/>
            <a:ext cx="1467068" cy="400110"/>
          </a:xfrm>
          <a:prstGeom prst="rect">
            <a:avLst/>
          </a:prstGeom>
          <a:noFill/>
        </p:spPr>
        <p:txBody>
          <a:bodyPr wrap="none" rtlCol="0">
            <a:spAutoFit/>
          </a:bodyPr>
          <a:lstStyle/>
          <a:p>
            <a:r>
              <a:rPr kumimoji="1" lang="zh-CN" altLang="en-US" sz="2000" dirty="0" smtClean="0">
                <a:latin typeface="+mj-ea"/>
                <a:ea typeface="+mj-ea"/>
              </a:rPr>
              <a:t>联想云存储</a:t>
            </a:r>
            <a:endParaRPr kumimoji="1" lang="zh-CN" altLang="en-US" sz="2000" dirty="0">
              <a:latin typeface="+mj-ea"/>
              <a:ea typeface="+mj-ea"/>
            </a:endParaRPr>
          </a:p>
        </p:txBody>
      </p:sp>
    </p:spTree>
    <p:extLst>
      <p:ext uri="{BB962C8B-B14F-4D97-AF65-F5344CB8AC3E}">
        <p14:creationId xmlns:p14="http://schemas.microsoft.com/office/powerpoint/2010/main" val="397592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111" y="1267512"/>
            <a:ext cx="3665195" cy="40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665601" y="1687360"/>
            <a:ext cx="3467527" cy="253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a:buClr>
                <a:srgbClr val="7BA4A8"/>
              </a:buClr>
              <a:buFont typeface="Wingdings" charset="0"/>
              <a:buChar char="l"/>
            </a:pPr>
            <a:r>
              <a:rPr lang="zh-CN" altLang="en-US" sz="1000" dirty="0">
                <a:solidFill>
                  <a:srgbClr val="000000"/>
                </a:solidFill>
                <a:ea typeface="微软雅黑" charset="0"/>
                <a:cs typeface="微软雅黑" charset="0"/>
              </a:rPr>
              <a:t>中国云计算技术与产业联盟副理事长单位</a:t>
            </a:r>
            <a:endParaRPr lang="zh-CN" altLang="en-US" sz="1000" dirty="0">
              <a:solidFill>
                <a:srgbClr val="000000"/>
              </a:solidFill>
              <a:ea typeface="微软雅黑" charset="0"/>
              <a:cs typeface="微软雅黑" charset="0"/>
              <a:sym typeface="黑体"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97" y="2139893"/>
            <a:ext cx="5109363" cy="50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29"/>
          <p:cNvSpPr>
            <a:spLocks noChangeArrowheads="1"/>
          </p:cNvSpPr>
          <p:nvPr/>
        </p:nvSpPr>
        <p:spPr bwMode="auto">
          <a:xfrm>
            <a:off x="662353" y="2653558"/>
            <a:ext cx="5046490" cy="253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a:buClr>
                <a:srgbClr val="7BA4A8"/>
              </a:buClr>
              <a:buFont typeface="Wingdings" charset="0"/>
              <a:buChar char="l"/>
            </a:pPr>
            <a:r>
              <a:rPr lang="zh-CN" altLang="en-US" sz="1000" dirty="0">
                <a:solidFill>
                  <a:srgbClr val="000000"/>
                </a:solidFill>
                <a:ea typeface="微软雅黑" charset="0"/>
                <a:cs typeface="微软雅黑" charset="0"/>
                <a:sym typeface="Arial" charset="0"/>
              </a:rPr>
              <a:t>国家发展和改革委员会云计算示范试点项目</a:t>
            </a:r>
          </a:p>
        </p:txBody>
      </p:sp>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111" y="3112720"/>
            <a:ext cx="3201270" cy="585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661400" y="3662723"/>
            <a:ext cx="239681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285750" indent="-285750">
              <a:buClr>
                <a:srgbClr val="7BA4A8"/>
              </a:buClr>
              <a:buFont typeface="Wingdings" charset="0"/>
              <a:buChar char="l"/>
            </a:pPr>
            <a:r>
              <a:rPr lang="zh-CN" altLang="en-US" sz="1000" dirty="0">
                <a:solidFill>
                  <a:srgbClr val="000000"/>
                </a:solidFill>
                <a:ea typeface="微软雅黑" charset="0"/>
                <a:cs typeface="微软雅黑" charset="0"/>
              </a:rPr>
              <a:t>中关村云计算产业联盟理事长单位</a:t>
            </a:r>
            <a:endParaRPr lang="zh-CN" altLang="en-US" sz="1000" dirty="0">
              <a:solidFill>
                <a:srgbClr val="000000"/>
              </a:solidFill>
              <a:ea typeface="微软雅黑" charset="0"/>
              <a:cs typeface="微软雅黑" charset="0"/>
              <a:sym typeface="黑体" charset="0"/>
            </a:endParaRPr>
          </a:p>
        </p:txBody>
      </p:sp>
      <p:sp>
        <p:nvSpPr>
          <p:cNvPr id="12" name="Rectangle 10"/>
          <p:cNvSpPr>
            <a:spLocks noChangeArrowheads="1"/>
          </p:cNvSpPr>
          <p:nvPr/>
        </p:nvSpPr>
        <p:spPr bwMode="auto">
          <a:xfrm>
            <a:off x="666388" y="4602623"/>
            <a:ext cx="201208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285750" indent="-285750">
              <a:buClr>
                <a:srgbClr val="7BA4A8"/>
              </a:buClr>
              <a:buFont typeface="Wingdings" charset="0"/>
              <a:buChar char="l"/>
            </a:pPr>
            <a:r>
              <a:rPr lang="zh-CN" altLang="en-US" sz="1000" dirty="0">
                <a:solidFill>
                  <a:srgbClr val="000000"/>
                </a:solidFill>
                <a:ea typeface="微软雅黑" charset="0"/>
                <a:cs typeface="微软雅黑" charset="0"/>
              </a:rPr>
              <a:t>数据中心联盟全权会员单位</a:t>
            </a: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111" y="4104713"/>
            <a:ext cx="2036219" cy="526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6087" y="1066800"/>
            <a:ext cx="2590800" cy="3975100"/>
          </a:xfrm>
          <a:prstGeom prst="rect">
            <a:avLst/>
          </a:prstGeom>
        </p:spPr>
      </p:pic>
      <p:grpSp>
        <p:nvGrpSpPr>
          <p:cNvPr id="20" name="Group 16"/>
          <p:cNvGrpSpPr>
            <a:grpSpLocks/>
          </p:cNvGrpSpPr>
          <p:nvPr/>
        </p:nvGrpSpPr>
        <p:grpSpPr bwMode="auto">
          <a:xfrm>
            <a:off x="6544162" y="1210961"/>
            <a:ext cx="2290919" cy="3222091"/>
            <a:chOff x="0" y="0"/>
            <a:chExt cx="4809" cy="6767"/>
          </a:xfrm>
          <a:noFill/>
        </p:grpSpPr>
        <p:pic>
          <p:nvPicPr>
            <p:cNvPr id="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21970" r="23148" b="25475"/>
            <a:stretch>
              <a:fillRect/>
            </a:stretch>
          </p:blipFill>
          <p:spPr bwMode="auto">
            <a:xfrm>
              <a:off x="0" y="0"/>
              <a:ext cx="4809" cy="3585"/>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extBox 29"/>
            <p:cNvSpPr>
              <a:spLocks noChangeArrowheads="1"/>
            </p:cNvSpPr>
            <p:nvPr/>
          </p:nvSpPr>
          <p:spPr bwMode="auto">
            <a:xfrm>
              <a:off x="2" y="3731"/>
              <a:ext cx="4657" cy="1115"/>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rgbClr val="4D4D4D"/>
                  </a:solidFill>
                  <a:ea typeface="微软雅黑" charset="0"/>
                  <a:cs typeface="微软雅黑" charset="0"/>
                  <a:sym typeface="Arial" charset="0"/>
                </a:rPr>
                <a:t>唯一获得工信部可信云资质的企业网盘</a:t>
              </a:r>
            </a:p>
          </p:txBody>
        </p:sp>
        <p:sp>
          <p:nvSpPr>
            <p:cNvPr id="19" name="TextBox 39"/>
            <p:cNvSpPr>
              <a:spLocks noChangeArrowheads="1"/>
            </p:cNvSpPr>
            <p:nvPr/>
          </p:nvSpPr>
          <p:spPr bwMode="auto">
            <a:xfrm>
              <a:off x="111" y="4957"/>
              <a:ext cx="4466" cy="1810"/>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spcAft>
                  <a:spcPts val="1200"/>
                </a:spcAft>
              </a:pPr>
              <a:r>
                <a:rPr lang="zh-CN" altLang="en-US" sz="1000" dirty="0">
                  <a:solidFill>
                    <a:srgbClr val="000000"/>
                  </a:solidFill>
                  <a:latin typeface="微软雅黑" charset="0"/>
                  <a:ea typeface="微软雅黑" charset="0"/>
                  <a:cs typeface="微软雅黑" charset="0"/>
                  <a:sym typeface="微软雅黑" charset="0"/>
                </a:rPr>
                <a:t>工信部可信云资质</a:t>
              </a:r>
              <a:endParaRPr lang="zh-CN" altLang="en-US" sz="900" dirty="0">
                <a:solidFill>
                  <a:srgbClr val="000000"/>
                </a:solidFill>
                <a:latin typeface="微软雅黑" charset="0"/>
                <a:ea typeface="微软雅黑" charset="0"/>
                <a:cs typeface="微软雅黑" charset="0"/>
                <a:sym typeface="微软雅黑" charset="0"/>
              </a:endParaRPr>
            </a:p>
            <a:p>
              <a:pPr algn="ctr">
                <a:spcAft>
                  <a:spcPts val="1200"/>
                </a:spcAft>
              </a:pPr>
              <a:r>
                <a:rPr lang="zh-CN" altLang="en-US" sz="1000" dirty="0">
                  <a:solidFill>
                    <a:srgbClr val="000000"/>
                  </a:solidFill>
                  <a:latin typeface="微软雅黑" charset="0"/>
                  <a:ea typeface="微软雅黑" charset="0"/>
                  <a:cs typeface="微软雅黑" charset="0"/>
                  <a:sym typeface="微软雅黑" charset="0"/>
                </a:rPr>
                <a:t>云主机服务 </a:t>
              </a:r>
              <a:r>
                <a:rPr lang="en-US" altLang="zh-CN" sz="1000" dirty="0">
                  <a:solidFill>
                    <a:srgbClr val="000000"/>
                  </a:solidFill>
                  <a:latin typeface="微软雅黑" charset="0"/>
                  <a:ea typeface="微软雅黑" charset="0"/>
                  <a:cs typeface="微软雅黑" charset="0"/>
                  <a:sym typeface="微软雅黑" charset="0"/>
                </a:rPr>
                <a:t>No.01019</a:t>
              </a:r>
              <a:endParaRPr lang="en-US" altLang="zh-CN" sz="900" dirty="0">
                <a:solidFill>
                  <a:srgbClr val="000000"/>
                </a:solidFill>
                <a:latin typeface="微软雅黑" charset="0"/>
                <a:ea typeface="微软雅黑" charset="0"/>
                <a:cs typeface="微软雅黑" charset="0"/>
                <a:sym typeface="微软雅黑" charset="0"/>
              </a:endParaRPr>
            </a:p>
            <a:p>
              <a:pPr algn="ctr">
                <a:spcAft>
                  <a:spcPts val="1200"/>
                </a:spcAft>
              </a:pPr>
              <a:r>
                <a:rPr lang="zh-CN" altLang="en-US" sz="1000" dirty="0" smtClean="0">
                  <a:solidFill>
                    <a:srgbClr val="489FF8"/>
                  </a:solidFill>
                  <a:latin typeface="微软雅黑" charset="0"/>
                  <a:ea typeface="微软雅黑" charset="0"/>
                  <a:cs typeface="微软雅黑" charset="0"/>
                  <a:sym typeface="微软雅黑" charset="0"/>
                </a:rPr>
                <a:t>在线</a:t>
              </a:r>
              <a:r>
                <a:rPr lang="zh-CN" altLang="en-US" sz="1000" dirty="0">
                  <a:solidFill>
                    <a:srgbClr val="489FF8"/>
                  </a:solidFill>
                  <a:latin typeface="微软雅黑" charset="0"/>
                  <a:ea typeface="微软雅黑" charset="0"/>
                  <a:cs typeface="微软雅黑" charset="0"/>
                  <a:sym typeface="微软雅黑" charset="0"/>
                </a:rPr>
                <a:t>应用服务 </a:t>
              </a:r>
              <a:r>
                <a:rPr lang="en-US" altLang="zh-CN" sz="1000" dirty="0">
                  <a:solidFill>
                    <a:srgbClr val="489FF8"/>
                  </a:solidFill>
                  <a:latin typeface="微软雅黑" charset="0"/>
                  <a:ea typeface="微软雅黑" charset="0"/>
                  <a:cs typeface="微软雅黑" charset="0"/>
                  <a:sym typeface="微软雅黑" charset="0"/>
                </a:rPr>
                <a:t>No.07001</a:t>
              </a:r>
            </a:p>
          </p:txBody>
        </p:sp>
      </p:grpSp>
      <p:sp>
        <p:nvSpPr>
          <p:cNvPr id="4" name="标题 1"/>
          <p:cNvSpPr txBox="1">
            <a:spLocks noChangeArrowheads="1"/>
          </p:cNvSpPr>
          <p:nvPr/>
        </p:nvSpPr>
        <p:spPr bwMode="auto">
          <a:xfrm>
            <a:off x="1360488" y="286512"/>
            <a:ext cx="6423025" cy="55721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marL="914400" indent="-914400" algn="ctr">
              <a:lnSpc>
                <a:spcPct val="90000"/>
              </a:lnSpc>
            </a:pPr>
            <a:r>
              <a:rPr lang="zh-CN" altLang="en-US" b="1" dirty="0" smtClean="0">
                <a:solidFill>
                  <a:srgbClr val="FFFFFF"/>
                </a:solidFill>
                <a:latin typeface="微软雅黑" charset="0"/>
                <a:ea typeface="微软雅黑" charset="0"/>
                <a:cs typeface="微软雅黑" charset="0"/>
                <a:sym typeface="微软雅黑" charset="0"/>
              </a:rPr>
              <a:t>联想云存储获得国家认可</a:t>
            </a:r>
            <a:endParaRPr lang="zh-CN" altLang="en-US" b="1" dirty="0">
              <a:solidFill>
                <a:srgbClr val="FFFFFF"/>
              </a:solidFill>
              <a:latin typeface="微软雅黑" charset="0"/>
              <a:ea typeface="微软雅黑" charset="0"/>
              <a:cs typeface="微软雅黑" charset="0"/>
              <a:sym typeface="微软雅黑" charset="0"/>
            </a:endParaRPr>
          </a:p>
        </p:txBody>
      </p:sp>
      <p:sp>
        <p:nvSpPr>
          <p:cNvPr id="21" name="矩形 20"/>
          <p:cNvSpPr/>
          <p:nvPr/>
        </p:nvSpPr>
        <p:spPr>
          <a:xfrm>
            <a:off x="0" y="-884634"/>
            <a:ext cx="47525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这页的红色条是和其他页颜色不一致吗？</a:t>
            </a:r>
            <a:endParaRPr lang="en-US" altLang="zh-CN" dirty="0" smtClean="0"/>
          </a:p>
          <a:p>
            <a:pPr algn="ctr"/>
            <a:r>
              <a:rPr lang="zh-CN" altLang="en-US" dirty="0" smtClean="0"/>
              <a:t>连着几页同样排版的页面，注意文字对齐。</a:t>
            </a:r>
            <a:endParaRPr lang="zh-CN" altLang="en-US" dirty="0"/>
          </a:p>
        </p:txBody>
      </p:sp>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9552" y="5380062"/>
            <a:ext cx="4495800" cy="660400"/>
          </a:xfrm>
          <a:prstGeom prst="rect">
            <a:avLst/>
          </a:prstGeom>
        </p:spPr>
      </p:pic>
    </p:spTree>
    <p:extLst>
      <p:ext uri="{BB962C8B-B14F-4D97-AF65-F5344CB8AC3E}">
        <p14:creationId xmlns:p14="http://schemas.microsoft.com/office/powerpoint/2010/main" val="159817189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1201" name="标题 1"/>
          <p:cNvSpPr>
            <a:spLocks noGrp="1" noChangeArrowheads="1"/>
          </p:cNvSpPr>
          <p:nvPr>
            <p:ph type="title" idx="4294967295"/>
          </p:nvPr>
        </p:nvSpPr>
        <p:spPr>
          <a:xfrm>
            <a:off x="0" y="2994025"/>
            <a:ext cx="8302625" cy="388938"/>
          </a:xfrm>
        </p:spPr>
        <p:txBody>
          <a:bodyPr lIns="0" tIns="0" rIns="0" bIns="0" anchor="t">
            <a:normAutofit fontScale="90000"/>
          </a:bodyPr>
          <a:lstStyle/>
          <a:p>
            <a:pPr eaLnBrk="1" hangingPunct="1"/>
            <a:r>
              <a:rPr kumimoji="0" lang="zh-CN" altLang="en-US" sz="2000" b="1" dirty="0">
                <a:solidFill>
                  <a:srgbClr val="489FF8"/>
                </a:solidFill>
                <a:latin typeface="微软雅黑" charset="0"/>
                <a:ea typeface="微软雅黑" charset="0"/>
                <a:cs typeface="微软雅黑" charset="0"/>
                <a:sym typeface="微软雅黑" charset="0"/>
              </a:rPr>
              <a:t/>
            </a:r>
            <a:br>
              <a:rPr kumimoji="0" lang="zh-CN" altLang="en-US" sz="2000" b="1" dirty="0">
                <a:solidFill>
                  <a:srgbClr val="489FF8"/>
                </a:solidFill>
                <a:latin typeface="微软雅黑" charset="0"/>
                <a:ea typeface="微软雅黑" charset="0"/>
                <a:cs typeface="微软雅黑" charset="0"/>
                <a:sym typeface="微软雅黑" charset="0"/>
              </a:rPr>
            </a:br>
            <a:endParaRPr kumimoji="0" lang="zh-CN" altLang="en-US" sz="2000" b="1" dirty="0">
              <a:solidFill>
                <a:srgbClr val="489FF8"/>
              </a:solidFill>
              <a:latin typeface="微软雅黑" charset="0"/>
              <a:ea typeface="微软雅黑" charset="0"/>
              <a:cs typeface="微软雅黑" charset="0"/>
              <a:sym typeface="微软雅黑" charset="0"/>
            </a:endParaRPr>
          </a:p>
        </p:txBody>
      </p:sp>
      <p:pic>
        <p:nvPicPr>
          <p:cNvPr id="51202" name="Picture 3" descr="C:\Documents and Settings\lice\Application Data\Tencent\Users\980176491\QQ\WinTemp\RichOle\HN}[4LTCJU38NWMI`DH3D[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470" y="2088748"/>
            <a:ext cx="630238" cy="936625"/>
          </a:xfrm>
          <a:prstGeom prst="rect">
            <a:avLst/>
          </a:prstGeom>
          <a:solidFill>
            <a:srgbClr val="EDEDED"/>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51203" name="Picture 3" descr="D:\lenovo\LENOVO\媒体\合作\201108 中关村在线\中小企业企业网盘优势奖状&amp;奖杯 .jpg"/>
          <p:cNvPicPr>
            <a:picLocks noChangeAspect="1" noChangeArrowheads="1"/>
          </p:cNvPicPr>
          <p:nvPr/>
        </p:nvPicPr>
        <p:blipFill>
          <a:blip r:embed="rId4" cstate="print">
            <a:extLst>
              <a:ext uri="{28A0092B-C50C-407E-A947-70E740481C1C}">
                <a14:useLocalDpi xmlns:a14="http://schemas.microsoft.com/office/drawing/2010/main" val="0"/>
              </a:ext>
            </a:extLst>
          </a:blip>
          <a:srcRect t="32021"/>
          <a:stretch>
            <a:fillRect/>
          </a:stretch>
        </p:blipFill>
        <p:spPr bwMode="auto">
          <a:xfrm>
            <a:off x="2552700" y="2123673"/>
            <a:ext cx="584200" cy="903288"/>
          </a:xfrm>
          <a:prstGeom prst="rect">
            <a:avLst/>
          </a:prstGeom>
          <a:solidFill>
            <a:srgbClr val="EDEDED"/>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51205" name="图片 44"/>
          <p:cNvPicPr>
            <a:picLocks noChangeAspect="1" noChangeArrowheads="1"/>
          </p:cNvPicPr>
          <p:nvPr/>
        </p:nvPicPr>
        <p:blipFill>
          <a:blip r:embed="rId5" cstate="print">
            <a:extLst>
              <a:ext uri="{28A0092B-C50C-407E-A947-70E740481C1C}">
                <a14:useLocalDpi xmlns:a14="http://schemas.microsoft.com/office/drawing/2010/main" val="0"/>
              </a:ext>
            </a:extLst>
          </a:blip>
          <a:srcRect l="9337" t="40314" r="6956"/>
          <a:stretch>
            <a:fillRect/>
          </a:stretch>
        </p:blipFill>
        <p:spPr bwMode="auto">
          <a:xfrm>
            <a:off x="3983038" y="2069698"/>
            <a:ext cx="741362" cy="957263"/>
          </a:xfrm>
          <a:prstGeom prst="rect">
            <a:avLst/>
          </a:prstGeom>
          <a:solidFill>
            <a:srgbClr val="EDEDED"/>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51206" name="Picture 3" descr="D:\lenovo\LENOVO\媒体\合作\201108 中关村在线\中小企业企业网盘优势奖状&amp;奖杯 .jpg"/>
          <p:cNvPicPr>
            <a:picLocks noChangeAspect="1" noChangeArrowheads="1"/>
          </p:cNvPicPr>
          <p:nvPr/>
        </p:nvPicPr>
        <p:blipFill>
          <a:blip r:embed="rId6" cstate="print">
            <a:extLst>
              <a:ext uri="{28A0092B-C50C-407E-A947-70E740481C1C}">
                <a14:useLocalDpi xmlns:a14="http://schemas.microsoft.com/office/drawing/2010/main" val="0"/>
              </a:ext>
            </a:extLst>
          </a:blip>
          <a:srcRect b="68642"/>
          <a:stretch>
            <a:fillRect/>
          </a:stretch>
        </p:blipFill>
        <p:spPr bwMode="auto">
          <a:xfrm>
            <a:off x="2012950" y="2644373"/>
            <a:ext cx="536575" cy="382588"/>
          </a:xfrm>
          <a:prstGeom prst="rect">
            <a:avLst/>
          </a:prstGeom>
          <a:solidFill>
            <a:srgbClr val="EDEDED"/>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51207" name="图片 46"/>
          <p:cNvPicPr>
            <a:picLocks noChangeAspect="1" noChangeArrowheads="1"/>
          </p:cNvPicPr>
          <p:nvPr/>
        </p:nvPicPr>
        <p:blipFill>
          <a:blip r:embed="rId7" cstate="print">
            <a:extLst>
              <a:ext uri="{28A0092B-C50C-407E-A947-70E740481C1C}">
                <a14:useLocalDpi xmlns:a14="http://schemas.microsoft.com/office/drawing/2010/main" val="0"/>
              </a:ext>
            </a:extLst>
          </a:blip>
          <a:srcRect l="9337" r="6956" b="59167"/>
          <a:stretch>
            <a:fillRect/>
          </a:stretch>
        </p:blipFill>
        <p:spPr bwMode="auto">
          <a:xfrm>
            <a:off x="3502025" y="2580873"/>
            <a:ext cx="568325" cy="450850"/>
          </a:xfrm>
          <a:prstGeom prst="rect">
            <a:avLst/>
          </a:prstGeom>
          <a:solidFill>
            <a:srgbClr val="EDEDED"/>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512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82233" y="2215748"/>
            <a:ext cx="1152525" cy="77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12"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21278" y="4182664"/>
            <a:ext cx="666750" cy="85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13" name="TextBox 41"/>
          <p:cNvSpPr>
            <a:spLocks noChangeArrowheads="1"/>
          </p:cNvSpPr>
          <p:nvPr/>
        </p:nvSpPr>
        <p:spPr bwMode="auto">
          <a:xfrm>
            <a:off x="2668242" y="3231308"/>
            <a:ext cx="1241150"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sz="900" dirty="0">
                <a:solidFill>
                  <a:srgbClr val="4D4D4D"/>
                </a:solidFill>
                <a:latin typeface="微软雅黑" charset="0"/>
                <a:ea typeface="微软雅黑" charset="0"/>
                <a:cs typeface="微软雅黑" charset="0"/>
                <a:sym typeface="微软雅黑" charset="0"/>
              </a:rPr>
              <a:t>2014</a:t>
            </a:r>
            <a:r>
              <a:rPr lang="zh-CN" altLang="en-US" sz="900" dirty="0">
                <a:solidFill>
                  <a:srgbClr val="4D4D4D"/>
                </a:solidFill>
                <a:latin typeface="微软雅黑" charset="0"/>
                <a:ea typeface="微软雅黑" charset="0"/>
                <a:cs typeface="微软雅黑" charset="0"/>
                <a:sym typeface="微软雅黑" charset="0"/>
              </a:rPr>
              <a:t>比特网“</a:t>
            </a:r>
            <a:r>
              <a:rPr lang="en-US" altLang="zh-CN" sz="900" dirty="0">
                <a:solidFill>
                  <a:srgbClr val="4D4D4D"/>
                </a:solidFill>
                <a:latin typeface="微软雅黑" charset="0"/>
                <a:ea typeface="微软雅黑" charset="0"/>
                <a:cs typeface="微软雅黑" charset="0"/>
                <a:sym typeface="微软雅黑" charset="0"/>
              </a:rPr>
              <a:t>2014</a:t>
            </a:r>
            <a:r>
              <a:rPr lang="zh-CN" altLang="en-US" sz="900" dirty="0">
                <a:solidFill>
                  <a:srgbClr val="4D4D4D"/>
                </a:solidFill>
                <a:latin typeface="微软雅黑" charset="0"/>
                <a:ea typeface="微软雅黑" charset="0"/>
                <a:cs typeface="微软雅黑" charset="0"/>
                <a:sym typeface="微软雅黑" charset="0"/>
              </a:rPr>
              <a:t>优秀产品”奖</a:t>
            </a:r>
          </a:p>
        </p:txBody>
      </p:sp>
      <p:sp>
        <p:nvSpPr>
          <p:cNvPr id="51222" name="TextBox 41"/>
          <p:cNvSpPr>
            <a:spLocks noChangeArrowheads="1"/>
          </p:cNvSpPr>
          <p:nvPr/>
        </p:nvSpPr>
        <p:spPr bwMode="auto">
          <a:xfrm>
            <a:off x="7108063" y="3204804"/>
            <a:ext cx="1492598" cy="715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sz="900" dirty="0">
                <a:solidFill>
                  <a:srgbClr val="4D4D4D"/>
                </a:solidFill>
                <a:latin typeface="微软雅黑" charset="0"/>
                <a:ea typeface="微软雅黑" charset="0"/>
                <a:cs typeface="微软雅黑" charset="0"/>
                <a:sym typeface="微软雅黑" charset="0"/>
              </a:rPr>
              <a:t>2015</a:t>
            </a:r>
            <a:r>
              <a:rPr lang="zh-CN" altLang="en-US" sz="900" dirty="0">
                <a:solidFill>
                  <a:srgbClr val="4D4D4D"/>
                </a:solidFill>
                <a:latin typeface="微软雅黑" charset="0"/>
                <a:ea typeface="微软雅黑" charset="0"/>
                <a:cs typeface="微软雅黑" charset="0"/>
                <a:sym typeface="微软雅黑" charset="0"/>
              </a:rPr>
              <a:t>可信云服务大会行业云服务创新奖</a:t>
            </a:r>
          </a:p>
          <a:p>
            <a:pPr algn="ctr">
              <a:lnSpc>
                <a:spcPct val="150000"/>
              </a:lnSpc>
            </a:pPr>
            <a:endParaRPr lang="zh-CN" altLang="en-US" sz="900" dirty="0">
              <a:solidFill>
                <a:srgbClr val="4D4D4D"/>
              </a:solidFill>
              <a:latin typeface="微软雅黑" charset="0"/>
              <a:ea typeface="微软雅黑" charset="0"/>
              <a:cs typeface="微软雅黑" charset="0"/>
              <a:sym typeface="微软雅黑" charset="0"/>
            </a:endParaRPr>
          </a:p>
        </p:txBody>
      </p:sp>
      <p:pic>
        <p:nvPicPr>
          <p:cNvPr id="51223" name="Picture 24" descr="D:\工作资料\18. Video\照片资料\可信云服务大会照片\BEC9919413E536B853BE4765188143B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92210" y="4236490"/>
            <a:ext cx="10668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25" name="TextBox 41"/>
          <p:cNvSpPr>
            <a:spLocks noChangeArrowheads="1"/>
          </p:cNvSpPr>
          <p:nvPr/>
        </p:nvSpPr>
        <p:spPr bwMode="auto">
          <a:xfrm>
            <a:off x="4089121" y="3231310"/>
            <a:ext cx="1370774"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sz="900" dirty="0">
                <a:solidFill>
                  <a:srgbClr val="4D4D4D"/>
                </a:solidFill>
                <a:latin typeface="微软雅黑" charset="0"/>
                <a:ea typeface="微软雅黑" charset="0"/>
                <a:cs typeface="微软雅黑" charset="0"/>
                <a:sym typeface="微软雅黑" charset="0"/>
              </a:rPr>
              <a:t>2015</a:t>
            </a:r>
            <a:r>
              <a:rPr lang="zh-CN" altLang="en-US" sz="900" dirty="0">
                <a:solidFill>
                  <a:srgbClr val="4D4D4D"/>
                </a:solidFill>
                <a:latin typeface="微软雅黑" charset="0"/>
                <a:ea typeface="微软雅黑" charset="0"/>
                <a:cs typeface="微软雅黑" charset="0"/>
                <a:sym typeface="微软雅黑" charset="0"/>
              </a:rPr>
              <a:t>年度中国互联网云存储行业最佳产品奖</a:t>
            </a:r>
          </a:p>
        </p:txBody>
      </p:sp>
      <p:sp>
        <p:nvSpPr>
          <p:cNvPr id="51226" name="TextBox 41"/>
          <p:cNvSpPr>
            <a:spLocks noChangeArrowheads="1"/>
          </p:cNvSpPr>
          <p:nvPr/>
        </p:nvSpPr>
        <p:spPr bwMode="auto">
          <a:xfrm>
            <a:off x="5711201" y="3204804"/>
            <a:ext cx="1285948"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sz="900" dirty="0">
                <a:solidFill>
                  <a:srgbClr val="4D4D4D"/>
                </a:solidFill>
                <a:latin typeface="微软雅黑" charset="0"/>
                <a:ea typeface="微软雅黑" charset="0"/>
                <a:cs typeface="微软雅黑" charset="0"/>
                <a:sym typeface="微软雅黑" charset="0"/>
              </a:rPr>
              <a:t>2015</a:t>
            </a:r>
            <a:r>
              <a:rPr lang="zh-CN" altLang="en-US" sz="900" dirty="0">
                <a:solidFill>
                  <a:srgbClr val="4D4D4D"/>
                </a:solidFill>
                <a:latin typeface="微软雅黑" charset="0"/>
                <a:ea typeface="微软雅黑" charset="0"/>
                <a:cs typeface="微软雅黑" charset="0"/>
                <a:sym typeface="微软雅黑" charset="0"/>
              </a:rPr>
              <a:t>年度中国互联网云存储最佳实践奖</a:t>
            </a:r>
          </a:p>
        </p:txBody>
      </p:sp>
      <p:pic>
        <p:nvPicPr>
          <p:cNvPr id="51227" name="Picture 25" descr="D:\工作资料\18. Video\照片资料\赛迪峰会照片\奖牌照片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28474" y="4205993"/>
            <a:ext cx="1560512"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TextBox 43"/>
          <p:cNvSpPr>
            <a:spLocks noChangeArrowheads="1"/>
          </p:cNvSpPr>
          <p:nvPr/>
        </p:nvSpPr>
        <p:spPr bwMode="auto">
          <a:xfrm>
            <a:off x="2012950" y="949407"/>
            <a:ext cx="1439863" cy="715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sz="900" dirty="0">
                <a:solidFill>
                  <a:srgbClr val="4D4D4D"/>
                </a:solidFill>
                <a:latin typeface="微软雅黑" charset="0"/>
                <a:ea typeface="微软雅黑" charset="0"/>
                <a:cs typeface="微软雅黑" charset="0"/>
                <a:sym typeface="微软雅黑" charset="0"/>
              </a:rPr>
              <a:t>2012</a:t>
            </a:r>
            <a:r>
              <a:rPr lang="zh-CN" altLang="en-US" sz="900" dirty="0">
                <a:solidFill>
                  <a:srgbClr val="4D4D4D"/>
                </a:solidFill>
                <a:latin typeface="微软雅黑" charset="0"/>
                <a:ea typeface="微软雅黑" charset="0"/>
                <a:cs typeface="微软雅黑" charset="0"/>
                <a:sym typeface="微软雅黑" charset="0"/>
              </a:rPr>
              <a:t>中小企业协会“最受方案商认可</a:t>
            </a:r>
            <a:r>
              <a:rPr lang="en-US" altLang="zh-CN" sz="900" dirty="0" err="1">
                <a:solidFill>
                  <a:srgbClr val="4D4D4D"/>
                </a:solidFill>
                <a:latin typeface="微软雅黑" charset="0"/>
                <a:ea typeface="微软雅黑" charset="0"/>
                <a:cs typeface="微软雅黑" charset="0"/>
                <a:sym typeface="微软雅黑" charset="0"/>
              </a:rPr>
              <a:t>IaaS</a:t>
            </a:r>
            <a:r>
              <a:rPr lang="zh-CN" altLang="en-US" sz="900" dirty="0">
                <a:solidFill>
                  <a:srgbClr val="4D4D4D"/>
                </a:solidFill>
                <a:latin typeface="微软雅黑" charset="0"/>
                <a:ea typeface="微软雅黑" charset="0"/>
                <a:cs typeface="微软雅黑" charset="0"/>
                <a:sym typeface="微软雅黑" charset="0"/>
              </a:rPr>
              <a:t>网盘供应商”称号</a:t>
            </a:r>
          </a:p>
        </p:txBody>
      </p:sp>
      <p:sp>
        <p:nvSpPr>
          <p:cNvPr id="51208" name="TextBox 47"/>
          <p:cNvSpPr>
            <a:spLocks noChangeArrowheads="1"/>
          </p:cNvSpPr>
          <p:nvPr/>
        </p:nvSpPr>
        <p:spPr bwMode="auto">
          <a:xfrm>
            <a:off x="3552825" y="949407"/>
            <a:ext cx="1404938"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altLang="zh-CN" sz="900" dirty="0">
                <a:solidFill>
                  <a:srgbClr val="4D4D4D"/>
                </a:solidFill>
                <a:latin typeface="微软雅黑" charset="0"/>
                <a:ea typeface="微软雅黑" charset="0"/>
                <a:cs typeface="微软雅黑" charset="0"/>
                <a:sym typeface="微软雅黑" charset="0"/>
              </a:rPr>
              <a:t>2013</a:t>
            </a:r>
            <a:r>
              <a:rPr lang="zh-CN" altLang="en-US" sz="900" dirty="0">
                <a:solidFill>
                  <a:srgbClr val="4D4D4D"/>
                </a:solidFill>
                <a:latin typeface="微软雅黑" charset="0"/>
                <a:ea typeface="微软雅黑" charset="0"/>
                <a:cs typeface="微软雅黑" charset="0"/>
                <a:sym typeface="微软雅黑" charset="0"/>
              </a:rPr>
              <a:t>中国电子信息产业发展研究院“最值得信赖产品”奖</a:t>
            </a:r>
          </a:p>
        </p:txBody>
      </p:sp>
      <p:sp>
        <p:nvSpPr>
          <p:cNvPr id="51209" name="TextBox 48"/>
          <p:cNvSpPr>
            <a:spLocks noChangeArrowheads="1"/>
          </p:cNvSpPr>
          <p:nvPr/>
        </p:nvSpPr>
        <p:spPr bwMode="auto">
          <a:xfrm>
            <a:off x="470166" y="949407"/>
            <a:ext cx="1358641" cy="715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sz="900" dirty="0">
                <a:solidFill>
                  <a:srgbClr val="4D4D4D"/>
                </a:solidFill>
                <a:latin typeface="微软雅黑" charset="0"/>
                <a:ea typeface="微软雅黑" charset="0"/>
                <a:cs typeface="微软雅黑" charset="0"/>
                <a:sym typeface="微软雅黑" charset="0"/>
              </a:rPr>
              <a:t>2011</a:t>
            </a:r>
            <a:r>
              <a:rPr lang="zh-CN" altLang="en-US" sz="900" dirty="0">
                <a:solidFill>
                  <a:srgbClr val="4D4D4D"/>
                </a:solidFill>
                <a:latin typeface="微软雅黑" charset="0"/>
                <a:ea typeface="微软雅黑" charset="0"/>
                <a:cs typeface="微软雅黑" charset="0"/>
                <a:sym typeface="微软雅黑" charset="0"/>
              </a:rPr>
              <a:t>“</a:t>
            </a:r>
            <a:r>
              <a:rPr lang="en-US" altLang="zh-CN" sz="900" dirty="0">
                <a:solidFill>
                  <a:srgbClr val="4D4D4D"/>
                </a:solidFill>
                <a:latin typeface="微软雅黑" charset="0"/>
                <a:ea typeface="微软雅黑" charset="0"/>
                <a:cs typeface="微软雅黑" charset="0"/>
                <a:sym typeface="微软雅黑" charset="0"/>
              </a:rPr>
              <a:t>CPW</a:t>
            </a:r>
            <a:r>
              <a:rPr lang="zh-CN" altLang="en-US" sz="900" dirty="0">
                <a:solidFill>
                  <a:srgbClr val="4D4D4D"/>
                </a:solidFill>
                <a:latin typeface="微软雅黑" charset="0"/>
                <a:ea typeface="微软雅黑" charset="0"/>
                <a:cs typeface="微软雅黑" charset="0"/>
                <a:sym typeface="微软雅黑" charset="0"/>
              </a:rPr>
              <a:t>中国电脑商</a:t>
            </a:r>
            <a:r>
              <a:rPr lang="en-US" altLang="zh-CN" sz="900" dirty="0">
                <a:solidFill>
                  <a:srgbClr val="4D4D4D"/>
                </a:solidFill>
                <a:latin typeface="微软雅黑" charset="0"/>
                <a:ea typeface="微软雅黑" charset="0"/>
                <a:cs typeface="微软雅黑" charset="0"/>
                <a:sym typeface="微软雅黑" charset="0"/>
              </a:rPr>
              <a:t>500</a:t>
            </a:r>
            <a:r>
              <a:rPr lang="zh-CN" altLang="en-US" sz="900" dirty="0">
                <a:solidFill>
                  <a:srgbClr val="4D4D4D"/>
                </a:solidFill>
                <a:latin typeface="微软雅黑" charset="0"/>
                <a:ea typeface="微软雅黑" charset="0"/>
                <a:cs typeface="微软雅黑" charset="0"/>
                <a:sym typeface="微软雅黑" charset="0"/>
              </a:rPr>
              <a:t>强榜单”中国企业网盘优秀产品奖</a:t>
            </a:r>
          </a:p>
        </p:txBody>
      </p:sp>
      <p:sp>
        <p:nvSpPr>
          <p:cNvPr id="51211" name="TextBox 39"/>
          <p:cNvSpPr>
            <a:spLocks noChangeArrowheads="1"/>
          </p:cNvSpPr>
          <p:nvPr/>
        </p:nvSpPr>
        <p:spPr bwMode="auto">
          <a:xfrm>
            <a:off x="5313983" y="949407"/>
            <a:ext cx="105727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altLang="zh-CN" sz="900" dirty="0">
                <a:solidFill>
                  <a:srgbClr val="4D4D4D"/>
                </a:solidFill>
                <a:latin typeface="微软雅黑" charset="0"/>
                <a:ea typeface="微软雅黑" charset="0"/>
                <a:cs typeface="微软雅黑" charset="0"/>
                <a:sym typeface="微软雅黑" charset="0"/>
              </a:rPr>
              <a:t>2014</a:t>
            </a:r>
            <a:r>
              <a:rPr lang="zh-CN" altLang="en-US" sz="900" dirty="0">
                <a:solidFill>
                  <a:srgbClr val="4D4D4D"/>
                </a:solidFill>
                <a:latin typeface="微软雅黑" charset="0"/>
                <a:ea typeface="微软雅黑" charset="0"/>
                <a:cs typeface="微软雅黑" charset="0"/>
                <a:sym typeface="微软雅黑" charset="0"/>
              </a:rPr>
              <a:t>计世传媒中国</a:t>
            </a:r>
            <a:r>
              <a:rPr lang="en-US" altLang="zh-CN" sz="900" dirty="0">
                <a:solidFill>
                  <a:srgbClr val="4D4D4D"/>
                </a:solidFill>
                <a:latin typeface="微软雅黑" charset="0"/>
                <a:ea typeface="微软雅黑" charset="0"/>
                <a:cs typeface="微软雅黑" charset="0"/>
                <a:sym typeface="微软雅黑" charset="0"/>
              </a:rPr>
              <a:t>IT</a:t>
            </a:r>
            <a:r>
              <a:rPr lang="zh-CN" altLang="en-US" sz="900" dirty="0">
                <a:solidFill>
                  <a:srgbClr val="4D4D4D"/>
                </a:solidFill>
                <a:latin typeface="微软雅黑" charset="0"/>
                <a:ea typeface="微软雅黑" charset="0"/>
                <a:cs typeface="微软雅黑" charset="0"/>
                <a:sym typeface="微软雅黑" charset="0"/>
              </a:rPr>
              <a:t>产业创新产品奖</a:t>
            </a:r>
          </a:p>
        </p:txBody>
      </p:sp>
      <p:sp>
        <p:nvSpPr>
          <p:cNvPr id="40" name="Rectangle 2"/>
          <p:cNvSpPr>
            <a:spLocks noChangeArrowheads="1"/>
          </p:cNvSpPr>
          <p:nvPr/>
        </p:nvSpPr>
        <p:spPr bwMode="auto">
          <a:xfrm>
            <a:off x="0" y="0"/>
            <a:ext cx="9144000" cy="877888"/>
          </a:xfrm>
          <a:prstGeom prst="rect">
            <a:avLst/>
          </a:prstGeom>
          <a:solidFill>
            <a:srgbClr val="FF370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zh-CN" altLang="en-US" sz="2400" b="1" dirty="0">
              <a:solidFill>
                <a:schemeClr val="bg1"/>
              </a:solidFill>
              <a:ea typeface="微软雅黑" charset="0"/>
              <a:cs typeface="微软雅黑" charset="0"/>
            </a:endParaRPr>
          </a:p>
        </p:txBody>
      </p:sp>
      <p:sp>
        <p:nvSpPr>
          <p:cNvPr id="41" name="标题 1"/>
          <p:cNvSpPr txBox="1">
            <a:spLocks noChangeArrowheads="1"/>
          </p:cNvSpPr>
          <p:nvPr/>
        </p:nvSpPr>
        <p:spPr bwMode="auto">
          <a:xfrm>
            <a:off x="1357313" y="320675"/>
            <a:ext cx="6423025" cy="55721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marL="914400" indent="-914400" algn="ctr">
              <a:lnSpc>
                <a:spcPct val="90000"/>
              </a:lnSpc>
            </a:pPr>
            <a:r>
              <a:rPr lang="zh-CN" altLang="en-US" b="1" dirty="0" smtClean="0">
                <a:solidFill>
                  <a:srgbClr val="FFFFFF"/>
                </a:solidFill>
                <a:latin typeface="微软雅黑" charset="0"/>
                <a:ea typeface="微软雅黑" charset="0"/>
                <a:cs typeface="微软雅黑" charset="0"/>
                <a:sym typeface="微软雅黑" charset="0"/>
              </a:rPr>
              <a:t>联想云存储获得用户认可</a:t>
            </a:r>
            <a:endParaRPr lang="zh-CN" altLang="en-US" b="1" dirty="0">
              <a:solidFill>
                <a:srgbClr val="FFFFFF"/>
              </a:solidFill>
              <a:latin typeface="微软雅黑" charset="0"/>
              <a:ea typeface="微软雅黑" charset="0"/>
              <a:cs typeface="微软雅黑" charset="0"/>
              <a:sym typeface="微软雅黑" charset="0"/>
            </a:endParaRPr>
          </a:p>
        </p:txBody>
      </p:sp>
    </p:spTree>
    <p:extLst>
      <p:ext uri="{BB962C8B-B14F-4D97-AF65-F5344CB8AC3E}">
        <p14:creationId xmlns:p14="http://schemas.microsoft.com/office/powerpoint/2010/main" val="146954348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4808"/>
            <a:ext cx="9144000" cy="877888"/>
          </a:xfrm>
          <a:prstGeom prst="rect">
            <a:avLst/>
          </a:prstGeom>
          <a:solidFill>
            <a:srgbClr val="FF37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zh-CN" altLang="en-US" sz="2400" b="1" dirty="0">
              <a:solidFill>
                <a:schemeClr val="bg1"/>
              </a:solidFill>
              <a:ea typeface="微软雅黑" charset="0"/>
              <a:cs typeface="微软雅黑" charset="0"/>
            </a:endParaRPr>
          </a:p>
        </p:txBody>
      </p:sp>
      <p:sp>
        <p:nvSpPr>
          <p:cNvPr id="41" name="标题 1"/>
          <p:cNvSpPr txBox="1">
            <a:spLocks noChangeArrowheads="1"/>
          </p:cNvSpPr>
          <p:nvPr/>
        </p:nvSpPr>
        <p:spPr bwMode="auto">
          <a:xfrm>
            <a:off x="1360488" y="304800"/>
            <a:ext cx="6423025" cy="55721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marL="914400" indent="-914400" algn="ctr">
              <a:lnSpc>
                <a:spcPct val="90000"/>
              </a:lnSpc>
            </a:pPr>
            <a:r>
              <a:rPr lang="zh-CN" altLang="en-US" b="1" dirty="0" smtClean="0">
                <a:solidFill>
                  <a:srgbClr val="FFFFFF"/>
                </a:solidFill>
                <a:latin typeface="微软雅黑" charset="0"/>
                <a:ea typeface="微软雅黑" charset="0"/>
                <a:cs typeface="微软雅黑" charset="0"/>
                <a:sym typeface="微软雅黑" charset="0"/>
              </a:rPr>
              <a:t>联想云存储获得权威第三方认可</a:t>
            </a:r>
            <a:endParaRPr lang="zh-CN" altLang="en-US" b="1" dirty="0">
              <a:solidFill>
                <a:srgbClr val="FFFFFF"/>
              </a:solidFill>
              <a:latin typeface="微软雅黑" charset="0"/>
              <a:ea typeface="微软雅黑" charset="0"/>
              <a:cs typeface="微软雅黑" charset="0"/>
              <a:sym typeface="微软雅黑" charset="0"/>
            </a:endParaRPr>
          </a:p>
        </p:txBody>
      </p:sp>
      <p:sp>
        <p:nvSpPr>
          <p:cNvPr id="43" name="矩形 42"/>
          <p:cNvSpPr/>
          <p:nvPr/>
        </p:nvSpPr>
        <p:spPr>
          <a:xfrm>
            <a:off x="1453820" y="1130286"/>
            <a:ext cx="6694448" cy="646331"/>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charset="0"/>
                <a:ea typeface="微软雅黑" charset="0"/>
                <a:cs typeface="微软雅黑" charset="0"/>
                <a:sym typeface="微软雅黑" charset="0"/>
              </a:rPr>
              <a:t>第三方权威咨询机构艾瑞咨询和赛迪咨询，在</a:t>
            </a:r>
            <a:r>
              <a:rPr lang="en-US" altLang="zh-CN" sz="1200" dirty="0" smtClean="0">
                <a:solidFill>
                  <a:schemeClr val="tx1">
                    <a:lumMod val="65000"/>
                    <a:lumOff val="35000"/>
                  </a:schemeClr>
                </a:solidFill>
                <a:latin typeface="微软雅黑" charset="0"/>
                <a:ea typeface="微软雅黑" charset="0"/>
                <a:cs typeface="微软雅黑" charset="0"/>
                <a:sym typeface="微软雅黑" charset="0"/>
              </a:rPr>
              <a:t>2015</a:t>
            </a:r>
            <a:r>
              <a:rPr lang="zh-CN" altLang="en-US" sz="1200" dirty="0" smtClean="0">
                <a:solidFill>
                  <a:schemeClr val="tx1">
                    <a:lumMod val="65000"/>
                    <a:lumOff val="35000"/>
                  </a:schemeClr>
                </a:solidFill>
                <a:latin typeface="微软雅黑" charset="0"/>
                <a:ea typeface="微软雅黑" charset="0"/>
                <a:cs typeface="微软雅黑" charset="0"/>
                <a:sym typeface="微软雅黑" charset="0"/>
              </a:rPr>
              <a:t>年的报告中指出，</a:t>
            </a:r>
            <a:r>
              <a:rPr lang="zh-CN" altLang="en-US" sz="1200" b="1" dirty="0" smtClean="0">
                <a:solidFill>
                  <a:schemeClr val="tx1">
                    <a:lumMod val="65000"/>
                    <a:lumOff val="35000"/>
                  </a:schemeClr>
                </a:solidFill>
                <a:latin typeface="Microsoft YaHei" charset="0"/>
                <a:ea typeface="Microsoft YaHei" charset="0"/>
                <a:cs typeface="Microsoft YaHei" charset="0"/>
                <a:sym typeface="微软雅黑" charset="0"/>
              </a:rPr>
              <a:t>联想是目前位居</a:t>
            </a:r>
            <a:endParaRPr lang="en-US" altLang="zh-CN" sz="1200" b="1" dirty="0" smtClean="0">
              <a:solidFill>
                <a:schemeClr val="tx1">
                  <a:lumMod val="65000"/>
                  <a:lumOff val="35000"/>
                </a:schemeClr>
              </a:solidFill>
              <a:latin typeface="Microsoft YaHei" charset="0"/>
              <a:ea typeface="Microsoft YaHei" charset="0"/>
              <a:cs typeface="Microsoft YaHei" charset="0"/>
              <a:sym typeface="微软雅黑" charset="0"/>
            </a:endParaRPr>
          </a:p>
          <a:p>
            <a:pPr>
              <a:lnSpc>
                <a:spcPct val="150000"/>
              </a:lnSpc>
            </a:pPr>
            <a:r>
              <a:rPr lang="zh-CN" altLang="en-US" sz="1200" b="1" dirty="0" smtClean="0">
                <a:solidFill>
                  <a:schemeClr val="tx1">
                    <a:lumMod val="65000"/>
                    <a:lumOff val="35000"/>
                  </a:schemeClr>
                </a:solidFill>
                <a:latin typeface="Microsoft YaHei" charset="0"/>
                <a:ea typeface="Microsoft YaHei" charset="0"/>
                <a:cs typeface="Microsoft YaHei" charset="0"/>
                <a:sym typeface="微软雅黑" charset="0"/>
              </a:rPr>
              <a:t>企业网盘市场份额第一</a:t>
            </a:r>
            <a:r>
              <a:rPr lang="zh-CN" altLang="en-US" sz="1200" dirty="0" smtClean="0">
                <a:solidFill>
                  <a:schemeClr val="tx1">
                    <a:lumMod val="65000"/>
                    <a:lumOff val="35000"/>
                  </a:schemeClr>
                </a:solidFill>
                <a:latin typeface="微软雅黑" charset="0"/>
                <a:ea typeface="微软雅黑" charset="0"/>
                <a:cs typeface="微软雅黑" charset="0"/>
                <a:sym typeface="微软雅黑" charset="0"/>
              </a:rPr>
              <a:t>的品牌，在技术、运营、渠道、服务等各方面都表现突出。</a:t>
            </a:r>
          </a:p>
        </p:txBody>
      </p:sp>
      <p:sp>
        <p:nvSpPr>
          <p:cNvPr id="10" name="等腰三角形 9"/>
          <p:cNvSpPr/>
          <p:nvPr/>
        </p:nvSpPr>
        <p:spPr bwMode="auto">
          <a:xfrm rot="5400000">
            <a:off x="1188727" y="1257470"/>
            <a:ext cx="180000" cy="144000"/>
          </a:xfrm>
          <a:prstGeom prst="triangle">
            <a:avLst/>
          </a:prstGeom>
          <a:solidFill>
            <a:srgbClr val="FF370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7595" y="2222963"/>
            <a:ext cx="3306126" cy="2404454"/>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9940" y="2228964"/>
            <a:ext cx="3142956" cy="2422932"/>
          </a:xfrm>
          <a:prstGeom prst="rect">
            <a:avLst/>
          </a:prstGeom>
        </p:spPr>
      </p:pic>
    </p:spTree>
    <p:extLst>
      <p:ext uri="{BB962C8B-B14F-4D97-AF65-F5344CB8AC3E}">
        <p14:creationId xmlns:p14="http://schemas.microsoft.com/office/powerpoint/2010/main" val="111350221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bwMode="auto">
          <a:xfrm>
            <a:off x="1695796" y="3309903"/>
            <a:ext cx="1448532" cy="848030"/>
          </a:xfrm>
          <a:prstGeom prst="rect">
            <a:avLst/>
          </a:prstGeom>
          <a:solidFill>
            <a:schemeClr val="bg1"/>
          </a:solidFill>
          <a:ln w="9525" cap="flat" cmpd="sng" algn="ctr">
            <a:noFill/>
            <a:prstDash val="solid"/>
            <a:round/>
            <a:headEnd type="none" w="med" len="med"/>
            <a:tailEnd type="none" w="med" len="med"/>
          </a:ln>
          <a:effectLst>
            <a:outerShdw blurRad="101600" sx="102000" sy="102000" algn="ctr"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31" name="矩形 30"/>
          <p:cNvSpPr/>
          <p:nvPr/>
        </p:nvSpPr>
        <p:spPr bwMode="auto">
          <a:xfrm>
            <a:off x="668867" y="1544336"/>
            <a:ext cx="1125277" cy="684000"/>
          </a:xfrm>
          <a:prstGeom prst="rect">
            <a:avLst/>
          </a:prstGeom>
          <a:solidFill>
            <a:schemeClr val="bg1"/>
          </a:solidFill>
          <a:ln w="9525" cap="flat" cmpd="sng" algn="ctr">
            <a:noFill/>
            <a:prstDash val="solid"/>
            <a:round/>
            <a:headEnd type="none" w="med" len="med"/>
            <a:tailEnd type="none" w="med" len="med"/>
          </a:ln>
          <a:effectLst>
            <a:outerShdw blurRad="101600" sx="104000" sy="104000" algn="ctr" rotWithShape="0">
              <a:prstClr val="black">
                <a:alpha val="16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41" name="矩形 40"/>
          <p:cNvSpPr/>
          <p:nvPr/>
        </p:nvSpPr>
        <p:spPr bwMode="auto">
          <a:xfrm>
            <a:off x="5562600" y="2929161"/>
            <a:ext cx="1240370" cy="1034938"/>
          </a:xfrm>
          <a:prstGeom prst="rect">
            <a:avLst/>
          </a:prstGeom>
          <a:solidFill>
            <a:srgbClr val="F8F8F8"/>
          </a:solidFill>
          <a:ln w="9525" cap="flat" cmpd="sng" algn="ctr">
            <a:noFill/>
            <a:prstDash val="solid"/>
            <a:round/>
            <a:headEnd type="none" w="med" len="med"/>
            <a:tailEnd type="none" w="med" len="med"/>
          </a:ln>
          <a:effectLst>
            <a:outerShdw blurRad="139700" sx="102000" sy="102000" algn="ctr" rotWithShape="0">
              <a:prstClr val="black">
                <a:alpha val="14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37" name="矩形 36"/>
          <p:cNvSpPr/>
          <p:nvPr/>
        </p:nvSpPr>
        <p:spPr bwMode="auto">
          <a:xfrm>
            <a:off x="6180667" y="2162157"/>
            <a:ext cx="1315064" cy="1230766"/>
          </a:xfrm>
          <a:prstGeom prst="rect">
            <a:avLst/>
          </a:prstGeom>
          <a:solidFill>
            <a:schemeClr val="bg1"/>
          </a:solidFill>
          <a:ln w="9525" cap="flat" cmpd="sng" algn="ctr">
            <a:noFill/>
            <a:prstDash val="solid"/>
            <a:round/>
            <a:headEnd type="none" w="med" len="med"/>
            <a:tailEnd type="none" w="med" len="med"/>
          </a:ln>
          <a:effectLst>
            <a:outerShdw blurRad="190500" sx="102000" sy="102000" algn="ctr" rotWithShape="0">
              <a:prstClr val="black">
                <a:alpha val="13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33" name="矩形 32"/>
          <p:cNvSpPr/>
          <p:nvPr/>
        </p:nvSpPr>
        <p:spPr bwMode="auto">
          <a:xfrm>
            <a:off x="3464417" y="1470474"/>
            <a:ext cx="1120462" cy="1516050"/>
          </a:xfrm>
          <a:prstGeom prst="rect">
            <a:avLst/>
          </a:prstGeom>
          <a:solidFill>
            <a:schemeClr val="bg1"/>
          </a:solidFill>
          <a:ln w="9525" cap="flat" cmpd="sng" algn="ctr">
            <a:noFill/>
            <a:prstDash val="solid"/>
            <a:round/>
            <a:headEnd type="none" w="med" len="med"/>
            <a:tailEnd type="none" w="med" len="med"/>
          </a:ln>
          <a:effectLst>
            <a:outerShdw blurRad="190500" sx="102000" sy="102000" algn="ctr" rotWithShape="0">
              <a:prstClr val="black">
                <a:alpha val="13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dirty="0">
              <a:ln>
                <a:noFill/>
              </a:ln>
              <a:solidFill>
                <a:schemeClr val="tx1"/>
              </a:solidFill>
              <a:effectLst/>
              <a:latin typeface="Arial" charset="0"/>
              <a:ea typeface="宋体" charset="0"/>
              <a:cs typeface="宋体" charset="0"/>
            </a:endParaRPr>
          </a:p>
        </p:txBody>
      </p:sp>
      <p:pic>
        <p:nvPicPr>
          <p:cNvPr id="6" name="图片 5" descr="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2700" y="956810"/>
            <a:ext cx="2167681" cy="2018210"/>
          </a:xfrm>
          <a:prstGeom prst="rect">
            <a:avLst/>
          </a:prstGeom>
          <a:ln>
            <a:noFill/>
          </a:ln>
          <a:effectLst>
            <a:outerShdw blurRad="152400" sx="101000" sy="101000" algn="ctr" rotWithShape="0">
              <a:prstClr val="black">
                <a:alpha val="40000"/>
              </a:prstClr>
            </a:outerShdw>
          </a:effectLst>
        </p:spPr>
      </p:pic>
      <p:sp>
        <p:nvSpPr>
          <p:cNvPr id="38" name="矩形 37"/>
          <p:cNvSpPr/>
          <p:nvPr/>
        </p:nvSpPr>
        <p:spPr bwMode="auto">
          <a:xfrm>
            <a:off x="4208867" y="3149294"/>
            <a:ext cx="909236" cy="1034938"/>
          </a:xfrm>
          <a:prstGeom prst="rect">
            <a:avLst/>
          </a:prstGeom>
          <a:solidFill>
            <a:schemeClr val="bg1"/>
          </a:solidFill>
          <a:ln w="9525" cap="flat" cmpd="sng" algn="ctr">
            <a:noFill/>
            <a:prstDash val="solid"/>
            <a:round/>
            <a:headEnd type="none" w="med" len="med"/>
            <a:tailEnd type="none" w="med" len="med"/>
          </a:ln>
          <a:effectLst>
            <a:outerShdw blurRad="139700" sx="102000" sy="102000" algn="ctr" rotWithShape="0">
              <a:prstClr val="black">
                <a:alpha val="14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sp>
        <p:nvSpPr>
          <p:cNvPr id="43" name="矩形 42"/>
          <p:cNvSpPr/>
          <p:nvPr/>
        </p:nvSpPr>
        <p:spPr bwMode="auto">
          <a:xfrm>
            <a:off x="6941713" y="1755758"/>
            <a:ext cx="909618" cy="1230766"/>
          </a:xfrm>
          <a:prstGeom prst="rect">
            <a:avLst/>
          </a:prstGeom>
          <a:solidFill>
            <a:schemeClr val="bg1"/>
          </a:solidFill>
          <a:ln w="9525" cap="flat" cmpd="sng" algn="ctr">
            <a:noFill/>
            <a:prstDash val="solid"/>
            <a:round/>
            <a:headEnd type="none" w="med" len="med"/>
            <a:tailEnd type="none" w="med" len="med"/>
          </a:ln>
          <a:effectLst>
            <a:outerShdw blurRad="190500" sx="102000" sy="102000" algn="ctr" rotWithShape="0">
              <a:prstClr val="black">
                <a:alpha val="13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pic>
        <p:nvPicPr>
          <p:cNvPr id="11" name="图片 10" descr="助力驻华大使馆文件传输.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 y="2228045"/>
            <a:ext cx="2406905" cy="1531395"/>
          </a:xfrm>
          <a:prstGeom prst="rect">
            <a:avLst/>
          </a:prstGeom>
          <a:ln>
            <a:noFill/>
          </a:ln>
          <a:effectLst>
            <a:outerShdw blurRad="101600" sx="102000" sy="102000" algn="ctr" rotWithShape="0">
              <a:prstClr val="black">
                <a:alpha val="15000"/>
              </a:prstClr>
            </a:outerShdw>
          </a:effectLst>
        </p:spPr>
      </p:pic>
      <p:sp>
        <p:nvSpPr>
          <p:cNvPr id="32" name="矩形 31"/>
          <p:cNvSpPr/>
          <p:nvPr/>
        </p:nvSpPr>
        <p:spPr>
          <a:xfrm>
            <a:off x="250826" y="264752"/>
            <a:ext cx="4572000" cy="1200329"/>
          </a:xfrm>
          <a:prstGeom prst="rect">
            <a:avLst/>
          </a:prstGeom>
        </p:spPr>
        <p:txBody>
          <a:bodyPr>
            <a:spAutoFit/>
          </a:bodyPr>
          <a:lstStyle/>
          <a:p>
            <a:pPr>
              <a:lnSpc>
                <a:spcPct val="150000"/>
              </a:lnSpc>
            </a:pPr>
            <a:r>
              <a:rPr lang="zh-CN" altLang="en-US" sz="2400" b="1" dirty="0" smtClean="0">
                <a:solidFill>
                  <a:srgbClr val="FF3702"/>
                </a:solidFill>
                <a:latin typeface="微软雅黑" charset="0"/>
                <a:ea typeface="微软雅黑" charset="0"/>
                <a:cs typeface="微软雅黑" charset="0"/>
                <a:sym typeface="微软雅黑" charset="0"/>
              </a:rPr>
              <a:t>上百家媒体持续发布新闻报道</a:t>
            </a:r>
          </a:p>
          <a:p>
            <a:pPr>
              <a:lnSpc>
                <a:spcPct val="150000"/>
              </a:lnSpc>
            </a:pPr>
            <a:endParaRPr lang="zh-CN" altLang="en-US" sz="2400" b="1" dirty="0">
              <a:solidFill>
                <a:srgbClr val="FF3702"/>
              </a:solidFill>
              <a:latin typeface="微软雅黑" charset="0"/>
              <a:ea typeface="微软雅黑" charset="0"/>
              <a:cs typeface="微软雅黑" charset="0"/>
              <a:sym typeface="微软雅黑" charset="0"/>
            </a:endParaRPr>
          </a:p>
        </p:txBody>
      </p:sp>
      <p:sp>
        <p:nvSpPr>
          <p:cNvPr id="35" name="矩形 34"/>
          <p:cNvSpPr/>
          <p:nvPr/>
        </p:nvSpPr>
        <p:spPr bwMode="auto">
          <a:xfrm>
            <a:off x="3027042" y="1755758"/>
            <a:ext cx="756000" cy="1022912"/>
          </a:xfrm>
          <a:prstGeom prst="rect">
            <a:avLst/>
          </a:prstGeom>
          <a:solidFill>
            <a:schemeClr val="bg1">
              <a:lumMod val="95000"/>
            </a:schemeClr>
          </a:solidFill>
          <a:ln w="9525" cap="flat" cmpd="sng" algn="ctr">
            <a:noFill/>
            <a:prstDash val="solid"/>
            <a:round/>
            <a:headEnd type="none" w="med" len="med"/>
            <a:tailEnd type="none" w="med" len="med"/>
          </a:ln>
          <a:effectLst>
            <a:outerShdw blurRad="152400" sx="102000" sy="102000" algn="ctr"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pic>
        <p:nvPicPr>
          <p:cNvPr id="3" name="图片 2" descr="2015中国互联网领袖峰会双项大奖.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5319" y="2766438"/>
            <a:ext cx="1457798" cy="1488176"/>
          </a:xfrm>
          <a:prstGeom prst="rect">
            <a:avLst/>
          </a:prstGeom>
          <a:ln>
            <a:noFill/>
          </a:ln>
          <a:effectLst>
            <a:outerShdw blurRad="152400" sx="102000" sy="102000" algn="ctr" rotWithShape="0">
              <a:prstClr val="black">
                <a:alpha val="32000"/>
              </a:prstClr>
            </a:outerShdw>
          </a:effectLst>
        </p:spPr>
      </p:pic>
      <p:sp>
        <p:nvSpPr>
          <p:cNvPr id="39" name="矩形 38"/>
          <p:cNvSpPr/>
          <p:nvPr/>
        </p:nvSpPr>
        <p:spPr bwMode="auto">
          <a:xfrm>
            <a:off x="2232869" y="2656371"/>
            <a:ext cx="684000" cy="671308"/>
          </a:xfrm>
          <a:prstGeom prst="rect">
            <a:avLst/>
          </a:prstGeom>
          <a:solidFill>
            <a:schemeClr val="bg1">
              <a:lumMod val="95000"/>
            </a:schemeClr>
          </a:solidFill>
          <a:ln w="9525" cap="flat" cmpd="sng" algn="ctr">
            <a:noFill/>
            <a:prstDash val="solid"/>
            <a:round/>
            <a:headEnd type="none" w="med" len="med"/>
            <a:tailEnd type="none" w="med" len="med"/>
          </a:ln>
          <a:effectLst>
            <a:outerShdw blurRad="190500" sx="105000" sy="105000" algn="ctr" rotWithShape="0">
              <a:prstClr val="black">
                <a:alpha val="29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Arial" charset="0"/>
              <a:ea typeface="宋体" charset="0"/>
              <a:cs typeface="宋体" charset="0"/>
            </a:endParaRPr>
          </a:p>
        </p:txBody>
      </p:sp>
      <p:pic>
        <p:nvPicPr>
          <p:cNvPr id="3075" name="Picture 3"/>
          <p:cNvPicPr>
            <a:picLocks noChangeAspect="1" noChangeArrowheads="1"/>
          </p:cNvPicPr>
          <p:nvPr/>
        </p:nvPicPr>
        <p:blipFill>
          <a:blip r:embed="rId5" cstate="print"/>
          <a:srcRect/>
          <a:stretch>
            <a:fillRect/>
          </a:stretch>
        </p:blipFill>
        <p:spPr bwMode="auto">
          <a:xfrm>
            <a:off x="7411063" y="2782614"/>
            <a:ext cx="1296976" cy="1196638"/>
          </a:xfrm>
          <a:prstGeom prst="rect">
            <a:avLst/>
          </a:prstGeom>
          <a:noFill/>
          <a:ln w="9525">
            <a:noFill/>
            <a:miter lim="800000"/>
            <a:headEnd/>
            <a:tailEnd/>
          </a:ln>
          <a:effectLst>
            <a:outerShdw blurRad="114300" sx="105000" sy="105000" algn="ctr" rotWithShape="0">
              <a:prstClr val="black">
                <a:alpha val="52000"/>
              </a:prstClr>
            </a:outerShdw>
          </a:effectLst>
        </p:spPr>
      </p:pic>
      <p:pic>
        <p:nvPicPr>
          <p:cNvPr id="3076" name="Picture 4"/>
          <p:cNvPicPr>
            <a:picLocks noChangeAspect="1" noChangeArrowheads="1"/>
          </p:cNvPicPr>
          <p:nvPr/>
        </p:nvPicPr>
        <p:blipFill>
          <a:blip r:embed="rId6" cstate="print"/>
          <a:srcRect/>
          <a:stretch>
            <a:fillRect/>
          </a:stretch>
        </p:blipFill>
        <p:spPr bwMode="auto">
          <a:xfrm>
            <a:off x="5699251" y="4528259"/>
            <a:ext cx="756000" cy="362571"/>
          </a:xfrm>
          <a:prstGeom prst="rect">
            <a:avLst/>
          </a:prstGeom>
          <a:noFill/>
          <a:ln w="9525">
            <a:noFill/>
            <a:miter lim="800000"/>
            <a:headEnd/>
            <a:tailEnd/>
          </a:ln>
        </p:spPr>
      </p:pic>
      <p:pic>
        <p:nvPicPr>
          <p:cNvPr id="3077" name="Picture 5"/>
          <p:cNvPicPr>
            <a:picLocks noChangeAspect="1" noChangeArrowheads="1"/>
          </p:cNvPicPr>
          <p:nvPr/>
        </p:nvPicPr>
        <p:blipFill>
          <a:blip r:embed="rId7" cstate="print"/>
          <a:srcRect/>
          <a:stretch>
            <a:fillRect/>
          </a:stretch>
        </p:blipFill>
        <p:spPr bwMode="auto">
          <a:xfrm>
            <a:off x="6665256" y="4528259"/>
            <a:ext cx="756000" cy="348269"/>
          </a:xfrm>
          <a:prstGeom prst="rect">
            <a:avLst/>
          </a:prstGeom>
          <a:noFill/>
          <a:ln w="9525">
            <a:noFill/>
            <a:miter lim="800000"/>
            <a:headEnd/>
            <a:tailEnd/>
          </a:ln>
        </p:spPr>
      </p:pic>
      <p:pic>
        <p:nvPicPr>
          <p:cNvPr id="3078" name="Picture 6"/>
          <p:cNvPicPr>
            <a:picLocks noChangeAspect="1" noChangeArrowheads="1"/>
          </p:cNvPicPr>
          <p:nvPr/>
        </p:nvPicPr>
        <p:blipFill>
          <a:blip r:embed="rId8" cstate="print"/>
          <a:srcRect/>
          <a:stretch>
            <a:fillRect/>
          </a:stretch>
        </p:blipFill>
        <p:spPr bwMode="auto">
          <a:xfrm>
            <a:off x="60166" y="4531274"/>
            <a:ext cx="599055" cy="313961"/>
          </a:xfrm>
          <a:prstGeom prst="rect">
            <a:avLst/>
          </a:prstGeom>
          <a:noFill/>
          <a:ln w="9525">
            <a:noFill/>
            <a:miter lim="800000"/>
            <a:headEnd/>
            <a:tailEnd/>
          </a:ln>
        </p:spPr>
      </p:pic>
      <p:pic>
        <p:nvPicPr>
          <p:cNvPr id="3079" name="Picture 7"/>
          <p:cNvPicPr>
            <a:picLocks noChangeAspect="1" noChangeArrowheads="1"/>
          </p:cNvPicPr>
          <p:nvPr/>
        </p:nvPicPr>
        <p:blipFill>
          <a:blip r:embed="rId9" cstate="print"/>
          <a:srcRect/>
          <a:stretch>
            <a:fillRect/>
          </a:stretch>
        </p:blipFill>
        <p:spPr bwMode="auto">
          <a:xfrm>
            <a:off x="869226" y="4528259"/>
            <a:ext cx="756000" cy="321613"/>
          </a:xfrm>
          <a:prstGeom prst="rect">
            <a:avLst/>
          </a:prstGeom>
          <a:noFill/>
          <a:ln w="9525">
            <a:noFill/>
            <a:miter lim="800000"/>
            <a:headEnd/>
            <a:tailEnd/>
          </a:ln>
        </p:spPr>
      </p:pic>
      <p:pic>
        <p:nvPicPr>
          <p:cNvPr id="3080" name="Picture 8"/>
          <p:cNvPicPr>
            <a:picLocks noChangeAspect="1" noChangeArrowheads="1"/>
          </p:cNvPicPr>
          <p:nvPr/>
        </p:nvPicPr>
        <p:blipFill>
          <a:blip r:embed="rId10" cstate="print"/>
          <a:srcRect/>
          <a:stretch>
            <a:fillRect/>
          </a:stretch>
        </p:blipFill>
        <p:spPr bwMode="auto">
          <a:xfrm>
            <a:off x="3767241" y="4528259"/>
            <a:ext cx="756000" cy="348269"/>
          </a:xfrm>
          <a:prstGeom prst="rect">
            <a:avLst/>
          </a:prstGeom>
          <a:noFill/>
          <a:ln w="9525">
            <a:noFill/>
            <a:miter lim="800000"/>
            <a:headEnd/>
            <a:tailEnd/>
          </a:ln>
        </p:spPr>
      </p:pic>
      <p:pic>
        <p:nvPicPr>
          <p:cNvPr id="3081" name="Picture 9"/>
          <p:cNvPicPr>
            <a:picLocks noChangeAspect="1" noChangeArrowheads="1"/>
          </p:cNvPicPr>
          <p:nvPr/>
        </p:nvPicPr>
        <p:blipFill>
          <a:blip r:embed="rId11" cstate="print"/>
          <a:srcRect/>
          <a:stretch>
            <a:fillRect/>
          </a:stretch>
        </p:blipFill>
        <p:spPr bwMode="auto">
          <a:xfrm>
            <a:off x="2801236" y="4528259"/>
            <a:ext cx="756000" cy="330953"/>
          </a:xfrm>
          <a:prstGeom prst="rect">
            <a:avLst/>
          </a:prstGeom>
          <a:noFill/>
          <a:ln w="9525">
            <a:noFill/>
            <a:miter lim="800000"/>
            <a:headEnd/>
            <a:tailEnd/>
          </a:ln>
        </p:spPr>
      </p:pic>
      <p:pic>
        <p:nvPicPr>
          <p:cNvPr id="3082" name="Picture 10"/>
          <p:cNvPicPr>
            <a:picLocks noChangeAspect="1" noChangeArrowheads="1"/>
          </p:cNvPicPr>
          <p:nvPr/>
        </p:nvPicPr>
        <p:blipFill>
          <a:blip r:embed="rId12" cstate="print"/>
          <a:srcRect/>
          <a:stretch>
            <a:fillRect/>
          </a:stretch>
        </p:blipFill>
        <p:spPr bwMode="auto">
          <a:xfrm>
            <a:off x="4733246" y="4528259"/>
            <a:ext cx="756000" cy="336832"/>
          </a:xfrm>
          <a:prstGeom prst="rect">
            <a:avLst/>
          </a:prstGeom>
          <a:noFill/>
          <a:ln w="9525">
            <a:noFill/>
            <a:miter lim="800000"/>
            <a:headEnd/>
            <a:tailEnd/>
          </a:ln>
        </p:spPr>
      </p:pic>
      <p:pic>
        <p:nvPicPr>
          <p:cNvPr id="3083" name="Picture 11"/>
          <p:cNvPicPr>
            <a:picLocks noChangeAspect="1" noChangeArrowheads="1"/>
          </p:cNvPicPr>
          <p:nvPr/>
        </p:nvPicPr>
        <p:blipFill>
          <a:blip r:embed="rId13" cstate="print"/>
          <a:srcRect/>
          <a:stretch>
            <a:fillRect/>
          </a:stretch>
        </p:blipFill>
        <p:spPr bwMode="auto">
          <a:xfrm>
            <a:off x="1835231" y="4528259"/>
            <a:ext cx="756000" cy="336832"/>
          </a:xfrm>
          <a:prstGeom prst="rect">
            <a:avLst/>
          </a:prstGeom>
          <a:noFill/>
          <a:ln w="9525">
            <a:noFill/>
            <a:miter lim="800000"/>
            <a:headEnd/>
            <a:tailEnd/>
          </a:ln>
        </p:spPr>
      </p:pic>
      <p:pic>
        <p:nvPicPr>
          <p:cNvPr id="3084" name="Picture 12"/>
          <p:cNvPicPr>
            <a:picLocks noChangeAspect="1" noChangeArrowheads="1"/>
          </p:cNvPicPr>
          <p:nvPr/>
        </p:nvPicPr>
        <p:blipFill>
          <a:blip r:embed="rId14" cstate="print"/>
          <a:srcRect/>
          <a:stretch>
            <a:fillRect/>
          </a:stretch>
        </p:blipFill>
        <p:spPr bwMode="auto">
          <a:xfrm>
            <a:off x="8373624" y="4528259"/>
            <a:ext cx="756000" cy="330953"/>
          </a:xfrm>
          <a:prstGeom prst="rect">
            <a:avLst/>
          </a:prstGeom>
          <a:noFill/>
          <a:ln w="9525">
            <a:noFill/>
            <a:miter lim="800000"/>
            <a:headEnd/>
            <a:tailEnd/>
          </a:ln>
        </p:spPr>
      </p:pic>
      <p:pic>
        <p:nvPicPr>
          <p:cNvPr id="3085" name="Picture 13"/>
          <p:cNvPicPr>
            <a:picLocks noChangeAspect="1" noChangeArrowheads="1"/>
          </p:cNvPicPr>
          <p:nvPr/>
        </p:nvPicPr>
        <p:blipFill>
          <a:blip r:embed="rId15" cstate="print"/>
          <a:srcRect/>
          <a:stretch>
            <a:fillRect/>
          </a:stretch>
        </p:blipFill>
        <p:spPr bwMode="auto">
          <a:xfrm>
            <a:off x="7631261" y="4443195"/>
            <a:ext cx="532358" cy="458930"/>
          </a:xfrm>
          <a:prstGeom prst="rect">
            <a:avLst/>
          </a:prstGeom>
          <a:noFill/>
          <a:ln w="9525">
            <a:noFill/>
            <a:miter lim="800000"/>
            <a:headEnd/>
            <a:tailEnd/>
          </a:ln>
        </p:spPr>
      </p:pic>
      <p:pic>
        <p:nvPicPr>
          <p:cNvPr id="20" name="Picture 2" descr="D:\工作资料\7. Meeting\会议&amp;banner照片\可信云\图片2.jpg"/>
          <p:cNvPicPr>
            <a:picLocks noChangeAspect="1" noChangeArrowheads="1"/>
          </p:cNvPicPr>
          <p:nvPr/>
        </p:nvPicPr>
        <p:blipFill>
          <a:blip r:embed="rId16" cstate="print"/>
          <a:srcRect/>
          <a:stretch>
            <a:fillRect/>
          </a:stretch>
        </p:blipFill>
        <p:spPr bwMode="auto">
          <a:xfrm>
            <a:off x="1557077" y="1228589"/>
            <a:ext cx="1603566" cy="1682036"/>
          </a:xfrm>
          <a:prstGeom prst="rect">
            <a:avLst/>
          </a:prstGeom>
          <a:noFill/>
          <a:effectLst>
            <a:outerShdw blurRad="152400" sx="103000" sy="103000" algn="ctr" rotWithShape="0">
              <a:prstClr val="black">
                <a:alpha val="30000"/>
              </a:prstClr>
            </a:outerShdw>
          </a:effectLst>
        </p:spPr>
      </p:pic>
      <p:pic>
        <p:nvPicPr>
          <p:cNvPr id="5" name="图片 4" descr="1.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65708" y="1570352"/>
            <a:ext cx="1278292" cy="1253308"/>
          </a:xfrm>
          <a:prstGeom prst="rect">
            <a:avLst/>
          </a:prstGeom>
          <a:ln>
            <a:noFill/>
          </a:ln>
          <a:effectLst>
            <a:outerShdw blurRad="190500" sx="102000" sy="102000" algn="ctr" rotWithShape="0">
              <a:prstClr val="black">
                <a:alpha val="27000"/>
              </a:prstClr>
            </a:outerShdw>
          </a:effectLst>
        </p:spPr>
      </p:pic>
      <p:pic>
        <p:nvPicPr>
          <p:cNvPr id="8" name="图片 7" descr="可信云企业网盘奖.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71940" y="2487657"/>
            <a:ext cx="1912601" cy="1170129"/>
          </a:xfrm>
          <a:prstGeom prst="rect">
            <a:avLst/>
          </a:prstGeom>
          <a:ln>
            <a:noFill/>
          </a:ln>
          <a:effectLst>
            <a:outerShdw blurRad="152400" sx="102000" sy="102000" algn="ctr" rotWithShape="0">
              <a:prstClr val="black">
                <a:alpha val="39000"/>
              </a:prstClr>
            </a:outerShdw>
          </a:effectLst>
        </p:spPr>
      </p:pic>
    </p:spTree>
    <p:extLst>
      <p:ext uri="{BB962C8B-B14F-4D97-AF65-F5344CB8AC3E}">
        <p14:creationId xmlns:p14="http://schemas.microsoft.com/office/powerpoint/2010/main" val="82230443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 y="2211710"/>
            <a:ext cx="2506778" cy="2506778"/>
          </a:xfrm>
          <a:prstGeom prst="rect">
            <a:avLst/>
          </a:prstGeom>
        </p:spPr>
      </p:pic>
      <p:sp>
        <p:nvSpPr>
          <p:cNvPr id="4" name="矩形 3"/>
          <p:cNvSpPr/>
          <p:nvPr/>
        </p:nvSpPr>
        <p:spPr>
          <a:xfrm>
            <a:off x="3441275" y="4681294"/>
            <a:ext cx="1620958" cy="523220"/>
          </a:xfrm>
          <a:prstGeom prst="rect">
            <a:avLst/>
          </a:prstGeom>
        </p:spPr>
        <p:txBody>
          <a:bodyPr wrap="none">
            <a:spAutoFit/>
          </a:bodyPr>
          <a:lstStyle/>
          <a:p>
            <a:pPr algn="ctr" fontAlgn="base">
              <a:spcBef>
                <a:spcPct val="20000"/>
              </a:spcBef>
              <a:spcAft>
                <a:spcPct val="0"/>
              </a:spcAft>
            </a:pPr>
            <a:r>
              <a:rPr lang="zh-CN" altLang="en-US" sz="2800" b="1">
                <a:solidFill>
                  <a:schemeClr val="bg1"/>
                </a:solidFill>
                <a:latin typeface="微软雅黑" panose="020B0503020204020204" pitchFamily="34" charset="-122"/>
                <a:ea typeface="微软雅黑" panose="020B0503020204020204" pitchFamily="34" charset="-122"/>
                <a:cs typeface="Arial" charset="0"/>
              </a:rPr>
              <a:t>公司优势</a:t>
            </a:r>
            <a:endParaRPr lang="en-US" altLang="zh-CN" sz="2800" b="1" dirty="0">
              <a:solidFill>
                <a:schemeClr val="bg1"/>
              </a:solidFill>
              <a:latin typeface="微软雅黑" panose="020B0503020204020204" pitchFamily="34" charset="-122"/>
              <a:ea typeface="微软雅黑" panose="020B0503020204020204" pitchFamily="34" charset="-122"/>
              <a:cs typeface="Arial" charset="0"/>
            </a:endParaRPr>
          </a:p>
        </p:txBody>
      </p:sp>
      <p:sp>
        <p:nvSpPr>
          <p:cNvPr id="10" name="Title 2"/>
          <p:cNvSpPr txBox="1">
            <a:spLocks/>
          </p:cNvSpPr>
          <p:nvPr/>
        </p:nvSpPr>
        <p:spPr>
          <a:xfrm>
            <a:off x="395536" y="411510"/>
            <a:ext cx="8307201" cy="390906"/>
          </a:xfrm>
          <a:prstGeom prst="rect">
            <a:avLst/>
          </a:prstGeom>
        </p:spPr>
        <p:txBody>
          <a:bodyPr vert="horz" lIns="91430" tIns="45715" rIns="91430" bIns="45715" rtlCol="0" anchor="ctr">
            <a:noAutofit/>
          </a:bodyPr>
          <a:lstStyle>
            <a:lvl1pPr algn="l" defTabSz="914296" rtl="0" eaLnBrk="1" latinLnBrk="0" hangingPunct="1">
              <a:spcBef>
                <a:spcPct val="0"/>
              </a:spcBef>
              <a:buNone/>
              <a:defRPr sz="2800" kern="1200">
                <a:solidFill>
                  <a:schemeClr val="tx1"/>
                </a:solidFill>
                <a:latin typeface="+mj-lt"/>
                <a:ea typeface="+mj-ea"/>
                <a:cs typeface="+mj-cs"/>
              </a:defRPr>
            </a:lvl1pPr>
          </a:lstStyle>
          <a:p>
            <a:r>
              <a:rPr lang="zh-CN" altLang="en-US" sz="2400" b="1" dirty="0" smtClean="0">
                <a:solidFill>
                  <a:srgbClr val="FF3802"/>
                </a:solidFill>
                <a:latin typeface="微软雅黑" pitchFamily="34" charset="-122"/>
                <a:ea typeface="微软雅黑" pitchFamily="34" charset="-122"/>
              </a:rPr>
              <a:t>联想公司优势</a:t>
            </a:r>
            <a:endParaRPr lang="en-US" sz="2400" b="1" dirty="0">
              <a:solidFill>
                <a:srgbClr val="FF3802"/>
              </a:solidFill>
            </a:endParaRPr>
          </a:p>
        </p:txBody>
      </p:sp>
      <p:sp>
        <p:nvSpPr>
          <p:cNvPr id="31" name="矩形 30"/>
          <p:cNvSpPr/>
          <p:nvPr/>
        </p:nvSpPr>
        <p:spPr>
          <a:xfrm>
            <a:off x="3347864" y="-1460698"/>
            <a:ext cx="295232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阅读重点不突出，是否可以尝试其他排版，或者改变字体大小等方式？</a:t>
            </a:r>
            <a:endParaRPr lang="zh-CN" altLang="en-US" dirty="0"/>
          </a:p>
        </p:txBody>
      </p:sp>
      <p:sp>
        <p:nvSpPr>
          <p:cNvPr id="16" name="矩形 15"/>
          <p:cNvSpPr/>
          <p:nvPr/>
        </p:nvSpPr>
        <p:spPr>
          <a:xfrm>
            <a:off x="673789" y="2939179"/>
            <a:ext cx="1152128" cy="369332"/>
          </a:xfrm>
          <a:prstGeom prst="rect">
            <a:avLst/>
          </a:prstGeom>
        </p:spPr>
        <p:txBody>
          <a:bodyPr wrap="square">
            <a:spAutoFit/>
          </a:bodyPr>
          <a:lstStyle/>
          <a:p>
            <a:pPr algn="ctr" fontAlgn="base">
              <a:spcBef>
                <a:spcPct val="20000"/>
              </a:spcBef>
              <a:spcAft>
                <a:spcPct val="0"/>
              </a:spcAft>
            </a:pPr>
            <a:r>
              <a:rPr lang="zh-CN" altLang="en-US" b="1" dirty="0">
                <a:solidFill>
                  <a:schemeClr val="bg1"/>
                </a:solidFill>
                <a:latin typeface="微软雅黑" panose="020B0503020204020204" pitchFamily="34" charset="-122"/>
                <a:ea typeface="微软雅黑" panose="020B0503020204020204" pitchFamily="34" charset="-122"/>
                <a:cs typeface="Arial" charset="0"/>
              </a:rPr>
              <a:t>品牌信誉</a:t>
            </a:r>
            <a:endParaRPr lang="en-US" altLang="zh-CN" b="1" dirty="0">
              <a:solidFill>
                <a:schemeClr val="bg1"/>
              </a:solidFill>
              <a:latin typeface="微软雅黑" panose="020B0503020204020204" pitchFamily="34" charset="-122"/>
              <a:ea typeface="微软雅黑" panose="020B0503020204020204" pitchFamily="34" charset="-122"/>
              <a:cs typeface="Arial" charset="0"/>
            </a:endParaRPr>
          </a:p>
        </p:txBody>
      </p:sp>
      <p:sp>
        <p:nvSpPr>
          <p:cNvPr id="33" name="矩形 32"/>
          <p:cNvSpPr/>
          <p:nvPr/>
        </p:nvSpPr>
        <p:spPr>
          <a:xfrm>
            <a:off x="496008" y="3350109"/>
            <a:ext cx="1451559" cy="400110"/>
          </a:xfrm>
          <a:prstGeom prst="rect">
            <a:avLst/>
          </a:prstGeom>
        </p:spPr>
        <p:txBody>
          <a:bodyPr wrap="square">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cs typeface="Arial" pitchFamily="34" charset="0"/>
              </a:rPr>
              <a:t>持续联想一贯的客户至上理念</a:t>
            </a:r>
          </a:p>
        </p:txBody>
      </p:sp>
      <p:sp>
        <p:nvSpPr>
          <p:cNvPr id="35" name="文本框 34"/>
          <p:cNvSpPr txBox="1"/>
          <p:nvPr/>
        </p:nvSpPr>
        <p:spPr>
          <a:xfrm>
            <a:off x="792584" y="1628244"/>
            <a:ext cx="184731" cy="369332"/>
          </a:xfrm>
          <a:prstGeom prst="rect">
            <a:avLst/>
          </a:prstGeom>
          <a:noFill/>
        </p:spPr>
        <p:txBody>
          <a:bodyPr wrap="none" rtlCol="0">
            <a:spAutoFit/>
          </a:bodyPr>
          <a:lstStyle/>
          <a:p>
            <a:endParaRPr kumimoji="1" lang="zh-CN" altLang="en-US" dirty="0"/>
          </a:p>
        </p:txBody>
      </p:sp>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719" y="737515"/>
            <a:ext cx="2669714" cy="2669714"/>
          </a:xfrm>
          <a:prstGeom prst="rect">
            <a:avLst/>
          </a:prstGeom>
        </p:spPr>
      </p:pic>
      <p:sp>
        <p:nvSpPr>
          <p:cNvPr id="39" name="矩形 38"/>
          <p:cNvSpPr/>
          <p:nvPr/>
        </p:nvSpPr>
        <p:spPr>
          <a:xfrm>
            <a:off x="2657855" y="1442988"/>
            <a:ext cx="1152128" cy="369332"/>
          </a:xfrm>
          <a:prstGeom prst="rect">
            <a:avLst/>
          </a:prstGeom>
        </p:spPr>
        <p:txBody>
          <a:bodyPr wrap="square">
            <a:spAutoFit/>
          </a:bodyPr>
          <a:lstStyle/>
          <a:p>
            <a:pPr algn="ctr" fontAlgn="base">
              <a:spcBef>
                <a:spcPct val="20000"/>
              </a:spcBef>
              <a:spcAft>
                <a:spcPct val="0"/>
              </a:spcAft>
            </a:pPr>
            <a:r>
              <a:rPr lang="zh-CN" altLang="en-US" b="1" dirty="0" smtClean="0">
                <a:solidFill>
                  <a:schemeClr val="bg1"/>
                </a:solidFill>
                <a:latin typeface="微软雅黑" panose="020B0503020204020204" pitchFamily="34" charset="-122"/>
                <a:ea typeface="微软雅黑" panose="020B0503020204020204" pitchFamily="34" charset="-122"/>
                <a:cs typeface="Arial" charset="0"/>
              </a:rPr>
              <a:t>研发实力</a:t>
            </a:r>
            <a:endParaRPr lang="en-US" altLang="zh-CN" b="1" dirty="0">
              <a:solidFill>
                <a:schemeClr val="bg1"/>
              </a:solidFill>
              <a:latin typeface="微软雅黑" panose="020B0503020204020204" pitchFamily="34" charset="-122"/>
              <a:ea typeface="微软雅黑" panose="020B0503020204020204" pitchFamily="34" charset="-122"/>
              <a:cs typeface="Arial" charset="0"/>
            </a:endParaRPr>
          </a:p>
        </p:txBody>
      </p:sp>
      <p:sp>
        <p:nvSpPr>
          <p:cNvPr id="40" name="矩形 39"/>
          <p:cNvSpPr/>
          <p:nvPr/>
        </p:nvSpPr>
        <p:spPr>
          <a:xfrm>
            <a:off x="2699792" y="1851670"/>
            <a:ext cx="1726852" cy="707886"/>
          </a:xfrm>
          <a:prstGeom prst="rect">
            <a:avLst/>
          </a:prstGeom>
        </p:spPr>
        <p:txBody>
          <a:bodyPr wrap="square">
            <a:spAutoFit/>
          </a:bodyPr>
          <a:lstStyle/>
          <a:p>
            <a:r>
              <a:rPr lang="zh-CN" altLang="en-US" sz="1000" dirty="0" smtClean="0">
                <a:solidFill>
                  <a:schemeClr val="bg1"/>
                </a:solidFill>
                <a:latin typeface="微软雅黑" panose="020B0503020204020204" pitchFamily="34" charset="-122"/>
                <a:ea typeface="微软雅黑" panose="020B0503020204020204" pitchFamily="34" charset="-122"/>
                <a:cs typeface="Arial" pitchFamily="34" charset="0"/>
              </a:rPr>
              <a:t>百</a:t>
            </a:r>
            <a:r>
              <a:rPr lang="zh-CN" altLang="en-US" sz="1000" dirty="0">
                <a:solidFill>
                  <a:schemeClr val="bg1"/>
                </a:solidFill>
                <a:latin typeface="微软雅黑" panose="020B0503020204020204" pitchFamily="34" charset="-122"/>
                <a:ea typeface="微软雅黑" panose="020B0503020204020204" pitchFamily="34" charset="-122"/>
                <a:cs typeface="Arial" pitchFamily="34" charset="0"/>
              </a:rPr>
              <a:t>余人研发实力</a:t>
            </a:r>
            <a:endParaRPr lang="en-US" altLang="zh-CN" sz="1000" dirty="0">
              <a:solidFill>
                <a:schemeClr val="bg1"/>
              </a:solidFill>
              <a:latin typeface="微软雅黑" panose="020B0503020204020204" pitchFamily="34" charset="-122"/>
              <a:ea typeface="微软雅黑" panose="020B0503020204020204" pitchFamily="34" charset="-122"/>
              <a:cs typeface="Arial" pitchFamily="34" charset="0"/>
            </a:endParaRPr>
          </a:p>
          <a:p>
            <a:r>
              <a:rPr lang="zh-CN" altLang="en-US" sz="1000" dirty="0">
                <a:solidFill>
                  <a:schemeClr val="bg1"/>
                </a:solidFill>
                <a:latin typeface="微软雅黑" panose="020B0503020204020204" pitchFamily="34" charset="-122"/>
                <a:ea typeface="微软雅黑" panose="020B0503020204020204" pitchFamily="34" charset="-122"/>
                <a:cs typeface="Arial" pitchFamily="34" charset="0"/>
              </a:rPr>
              <a:t>全线产品研发线</a:t>
            </a:r>
            <a:endParaRPr lang="en-US" altLang="zh-CN" sz="1000" dirty="0">
              <a:solidFill>
                <a:schemeClr val="bg1"/>
              </a:solidFill>
              <a:latin typeface="微软雅黑" panose="020B0503020204020204" pitchFamily="34" charset="-122"/>
              <a:ea typeface="微软雅黑" panose="020B0503020204020204" pitchFamily="34" charset="-122"/>
              <a:cs typeface="Arial" pitchFamily="34" charset="0"/>
            </a:endParaRPr>
          </a:p>
          <a:p>
            <a:r>
              <a:rPr lang="zh-CN" altLang="en-US" sz="1000" dirty="0">
                <a:solidFill>
                  <a:schemeClr val="bg1"/>
                </a:solidFill>
                <a:latin typeface="微软雅黑" panose="020B0503020204020204" pitchFamily="34" charset="-122"/>
                <a:ea typeface="微软雅黑" panose="020B0503020204020204" pitchFamily="34" charset="-122"/>
                <a:cs typeface="Arial" pitchFamily="34" charset="0"/>
              </a:rPr>
              <a:t>持续服务、升级</a:t>
            </a:r>
          </a:p>
          <a:p>
            <a:r>
              <a:rPr lang="zh-CN" altLang="en-US" sz="1000" dirty="0" smtClean="0">
                <a:solidFill>
                  <a:schemeClr val="bg1"/>
                </a:solidFill>
                <a:latin typeface="微软雅黑" panose="020B0503020204020204" pitchFamily="34" charset="-122"/>
                <a:ea typeface="微软雅黑" panose="020B0503020204020204" pitchFamily="34" charset="-122"/>
                <a:cs typeface="Arial" pitchFamily="34" charset="0"/>
              </a:rPr>
              <a:t>的</a:t>
            </a:r>
            <a:r>
              <a:rPr lang="zh-CN" altLang="en-US" sz="1000" dirty="0">
                <a:solidFill>
                  <a:schemeClr val="bg1"/>
                </a:solidFill>
                <a:latin typeface="微软雅黑" panose="020B0503020204020204" pitchFamily="34" charset="-122"/>
                <a:ea typeface="微软雅黑" panose="020B0503020204020204" pitchFamily="34" charset="-122"/>
                <a:cs typeface="Arial" pitchFamily="34" charset="0"/>
              </a:rPr>
              <a:t>客户至上理念</a:t>
            </a:r>
          </a:p>
        </p:txBody>
      </p:sp>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3849" y="2819803"/>
            <a:ext cx="2187626" cy="2187626"/>
          </a:xfrm>
          <a:prstGeom prst="rect">
            <a:avLst/>
          </a:prstGeom>
        </p:spPr>
      </p:pic>
      <p:sp>
        <p:nvSpPr>
          <p:cNvPr id="42" name="矩形 41"/>
          <p:cNvSpPr/>
          <p:nvPr/>
        </p:nvSpPr>
        <p:spPr>
          <a:xfrm>
            <a:off x="4157530" y="3451577"/>
            <a:ext cx="1152128" cy="369332"/>
          </a:xfrm>
          <a:prstGeom prst="rect">
            <a:avLst/>
          </a:prstGeom>
        </p:spPr>
        <p:txBody>
          <a:bodyPr wrap="square">
            <a:spAutoFit/>
          </a:bodyPr>
          <a:lstStyle/>
          <a:p>
            <a:pPr algn="ctr" fontAlgn="base">
              <a:spcBef>
                <a:spcPct val="20000"/>
              </a:spcBef>
              <a:spcAft>
                <a:spcPct val="0"/>
              </a:spcAft>
            </a:pPr>
            <a:r>
              <a:rPr lang="zh-CN" altLang="en-US" b="1" dirty="0">
                <a:solidFill>
                  <a:schemeClr val="bg1"/>
                </a:solidFill>
                <a:latin typeface="微软雅黑" panose="020B0503020204020204" pitchFamily="34" charset="-122"/>
                <a:ea typeface="微软雅黑" panose="020B0503020204020204" pitchFamily="34" charset="-122"/>
                <a:cs typeface="Arial" charset="0"/>
              </a:rPr>
              <a:t>腾云战略</a:t>
            </a:r>
            <a:endParaRPr lang="en-US" altLang="zh-CN" b="1" dirty="0">
              <a:solidFill>
                <a:schemeClr val="bg1"/>
              </a:solidFill>
              <a:latin typeface="微软雅黑" panose="020B0503020204020204" pitchFamily="34" charset="-122"/>
              <a:ea typeface="微软雅黑" panose="020B0503020204020204" pitchFamily="34" charset="-122"/>
              <a:cs typeface="Arial" charset="0"/>
            </a:endParaRPr>
          </a:p>
        </p:txBody>
      </p:sp>
      <p:sp>
        <p:nvSpPr>
          <p:cNvPr id="43" name="矩形 42"/>
          <p:cNvSpPr/>
          <p:nvPr/>
        </p:nvSpPr>
        <p:spPr>
          <a:xfrm>
            <a:off x="3970032" y="3829581"/>
            <a:ext cx="1543905" cy="400110"/>
          </a:xfrm>
          <a:prstGeom prst="rect">
            <a:avLst/>
          </a:prstGeom>
        </p:spPr>
        <p:txBody>
          <a:bodyPr wrap="square">
            <a:spAutoFit/>
          </a:bodyPr>
          <a:lstStyle/>
          <a:p>
            <a:pPr algn="ctr"/>
            <a:r>
              <a:rPr lang="zh-CN" altLang="en-US" sz="1000">
                <a:solidFill>
                  <a:schemeClr val="bg1"/>
                </a:solidFill>
                <a:latin typeface="微软雅黑" panose="020B0503020204020204" pitchFamily="34" charset="-122"/>
                <a:ea typeface="微软雅黑" panose="020B0503020204020204" pitchFamily="34" charset="-122"/>
                <a:cs typeface="Arial" pitchFamily="34" charset="0"/>
              </a:rPr>
              <a:t>云桌面</a:t>
            </a:r>
            <a:r>
              <a:rPr lang="en-US" altLang="zh-CN" sz="1000" dirty="0">
                <a:solidFill>
                  <a:schemeClr val="bg1"/>
                </a:solidFill>
                <a:latin typeface="微软雅黑" panose="020B0503020204020204" pitchFamily="34" charset="-122"/>
                <a:ea typeface="微软雅黑" panose="020B0503020204020204" pitchFamily="34" charset="-122"/>
                <a:cs typeface="Arial" pitchFamily="34" charset="0"/>
              </a:rPr>
              <a:t>  </a:t>
            </a:r>
            <a:r>
              <a:rPr lang="zh-CN" altLang="en-US" sz="1000" dirty="0">
                <a:solidFill>
                  <a:schemeClr val="bg1"/>
                </a:solidFill>
                <a:latin typeface="微软雅黑" panose="020B0503020204020204" pitchFamily="34" charset="-122"/>
                <a:ea typeface="微软雅黑" panose="020B0503020204020204" pitchFamily="34" charset="-122"/>
                <a:cs typeface="Arial" pitchFamily="34" charset="0"/>
              </a:rPr>
              <a:t>云计算</a:t>
            </a:r>
            <a:endParaRPr lang="en-US" altLang="zh-CN" sz="1000" dirty="0">
              <a:solidFill>
                <a:schemeClr val="bg1"/>
              </a:solidFill>
              <a:latin typeface="微软雅黑" panose="020B0503020204020204" pitchFamily="34" charset="-122"/>
              <a:ea typeface="微软雅黑" panose="020B0503020204020204" pitchFamily="34" charset="-122"/>
              <a:cs typeface="Arial" pitchFamily="34" charset="0"/>
            </a:endParaRPr>
          </a:p>
          <a:p>
            <a:pPr algn="ctr"/>
            <a:r>
              <a:rPr lang="zh-CN" altLang="en-US" sz="1000" dirty="0">
                <a:solidFill>
                  <a:schemeClr val="bg1"/>
                </a:solidFill>
                <a:latin typeface="微软雅黑" panose="020B0503020204020204" pitchFamily="34" charset="-122"/>
                <a:ea typeface="微软雅黑" panose="020B0503020204020204" pitchFamily="34" charset="-122"/>
                <a:cs typeface="Arial" pitchFamily="34" charset="0"/>
              </a:rPr>
              <a:t>云存储  云应用</a:t>
            </a:r>
          </a:p>
        </p:txBody>
      </p:sp>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324" y="1010144"/>
            <a:ext cx="2509162" cy="2509162"/>
          </a:xfrm>
          <a:prstGeom prst="rect">
            <a:avLst/>
          </a:prstGeom>
        </p:spPr>
      </p:pic>
      <p:sp>
        <p:nvSpPr>
          <p:cNvPr id="45" name="矩形 44"/>
          <p:cNvSpPr/>
          <p:nvPr/>
        </p:nvSpPr>
        <p:spPr>
          <a:xfrm>
            <a:off x="5636457" y="1709248"/>
            <a:ext cx="1176925" cy="369332"/>
          </a:xfrm>
          <a:prstGeom prst="rect">
            <a:avLst/>
          </a:prstGeom>
        </p:spPr>
        <p:txBody>
          <a:bodyPr wrap="none">
            <a:spAutoFit/>
          </a:bodyPr>
          <a:lstStyle/>
          <a:p>
            <a:pPr algn="ctr" fontAlgn="base">
              <a:spcBef>
                <a:spcPct val="20000"/>
              </a:spcBef>
              <a:spcAft>
                <a:spcPct val="0"/>
              </a:spcAft>
            </a:pPr>
            <a:r>
              <a:rPr lang="zh-CN" altLang="en-US" b="1">
                <a:solidFill>
                  <a:schemeClr val="bg1"/>
                </a:solidFill>
                <a:latin typeface="微软雅黑" panose="020B0503020204020204" pitchFamily="34" charset="-122"/>
                <a:ea typeface="微软雅黑" panose="020B0503020204020204" pitchFamily="34" charset="-122"/>
                <a:cs typeface="Arial" charset="0"/>
              </a:rPr>
              <a:t>售后保障 </a:t>
            </a:r>
            <a:endParaRPr lang="en-US" altLang="zh-CN" b="1" dirty="0">
              <a:solidFill>
                <a:schemeClr val="bg1"/>
              </a:solidFill>
              <a:latin typeface="微软雅黑" panose="020B0503020204020204" pitchFamily="34" charset="-122"/>
              <a:ea typeface="微软雅黑" panose="020B0503020204020204" pitchFamily="34" charset="-122"/>
              <a:cs typeface="Arial" charset="0"/>
            </a:endParaRPr>
          </a:p>
        </p:txBody>
      </p:sp>
      <p:sp>
        <p:nvSpPr>
          <p:cNvPr id="46" name="矩形 45"/>
          <p:cNvSpPr/>
          <p:nvPr/>
        </p:nvSpPr>
        <p:spPr>
          <a:xfrm>
            <a:off x="5544789" y="2139702"/>
            <a:ext cx="1370817" cy="553998"/>
          </a:xfrm>
          <a:prstGeom prst="rect">
            <a:avLst/>
          </a:prstGeom>
        </p:spPr>
        <p:txBody>
          <a:bodyPr wrap="square">
            <a:spAutoFit/>
          </a:bodyPr>
          <a:lstStyle/>
          <a:p>
            <a:pPr algn="just"/>
            <a:r>
              <a:rPr lang="en-US" altLang="zh-CN" sz="1000" dirty="0" smtClean="0">
                <a:solidFill>
                  <a:schemeClr val="bg1"/>
                </a:solidFill>
                <a:latin typeface="微软雅黑" panose="020B0503020204020204" pitchFamily="34" charset="-122"/>
                <a:ea typeface="微软雅黑" panose="020B0503020204020204" pitchFamily="34" charset="-122"/>
                <a:cs typeface="Arial" pitchFamily="34" charset="0"/>
              </a:rPr>
              <a:t>7×24×365</a:t>
            </a:r>
            <a:r>
              <a:rPr lang="zh-CN" altLang="en-US" sz="1000" dirty="0" smtClean="0">
                <a:solidFill>
                  <a:schemeClr val="bg1"/>
                </a:solidFill>
                <a:latin typeface="微软雅黑" panose="020B0503020204020204" pitchFamily="34" charset="-122"/>
                <a:ea typeface="微软雅黑" panose="020B0503020204020204" pitchFamily="34" charset="-122"/>
                <a:cs typeface="Arial" pitchFamily="34" charset="0"/>
              </a:rPr>
              <a:t>免费</a:t>
            </a:r>
            <a:r>
              <a:rPr lang="en-US" altLang="zh-CN" sz="1000" dirty="0">
                <a:solidFill>
                  <a:schemeClr val="bg1"/>
                </a:solidFill>
                <a:latin typeface="微软雅黑" panose="020B0503020204020204" pitchFamily="34" charset="-122"/>
                <a:ea typeface="微软雅黑" panose="020B0503020204020204" pitchFamily="34" charset="-122"/>
                <a:cs typeface="Arial" pitchFamily="34" charset="0"/>
              </a:rPr>
              <a:t>400</a:t>
            </a:r>
            <a:r>
              <a:rPr lang="zh-CN" altLang="en-US" sz="1000" dirty="0" smtClean="0">
                <a:solidFill>
                  <a:schemeClr val="bg1"/>
                </a:solidFill>
                <a:latin typeface="微软雅黑" panose="020B0503020204020204" pitchFamily="34" charset="-122"/>
                <a:ea typeface="微软雅黑" panose="020B0503020204020204" pitchFamily="34" charset="-122"/>
                <a:cs typeface="Arial" pitchFamily="34" charset="0"/>
              </a:rPr>
              <a:t>热线远程</a:t>
            </a:r>
            <a:r>
              <a:rPr lang="en-US" altLang="zh-CN" sz="1000" dirty="0" smtClean="0">
                <a:solidFill>
                  <a:schemeClr val="bg1"/>
                </a:solidFill>
                <a:latin typeface="微软雅黑" panose="020B0503020204020204" pitchFamily="34" charset="-122"/>
                <a:ea typeface="微软雅黑" panose="020B0503020204020204" pitchFamily="34" charset="-122"/>
                <a:cs typeface="Arial" pitchFamily="34" charset="0"/>
              </a:rPr>
              <a:t>/</a:t>
            </a:r>
            <a:r>
              <a:rPr lang="zh-CN" altLang="en-US" sz="1000" dirty="0" smtClean="0">
                <a:solidFill>
                  <a:schemeClr val="bg1"/>
                </a:solidFill>
                <a:latin typeface="微软雅黑" panose="020B0503020204020204" pitchFamily="34" charset="-122"/>
                <a:ea typeface="微软雅黑" panose="020B0503020204020204" pitchFamily="34" charset="-122"/>
                <a:cs typeface="Arial" pitchFamily="34" charset="0"/>
              </a:rPr>
              <a:t>现场服务</a:t>
            </a:r>
            <a:r>
              <a:rPr lang="en-US" altLang="zh-CN" sz="1000" dirty="0" smtClean="0">
                <a:solidFill>
                  <a:schemeClr val="bg1"/>
                </a:solidFill>
                <a:latin typeface="微软雅黑" panose="020B0503020204020204" pitchFamily="34" charset="-122"/>
                <a:ea typeface="微软雅黑" panose="020B0503020204020204" pitchFamily="34" charset="-122"/>
                <a:cs typeface="Arial" pitchFamily="34" charset="0"/>
              </a:rPr>
              <a:t>30</a:t>
            </a:r>
            <a:r>
              <a:rPr lang="zh-CN" altLang="en-US" sz="1000" dirty="0">
                <a:solidFill>
                  <a:schemeClr val="bg1"/>
                </a:solidFill>
                <a:latin typeface="微软雅黑" panose="020B0503020204020204" pitchFamily="34" charset="-122"/>
                <a:ea typeface="微软雅黑" panose="020B0503020204020204" pitchFamily="34" charset="-122"/>
                <a:cs typeface="Arial" pitchFamily="34" charset="0"/>
              </a:rPr>
              <a:t>分钟内响应时间</a:t>
            </a:r>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923" y="2569851"/>
            <a:ext cx="2547580" cy="2547580"/>
          </a:xfrm>
          <a:prstGeom prst="rect">
            <a:avLst/>
          </a:prstGeom>
        </p:spPr>
      </p:pic>
      <p:sp>
        <p:nvSpPr>
          <p:cNvPr id="48" name="矩形 47"/>
          <p:cNvSpPr/>
          <p:nvPr/>
        </p:nvSpPr>
        <p:spPr>
          <a:xfrm>
            <a:off x="7194768" y="3354546"/>
            <a:ext cx="1338829" cy="369332"/>
          </a:xfrm>
          <a:prstGeom prst="rect">
            <a:avLst/>
          </a:prstGeom>
        </p:spPr>
        <p:txBody>
          <a:bodyPr wrap="none">
            <a:spAutoFit/>
          </a:bodyPr>
          <a:lstStyle/>
          <a:p>
            <a:pPr algn="ctr" fontAlgn="base">
              <a:spcBef>
                <a:spcPct val="20000"/>
              </a:spcBef>
              <a:spcAft>
                <a:spcPct val="0"/>
              </a:spcAft>
            </a:pPr>
            <a:r>
              <a:rPr lang="zh-CN" altLang="en-US" b="1" dirty="0">
                <a:solidFill>
                  <a:schemeClr val="bg1"/>
                </a:solidFill>
                <a:latin typeface="微软雅黑" panose="020B0503020204020204" pitchFamily="34" charset="-122"/>
                <a:ea typeface="微软雅黑" panose="020B0503020204020204" pitchFamily="34" charset="-122"/>
                <a:cs typeface="Arial" charset="0"/>
              </a:rPr>
              <a:t>本地化服务</a:t>
            </a:r>
            <a:endParaRPr lang="en-US" altLang="zh-CN" b="1" dirty="0">
              <a:solidFill>
                <a:schemeClr val="bg1"/>
              </a:solidFill>
              <a:latin typeface="微软雅黑" panose="020B0503020204020204" pitchFamily="34" charset="-122"/>
              <a:ea typeface="微软雅黑" panose="020B0503020204020204" pitchFamily="34" charset="-122"/>
              <a:cs typeface="Arial" charset="0"/>
            </a:endParaRPr>
          </a:p>
        </p:txBody>
      </p:sp>
      <p:sp>
        <p:nvSpPr>
          <p:cNvPr id="49" name="矩形 48"/>
          <p:cNvSpPr/>
          <p:nvPr/>
        </p:nvSpPr>
        <p:spPr>
          <a:xfrm>
            <a:off x="7257832" y="3773130"/>
            <a:ext cx="1249828" cy="400110"/>
          </a:xfrm>
          <a:prstGeom prst="rect">
            <a:avLst/>
          </a:prstGeom>
        </p:spPr>
        <p:txBody>
          <a:bodyPr wrap="square">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cs typeface="Arial" pitchFamily="34" charset="0"/>
              </a:rPr>
              <a:t>联想北京研究院全球总部</a:t>
            </a:r>
          </a:p>
        </p:txBody>
      </p:sp>
      <p:cxnSp>
        <p:nvCxnSpPr>
          <p:cNvPr id="51" name="直线连接符 50"/>
          <p:cNvCxnSpPr/>
          <p:nvPr/>
        </p:nvCxnSpPr>
        <p:spPr>
          <a:xfrm flipV="1">
            <a:off x="1841466" y="2499742"/>
            <a:ext cx="642302" cy="576064"/>
          </a:xfrm>
          <a:prstGeom prst="line">
            <a:avLst/>
          </a:prstGeom>
          <a:ln w="12700">
            <a:solidFill>
              <a:srgbClr val="FF3702"/>
            </a:solidFill>
            <a:prstDash val="dash"/>
          </a:ln>
        </p:spPr>
        <p:style>
          <a:lnRef idx="1">
            <a:schemeClr val="accent1"/>
          </a:lnRef>
          <a:fillRef idx="0">
            <a:schemeClr val="accent1"/>
          </a:fillRef>
          <a:effectRef idx="0">
            <a:schemeClr val="accent1"/>
          </a:effectRef>
          <a:fontRef idx="minor">
            <a:schemeClr val="tx1"/>
          </a:fontRef>
        </p:style>
      </p:cxnSp>
      <p:cxnSp>
        <p:nvCxnSpPr>
          <p:cNvPr id="54" name="直线连接符 53"/>
          <p:cNvCxnSpPr/>
          <p:nvPr/>
        </p:nvCxnSpPr>
        <p:spPr>
          <a:xfrm>
            <a:off x="3641666" y="2787774"/>
            <a:ext cx="576064" cy="648072"/>
          </a:xfrm>
          <a:prstGeom prst="line">
            <a:avLst/>
          </a:prstGeom>
          <a:ln w="12700">
            <a:solidFill>
              <a:srgbClr val="FF3702"/>
            </a:solidFill>
            <a:prstDash val="dash"/>
          </a:ln>
        </p:spPr>
        <p:style>
          <a:lnRef idx="1">
            <a:schemeClr val="accent1"/>
          </a:lnRef>
          <a:fillRef idx="0">
            <a:schemeClr val="accent1"/>
          </a:fillRef>
          <a:effectRef idx="0">
            <a:schemeClr val="accent1"/>
          </a:effectRef>
          <a:fontRef idx="minor">
            <a:schemeClr val="tx1"/>
          </a:fontRef>
        </p:style>
      </p:cxnSp>
      <p:cxnSp>
        <p:nvCxnSpPr>
          <p:cNvPr id="57" name="直线连接符 56"/>
          <p:cNvCxnSpPr/>
          <p:nvPr/>
        </p:nvCxnSpPr>
        <p:spPr>
          <a:xfrm flipV="1">
            <a:off x="5081826" y="2715766"/>
            <a:ext cx="648072" cy="648072"/>
          </a:xfrm>
          <a:prstGeom prst="line">
            <a:avLst/>
          </a:prstGeom>
          <a:ln w="12700">
            <a:solidFill>
              <a:srgbClr val="FF3702"/>
            </a:solidFill>
            <a:prstDash val="dash"/>
          </a:ln>
        </p:spPr>
        <p:style>
          <a:lnRef idx="1">
            <a:schemeClr val="accent1"/>
          </a:lnRef>
          <a:fillRef idx="0">
            <a:schemeClr val="accent1"/>
          </a:fillRef>
          <a:effectRef idx="0">
            <a:schemeClr val="accent1"/>
          </a:effectRef>
          <a:fontRef idx="minor">
            <a:schemeClr val="tx1"/>
          </a:fontRef>
        </p:style>
      </p:cxnSp>
      <p:cxnSp>
        <p:nvCxnSpPr>
          <p:cNvPr id="60" name="直线连接符 59"/>
          <p:cNvCxnSpPr/>
          <p:nvPr/>
        </p:nvCxnSpPr>
        <p:spPr>
          <a:xfrm flipH="1" flipV="1">
            <a:off x="6761282" y="2758440"/>
            <a:ext cx="624800" cy="533390"/>
          </a:xfrm>
          <a:prstGeom prst="line">
            <a:avLst/>
          </a:prstGeom>
          <a:ln w="12700">
            <a:solidFill>
              <a:srgbClr val="FF370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46885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6563</TotalTime>
  <Words>3962</Words>
  <Application>Microsoft Office PowerPoint</Application>
  <PresentationFormat>全屏显示(16:9)</PresentationFormat>
  <Paragraphs>410</Paragraphs>
  <Slides>48</Slides>
  <Notes>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48</vt:i4>
      </vt:variant>
    </vt:vector>
  </HeadingPairs>
  <TitlesOfParts>
    <vt:vector size="62" baseType="lpstr">
      <vt:lpstr>Adobe 黑体 Std R</vt:lpstr>
      <vt:lpstr>STHeiti</vt:lpstr>
      <vt:lpstr>黑体</vt:lpstr>
      <vt:lpstr>宋体</vt:lpstr>
      <vt:lpstr>Microsoft YaHei</vt:lpstr>
      <vt:lpstr>Microsoft YaHei</vt:lpstr>
      <vt:lpstr>Arial</vt:lpstr>
      <vt:lpstr>Calibri</vt:lpstr>
      <vt:lpstr>Franklin Gothic Book</vt:lpstr>
      <vt:lpstr>Franklin Gothic Medium</vt:lpstr>
      <vt:lpstr>Segoe UI</vt:lpstr>
      <vt:lpstr>Segoe UI Light</vt:lpstr>
      <vt:lpstr>Wingdings</vt:lpstr>
      <vt:lpstr>Office 主题</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资源节省60% —— 业界领先的基于文件块去重技术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zml</dc:creator>
  <cp:lastModifiedBy>NTKO</cp:lastModifiedBy>
  <cp:revision>579</cp:revision>
  <dcterms:created xsi:type="dcterms:W3CDTF">2015-09-17T06:55:28Z</dcterms:created>
  <dcterms:modified xsi:type="dcterms:W3CDTF">2016-12-02T09:08:53Z</dcterms:modified>
</cp:coreProperties>
</file>