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63" r:id="rId7"/>
    <p:sldId id="283" r:id="rId8"/>
    <p:sldId id="269" r:id="rId9"/>
    <p:sldId id="270" r:id="rId10"/>
    <p:sldId id="271" r:id="rId11"/>
    <p:sldId id="272" r:id="rId12"/>
    <p:sldId id="273" r:id="rId13"/>
    <p:sldId id="274" r:id="rId14"/>
    <p:sldId id="284" r:id="rId15"/>
    <p:sldId id="275" r:id="rId16"/>
    <p:sldId id="282" r:id="rId17"/>
    <p:sldId id="285" r:id="rId18"/>
    <p:sldId id="280" r:id="rId19"/>
    <p:sldId id="281" r:id="rId20"/>
    <p:sldId id="286" r:id="rId21"/>
    <p:sldId id="278" r:id="rId22"/>
    <p:sldId id="276" r:id="rId23"/>
    <p:sldId id="287" r:id="rId24"/>
    <p:sldId id="288" r:id="rId25"/>
    <p:sldId id="292" r:id="rId26"/>
    <p:sldId id="289" r:id="rId27"/>
    <p:sldId id="291" r:id="rId28"/>
    <p:sldId id="290" r:id="rId29"/>
    <p:sldId id="261" r:id="rId3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4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1C0301E-2321-4F52-B85E-5901506D265C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2017/11/17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29B22C3-6CB1-491B-AD00-E0837F23A3F3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A3C37BE-C303-496D-B5CD-85F2937540F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90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392AAC-879E-4B39-8824-AF6B730A809E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1" name="图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118C275-B304-48F5-8C4F-015CBCF4E7C1}" type="datetime1">
              <a:rPr lang="zh-CN" altLang="en-US" smtClean="0"/>
              <a:pPr/>
              <a:t>2017/11/17</a:t>
            </a:fld>
            <a:r>
              <a:rPr lang="zh-CN" altLang="en-US" dirty="0"/>
              <a:t>​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791AA9-DDCB-4BA8-AD1D-963A3AA00622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70426F-E661-472B-BE42-25E072CD46D9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grpSp>
        <p:nvGrpSpPr>
          <p:cNvPr id="7" name="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接连接符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​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BA78444-6099-4C0A-A3A9-C6F3C5D7F289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接连接符​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pic>
        <p:nvPicPr>
          <p:cNvPr id="10" name="图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9" name="说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CN" altLang="en-US" sz="1200" b="1" i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注意：</a:t>
            </a:r>
          </a:p>
          <a:p>
            <a:pPr rtl="0"/>
            <a:r>
              <a:rPr lang="zh-CN" altLang="en-US" sz="1200" i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若要更改此幻灯片上的图像，请选择该图片，并将其删除。然后单击占位符中的图片图标以插入自己的图像。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​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接连接符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5F6A19-70BF-4380-9A40-68C9536408C6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​</a:t>
            </a:r>
            <a:fld id="{6017EB90-196C-4C15-BD31-13E0E0436C73}" type="datetime1">
              <a:rPr lang="zh-CN" altLang="en-US" smtClean="0"/>
              <a:pPr/>
              <a:t>2017/11/17</a:t>
            </a:fld>
            <a:r>
              <a:rPr lang="zh-CN" altLang="en-US" dirty="0"/>
              <a:t>​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1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1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EC0F41-B48F-4298-A7F6-618EB9D22195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B2D836-56E8-4B15-857C-14B1A5B3B67B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8D929F-7D8C-4CC3-8AC7-BB9B8FE2DEBF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92ACC-8BC8-4C9E-9D2B-0669DA5038B6}" type="datetime1">
              <a:rPr lang="zh-CN" altLang="en-US" smtClean="0"/>
              <a:pPr/>
              <a:t>2017/11/17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  <a:p>
            <a:pPr lvl="5" rtl="0"/>
            <a:r>
              <a:rPr lang="zh-CN" altLang="en-US" noProof="0" dirty="0"/>
              <a:t>第六级</a:t>
            </a:r>
          </a:p>
          <a:p>
            <a:pPr lvl="6" rtl="0"/>
            <a:r>
              <a:rPr lang="zh-CN" altLang="en-US" noProof="0" dirty="0"/>
              <a:t>第七级</a:t>
            </a:r>
          </a:p>
          <a:p>
            <a:pPr lvl="7" rtl="0"/>
            <a:r>
              <a:rPr lang="zh-CN" altLang="en-US" noProof="0" dirty="0"/>
              <a:t>第八级</a:t>
            </a:r>
          </a:p>
          <a:p>
            <a:pPr lvl="8" rtl="0"/>
            <a:r>
              <a:rPr lang="zh-CN" altLang="en-US" noProof="0" dirty="0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​</a:t>
            </a:r>
            <a:fld id="{660B6A15-7713-4A08-BBFD-F297CCC2B976}" type="datetime1">
              <a:rPr lang="zh-CN" altLang="en-US" smtClean="0"/>
              <a:pPr/>
              <a:t>2017/11/17</a:t>
            </a:fld>
            <a:r>
              <a:rPr lang="zh-CN" altLang="en-US" dirty="0"/>
              <a:t>​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0FF54DE5-C571-48E8-A5BC-B369434E2F44}" type="slidenum">
              <a:rPr lang="en-US" altLang="zh-CN" noProof="0" smtClean="0"/>
              <a:pPr algn="r"/>
              <a:t>‹#›</a:t>
            </a:fld>
            <a:endParaRPr lang="zh-CN" altLang="en-US" noProof="0" dirty="0"/>
          </a:p>
        </p:txBody>
      </p:sp>
      <p:grpSp>
        <p:nvGrpSpPr>
          <p:cNvPr id="15" name="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接连接符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24287" y="2292094"/>
            <a:ext cx="6714663" cy="2219691"/>
          </a:xfrm>
        </p:spPr>
        <p:txBody>
          <a:bodyPr rtlCol="0" anchor="ctr"/>
          <a:lstStyle/>
          <a:p>
            <a:pPr algn="r" rt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会议室管理系统使用介绍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上海毕冉信息技术有限公司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占位符 3" descr="桌上一本打开的书，书架在背景中模糊显示" title="示例图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员工管理</a:t>
            </a:r>
            <a:endParaRPr 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71A1287-EAFA-43F1-8609-FB76C13596EE}"/>
              </a:ext>
            </a:extLst>
          </p:cNvPr>
          <p:cNvGrpSpPr/>
          <p:nvPr/>
        </p:nvGrpSpPr>
        <p:grpSpPr>
          <a:xfrm>
            <a:off x="1104900" y="2128146"/>
            <a:ext cx="10631380" cy="3650779"/>
            <a:chOff x="1104900" y="2128146"/>
            <a:chExt cx="10631380" cy="365077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76E35485-B56D-4041-9522-3A1AC80289A3}"/>
                </a:ext>
              </a:extLst>
            </p:cNvPr>
            <p:cNvGrpSpPr/>
            <p:nvPr/>
          </p:nvGrpSpPr>
          <p:grpSpPr>
            <a:xfrm>
              <a:off x="1104900" y="2128146"/>
              <a:ext cx="5018161" cy="2692430"/>
              <a:chOff x="1104900" y="2128146"/>
              <a:chExt cx="5018161" cy="2692430"/>
            </a:xfrm>
          </p:grpSpPr>
          <p:pic>
            <p:nvPicPr>
              <p:cNvPr id="4" name="图片 3" descr="图片包含 屏幕截图&#10;&#10;已生成极高可信度的说明">
                <a:extLst>
                  <a:ext uri="{FF2B5EF4-FFF2-40B4-BE49-F238E27FC236}">
                    <a16:creationId xmlns:a16="http://schemas.microsoft.com/office/drawing/2014/main" xmlns="" id="{EC12ABA4-6571-48BE-B418-1CDBDF71C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4900" y="2128146"/>
                <a:ext cx="5018161" cy="26924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655B7EFA-AF4E-4AE3-BC8A-351B508CF447}"/>
                  </a:ext>
                </a:extLst>
              </p:cNvPr>
              <p:cNvSpPr/>
              <p:nvPr/>
            </p:nvSpPr>
            <p:spPr>
              <a:xfrm>
                <a:off x="2626188" y="3169159"/>
                <a:ext cx="3238282" cy="9589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A53C002B-B219-4B87-B7BD-1568834C3AAB}"/>
                  </a:ext>
                </a:extLst>
              </p:cNvPr>
              <p:cNvSpPr/>
              <p:nvPr/>
            </p:nvSpPr>
            <p:spPr>
              <a:xfrm>
                <a:off x="1319103" y="2700291"/>
                <a:ext cx="1109709" cy="142782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7AE074BE-93DB-4B70-991B-794F93FD7712}"/>
                  </a:ext>
                </a:extLst>
              </p:cNvPr>
              <p:cNvSpPr txBox="1"/>
              <p:nvPr/>
            </p:nvSpPr>
            <p:spPr>
              <a:xfrm>
                <a:off x="1157809" y="4128117"/>
                <a:ext cx="14670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rgbClr val="FF0000"/>
                    </a:solidFill>
                  </a:rPr>
                  <a:t>部门树，列出所有部门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6F063322-7114-4EB4-8290-28AA2F93F134}"/>
                  </a:ext>
                </a:extLst>
              </p:cNvPr>
              <p:cNvSpPr txBox="1"/>
              <p:nvPr/>
            </p:nvSpPr>
            <p:spPr>
              <a:xfrm>
                <a:off x="2839080" y="4128117"/>
                <a:ext cx="18517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rgbClr val="FF0000"/>
                    </a:solidFill>
                  </a:rPr>
                  <a:t>可点击员工名称修改员工信息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004732CF-E790-4380-9734-6648A32E79A9}"/>
                </a:ext>
              </a:extLst>
            </p:cNvPr>
            <p:cNvGrpSpPr/>
            <p:nvPr/>
          </p:nvGrpSpPr>
          <p:grpSpPr>
            <a:xfrm>
              <a:off x="6240837" y="2128146"/>
              <a:ext cx="5495443" cy="3650779"/>
              <a:chOff x="6240837" y="2128146"/>
              <a:chExt cx="5495443" cy="3650779"/>
            </a:xfrm>
          </p:grpSpPr>
          <p:pic>
            <p:nvPicPr>
              <p:cNvPr id="10" name="图片 9" descr="图片包含 屏幕截图&#10;&#10;已生成极高可信度的说明">
                <a:extLst>
                  <a:ext uri="{FF2B5EF4-FFF2-40B4-BE49-F238E27FC236}">
                    <a16:creationId xmlns:a16="http://schemas.microsoft.com/office/drawing/2014/main" xmlns="" id="{1F8A0E66-0B5F-4F0E-A841-5936ACA35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0837" y="2128146"/>
                <a:ext cx="4844745" cy="36507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02C4F2A4-B9D2-4ADD-8601-8A6EF643AD66}"/>
                  </a:ext>
                </a:extLst>
              </p:cNvPr>
              <p:cNvSpPr txBox="1"/>
              <p:nvPr/>
            </p:nvSpPr>
            <p:spPr>
              <a:xfrm>
                <a:off x="8938417" y="3235564"/>
                <a:ext cx="27978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rgbClr val="FF0000"/>
                    </a:solidFill>
                  </a:rPr>
                  <a:t>管理员：拥有最高权限</a:t>
                </a:r>
              </a:p>
              <a:p>
                <a:r>
                  <a:rPr lang="zh-CN" altLang="en-US" sz="1000" dirty="0">
                    <a:solidFill>
                      <a:srgbClr val="FF0000"/>
                    </a:solidFill>
                  </a:rPr>
                  <a:t>主管：可修改和取消本部门人员的会议，可查看本部门非公开会议</a:t>
                </a:r>
              </a:p>
              <a:p>
                <a:r>
                  <a:rPr lang="zh-CN" altLang="en-US" sz="1000" dirty="0">
                    <a:solidFill>
                      <a:srgbClr val="FF0000"/>
                    </a:solidFill>
                  </a:rPr>
                  <a:t>人事：可以管理招聘</a:t>
                </a:r>
              </a:p>
              <a:p>
                <a:r>
                  <a:rPr lang="zh-CN" altLang="en-US" sz="1000" dirty="0">
                    <a:solidFill>
                      <a:srgbClr val="FF0000"/>
                    </a:solidFill>
                  </a:rPr>
                  <a:t>会议室专员：负责管理会议室预订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, 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代理预订</a:t>
                </a:r>
              </a:p>
              <a:p>
                <a:r>
                  <a:rPr lang="zh-CN" altLang="en-US" sz="1000" dirty="0">
                    <a:solidFill>
                      <a:srgbClr val="FF0000"/>
                    </a:solidFill>
                  </a:rPr>
                  <a:t>前台接待：负责前台接待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, 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预约联系</a:t>
                </a:r>
              </a:p>
            </p:txBody>
          </p: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xmlns="" id="{D3C0FE28-1DC1-4D5A-999E-1870C2DD0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5376" y="3680652"/>
                <a:ext cx="51304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D0686CA7-8AFA-4D76-928E-6ECD62F9E8D6}"/>
                  </a:ext>
                </a:extLst>
              </p:cNvPr>
              <p:cNvSpPr/>
              <p:nvPr/>
            </p:nvSpPr>
            <p:spPr>
              <a:xfrm>
                <a:off x="7256779" y="3537314"/>
                <a:ext cx="1109709" cy="31559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员工管理</a:t>
            </a:r>
            <a:r>
              <a:rPr lang="en-US" altLang="zh-CN" dirty="0"/>
              <a:t>-</a:t>
            </a:r>
            <a:r>
              <a:rPr lang="zh-CN" altLang="en-US" dirty="0"/>
              <a:t>邀请同事加入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26EDDD21-8E3D-4044-B318-DB304B8FF231}"/>
              </a:ext>
            </a:extLst>
          </p:cNvPr>
          <p:cNvGrpSpPr/>
          <p:nvPr/>
        </p:nvGrpSpPr>
        <p:grpSpPr>
          <a:xfrm>
            <a:off x="1512003" y="1483225"/>
            <a:ext cx="2854452" cy="2982897"/>
            <a:chOff x="1512003" y="1483225"/>
            <a:chExt cx="2854452" cy="2982897"/>
          </a:xfrm>
        </p:grpSpPr>
        <p:pic>
          <p:nvPicPr>
            <p:cNvPr id="18" name="图片 17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42821110-F9E9-4B23-8B08-A5106375B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05"/>
            <a:stretch/>
          </p:blipFill>
          <p:spPr>
            <a:xfrm>
              <a:off x="1512003" y="1483225"/>
              <a:ext cx="2854452" cy="2982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131E73BF-83F2-489F-9689-2EFA6A8A1F65}"/>
                </a:ext>
              </a:extLst>
            </p:cNvPr>
            <p:cNvSpPr txBox="1"/>
            <p:nvPr/>
          </p:nvSpPr>
          <p:spPr>
            <a:xfrm>
              <a:off x="3240348" y="179844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1.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3F79071-23F9-4142-8CBC-0B7F6CAD9F29}"/>
              </a:ext>
            </a:extLst>
          </p:cNvPr>
          <p:cNvGrpSpPr/>
          <p:nvPr/>
        </p:nvGrpSpPr>
        <p:grpSpPr>
          <a:xfrm>
            <a:off x="4859046" y="1720314"/>
            <a:ext cx="5246889" cy="2508717"/>
            <a:chOff x="4859046" y="1720314"/>
            <a:chExt cx="5246889" cy="2508717"/>
          </a:xfrm>
        </p:grpSpPr>
        <p:pic>
          <p:nvPicPr>
            <p:cNvPr id="16" name="图片 15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9C368D2E-9BAD-44F0-A3F7-F3039947D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16"/>
            <a:stretch/>
          </p:blipFill>
          <p:spPr>
            <a:xfrm>
              <a:off x="4859046" y="1720314"/>
              <a:ext cx="5246889" cy="25087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8FFF739-8BF9-4B47-A4BE-3F30BE73FD71}"/>
                </a:ext>
              </a:extLst>
            </p:cNvPr>
            <p:cNvSpPr txBox="1"/>
            <p:nvPr/>
          </p:nvSpPr>
          <p:spPr>
            <a:xfrm>
              <a:off x="6551721" y="1720314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5B5D03E-2810-4AED-8FE0-A21D5C42F962}"/>
              </a:ext>
            </a:extLst>
          </p:cNvPr>
          <p:cNvGrpSpPr/>
          <p:nvPr/>
        </p:nvGrpSpPr>
        <p:grpSpPr>
          <a:xfrm>
            <a:off x="737492" y="4705165"/>
            <a:ext cx="4400052" cy="1806189"/>
            <a:chOff x="737492" y="4705165"/>
            <a:chExt cx="4400052" cy="1806189"/>
          </a:xfrm>
        </p:grpSpPr>
        <p:pic>
          <p:nvPicPr>
            <p:cNvPr id="9" name="图片 8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6ECF96AF-5628-4F66-95BE-E2B9ABDDE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4"/>
            <a:stretch/>
          </p:blipFill>
          <p:spPr>
            <a:xfrm>
              <a:off x="740915" y="4776186"/>
              <a:ext cx="4396629" cy="1735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C5FAF295-2813-4689-AF3D-61BE8BA15836}"/>
                </a:ext>
              </a:extLst>
            </p:cNvPr>
            <p:cNvSpPr txBox="1"/>
            <p:nvPr/>
          </p:nvSpPr>
          <p:spPr>
            <a:xfrm>
              <a:off x="737492" y="4705165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3.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9AA9125-9782-4BA0-AB9B-1ACFD445CB44}"/>
              </a:ext>
            </a:extLst>
          </p:cNvPr>
          <p:cNvGrpSpPr/>
          <p:nvPr/>
        </p:nvGrpSpPr>
        <p:grpSpPr>
          <a:xfrm>
            <a:off x="5569259" y="4776186"/>
            <a:ext cx="5965794" cy="1735167"/>
            <a:chOff x="5569259" y="4776186"/>
            <a:chExt cx="5965794" cy="1735167"/>
          </a:xfrm>
        </p:grpSpPr>
        <p:pic>
          <p:nvPicPr>
            <p:cNvPr id="14" name="图片 1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39551849-B25C-487E-B26C-E12CCF50C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25"/>
            <a:stretch/>
          </p:blipFill>
          <p:spPr>
            <a:xfrm>
              <a:off x="5569259" y="4776186"/>
              <a:ext cx="5965794" cy="17351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5DE66FC3-67A1-4AA4-94A4-8178ED7A0062}"/>
                </a:ext>
              </a:extLst>
            </p:cNvPr>
            <p:cNvSpPr txBox="1"/>
            <p:nvPr/>
          </p:nvSpPr>
          <p:spPr>
            <a:xfrm>
              <a:off x="6581501" y="4791509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4.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预约统计</a:t>
            </a:r>
            <a:r>
              <a:rPr lang="en-US" altLang="zh-CN" dirty="0"/>
              <a:t>-</a:t>
            </a:r>
            <a:r>
              <a:rPr lang="zh-CN" altLang="en-US" dirty="0"/>
              <a:t>统计报表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D7015B3-2A48-4869-977A-CD5087DFD766}"/>
              </a:ext>
            </a:extLst>
          </p:cNvPr>
          <p:cNvGrpSpPr/>
          <p:nvPr/>
        </p:nvGrpSpPr>
        <p:grpSpPr>
          <a:xfrm>
            <a:off x="915566" y="1831103"/>
            <a:ext cx="10359349" cy="3424477"/>
            <a:chOff x="915566" y="1831103"/>
            <a:chExt cx="10359349" cy="3424477"/>
          </a:xfrm>
        </p:grpSpPr>
        <p:pic>
          <p:nvPicPr>
            <p:cNvPr id="4" name="图片 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E1AE051B-2585-4FD9-A057-CBCB3C89E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66" y="1831103"/>
              <a:ext cx="10359349" cy="34244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3B41FCF5-4ABE-4569-8DAA-E65D7B619DF7}"/>
                </a:ext>
              </a:extLst>
            </p:cNvPr>
            <p:cNvSpPr/>
            <p:nvPr/>
          </p:nvSpPr>
          <p:spPr>
            <a:xfrm>
              <a:off x="10200443" y="1917577"/>
              <a:ext cx="1000671" cy="2903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预约统计</a:t>
            </a:r>
            <a:r>
              <a:rPr lang="en-US" altLang="zh-CN" dirty="0"/>
              <a:t>-</a:t>
            </a:r>
            <a:r>
              <a:rPr lang="zh-CN" altLang="en-US" dirty="0"/>
              <a:t>预约查询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2E364B1B-08AB-486B-A3E2-DC68A502E59B}"/>
              </a:ext>
            </a:extLst>
          </p:cNvPr>
          <p:cNvGrpSpPr/>
          <p:nvPr/>
        </p:nvGrpSpPr>
        <p:grpSpPr>
          <a:xfrm>
            <a:off x="1483291" y="1742938"/>
            <a:ext cx="9223899" cy="4841150"/>
            <a:chOff x="1483291" y="1742938"/>
            <a:chExt cx="9223899" cy="4841150"/>
          </a:xfrm>
        </p:grpSpPr>
        <p:pic>
          <p:nvPicPr>
            <p:cNvPr id="5" name="图片 4" descr="图片包含 屏幕截图, 室内&#10;&#10;已生成极高可信度的说明">
              <a:extLst>
                <a:ext uri="{FF2B5EF4-FFF2-40B4-BE49-F238E27FC236}">
                  <a16:creationId xmlns:a16="http://schemas.microsoft.com/office/drawing/2014/main" xmlns="" id="{BBC22829-59F6-4A9B-B66B-FB67A7C94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291" y="1742938"/>
              <a:ext cx="9223899" cy="4841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C6F7AB0-1D57-407D-8153-F085EDBED3E1}"/>
                </a:ext>
              </a:extLst>
            </p:cNvPr>
            <p:cNvSpPr/>
            <p:nvPr/>
          </p:nvSpPr>
          <p:spPr>
            <a:xfrm>
              <a:off x="9108489" y="2299317"/>
              <a:ext cx="654442" cy="1953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BB3185D-4058-46E7-AA20-29ED4781AB33}"/>
                </a:ext>
              </a:extLst>
            </p:cNvPr>
            <p:cNvSpPr/>
            <p:nvPr/>
          </p:nvSpPr>
          <p:spPr>
            <a:xfrm>
              <a:off x="9855693" y="2777711"/>
              <a:ext cx="690979" cy="28508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0FAB80BD-82ED-46D1-B685-F3DC2D79B616}"/>
                </a:ext>
              </a:extLst>
            </p:cNvPr>
            <p:cNvSpPr txBox="1"/>
            <p:nvPr/>
          </p:nvSpPr>
          <p:spPr>
            <a:xfrm>
              <a:off x="7432684" y="2531490"/>
              <a:ext cx="21082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可选择是以列表还是日历形式显示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7E43E910-AD5E-4D9B-BE83-47B43C2BC34A}"/>
                </a:ext>
              </a:extLst>
            </p:cNvPr>
            <p:cNvSpPr/>
            <p:nvPr/>
          </p:nvSpPr>
          <p:spPr>
            <a:xfrm>
              <a:off x="2006354" y="1873189"/>
              <a:ext cx="8540318" cy="4261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C8D9089-BD4E-4C7A-9395-B0A9012CBB05}"/>
                </a:ext>
              </a:extLst>
            </p:cNvPr>
            <p:cNvSpPr txBox="1"/>
            <p:nvPr/>
          </p:nvSpPr>
          <p:spPr>
            <a:xfrm>
              <a:off x="2390887" y="2285268"/>
              <a:ext cx="1595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可输入关键词，进行搜索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基础操作</a:t>
            </a:r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CE9594E-945A-471D-A9AC-2575077D3AB5}"/>
              </a:ext>
            </a:extLst>
          </p:cNvPr>
          <p:cNvSpPr txBox="1"/>
          <p:nvPr/>
        </p:nvSpPr>
        <p:spPr>
          <a:xfrm>
            <a:off x="1402672" y="1606858"/>
            <a:ext cx="13965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预定会议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会议留言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会议签到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个人资料</a:t>
            </a:r>
          </a:p>
        </p:txBody>
      </p:sp>
    </p:spTree>
    <p:extLst>
      <p:ext uri="{BB962C8B-B14F-4D97-AF65-F5344CB8AC3E}">
        <p14:creationId xmlns:p14="http://schemas.microsoft.com/office/powerpoint/2010/main" val="20216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预定会议</a:t>
            </a:r>
            <a:r>
              <a:rPr lang="en-US" altLang="zh-CN" dirty="0"/>
              <a:t>-</a:t>
            </a:r>
            <a:r>
              <a:rPr lang="zh-CN" altLang="en-US" dirty="0"/>
              <a:t>按时间预约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CE3515D-BBF9-437E-8D8A-92128F78F4C0}"/>
              </a:ext>
            </a:extLst>
          </p:cNvPr>
          <p:cNvGrpSpPr/>
          <p:nvPr/>
        </p:nvGrpSpPr>
        <p:grpSpPr>
          <a:xfrm>
            <a:off x="707875" y="1766655"/>
            <a:ext cx="10774732" cy="4686911"/>
            <a:chOff x="707875" y="1766655"/>
            <a:chExt cx="10774732" cy="4686911"/>
          </a:xfrm>
        </p:grpSpPr>
        <p:pic>
          <p:nvPicPr>
            <p:cNvPr id="4" name="图片 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B20A0BCC-66DF-4A94-97E8-46F52A96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75" y="1766655"/>
              <a:ext cx="10774732" cy="46869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2C31BD5B-91CE-4896-9489-405231A39018}"/>
                </a:ext>
              </a:extLst>
            </p:cNvPr>
            <p:cNvSpPr/>
            <p:nvPr/>
          </p:nvSpPr>
          <p:spPr>
            <a:xfrm>
              <a:off x="5015883" y="4280516"/>
              <a:ext cx="470517" cy="3891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67C8CCE4-C4B0-43E9-B38E-B0FAF1A3BA3D}"/>
                </a:ext>
              </a:extLst>
            </p:cNvPr>
            <p:cNvSpPr/>
            <p:nvPr/>
          </p:nvSpPr>
          <p:spPr>
            <a:xfrm>
              <a:off x="8724559" y="3793724"/>
              <a:ext cx="1245064" cy="3876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F966B07-2032-4DE6-8C50-BC098C04B1DE}"/>
                </a:ext>
              </a:extLst>
            </p:cNvPr>
            <p:cNvSpPr/>
            <p:nvPr/>
          </p:nvSpPr>
          <p:spPr>
            <a:xfrm>
              <a:off x="6397131" y="3566603"/>
              <a:ext cx="926947" cy="36620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0D3D97CA-7927-4378-BBF1-8EDD606F6BBA}"/>
                </a:ext>
              </a:extLst>
            </p:cNvPr>
            <p:cNvCxnSpPr/>
            <p:nvPr/>
          </p:nvCxnSpPr>
          <p:spPr>
            <a:xfrm>
              <a:off x="9969623" y="4758431"/>
              <a:ext cx="11896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9F028B-88F8-492D-A149-3CE00517ABB0}"/>
                </a:ext>
              </a:extLst>
            </p:cNvPr>
            <p:cNvSpPr txBox="1"/>
            <p:nvPr/>
          </p:nvSpPr>
          <p:spPr>
            <a:xfrm>
              <a:off x="5486400" y="4351974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已经被预约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6F63E72-566A-47F4-91ED-7E7EBFE5F3A5}"/>
                </a:ext>
              </a:extLst>
            </p:cNvPr>
            <p:cNvSpPr txBox="1"/>
            <p:nvPr/>
          </p:nvSpPr>
          <p:spPr>
            <a:xfrm>
              <a:off x="7324078" y="3626594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我要参加的会议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42DB0901-E1E9-4C58-B631-10EA0FF44CF8}"/>
                </a:ext>
              </a:extLst>
            </p:cNvPr>
            <p:cNvSpPr txBox="1"/>
            <p:nvPr/>
          </p:nvSpPr>
          <p:spPr>
            <a:xfrm>
              <a:off x="9969623" y="3863889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当前选择的时间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2915A6C5-7091-4A0E-B2F3-C9D8459B5C29}"/>
                </a:ext>
              </a:extLst>
            </p:cNvPr>
            <p:cNvSpPr/>
            <p:nvPr/>
          </p:nvSpPr>
          <p:spPr>
            <a:xfrm>
              <a:off x="9676660" y="5140171"/>
              <a:ext cx="1544715" cy="211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8635BF3-4487-4BF0-84FB-9019DF69925B}"/>
                </a:ext>
              </a:extLst>
            </p:cNvPr>
            <p:cNvSpPr/>
            <p:nvPr/>
          </p:nvSpPr>
          <p:spPr>
            <a:xfrm>
              <a:off x="10489262" y="1813042"/>
              <a:ext cx="918544" cy="3891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A21173DC-E8AC-4AE5-BE08-CE5C620A5FE5}"/>
                </a:ext>
              </a:extLst>
            </p:cNvPr>
            <p:cNvSpPr txBox="1"/>
            <p:nvPr/>
          </p:nvSpPr>
          <p:spPr>
            <a:xfrm>
              <a:off x="9663395" y="1885729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可选择区域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129FA6F0-7DFB-4237-9516-6A0C0AA50EF5}"/>
                </a:ext>
              </a:extLst>
            </p:cNvPr>
            <p:cNvSpPr/>
            <p:nvPr/>
          </p:nvSpPr>
          <p:spPr>
            <a:xfrm>
              <a:off x="869641" y="2364419"/>
              <a:ext cx="550786" cy="4675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433A3E39-D743-4D2F-AF53-2DFBA0F64E8E}"/>
                </a:ext>
              </a:extLst>
            </p:cNvPr>
            <p:cNvSpPr txBox="1"/>
            <p:nvPr/>
          </p:nvSpPr>
          <p:spPr>
            <a:xfrm>
              <a:off x="1695636" y="2118198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选择日期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6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预定会议</a:t>
            </a:r>
            <a:r>
              <a:rPr lang="en-US" altLang="zh-CN" dirty="0"/>
              <a:t>-</a:t>
            </a:r>
            <a:r>
              <a:rPr lang="zh-CN" altLang="en-US" dirty="0"/>
              <a:t>按会议室预约</a:t>
            </a:r>
            <a:endParaRPr 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9D6C507-E807-4F8C-867D-A772DB75BEFA}"/>
              </a:ext>
            </a:extLst>
          </p:cNvPr>
          <p:cNvGrpSpPr/>
          <p:nvPr/>
        </p:nvGrpSpPr>
        <p:grpSpPr>
          <a:xfrm>
            <a:off x="1325553" y="1766655"/>
            <a:ext cx="9553737" cy="4686911"/>
            <a:chOff x="1325553" y="1766655"/>
            <a:chExt cx="9553737" cy="468691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20A0BCC-66DF-4A94-97E8-46F52A96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553" y="1766655"/>
              <a:ext cx="9539376" cy="46869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EFABBC8-CEBE-4F0D-B203-702A8D060807}"/>
                </a:ext>
              </a:extLst>
            </p:cNvPr>
            <p:cNvSpPr/>
            <p:nvPr/>
          </p:nvSpPr>
          <p:spPr>
            <a:xfrm>
              <a:off x="1523289" y="2645546"/>
              <a:ext cx="1477363" cy="14645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1A096890-F04E-4C2A-875D-6F21FD6E2908}"/>
                </a:ext>
              </a:extLst>
            </p:cNvPr>
            <p:cNvSpPr txBox="1"/>
            <p:nvPr/>
          </p:nvSpPr>
          <p:spPr>
            <a:xfrm>
              <a:off x="1849036" y="4110110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选择会议室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45146193-50A9-4342-A211-70507CFC22F7}"/>
                </a:ext>
              </a:extLst>
            </p:cNvPr>
            <p:cNvSpPr/>
            <p:nvPr/>
          </p:nvSpPr>
          <p:spPr>
            <a:xfrm>
              <a:off x="4248734" y="4687410"/>
              <a:ext cx="1109709" cy="3195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15F88AE4-34D4-4A79-AA22-443C443226C0}"/>
                </a:ext>
              </a:extLst>
            </p:cNvPr>
            <p:cNvSpPr/>
            <p:nvPr/>
          </p:nvSpPr>
          <p:spPr>
            <a:xfrm>
              <a:off x="3198386" y="3808520"/>
              <a:ext cx="1109709" cy="2853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B1B37915-0B2D-4461-A7FE-3569E3EEC726}"/>
                </a:ext>
              </a:extLst>
            </p:cNvPr>
            <p:cNvSpPr txBox="1"/>
            <p:nvPr/>
          </p:nvSpPr>
          <p:spPr>
            <a:xfrm>
              <a:off x="3613211" y="4267553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已经被预约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B804A68-D3C2-4EC3-A2D5-DD7B7A54696B}"/>
                </a:ext>
              </a:extLst>
            </p:cNvPr>
            <p:cNvSpPr/>
            <p:nvPr/>
          </p:nvSpPr>
          <p:spPr>
            <a:xfrm>
              <a:off x="5332974" y="3977196"/>
              <a:ext cx="1109709" cy="2903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F47BAE73-130D-44AD-A1C4-9AAC171E1586}"/>
                </a:ext>
              </a:extLst>
            </p:cNvPr>
            <p:cNvSpPr txBox="1"/>
            <p:nvPr/>
          </p:nvSpPr>
          <p:spPr>
            <a:xfrm>
              <a:off x="6504164" y="3986999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选择的时间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95E8CE6B-9A94-4E49-9213-AEAA49CB4C35}"/>
                </a:ext>
              </a:extLst>
            </p:cNvPr>
            <p:cNvSpPr/>
            <p:nvPr/>
          </p:nvSpPr>
          <p:spPr>
            <a:xfrm>
              <a:off x="9960746" y="2380694"/>
              <a:ext cx="727969" cy="2648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99907944-81A3-4FB5-ACAB-2CDECA4677E6}"/>
                </a:ext>
              </a:extLst>
            </p:cNvPr>
            <p:cNvSpPr txBox="1"/>
            <p:nvPr/>
          </p:nvSpPr>
          <p:spPr>
            <a:xfrm>
              <a:off x="9263119" y="2390009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显示方式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01B00453-DFA4-48FB-BB0F-CC3B830D8F64}"/>
                </a:ext>
              </a:extLst>
            </p:cNvPr>
            <p:cNvSpPr/>
            <p:nvPr/>
          </p:nvSpPr>
          <p:spPr>
            <a:xfrm>
              <a:off x="9960746" y="1766655"/>
              <a:ext cx="918544" cy="3891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8BE6840-EDC1-49E0-ACB5-B5DAE4260C4A}"/>
                </a:ext>
              </a:extLst>
            </p:cNvPr>
            <p:cNvSpPr txBox="1"/>
            <p:nvPr/>
          </p:nvSpPr>
          <p:spPr>
            <a:xfrm>
              <a:off x="9134879" y="1839342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可选择区域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预定会议</a:t>
            </a:r>
            <a:r>
              <a:rPr lang="en-US" altLang="zh-CN" dirty="0"/>
              <a:t>-</a:t>
            </a:r>
            <a:r>
              <a:rPr lang="zh-CN" altLang="en-US" dirty="0"/>
              <a:t>预定新会议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D8C1BED-DC40-4039-BCC4-A3C6A5397EB6}"/>
              </a:ext>
            </a:extLst>
          </p:cNvPr>
          <p:cNvGrpSpPr/>
          <p:nvPr/>
        </p:nvGrpSpPr>
        <p:grpSpPr>
          <a:xfrm>
            <a:off x="829692" y="1491448"/>
            <a:ext cx="10654928" cy="5067623"/>
            <a:chOff x="829692" y="1491448"/>
            <a:chExt cx="10654928" cy="506762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17EAF4A3-97E6-4DA9-A301-DC01D975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92" y="1491448"/>
              <a:ext cx="5083634" cy="5067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65A0650-78F8-4242-AE2E-2F8626D9C29D}"/>
                </a:ext>
              </a:extLst>
            </p:cNvPr>
            <p:cNvSpPr/>
            <p:nvPr/>
          </p:nvSpPr>
          <p:spPr>
            <a:xfrm>
              <a:off x="1062815" y="2157273"/>
              <a:ext cx="765986" cy="2903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CCDCBA42-493A-484A-9FC3-9114215A48B5}"/>
                </a:ext>
              </a:extLst>
            </p:cNvPr>
            <p:cNvSpPr txBox="1"/>
            <p:nvPr/>
          </p:nvSpPr>
          <p:spPr>
            <a:xfrm>
              <a:off x="1828801" y="2201409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会议主题必填</a:t>
              </a:r>
            </a:p>
          </p:txBody>
        </p:sp>
        <p:pic>
          <p:nvPicPr>
            <p:cNvPr id="20" name="图片 19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C2465966-1233-4309-8761-B5DDE9F15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370" y="1496559"/>
              <a:ext cx="5429250" cy="1409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B67BC7DB-E353-4614-8B4D-007EA3120F85}"/>
                </a:ext>
              </a:extLst>
            </p:cNvPr>
            <p:cNvSpPr/>
            <p:nvPr/>
          </p:nvSpPr>
          <p:spPr>
            <a:xfrm>
              <a:off x="2545385" y="3799643"/>
              <a:ext cx="1109709" cy="2903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xmlns="" id="{627CD912-2200-481A-811A-4F59E979D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1887" y="2302451"/>
              <a:ext cx="2396971" cy="16445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0" name="图片 29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2B1CA1AA-F456-4BB2-89B4-C83431866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095" y="3122396"/>
              <a:ext cx="4766519" cy="3436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51544DA8-6A92-4B79-AA4D-C5DB7B6CC1CA}"/>
                </a:ext>
              </a:extLst>
            </p:cNvPr>
            <p:cNvSpPr/>
            <p:nvPr/>
          </p:nvSpPr>
          <p:spPr>
            <a:xfrm>
              <a:off x="4838330" y="4829452"/>
              <a:ext cx="867792" cy="2137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xmlns="" id="{CEADA2F8-C84D-4B56-8578-9C8BC014E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033" y="4840733"/>
              <a:ext cx="669543" cy="715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6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会议留言</a:t>
            </a:r>
            <a:endParaRPr 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BA4CE1C-8EEF-43D3-9031-7084F091D65D}"/>
              </a:ext>
            </a:extLst>
          </p:cNvPr>
          <p:cNvGrpSpPr/>
          <p:nvPr/>
        </p:nvGrpSpPr>
        <p:grpSpPr>
          <a:xfrm>
            <a:off x="1104900" y="1699380"/>
            <a:ext cx="5288652" cy="4994383"/>
            <a:chOff x="1104900" y="1699380"/>
            <a:chExt cx="5288652" cy="4994383"/>
          </a:xfrm>
        </p:grpSpPr>
        <p:pic>
          <p:nvPicPr>
            <p:cNvPr id="4" name="图片 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E2F2AF67-6235-4184-83B7-E75E8A848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"/>
            <a:stretch/>
          </p:blipFill>
          <p:spPr>
            <a:xfrm>
              <a:off x="1104900" y="1699380"/>
              <a:ext cx="5288651" cy="49943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E57D3CE5-7105-487D-AED6-B4A9BA3BC193}"/>
                </a:ext>
              </a:extLst>
            </p:cNvPr>
            <p:cNvSpPr/>
            <p:nvPr/>
          </p:nvSpPr>
          <p:spPr>
            <a:xfrm>
              <a:off x="1104901" y="4882719"/>
              <a:ext cx="5288651" cy="14645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4A33BC8-66D8-4C8D-91A9-D3F357EF90E6}"/>
              </a:ext>
            </a:extLst>
          </p:cNvPr>
          <p:cNvSpPr txBox="1"/>
          <p:nvPr/>
        </p:nvSpPr>
        <p:spPr>
          <a:xfrm>
            <a:off x="6782540" y="1894689"/>
            <a:ext cx="430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	</a:t>
            </a:r>
            <a:r>
              <a:rPr lang="zh-CN" altLang="en-US" dirty="0"/>
              <a:t>会议详情下方是一个留言区，参会人员可发表会议相关的留言，如咨询问题、说明情况等，其他参会人员可以收到微信留言提醒。</a:t>
            </a:r>
          </a:p>
        </p:txBody>
      </p:sp>
    </p:spTree>
    <p:extLst>
      <p:ext uri="{BB962C8B-B14F-4D97-AF65-F5344CB8AC3E}">
        <p14:creationId xmlns:p14="http://schemas.microsoft.com/office/powerpoint/2010/main" val="41400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个人资料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E06EC0A-49EC-4A41-A15E-5B8842480A44}"/>
              </a:ext>
            </a:extLst>
          </p:cNvPr>
          <p:cNvGrpSpPr/>
          <p:nvPr/>
        </p:nvGrpSpPr>
        <p:grpSpPr>
          <a:xfrm>
            <a:off x="2202994" y="1511146"/>
            <a:ext cx="7926537" cy="5240322"/>
            <a:chOff x="2202994" y="1511146"/>
            <a:chExt cx="7926537" cy="5240322"/>
          </a:xfrm>
        </p:grpSpPr>
        <p:pic>
          <p:nvPicPr>
            <p:cNvPr id="4" name="图片 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9EC71028-772C-4A00-AA13-E1072C091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994" y="1511146"/>
              <a:ext cx="7926537" cy="5240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BBD97EB1-31F0-4756-90DF-E77BF7C63431}"/>
                </a:ext>
              </a:extLst>
            </p:cNvPr>
            <p:cNvCxnSpPr>
              <a:cxnSpLocks/>
            </p:cNvCxnSpPr>
            <p:nvPr/>
          </p:nvCxnSpPr>
          <p:spPr>
            <a:xfrm>
              <a:off x="3799642" y="5681708"/>
              <a:ext cx="31160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9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FFD6E40-64CD-4DD0-9E53-1EC1C676D12D}"/>
              </a:ext>
            </a:extLst>
          </p:cNvPr>
          <p:cNvSpPr txBox="1"/>
          <p:nvPr/>
        </p:nvSpPr>
        <p:spPr>
          <a:xfrm>
            <a:off x="1104901" y="1455937"/>
            <a:ext cx="99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使用现代浏览器打开网址</a:t>
            </a:r>
            <a:r>
              <a:rPr lang="en-US" altLang="zh-CN" dirty="0"/>
              <a:t>: https://hyshi.cn</a:t>
            </a:r>
            <a:r>
              <a:rPr lang="zh-CN" altLang="en-US" dirty="0"/>
              <a:t>，进行登录：</a:t>
            </a:r>
            <a:endParaRPr lang="en-US" altLang="zh-CN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66D40F1-5598-40FE-AC1B-D50E76521CD3}"/>
              </a:ext>
            </a:extLst>
          </p:cNvPr>
          <p:cNvGrpSpPr/>
          <p:nvPr/>
        </p:nvGrpSpPr>
        <p:grpSpPr>
          <a:xfrm>
            <a:off x="1865774" y="2281562"/>
            <a:ext cx="8458933" cy="3959440"/>
            <a:chOff x="1865774" y="2246051"/>
            <a:chExt cx="8458933" cy="3959440"/>
          </a:xfrm>
        </p:grpSpPr>
        <p:pic>
          <p:nvPicPr>
            <p:cNvPr id="4" name="图片 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50513EC0-88A2-42CC-BD64-4C6D1CC0B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04" b="8569"/>
            <a:stretch/>
          </p:blipFill>
          <p:spPr>
            <a:xfrm>
              <a:off x="1865774" y="2246051"/>
              <a:ext cx="8458933" cy="3959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27928C84-D130-4E3B-AD01-ABB9CD0A3314}"/>
                </a:ext>
              </a:extLst>
            </p:cNvPr>
            <p:cNvSpPr/>
            <p:nvPr/>
          </p:nvSpPr>
          <p:spPr>
            <a:xfrm>
              <a:off x="3098307" y="2405848"/>
              <a:ext cx="1118586" cy="3994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3616C66-4330-438C-AB6F-47306FA13649}"/>
                </a:ext>
              </a:extLst>
            </p:cNvPr>
            <p:cNvSpPr/>
            <p:nvPr/>
          </p:nvSpPr>
          <p:spPr>
            <a:xfrm>
              <a:off x="6711507" y="2513859"/>
              <a:ext cx="1118586" cy="3994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B72DB76-6940-4EB0-99BE-B3A5D33DB5F0}"/>
                </a:ext>
              </a:extLst>
            </p:cNvPr>
            <p:cNvSpPr txBox="1"/>
            <p:nvPr/>
          </p:nvSpPr>
          <p:spPr>
            <a:xfrm>
              <a:off x="2645545" y="2436011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1.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1674AD3-16FE-4311-B3CD-759F59B752D4}"/>
                </a:ext>
              </a:extLst>
            </p:cNvPr>
            <p:cNvSpPr txBox="1"/>
            <p:nvPr/>
          </p:nvSpPr>
          <p:spPr>
            <a:xfrm>
              <a:off x="6344099" y="2544022"/>
              <a:ext cx="367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3E2329CA-4503-4DDB-8CA2-7464201F1FA5}"/>
                </a:ext>
              </a:extLst>
            </p:cNvPr>
            <p:cNvCxnSpPr/>
            <p:nvPr/>
          </p:nvCxnSpPr>
          <p:spPr>
            <a:xfrm>
              <a:off x="5450889" y="4864963"/>
              <a:ext cx="271656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手机端登陆</a:t>
            </a:r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CE9594E-945A-471D-A9AC-2575077D3AB5}"/>
              </a:ext>
            </a:extLst>
          </p:cNvPr>
          <p:cNvSpPr txBox="1"/>
          <p:nvPr/>
        </p:nvSpPr>
        <p:spPr>
          <a:xfrm>
            <a:off x="1104900" y="1464815"/>
            <a:ext cx="968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关注微信公众号会议室助手，输入公司邀请码，完善个人信息后，即可加入。</a:t>
            </a:r>
          </a:p>
        </p:txBody>
      </p:sp>
      <p:pic>
        <p:nvPicPr>
          <p:cNvPr id="4" name="图片 3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9B3242F0-736B-4B27-A2ED-A9FE9CBDA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/>
          <a:stretch/>
        </p:blipFill>
        <p:spPr>
          <a:xfrm>
            <a:off x="1942357" y="1978916"/>
            <a:ext cx="2501839" cy="429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A4B40083-42AC-47D7-AACE-A2EF0076F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4790077" y="1978916"/>
            <a:ext cx="2065139" cy="429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4569E7E6-CE25-4337-AE27-14892EA97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/>
          <a:stretch/>
        </p:blipFill>
        <p:spPr>
          <a:xfrm>
            <a:off x="7201097" y="1978916"/>
            <a:ext cx="2510565" cy="429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9DA6888-AF22-4E36-AC9F-10B81DF7826C}"/>
              </a:ext>
            </a:extLst>
          </p:cNvPr>
          <p:cNvSpPr/>
          <p:nvPr/>
        </p:nvSpPr>
        <p:spPr>
          <a:xfrm>
            <a:off x="4790077" y="5761608"/>
            <a:ext cx="2065139" cy="363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21408D8-EB46-471B-AB80-D771DD0BF65D}"/>
              </a:ext>
            </a:extLst>
          </p:cNvPr>
          <p:cNvSpPr/>
          <p:nvPr/>
        </p:nvSpPr>
        <p:spPr>
          <a:xfrm>
            <a:off x="1942357" y="2598922"/>
            <a:ext cx="1440035" cy="394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预定新会议</a:t>
            </a:r>
            <a:endParaRPr lang="en-US" dirty="0"/>
          </a:p>
        </p:txBody>
      </p:sp>
      <p:pic>
        <p:nvPicPr>
          <p:cNvPr id="5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81E7A1E4-5FA1-485C-B10C-02D67A0D35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/>
          <a:stretch/>
        </p:blipFill>
        <p:spPr>
          <a:xfrm>
            <a:off x="8677728" y="2265766"/>
            <a:ext cx="2435000" cy="415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4DE669AE-482A-4F4A-B845-BB4F0AF36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/>
          <a:stretch/>
        </p:blipFill>
        <p:spPr>
          <a:xfrm>
            <a:off x="6269462" y="2265766"/>
            <a:ext cx="2181281" cy="415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58632C6C-2416-4E85-BDF2-06F1A3F9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/>
          <a:stretch/>
        </p:blipFill>
        <p:spPr>
          <a:xfrm>
            <a:off x="3657473" y="2265766"/>
            <a:ext cx="2385004" cy="406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A3B2709-ED4E-4B57-9AA4-10306EAE2D13}"/>
              </a:ext>
            </a:extLst>
          </p:cNvPr>
          <p:cNvSpPr txBox="1"/>
          <p:nvPr/>
        </p:nvSpPr>
        <p:spPr>
          <a:xfrm>
            <a:off x="3875407" y="1828595"/>
            <a:ext cx="1899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确认选择的会议室与时间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3D8D2A9-B6AF-4E53-B48A-F7BA91EFBA31}"/>
              </a:ext>
            </a:extLst>
          </p:cNvPr>
          <p:cNvSpPr txBox="1"/>
          <p:nvPr/>
        </p:nvSpPr>
        <p:spPr>
          <a:xfrm>
            <a:off x="6575272" y="1819820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输入会议信息后提交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1382E07-5BA0-4241-9D74-ABA92A507BD6}"/>
              </a:ext>
            </a:extLst>
          </p:cNvPr>
          <p:cNvSpPr txBox="1"/>
          <p:nvPr/>
        </p:nvSpPr>
        <p:spPr>
          <a:xfrm>
            <a:off x="9341230" y="181982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会议预定成功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F8AF874-0C23-43BB-A691-FD1E025EDF10}"/>
              </a:ext>
            </a:extLst>
          </p:cNvPr>
          <p:cNvSpPr/>
          <p:nvPr/>
        </p:nvSpPr>
        <p:spPr>
          <a:xfrm>
            <a:off x="3640527" y="4373278"/>
            <a:ext cx="2369640" cy="7984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124BBCCB-C691-4E07-BC11-9F089864EA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/>
          <a:stretch/>
        </p:blipFill>
        <p:spPr>
          <a:xfrm>
            <a:off x="985092" y="2265766"/>
            <a:ext cx="2373256" cy="406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9F4301BD-CD78-4A33-805F-EB2C6BFBD503}"/>
              </a:ext>
            </a:extLst>
          </p:cNvPr>
          <p:cNvSpPr/>
          <p:nvPr/>
        </p:nvSpPr>
        <p:spPr>
          <a:xfrm>
            <a:off x="2758579" y="3116062"/>
            <a:ext cx="522535" cy="834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BCF7339-F089-43F6-9464-F8BE7BFFBE77}"/>
              </a:ext>
            </a:extLst>
          </p:cNvPr>
          <p:cNvSpPr txBox="1"/>
          <p:nvPr/>
        </p:nvSpPr>
        <p:spPr>
          <a:xfrm>
            <a:off x="1386890" y="181982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查看会议室当前状态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1EB589C9-56AC-42E9-B35A-8224C61A4DC4}"/>
              </a:ext>
            </a:extLst>
          </p:cNvPr>
          <p:cNvCxnSpPr/>
          <p:nvPr/>
        </p:nvCxnSpPr>
        <p:spPr>
          <a:xfrm>
            <a:off x="3019846" y="1958319"/>
            <a:ext cx="8788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A83AD2DE-C30A-4DA8-BEBB-55E2B6A1FA46}"/>
              </a:ext>
            </a:extLst>
          </p:cNvPr>
          <p:cNvCxnSpPr/>
          <p:nvPr/>
        </p:nvCxnSpPr>
        <p:spPr>
          <a:xfrm>
            <a:off x="5658499" y="1958319"/>
            <a:ext cx="8788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F1A9ED48-23C9-40FE-82F0-2926F53B2506}"/>
              </a:ext>
            </a:extLst>
          </p:cNvPr>
          <p:cNvCxnSpPr/>
          <p:nvPr/>
        </p:nvCxnSpPr>
        <p:spPr>
          <a:xfrm>
            <a:off x="8307690" y="1958319"/>
            <a:ext cx="8788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E7F1CEA0-7FAD-4DB5-B297-BE391E95BF35}"/>
              </a:ext>
            </a:extLst>
          </p:cNvPr>
          <p:cNvSpPr/>
          <p:nvPr/>
        </p:nvSpPr>
        <p:spPr>
          <a:xfrm>
            <a:off x="6269462" y="5715286"/>
            <a:ext cx="2181281" cy="3392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B7092C4-E3A9-4474-8392-DD71F2F0F48A}"/>
              </a:ext>
            </a:extLst>
          </p:cNvPr>
          <p:cNvSpPr/>
          <p:nvPr/>
        </p:nvSpPr>
        <p:spPr>
          <a:xfrm>
            <a:off x="3657473" y="5545643"/>
            <a:ext cx="2369640" cy="4290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7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预定新会议</a:t>
            </a:r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FBF0923-D016-4782-8DBC-5054BC20D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21462"/>
            <a:ext cx="6921925" cy="43012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B2DC164-C0A0-4748-BC9A-89F9E79D1EA7}"/>
              </a:ext>
            </a:extLst>
          </p:cNvPr>
          <p:cNvSpPr txBox="1"/>
          <p:nvPr/>
        </p:nvSpPr>
        <p:spPr>
          <a:xfrm>
            <a:off x="9383697" y="3194914"/>
            <a:ext cx="1800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微信预定会议室</a:t>
            </a:r>
          </a:p>
          <a:p>
            <a:r>
              <a:rPr lang="zh-CN" altLang="en-US" dirty="0"/>
              <a:t>通过微信扫一扫会议室门口的二维码，马上知道预定情况！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9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微信提醒</a:t>
            </a:r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A1DB4E2-E1E6-44CF-8D58-20643D210DE7}"/>
              </a:ext>
            </a:extLst>
          </p:cNvPr>
          <p:cNvSpPr txBox="1"/>
          <p:nvPr/>
        </p:nvSpPr>
        <p:spPr>
          <a:xfrm>
            <a:off x="5052366" y="2034304"/>
            <a:ext cx="1733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会议开始前</a:t>
            </a:r>
            <a:r>
              <a:rPr lang="en-US" altLang="zh-CN" sz="1200" dirty="0"/>
              <a:t>15</a:t>
            </a:r>
            <a:r>
              <a:rPr lang="zh-CN" altLang="en-US" sz="1200" dirty="0"/>
              <a:t>分钟提醒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9583A5F-D10C-4087-A38B-849B5DE68642}"/>
              </a:ext>
            </a:extLst>
          </p:cNvPr>
          <p:cNvSpPr txBox="1"/>
          <p:nvPr/>
        </p:nvSpPr>
        <p:spPr>
          <a:xfrm>
            <a:off x="2390945" y="203430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会议预定成功提醒</a:t>
            </a:r>
            <a:endParaRPr lang="en-US" altLang="zh-CN" sz="1200" dirty="0"/>
          </a:p>
        </p:txBody>
      </p:sp>
      <p:pic>
        <p:nvPicPr>
          <p:cNvPr id="6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B6C87205-FE55-4C8A-A0E5-8EF429B0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4" b="4926"/>
          <a:stretch/>
        </p:blipFill>
        <p:spPr>
          <a:xfrm>
            <a:off x="7551981" y="2546085"/>
            <a:ext cx="2373923" cy="176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39CA9919-BC75-4844-9B04-D95DC7FCF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9" b="34002"/>
          <a:stretch/>
        </p:blipFill>
        <p:spPr>
          <a:xfrm>
            <a:off x="4731925" y="2546085"/>
            <a:ext cx="2373923" cy="178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5D706400-022A-450D-99CD-5FEC265094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 b="63529"/>
          <a:stretch/>
        </p:blipFill>
        <p:spPr>
          <a:xfrm>
            <a:off x="1911870" y="2546085"/>
            <a:ext cx="2373923" cy="175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8B45303-0508-4C76-A5D6-487924FAF8C5}"/>
              </a:ext>
            </a:extLst>
          </p:cNvPr>
          <p:cNvSpPr txBox="1"/>
          <p:nvPr/>
        </p:nvSpPr>
        <p:spPr>
          <a:xfrm>
            <a:off x="8031056" y="2034303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确认会议召开提醒</a:t>
            </a:r>
          </a:p>
        </p:txBody>
      </p:sp>
    </p:spTree>
    <p:extLst>
      <p:ext uri="{BB962C8B-B14F-4D97-AF65-F5344CB8AC3E}">
        <p14:creationId xmlns:p14="http://schemas.microsoft.com/office/powerpoint/2010/main" val="10121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会议签到</a:t>
            </a:r>
            <a:endParaRPr lang="en-US" dirty="0"/>
          </a:p>
        </p:txBody>
      </p:sp>
      <p:pic>
        <p:nvPicPr>
          <p:cNvPr id="4" name="图片 3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869D799E-F293-4C8B-831B-F239E3999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/>
          <a:stretch/>
        </p:blipFill>
        <p:spPr>
          <a:xfrm>
            <a:off x="1104900" y="1483567"/>
            <a:ext cx="2812325" cy="481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F12C340-F313-4AB8-8B89-DF9618583F4A}"/>
              </a:ext>
            </a:extLst>
          </p:cNvPr>
          <p:cNvSpPr txBox="1"/>
          <p:nvPr/>
        </p:nvSpPr>
        <p:spPr>
          <a:xfrm>
            <a:off x="5561046" y="2855167"/>
            <a:ext cx="2612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会议开始前</a:t>
            </a: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15</a:t>
            </a: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分钟，开始签到，可以选择在</a:t>
            </a:r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web</a:t>
            </a: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端签到或者是手机端会议室助手签到，会议确认召开后，将禁止签到。</a:t>
            </a:r>
            <a:endParaRPr lang="en-US" altLang="zh-CN" sz="16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69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查询会议</a:t>
            </a:r>
            <a:endParaRPr lang="en-US" dirty="0"/>
          </a:p>
        </p:txBody>
      </p:sp>
      <p:pic>
        <p:nvPicPr>
          <p:cNvPr id="4" name="图片 3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C6A21426-2ECB-4DEC-B02A-418E22FA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/>
          <a:stretch/>
        </p:blipFill>
        <p:spPr>
          <a:xfrm>
            <a:off x="4093108" y="1782193"/>
            <a:ext cx="2632100" cy="449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05938D00-1961-4424-9398-A41BC26AB0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/>
          <a:stretch/>
        </p:blipFill>
        <p:spPr>
          <a:xfrm>
            <a:off x="1104900" y="1782193"/>
            <a:ext cx="2633398" cy="450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5ADE4DD-E4C3-4E7F-864D-C5AF0C5394A4}"/>
              </a:ext>
            </a:extLst>
          </p:cNvPr>
          <p:cNvSpPr/>
          <p:nvPr/>
        </p:nvSpPr>
        <p:spPr>
          <a:xfrm>
            <a:off x="1216241" y="3870664"/>
            <a:ext cx="2396971" cy="202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C5906BD-9E5A-4E9E-96CF-217144ED3DAA}"/>
              </a:ext>
            </a:extLst>
          </p:cNvPr>
          <p:cNvSpPr txBox="1"/>
          <p:nvPr/>
        </p:nvSpPr>
        <p:spPr>
          <a:xfrm>
            <a:off x="7794596" y="3429000"/>
            <a:ext cx="263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点击会议名称可查看会议详情，预定人和管理员会前可以对会议进行编辑与取消的操作。</a:t>
            </a:r>
          </a:p>
        </p:txBody>
      </p:sp>
    </p:spTree>
    <p:extLst>
      <p:ext uri="{BB962C8B-B14F-4D97-AF65-F5344CB8AC3E}">
        <p14:creationId xmlns:p14="http://schemas.microsoft.com/office/powerpoint/2010/main" val="19543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谢谢观看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上海毕冉信息技术有限公司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管理员操作</a:t>
            </a:r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CE9594E-945A-471D-A9AC-2575077D3AB5}"/>
              </a:ext>
            </a:extLst>
          </p:cNvPr>
          <p:cNvSpPr txBox="1"/>
          <p:nvPr/>
        </p:nvSpPr>
        <p:spPr>
          <a:xfrm>
            <a:off x="1402672" y="1606858"/>
            <a:ext cx="16273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首页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公司设置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区域管理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会议室管理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部门管理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员工管理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预约统计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首页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F8C5FEC-2C61-4016-BCB0-A14F64FCB30D}"/>
              </a:ext>
            </a:extLst>
          </p:cNvPr>
          <p:cNvGrpSpPr/>
          <p:nvPr/>
        </p:nvGrpSpPr>
        <p:grpSpPr>
          <a:xfrm>
            <a:off x="1248393" y="1713704"/>
            <a:ext cx="9693695" cy="4664901"/>
            <a:chOff x="1248393" y="1713704"/>
            <a:chExt cx="9693695" cy="4664901"/>
          </a:xfrm>
        </p:grpSpPr>
        <p:pic>
          <p:nvPicPr>
            <p:cNvPr id="4" name="图片 3" descr="图片包含 屏幕截图, 天空&#10;&#10;已生成极高可信度的说明">
              <a:extLst>
                <a:ext uri="{FF2B5EF4-FFF2-40B4-BE49-F238E27FC236}">
                  <a16:creationId xmlns:a16="http://schemas.microsoft.com/office/drawing/2014/main" xmlns="" id="{064AFA00-EAD5-43DE-87F9-4C3ED55B9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393" y="1713704"/>
              <a:ext cx="9693695" cy="4664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322A6213-D3AC-41D3-A16A-78432BB53FC2}"/>
                </a:ext>
              </a:extLst>
            </p:cNvPr>
            <p:cNvSpPr/>
            <p:nvPr/>
          </p:nvSpPr>
          <p:spPr>
            <a:xfrm>
              <a:off x="8836641" y="3108349"/>
              <a:ext cx="1958606" cy="143701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6060ACEC-B9D0-47A4-92A0-1667B631A911}"/>
                </a:ext>
              </a:extLst>
            </p:cNvPr>
            <p:cNvSpPr/>
            <p:nvPr/>
          </p:nvSpPr>
          <p:spPr>
            <a:xfrm>
              <a:off x="2539014" y="3108349"/>
              <a:ext cx="6125592" cy="18098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A641B67-1E77-43C2-89F0-C7013A392FEC}"/>
                </a:ext>
              </a:extLst>
            </p:cNvPr>
            <p:cNvSpPr/>
            <p:nvPr/>
          </p:nvSpPr>
          <p:spPr>
            <a:xfrm>
              <a:off x="2539014" y="5089864"/>
              <a:ext cx="6125592" cy="6806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680D937-06A1-49FD-B5D8-2902C95500B0}"/>
                </a:ext>
              </a:extLst>
            </p:cNvPr>
            <p:cNvSpPr/>
            <p:nvPr/>
          </p:nvSpPr>
          <p:spPr>
            <a:xfrm>
              <a:off x="1248393" y="2006353"/>
              <a:ext cx="1118586" cy="24413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955050A9-27F9-4B89-8E51-F61C3445E2B5}"/>
                </a:ext>
              </a:extLst>
            </p:cNvPr>
            <p:cNvSpPr txBox="1"/>
            <p:nvPr/>
          </p:nvSpPr>
          <p:spPr>
            <a:xfrm>
              <a:off x="1522992" y="4545367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菜单栏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358C133-4D8B-4612-BEA3-A7583F49C9F4}"/>
                </a:ext>
              </a:extLst>
            </p:cNvPr>
            <p:cNvSpPr txBox="1"/>
            <p:nvPr/>
          </p:nvSpPr>
          <p:spPr>
            <a:xfrm>
              <a:off x="3657600" y="3108349"/>
              <a:ext cx="17235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点击会议名称查看会议详情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85451A1F-209E-40D0-9D43-828101057B36}"/>
                </a:ext>
              </a:extLst>
            </p:cNvPr>
            <p:cNvSpPr txBox="1"/>
            <p:nvPr/>
          </p:nvSpPr>
          <p:spPr>
            <a:xfrm>
              <a:off x="9018289" y="4289079"/>
              <a:ext cx="1595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选择会议室快速预定会议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9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公司设置</a:t>
            </a:r>
            <a:r>
              <a:rPr lang="en-US" altLang="zh-CN" dirty="0"/>
              <a:t>-</a:t>
            </a:r>
            <a:r>
              <a:rPr lang="zh-CN" altLang="en-US" dirty="0"/>
              <a:t>基本信息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A197160-C17E-491A-BEC7-FD046CD5678A}"/>
              </a:ext>
            </a:extLst>
          </p:cNvPr>
          <p:cNvGrpSpPr/>
          <p:nvPr/>
        </p:nvGrpSpPr>
        <p:grpSpPr>
          <a:xfrm>
            <a:off x="2250618" y="2058930"/>
            <a:ext cx="7689246" cy="3947502"/>
            <a:chOff x="2250618" y="2058930"/>
            <a:chExt cx="7689246" cy="3947502"/>
          </a:xfrm>
        </p:grpSpPr>
        <p:pic>
          <p:nvPicPr>
            <p:cNvPr id="4" name="图片 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8D1AFA06-5AEF-4195-B038-9A7015AE9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618" y="2058930"/>
              <a:ext cx="7689246" cy="3947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EEED1758-5B14-4BB5-8DA6-4C8593DBD636}"/>
                </a:ext>
              </a:extLst>
            </p:cNvPr>
            <p:cNvSpPr/>
            <p:nvPr/>
          </p:nvSpPr>
          <p:spPr>
            <a:xfrm>
              <a:off x="2663300" y="4057095"/>
              <a:ext cx="4767309" cy="2929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6CC4FF21-4994-4C3A-AC11-BE9E186869C1}"/>
                </a:ext>
              </a:extLst>
            </p:cNvPr>
            <p:cNvSpPr txBox="1"/>
            <p:nvPr/>
          </p:nvSpPr>
          <p:spPr>
            <a:xfrm>
              <a:off x="7732451" y="3409025"/>
              <a:ext cx="173114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基本信息比较重要的是邮箱后缀，用于限制自助加入公司时非本公司人员加入进来，即只能通过指定的公司邮箱后缀才能激活使用。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0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公司设置</a:t>
            </a:r>
            <a:r>
              <a:rPr lang="en-US" altLang="zh-CN" dirty="0"/>
              <a:t>-</a:t>
            </a:r>
            <a:r>
              <a:rPr lang="zh-CN" altLang="en-US" dirty="0"/>
              <a:t>高级设置</a:t>
            </a:r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5C737E3-3D7F-4AAB-92CC-B505B34ACEDE}"/>
              </a:ext>
            </a:extLst>
          </p:cNvPr>
          <p:cNvGrpSpPr/>
          <p:nvPr/>
        </p:nvGrpSpPr>
        <p:grpSpPr>
          <a:xfrm>
            <a:off x="2242997" y="2176893"/>
            <a:ext cx="7704488" cy="3924640"/>
            <a:chOff x="2242997" y="2176893"/>
            <a:chExt cx="7704488" cy="3924640"/>
          </a:xfrm>
        </p:grpSpPr>
        <p:pic>
          <p:nvPicPr>
            <p:cNvPr id="4" name="图片 3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E16744E0-4FC7-42C5-81C7-B25254D9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997" y="2176893"/>
              <a:ext cx="7704488" cy="3924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5E51F149-F005-4386-B00D-3FEE0653A4DA}"/>
                </a:ext>
              </a:extLst>
            </p:cNvPr>
            <p:cNvSpPr txBox="1"/>
            <p:nvPr/>
          </p:nvSpPr>
          <p:spPr>
            <a:xfrm>
              <a:off x="3116063" y="2299316"/>
              <a:ext cx="2236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设置会议预订时间范围、时间间隔等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5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区域管理</a:t>
            </a:r>
            <a:endParaRPr lang="en-US" dirty="0"/>
          </a:p>
        </p:txBody>
      </p:sp>
      <p:pic>
        <p:nvPicPr>
          <p:cNvPr id="4" name="图片 3" descr="图片包含 屏幕截图, 天空&#10;&#10;已生成极高可信度的说明">
            <a:extLst>
              <a:ext uri="{FF2B5EF4-FFF2-40B4-BE49-F238E27FC236}">
                <a16:creationId xmlns:a16="http://schemas.microsoft.com/office/drawing/2014/main" xmlns="" id="{A34159EF-671D-4B5C-B094-703C98C9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4" y="1829454"/>
            <a:ext cx="6700191" cy="313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F4428ED-EFDF-4FBD-AAC2-976FB942A933}"/>
              </a:ext>
            </a:extLst>
          </p:cNvPr>
          <p:cNvSpPr txBox="1"/>
          <p:nvPr/>
        </p:nvSpPr>
        <p:spPr>
          <a:xfrm>
            <a:off x="1865032" y="5619565"/>
            <a:ext cx="8336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公司办公地点可能分布在不同地点或不同楼层，甚至不同城市，通过区域管理，可组织管理不同办公地点的会议室，方便指定专人负责管理会议室，也方便预定时选择最近的办公室</a:t>
            </a:r>
            <a:r>
              <a:rPr lang="zh-CN" altLang="en-US" sz="1000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7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7AA9BCCB-098D-480E-9117-C01FBB2B4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7226423" y="1702970"/>
            <a:ext cx="4454242" cy="338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8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会议室管理</a:t>
            </a:r>
            <a:endParaRPr 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669FC39-932A-4714-8CE6-C23D095B4C4E}"/>
              </a:ext>
            </a:extLst>
          </p:cNvPr>
          <p:cNvSpPr txBox="1"/>
          <p:nvPr/>
        </p:nvSpPr>
        <p:spPr>
          <a:xfrm>
            <a:off x="4373087" y="4996410"/>
            <a:ext cx="2622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会议室默认预订许可所有人可预订，可选择这个选项，则界面上会出现角色列表，需要指定哪些角色的人员可预订此会议室，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025C75F-E01B-441C-9EF4-0AE2E90DDB23}"/>
              </a:ext>
            </a:extLst>
          </p:cNvPr>
          <p:cNvGrpSpPr/>
          <p:nvPr/>
        </p:nvGrpSpPr>
        <p:grpSpPr>
          <a:xfrm>
            <a:off x="581118" y="1415553"/>
            <a:ext cx="6109228" cy="3200835"/>
            <a:chOff x="581118" y="1415553"/>
            <a:chExt cx="6109228" cy="3200835"/>
          </a:xfrm>
        </p:grpSpPr>
        <p:pic>
          <p:nvPicPr>
            <p:cNvPr id="4" name="图片 3" descr="图片包含 屏幕截图, 室内, 墙壁, 天空&#10;&#10;已生成极高可信度的说明">
              <a:extLst>
                <a:ext uri="{FF2B5EF4-FFF2-40B4-BE49-F238E27FC236}">
                  <a16:creationId xmlns:a16="http://schemas.microsoft.com/office/drawing/2014/main" xmlns="" id="{1E1C65F4-FCE2-4486-BAD7-2C92467BB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18" y="1415553"/>
              <a:ext cx="6109228" cy="32008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45A51084-2F17-4DCC-8636-2F337DE89DF0}"/>
                </a:ext>
              </a:extLst>
            </p:cNvPr>
            <p:cNvCxnSpPr/>
            <p:nvPr/>
          </p:nvCxnSpPr>
          <p:spPr>
            <a:xfrm>
              <a:off x="5220070" y="4169664"/>
              <a:ext cx="11715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97B0A218-AABD-4567-B555-8E5AFC6C1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267" y="3015970"/>
              <a:ext cx="1375451" cy="562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5340DC0A-9D29-4D97-B4E8-971A657B48C5}"/>
                </a:ext>
              </a:extLst>
            </p:cNvPr>
            <p:cNvSpPr/>
            <p:nvPr/>
          </p:nvSpPr>
          <p:spPr>
            <a:xfrm>
              <a:off x="5453001" y="2721878"/>
              <a:ext cx="463168" cy="2727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E5D40CDD-CB84-4B74-BD2C-47DC8482F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6" y="4764024"/>
            <a:ext cx="3448651" cy="157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8F21DA77-E166-4726-A520-49D89DBC3B89}"/>
              </a:ext>
            </a:extLst>
          </p:cNvPr>
          <p:cNvCxnSpPr/>
          <p:nvPr/>
        </p:nvCxnSpPr>
        <p:spPr>
          <a:xfrm flipH="1">
            <a:off x="4259178" y="5624862"/>
            <a:ext cx="312003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54F27A3-F5C8-407E-8FB4-EB8F50B5651D}"/>
              </a:ext>
            </a:extLst>
          </p:cNvPr>
          <p:cNvGrpSpPr/>
          <p:nvPr/>
        </p:nvGrpSpPr>
        <p:grpSpPr>
          <a:xfrm>
            <a:off x="7146524" y="1415553"/>
            <a:ext cx="4513924" cy="5134668"/>
            <a:chOff x="7146524" y="1415553"/>
            <a:chExt cx="4513924" cy="5134668"/>
          </a:xfrm>
        </p:grpSpPr>
        <p:pic>
          <p:nvPicPr>
            <p:cNvPr id="6" name="图片 5" descr="图片包含 屏幕截图&#10;&#10;已生成极高可信度的说明">
              <a:extLst>
                <a:ext uri="{FF2B5EF4-FFF2-40B4-BE49-F238E27FC236}">
                  <a16:creationId xmlns:a16="http://schemas.microsoft.com/office/drawing/2014/main" xmlns="" id="{57E7E5BA-57D8-4D31-BE66-ADA00D83E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"/>
            <a:stretch/>
          </p:blipFill>
          <p:spPr>
            <a:xfrm>
              <a:off x="7146524" y="1415553"/>
              <a:ext cx="4488510" cy="51346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96529E79-FEDC-421D-B771-22DBD385CE57}"/>
                </a:ext>
              </a:extLst>
            </p:cNvPr>
            <p:cNvSpPr/>
            <p:nvPr/>
          </p:nvSpPr>
          <p:spPr>
            <a:xfrm>
              <a:off x="7599180" y="5433134"/>
              <a:ext cx="1099832" cy="393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5B9F645E-917A-4387-B7AB-7A568E939082}"/>
                </a:ext>
              </a:extLst>
            </p:cNvPr>
            <p:cNvSpPr/>
            <p:nvPr/>
          </p:nvSpPr>
          <p:spPr>
            <a:xfrm>
              <a:off x="7599179" y="5879358"/>
              <a:ext cx="2423603" cy="3092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AC9D4BA-CC1C-4466-A710-F1BE7ECE83A1}"/>
                </a:ext>
              </a:extLst>
            </p:cNvPr>
            <p:cNvSpPr txBox="1"/>
            <p:nvPr/>
          </p:nvSpPr>
          <p:spPr>
            <a:xfrm>
              <a:off x="10261008" y="5317086"/>
              <a:ext cx="13994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勾选后会议室将不能预订，界面上将出现禁用原因说明输入框，预订人员可以在相关界面上看到原因说明</a:t>
              </a: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xmlns="" id="{BE51E61F-3783-47D3-872C-20840DB56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2040" y="5826976"/>
              <a:ext cx="349965" cy="1845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918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部门管理</a:t>
            </a:r>
            <a:endParaRPr lang="en-US" dirty="0"/>
          </a:p>
        </p:txBody>
      </p:sp>
      <p:pic>
        <p:nvPicPr>
          <p:cNvPr id="4" name="图片 3" descr="图片包含 屏幕截图, 天空&#10;&#10;已生成极高可信度的说明">
            <a:extLst>
              <a:ext uri="{FF2B5EF4-FFF2-40B4-BE49-F238E27FC236}">
                <a16:creationId xmlns:a16="http://schemas.microsoft.com/office/drawing/2014/main" xmlns="" id="{48F91CB4-8945-49CB-BF4D-E7C756D0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4" y="1373773"/>
            <a:ext cx="7824489" cy="36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7AD41077-861B-49EE-BC9F-E62E332F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/>
          <a:stretch/>
        </p:blipFill>
        <p:spPr>
          <a:xfrm>
            <a:off x="5621618" y="3814564"/>
            <a:ext cx="599333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1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学术文献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39_TF03431380_TF03431380" id="{9AE2BD50-F2AD-48C6-8A81-F7D7390F9E40}" vid="{822244C9-F44A-41EE-AAAB-DAE7A533DA64}"/>
    </a:ext>
  </a:extLst>
</a:theme>
</file>

<file path=ppt/theme/theme2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学术演示文稿、细条纹和丝带设计（宽屏）</Template>
  <TotalTime>0</TotalTime>
  <Words>535</Words>
  <Application>Microsoft Office PowerPoint</Application>
  <PresentationFormat>自定义</PresentationFormat>
  <Paragraphs>88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学术文献 16x9</vt:lpstr>
      <vt:lpstr>会议室管理系统使用介绍</vt:lpstr>
      <vt:lpstr>Web登陆</vt:lpstr>
      <vt:lpstr>管理员操作</vt:lpstr>
      <vt:lpstr>首页</vt:lpstr>
      <vt:lpstr>公司设置-基本信息</vt:lpstr>
      <vt:lpstr>公司设置-高级设置</vt:lpstr>
      <vt:lpstr>区域管理</vt:lpstr>
      <vt:lpstr>会议室管理</vt:lpstr>
      <vt:lpstr>部门管理</vt:lpstr>
      <vt:lpstr>员工管理</vt:lpstr>
      <vt:lpstr>员工管理-邀请同事加入</vt:lpstr>
      <vt:lpstr>预约统计-统计报表</vt:lpstr>
      <vt:lpstr>预约统计-预约查询</vt:lpstr>
      <vt:lpstr>基础操作</vt:lpstr>
      <vt:lpstr>预定会议-按时间预约</vt:lpstr>
      <vt:lpstr>预定会议-按会议室预约</vt:lpstr>
      <vt:lpstr>预定会议-预定新会议</vt:lpstr>
      <vt:lpstr>会议留言</vt:lpstr>
      <vt:lpstr>个人资料</vt:lpstr>
      <vt:lpstr>手机端登陆</vt:lpstr>
      <vt:lpstr>预定新会议</vt:lpstr>
      <vt:lpstr>预定新会议</vt:lpstr>
      <vt:lpstr>微信提醒</vt:lpstr>
      <vt:lpstr>会议签到</vt:lpstr>
      <vt:lpstr>查询会议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2017-10-31T01:07:04Z</dcterms:created>
  <dcterms:modified xsi:type="dcterms:W3CDTF">2017-11-17T07:52:19Z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