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4"/>
  </p:notesMasterIdLst>
  <p:sldIdLst>
    <p:sldId id="4551" r:id="rId2"/>
    <p:sldId id="376" r:id="rId3"/>
    <p:sldId id="381" r:id="rId4"/>
    <p:sldId id="4550" r:id="rId5"/>
    <p:sldId id="473" r:id="rId6"/>
    <p:sldId id="4578" r:id="rId7"/>
    <p:sldId id="4615" r:id="rId8"/>
    <p:sldId id="4574" r:id="rId9"/>
    <p:sldId id="489" r:id="rId10"/>
    <p:sldId id="4924" r:id="rId11"/>
    <p:sldId id="4587" r:id="rId12"/>
    <p:sldId id="4616" r:id="rId13"/>
    <p:sldId id="4618" r:id="rId14"/>
    <p:sldId id="4619" r:id="rId15"/>
    <p:sldId id="4624" r:id="rId16"/>
    <p:sldId id="4623" r:id="rId17"/>
    <p:sldId id="4620" r:id="rId18"/>
    <p:sldId id="4625" r:id="rId19"/>
    <p:sldId id="4621" r:id="rId20"/>
    <p:sldId id="4622" r:id="rId21"/>
    <p:sldId id="4925" r:id="rId22"/>
    <p:sldId id="1080" r:id="rId23"/>
    <p:sldId id="1091" r:id="rId24"/>
    <p:sldId id="4560" r:id="rId25"/>
    <p:sldId id="843" r:id="rId26"/>
    <p:sldId id="845" r:id="rId27"/>
    <p:sldId id="847" r:id="rId28"/>
    <p:sldId id="1001" r:id="rId29"/>
    <p:sldId id="1025" r:id="rId30"/>
    <p:sldId id="1020" r:id="rId31"/>
    <p:sldId id="1021" r:id="rId32"/>
    <p:sldId id="1022" r:id="rId33"/>
    <p:sldId id="1082" r:id="rId34"/>
    <p:sldId id="4929" r:id="rId35"/>
    <p:sldId id="459" r:id="rId36"/>
    <p:sldId id="512" r:id="rId37"/>
    <p:sldId id="513" r:id="rId38"/>
    <p:sldId id="514" r:id="rId39"/>
    <p:sldId id="673" r:id="rId40"/>
    <p:sldId id="4926" r:id="rId41"/>
    <p:sldId id="4927" r:id="rId42"/>
    <p:sldId id="432" r:id="rId43"/>
  </p:sldIdLst>
  <p:sldSz cx="12192000" cy="6858000"/>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6F9783DE-0726-4F96-9DEC-30F993AFF158}">
          <p14:sldIdLst>
            <p14:sldId id="4551"/>
            <p14:sldId id="376"/>
          </p14:sldIdLst>
        </p14:section>
        <p14:section name="业务分析" id="{2A76F78F-2FD3-4784-9E1C-0AA962A02854}">
          <p14:sldIdLst>
            <p14:sldId id="381"/>
            <p14:sldId id="4550"/>
          </p14:sldIdLst>
        </p14:section>
        <p14:section name="产品介绍" id="{E1F98E2A-A009-4620-A019-F9782247EAFF}">
          <p14:sldIdLst>
            <p14:sldId id="473"/>
            <p14:sldId id="4578"/>
            <p14:sldId id="4615"/>
            <p14:sldId id="4574"/>
          </p14:sldIdLst>
        </p14:section>
        <p14:section name="解决方案" id="{5B70F3F2-1DA3-48C4-AFA1-D87C2FB9D163}">
          <p14:sldIdLst>
            <p14:sldId id="489"/>
            <p14:sldId id="4924"/>
            <p14:sldId id="4587"/>
            <p14:sldId id="4616"/>
            <p14:sldId id="4618"/>
            <p14:sldId id="4619"/>
            <p14:sldId id="4624"/>
            <p14:sldId id="4623"/>
            <p14:sldId id="4620"/>
            <p14:sldId id="4625"/>
            <p14:sldId id="4621"/>
            <p14:sldId id="4622"/>
            <p14:sldId id="4925"/>
            <p14:sldId id="1080"/>
            <p14:sldId id="1091"/>
          </p14:sldIdLst>
        </p14:section>
        <p14:section name="案例介绍" id="{27434F46-AE2B-4BB8-A735-6D1BEF54330D}">
          <p14:sldIdLst>
            <p14:sldId id="4560"/>
            <p14:sldId id="843"/>
            <p14:sldId id="845"/>
            <p14:sldId id="847"/>
            <p14:sldId id="1001"/>
            <p14:sldId id="1025"/>
            <p14:sldId id="1020"/>
            <p14:sldId id="1021"/>
            <p14:sldId id="1022"/>
            <p14:sldId id="1082"/>
            <p14:sldId id="4929"/>
            <p14:sldId id="459"/>
            <p14:sldId id="512"/>
            <p14:sldId id="513"/>
            <p14:sldId id="514"/>
            <p14:sldId id="673"/>
            <p14:sldId id="4926"/>
            <p14:sldId id="4927"/>
            <p14:sldId id="432"/>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7FBCE7"/>
    <a:srgbClr val="9CCEEC"/>
    <a:srgbClr val="253C67"/>
    <a:srgbClr val="F1FAF7"/>
    <a:srgbClr val="F2F2F2"/>
    <a:srgbClr val="C7CEE0"/>
    <a:srgbClr val="5D6FDD"/>
    <a:srgbClr val="F9E5E5"/>
    <a:srgbClr val="E532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7" autoAdjust="0"/>
    <p:restoredTop sz="94026" autoAdjust="0"/>
  </p:normalViewPr>
  <p:slideViewPr>
    <p:cSldViewPr snapToGrid="0">
      <p:cViewPr>
        <p:scale>
          <a:sx n="66" d="100"/>
          <a:sy n="66" d="100"/>
        </p:scale>
        <p:origin x="-2052" y="-990"/>
      </p:cViewPr>
      <p:guideLst>
        <p:guide orient="horz" pos="2160"/>
        <p:guide pos="3840"/>
      </p:guideLst>
    </p:cSldViewPr>
  </p:slideViewPr>
  <p:notesTextViewPr>
    <p:cViewPr>
      <p:scale>
        <a:sx n="75" d="100"/>
        <a:sy n="7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JOCK\Desktop\&#26032;&#24314;Microsoft%20Excel%20&#24037;&#2031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t>DAB5.2-06(225KPA)</a:t>
            </a:r>
            <a:r>
              <a:rPr lang="zh-CN"/>
              <a:t>预计可用库存计算</a:t>
            </a:r>
          </a:p>
        </c:rich>
      </c:tx>
      <c:layout/>
      <c:overlay val="0"/>
      <c:spPr>
        <a:noFill/>
        <a:ln>
          <a:noFill/>
        </a:ln>
        <a:effectLst/>
      </c:spPr>
    </c:title>
    <c:autoTitleDeleted val="0"/>
    <c:plotArea>
      <c:layout/>
      <c:lineChart>
        <c:grouping val="standard"/>
        <c:varyColors val="0"/>
        <c:ser>
          <c:idx val="0"/>
          <c:order val="0"/>
          <c:tx>
            <c:strRef>
              <c:f>Sheet2!$A$3</c:f>
              <c:strCache>
                <c:ptCount val="1"/>
                <c:pt idx="0">
                  <c:v>预计产出量</c:v>
                </c:pt>
              </c:strCache>
            </c:strRef>
          </c:tx>
          <c:spPr>
            <a:ln w="28575" cap="rnd">
              <a:solidFill>
                <a:schemeClr val="accent1"/>
              </a:solidFill>
              <a:round/>
            </a:ln>
            <a:effectLst/>
          </c:spPr>
          <c:marker>
            <c:symbol val="none"/>
          </c:marker>
          <c:cat>
            <c:multiLvlStrRef>
              <c:f>Sheet2!$B$1:$I$2</c:f>
              <c:multiLvlStrCache>
                <c:ptCount val="8"/>
                <c:lvl>
                  <c:pt idx="0">
                    <c:v>705</c:v>
                  </c:pt>
                  <c:pt idx="1">
                    <c:v>1750</c:v>
                  </c:pt>
                  <c:pt idx="2">
                    <c:v>4150</c:v>
                  </c:pt>
                  <c:pt idx="3">
                    <c:v>7650</c:v>
                  </c:pt>
                  <c:pt idx="4">
                    <c:v>13050</c:v>
                  </c:pt>
                  <c:pt idx="5">
                    <c:v>8850</c:v>
                  </c:pt>
                  <c:pt idx="6">
                    <c:v>9850</c:v>
                  </c:pt>
                  <c:pt idx="7">
                    <c:v>5350</c:v>
                  </c:pt>
                </c:lvl>
                <c:lvl>
                  <c:pt idx="0">
                    <c:v>2019/2/25-第1周</c:v>
                  </c:pt>
                  <c:pt idx="1">
                    <c:v>2019/3/4 -第2周</c:v>
                  </c:pt>
                  <c:pt idx="2">
                    <c:v>2019/3/11 -第3周</c:v>
                  </c:pt>
                  <c:pt idx="3">
                    <c:v>2019/3/18 -第4周</c:v>
                  </c:pt>
                  <c:pt idx="4">
                    <c:v>2019/3/25 -第5周</c:v>
                  </c:pt>
                  <c:pt idx="5">
                    <c:v>2019/04/01 -第7周</c:v>
                  </c:pt>
                  <c:pt idx="6">
                    <c:v>2019/04/08 -第7周</c:v>
                  </c:pt>
                  <c:pt idx="7">
                    <c:v>2019/04/15 -第8周</c:v>
                  </c:pt>
                </c:lvl>
              </c:multiLvlStrCache>
            </c:multiLvlStrRef>
          </c:cat>
          <c:val>
            <c:numRef>
              <c:f>Sheet2!$B$3:$I$3</c:f>
              <c:numCache>
                <c:formatCode>General</c:formatCode>
                <c:ptCount val="8"/>
                <c:pt idx="0">
                  <c:v>1500</c:v>
                </c:pt>
                <c:pt idx="1">
                  <c:v>3000</c:v>
                </c:pt>
                <c:pt idx="2">
                  <c:v>4000</c:v>
                </c:pt>
                <c:pt idx="3">
                  <c:v>6000</c:v>
                </c:pt>
                <c:pt idx="4">
                  <c:v>1500</c:v>
                </c:pt>
                <c:pt idx="5">
                  <c:v>1500</c:v>
                </c:pt>
                <c:pt idx="6">
                  <c:v>1500</c:v>
                </c:pt>
                <c:pt idx="7">
                  <c:v>1500</c:v>
                </c:pt>
              </c:numCache>
            </c:numRef>
          </c:val>
          <c:smooth val="0"/>
          <c:extLst xmlns:c16r2="http://schemas.microsoft.com/office/drawing/2015/06/chart">
            <c:ext xmlns:c16="http://schemas.microsoft.com/office/drawing/2014/chart" uri="{C3380CC4-5D6E-409C-BE32-E72D297353CC}">
              <c16:uniqueId val="{00000000-8B03-4FA4-8485-7CB482DBEEFD}"/>
            </c:ext>
          </c:extLst>
        </c:ser>
        <c:ser>
          <c:idx val="1"/>
          <c:order val="1"/>
          <c:tx>
            <c:strRef>
              <c:f>Sheet2!$A$4</c:f>
              <c:strCache>
                <c:ptCount val="1"/>
                <c:pt idx="0">
                  <c:v>预计提货量</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Sheet2!$B$1:$I$2</c:f>
              <c:multiLvlStrCache>
                <c:ptCount val="8"/>
                <c:lvl>
                  <c:pt idx="0">
                    <c:v>705</c:v>
                  </c:pt>
                  <c:pt idx="1">
                    <c:v>1750</c:v>
                  </c:pt>
                  <c:pt idx="2">
                    <c:v>4150</c:v>
                  </c:pt>
                  <c:pt idx="3">
                    <c:v>7650</c:v>
                  </c:pt>
                  <c:pt idx="4">
                    <c:v>13050</c:v>
                  </c:pt>
                  <c:pt idx="5">
                    <c:v>8850</c:v>
                  </c:pt>
                  <c:pt idx="6">
                    <c:v>9850</c:v>
                  </c:pt>
                  <c:pt idx="7">
                    <c:v>5350</c:v>
                  </c:pt>
                </c:lvl>
                <c:lvl>
                  <c:pt idx="0">
                    <c:v>2019/2/25-第1周</c:v>
                  </c:pt>
                  <c:pt idx="1">
                    <c:v>2019/3/4 -第2周</c:v>
                  </c:pt>
                  <c:pt idx="2">
                    <c:v>2019/3/11 -第3周</c:v>
                  </c:pt>
                  <c:pt idx="3">
                    <c:v>2019/3/18 -第4周</c:v>
                  </c:pt>
                  <c:pt idx="4">
                    <c:v>2019/3/25 -第5周</c:v>
                  </c:pt>
                  <c:pt idx="5">
                    <c:v>2019/04/01 -第7周</c:v>
                  </c:pt>
                  <c:pt idx="6">
                    <c:v>2019/04/08 -第7周</c:v>
                  </c:pt>
                  <c:pt idx="7">
                    <c:v>2019/04/15 -第8周</c:v>
                  </c:pt>
                </c:lvl>
              </c:multiLvlStrCache>
            </c:multiLvlStrRef>
          </c:cat>
          <c:val>
            <c:numRef>
              <c:f>Sheet2!$B$4:$I$4</c:f>
              <c:numCache>
                <c:formatCode>General</c:formatCode>
                <c:ptCount val="8"/>
                <c:pt idx="0">
                  <c:v>500</c:v>
                </c:pt>
                <c:pt idx="1">
                  <c:v>600</c:v>
                </c:pt>
                <c:pt idx="2">
                  <c:v>500</c:v>
                </c:pt>
                <c:pt idx="3">
                  <c:v>600</c:v>
                </c:pt>
                <c:pt idx="4">
                  <c:v>6000</c:v>
                </c:pt>
                <c:pt idx="5">
                  <c:v>500</c:v>
                </c:pt>
                <c:pt idx="6">
                  <c:v>6000</c:v>
                </c:pt>
                <c:pt idx="7">
                  <c:v>500</c:v>
                </c:pt>
              </c:numCache>
            </c:numRef>
          </c:val>
          <c:smooth val="0"/>
          <c:extLst xmlns:c16r2="http://schemas.microsoft.com/office/drawing/2015/06/chart">
            <c:ext xmlns:c16="http://schemas.microsoft.com/office/drawing/2014/chart" uri="{C3380CC4-5D6E-409C-BE32-E72D297353CC}">
              <c16:uniqueId val="{00000001-8B03-4FA4-8485-7CB482DBEEFD}"/>
            </c:ext>
          </c:extLst>
        </c:ser>
        <c:ser>
          <c:idx val="2"/>
          <c:order val="2"/>
          <c:tx>
            <c:strRef>
              <c:f>Sheet2!$A$5</c:f>
              <c:strCache>
                <c:ptCount val="1"/>
                <c:pt idx="0">
                  <c:v>安全库存</c:v>
                </c:pt>
              </c:strCache>
            </c:strRef>
          </c:tx>
          <c:spPr>
            <a:ln w="28575" cap="rnd">
              <a:solidFill>
                <a:srgbClr val="FF0000"/>
              </a:solidFill>
              <a:round/>
            </a:ln>
            <a:effectLst/>
          </c:spPr>
          <c:marker>
            <c:symbol val="none"/>
          </c:marker>
          <c:cat>
            <c:multiLvlStrRef>
              <c:f>Sheet2!$B$1:$I$2</c:f>
              <c:multiLvlStrCache>
                <c:ptCount val="8"/>
                <c:lvl>
                  <c:pt idx="0">
                    <c:v>705</c:v>
                  </c:pt>
                  <c:pt idx="1">
                    <c:v>1750</c:v>
                  </c:pt>
                  <c:pt idx="2">
                    <c:v>4150</c:v>
                  </c:pt>
                  <c:pt idx="3">
                    <c:v>7650</c:v>
                  </c:pt>
                  <c:pt idx="4">
                    <c:v>13050</c:v>
                  </c:pt>
                  <c:pt idx="5">
                    <c:v>8850</c:v>
                  </c:pt>
                  <c:pt idx="6">
                    <c:v>9850</c:v>
                  </c:pt>
                  <c:pt idx="7">
                    <c:v>5350</c:v>
                  </c:pt>
                </c:lvl>
                <c:lvl>
                  <c:pt idx="0">
                    <c:v>2019/2/25-第1周</c:v>
                  </c:pt>
                  <c:pt idx="1">
                    <c:v>2019/3/4 -第2周</c:v>
                  </c:pt>
                  <c:pt idx="2">
                    <c:v>2019/3/11 -第3周</c:v>
                  </c:pt>
                  <c:pt idx="3">
                    <c:v>2019/3/18 -第4周</c:v>
                  </c:pt>
                  <c:pt idx="4">
                    <c:v>2019/3/25 -第5周</c:v>
                  </c:pt>
                  <c:pt idx="5">
                    <c:v>2019/04/01 -第7周</c:v>
                  </c:pt>
                  <c:pt idx="6">
                    <c:v>2019/04/08 -第7周</c:v>
                  </c:pt>
                  <c:pt idx="7">
                    <c:v>2019/04/15 -第8周</c:v>
                  </c:pt>
                </c:lvl>
              </c:multiLvlStrCache>
            </c:multiLvlStrRef>
          </c:cat>
          <c:val>
            <c:numRef>
              <c:f>Sheet2!$B$5:$I$5</c:f>
              <c:numCache>
                <c:formatCode>0.00_);[Red]\(0.00\)</c:formatCode>
                <c:ptCount val="8"/>
                <c:pt idx="0">
                  <c:v>5000</c:v>
                </c:pt>
                <c:pt idx="1">
                  <c:v>5000</c:v>
                </c:pt>
                <c:pt idx="2">
                  <c:v>5000</c:v>
                </c:pt>
                <c:pt idx="3">
                  <c:v>5000</c:v>
                </c:pt>
                <c:pt idx="4">
                  <c:v>5000</c:v>
                </c:pt>
                <c:pt idx="5">
                  <c:v>5000</c:v>
                </c:pt>
                <c:pt idx="6">
                  <c:v>5000</c:v>
                </c:pt>
                <c:pt idx="7">
                  <c:v>5000</c:v>
                </c:pt>
              </c:numCache>
            </c:numRef>
          </c:val>
          <c:smooth val="0"/>
          <c:extLst xmlns:c16r2="http://schemas.microsoft.com/office/drawing/2015/06/chart">
            <c:ext xmlns:c16="http://schemas.microsoft.com/office/drawing/2014/chart" uri="{C3380CC4-5D6E-409C-BE32-E72D297353CC}">
              <c16:uniqueId val="{00000002-8B03-4FA4-8485-7CB482DBEEFD}"/>
            </c:ext>
          </c:extLst>
        </c:ser>
        <c:ser>
          <c:idx val="3"/>
          <c:order val="3"/>
          <c:tx>
            <c:strRef>
              <c:f>Sheet2!$A$6</c:f>
              <c:strCache>
                <c:ptCount val="1"/>
                <c:pt idx="0">
                  <c:v>最大允许库存</c:v>
                </c:pt>
              </c:strCache>
            </c:strRef>
          </c:tx>
          <c:spPr>
            <a:ln w="28575" cap="rnd">
              <a:solidFill>
                <a:srgbClr val="92D050"/>
              </a:solidFill>
              <a:round/>
            </a:ln>
            <a:effectLst/>
          </c:spPr>
          <c:marker>
            <c:symbol val="none"/>
          </c:marker>
          <c:cat>
            <c:multiLvlStrRef>
              <c:f>Sheet2!$B$1:$I$2</c:f>
              <c:multiLvlStrCache>
                <c:ptCount val="8"/>
                <c:lvl>
                  <c:pt idx="0">
                    <c:v>705</c:v>
                  </c:pt>
                  <c:pt idx="1">
                    <c:v>1750</c:v>
                  </c:pt>
                  <c:pt idx="2">
                    <c:v>4150</c:v>
                  </c:pt>
                  <c:pt idx="3">
                    <c:v>7650</c:v>
                  </c:pt>
                  <c:pt idx="4">
                    <c:v>13050</c:v>
                  </c:pt>
                  <c:pt idx="5">
                    <c:v>8850</c:v>
                  </c:pt>
                  <c:pt idx="6">
                    <c:v>9850</c:v>
                  </c:pt>
                  <c:pt idx="7">
                    <c:v>5350</c:v>
                  </c:pt>
                </c:lvl>
                <c:lvl>
                  <c:pt idx="0">
                    <c:v>2019/2/25-第1周</c:v>
                  </c:pt>
                  <c:pt idx="1">
                    <c:v>2019/3/4 -第2周</c:v>
                  </c:pt>
                  <c:pt idx="2">
                    <c:v>2019/3/11 -第3周</c:v>
                  </c:pt>
                  <c:pt idx="3">
                    <c:v>2019/3/18 -第4周</c:v>
                  </c:pt>
                  <c:pt idx="4">
                    <c:v>2019/3/25 -第5周</c:v>
                  </c:pt>
                  <c:pt idx="5">
                    <c:v>2019/04/01 -第7周</c:v>
                  </c:pt>
                  <c:pt idx="6">
                    <c:v>2019/04/08 -第7周</c:v>
                  </c:pt>
                  <c:pt idx="7">
                    <c:v>2019/04/15 -第8周</c:v>
                  </c:pt>
                </c:lvl>
              </c:multiLvlStrCache>
            </c:multiLvlStrRef>
          </c:cat>
          <c:val>
            <c:numRef>
              <c:f>Sheet2!$B$6:$I$6</c:f>
              <c:numCache>
                <c:formatCode>General</c:formatCode>
                <c:ptCount val="8"/>
                <c:pt idx="0">
                  <c:v>10000</c:v>
                </c:pt>
                <c:pt idx="1">
                  <c:v>10000</c:v>
                </c:pt>
                <c:pt idx="2">
                  <c:v>10000</c:v>
                </c:pt>
                <c:pt idx="3">
                  <c:v>10000</c:v>
                </c:pt>
                <c:pt idx="4">
                  <c:v>10000</c:v>
                </c:pt>
                <c:pt idx="5">
                  <c:v>10000</c:v>
                </c:pt>
                <c:pt idx="6">
                  <c:v>10000</c:v>
                </c:pt>
                <c:pt idx="7">
                  <c:v>10000</c:v>
                </c:pt>
              </c:numCache>
            </c:numRef>
          </c:val>
          <c:smooth val="0"/>
          <c:extLst xmlns:c16r2="http://schemas.microsoft.com/office/drawing/2015/06/chart">
            <c:ext xmlns:c16="http://schemas.microsoft.com/office/drawing/2014/chart" uri="{C3380CC4-5D6E-409C-BE32-E72D297353CC}">
              <c16:uniqueId val="{00000003-8B03-4FA4-8485-7CB482DBEEFD}"/>
            </c:ext>
          </c:extLst>
        </c:ser>
        <c:ser>
          <c:idx val="4"/>
          <c:order val="4"/>
          <c:tx>
            <c:strRef>
              <c:f>Sheet2!$A$7</c:f>
              <c:strCache>
                <c:ptCount val="1"/>
                <c:pt idx="0">
                  <c:v>预计可用库存</c:v>
                </c:pt>
              </c:strCache>
            </c:strRef>
          </c:tx>
          <c:spPr>
            <a:ln w="28575" cap="rnd">
              <a:solidFill>
                <a:srgbClr val="00B0F0"/>
              </a:solidFill>
              <a:round/>
            </a:ln>
            <a:effectLst/>
          </c:spPr>
          <c:marker>
            <c:symbol val="none"/>
          </c:marker>
          <c:dLbls>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Sheet2!$B$1:$I$2</c:f>
              <c:multiLvlStrCache>
                <c:ptCount val="8"/>
                <c:lvl>
                  <c:pt idx="0">
                    <c:v>705</c:v>
                  </c:pt>
                  <c:pt idx="1">
                    <c:v>1750</c:v>
                  </c:pt>
                  <c:pt idx="2">
                    <c:v>4150</c:v>
                  </c:pt>
                  <c:pt idx="3">
                    <c:v>7650</c:v>
                  </c:pt>
                  <c:pt idx="4">
                    <c:v>13050</c:v>
                  </c:pt>
                  <c:pt idx="5">
                    <c:v>8850</c:v>
                  </c:pt>
                  <c:pt idx="6">
                    <c:v>9850</c:v>
                  </c:pt>
                  <c:pt idx="7">
                    <c:v>5350</c:v>
                  </c:pt>
                </c:lvl>
                <c:lvl>
                  <c:pt idx="0">
                    <c:v>2019/2/25-第1周</c:v>
                  </c:pt>
                  <c:pt idx="1">
                    <c:v>2019/3/4 -第2周</c:v>
                  </c:pt>
                  <c:pt idx="2">
                    <c:v>2019/3/11 -第3周</c:v>
                  </c:pt>
                  <c:pt idx="3">
                    <c:v>2019/3/18 -第4周</c:v>
                  </c:pt>
                  <c:pt idx="4">
                    <c:v>2019/3/25 -第5周</c:v>
                  </c:pt>
                  <c:pt idx="5">
                    <c:v>2019/04/01 -第7周</c:v>
                  </c:pt>
                  <c:pt idx="6">
                    <c:v>2019/04/08 -第7周</c:v>
                  </c:pt>
                  <c:pt idx="7">
                    <c:v>2019/04/15 -第8周</c:v>
                  </c:pt>
                </c:lvl>
              </c:multiLvlStrCache>
            </c:multiLvlStrRef>
          </c:cat>
          <c:val>
            <c:numRef>
              <c:f>Sheet2!$B$7:$I$7</c:f>
              <c:numCache>
                <c:formatCode>General</c:formatCode>
                <c:ptCount val="8"/>
                <c:pt idx="0">
                  <c:v>1705</c:v>
                </c:pt>
                <c:pt idx="1">
                  <c:v>4150</c:v>
                </c:pt>
                <c:pt idx="2">
                  <c:v>7650</c:v>
                </c:pt>
                <c:pt idx="3">
                  <c:v>13050</c:v>
                </c:pt>
                <c:pt idx="4">
                  <c:v>8550</c:v>
                </c:pt>
                <c:pt idx="5">
                  <c:v>9850</c:v>
                </c:pt>
                <c:pt idx="6">
                  <c:v>5350</c:v>
                </c:pt>
                <c:pt idx="7">
                  <c:v>6350</c:v>
                </c:pt>
              </c:numCache>
            </c:numRef>
          </c:val>
          <c:smooth val="0"/>
          <c:extLst xmlns:c16r2="http://schemas.microsoft.com/office/drawing/2015/06/chart">
            <c:ext xmlns:c16="http://schemas.microsoft.com/office/drawing/2014/chart" uri="{C3380CC4-5D6E-409C-BE32-E72D297353CC}">
              <c16:uniqueId val="{00000004-8B03-4FA4-8485-7CB482DBEEFD}"/>
            </c:ext>
          </c:extLst>
        </c:ser>
        <c:dLbls>
          <c:showLegendKey val="0"/>
          <c:showVal val="0"/>
          <c:showCatName val="0"/>
          <c:showSerName val="0"/>
          <c:showPercent val="0"/>
          <c:showBubbleSize val="0"/>
        </c:dLbls>
        <c:marker val="1"/>
        <c:smooth val="0"/>
        <c:axId val="508198272"/>
        <c:axId val="110638208"/>
      </c:lineChart>
      <c:catAx>
        <c:axId val="5081982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10638208"/>
        <c:crosses val="autoZero"/>
        <c:auto val="1"/>
        <c:lblAlgn val="ctr"/>
        <c:lblOffset val="100"/>
        <c:noMultiLvlLbl val="0"/>
      </c:catAx>
      <c:valAx>
        <c:axId val="110638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5081982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B6FD74A-7D21-4BF4-B6BD-EBB7A4350E01}" type="doc">
      <dgm:prSet loTypeId="urn:microsoft.com/office/officeart/2005/8/layout/radial5" loCatId="cycle" qsTypeId="urn:microsoft.com/office/officeart/2005/8/quickstyle/3d2#1" qsCatId="3D" csTypeId="urn:microsoft.com/office/officeart/2005/8/colors/accent0_3#1" csCatId="mainScheme" phldr="1"/>
      <dgm:spPr/>
      <dgm:t>
        <a:bodyPr/>
        <a:lstStyle/>
        <a:p>
          <a:endParaRPr lang="zh-CN" altLang="en-US"/>
        </a:p>
      </dgm:t>
    </dgm:pt>
    <dgm:pt modelId="{3CD7E5E1-444A-4937-9EB2-060B96348C92}">
      <dgm:prSet phldrT="[文本]"/>
      <dgm:spPr/>
      <dgm:t>
        <a:bodyPr/>
        <a:lstStyle/>
        <a:p>
          <a:r>
            <a:rPr lang="en-US" altLang="zh-CN" dirty="0">
              <a:latin typeface="微软雅黑" panose="020B0503020204020204" pitchFamily="34" charset="-122"/>
              <a:ea typeface="微软雅黑" panose="020B0503020204020204" pitchFamily="34" charset="-122"/>
            </a:rPr>
            <a:t>APS</a:t>
          </a:r>
          <a:r>
            <a:rPr lang="zh-CN" altLang="en-US" dirty="0">
              <a:latin typeface="微软雅黑" panose="020B0503020204020204" pitchFamily="34" charset="-122"/>
              <a:ea typeface="微软雅黑" panose="020B0503020204020204" pitchFamily="34" charset="-122"/>
            </a:rPr>
            <a:t>高级计划排产</a:t>
          </a:r>
          <a:endParaRPr lang="zh-CN" altLang="en-US" dirty="0"/>
        </a:p>
      </dgm:t>
    </dgm:pt>
    <dgm:pt modelId="{F7D80EB1-2447-41C1-9B6C-BD394A77D79B}" type="parTrans" cxnId="{D8548506-6D8D-4CC9-BD83-A6B791BBA402}">
      <dgm:prSet/>
      <dgm:spPr/>
      <dgm:t>
        <a:bodyPr/>
        <a:lstStyle/>
        <a:p>
          <a:endParaRPr lang="zh-CN" altLang="en-US"/>
        </a:p>
      </dgm:t>
    </dgm:pt>
    <dgm:pt modelId="{57D752FA-DB0C-4DE2-8448-FE3B36FF8E99}" type="sibTrans" cxnId="{D8548506-6D8D-4CC9-BD83-A6B791BBA402}">
      <dgm:prSet/>
      <dgm:spPr/>
      <dgm:t>
        <a:bodyPr/>
        <a:lstStyle/>
        <a:p>
          <a:endParaRPr lang="zh-CN" altLang="en-US"/>
        </a:p>
      </dgm:t>
    </dgm:pt>
    <dgm:pt modelId="{052121A5-E0F0-4878-9BBB-21DA0C8FD5CF}">
      <dgm:prSet phldrT="[文本]"/>
      <dgm:spPr/>
      <dgm:t>
        <a:bodyPr/>
        <a:lstStyle/>
        <a:p>
          <a:r>
            <a:rPr lang="zh-CN" altLang="en-US" dirty="0">
              <a:latin typeface="微软雅黑" panose="020B0503020204020204" pitchFamily="34" charset="-122"/>
              <a:ea typeface="微软雅黑" panose="020B0503020204020204" pitchFamily="34" charset="-122"/>
            </a:rPr>
            <a:t>产销协同</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交期评估</a:t>
          </a:r>
          <a:endParaRPr lang="zh-CN" altLang="en-US" dirty="0"/>
        </a:p>
      </dgm:t>
    </dgm:pt>
    <dgm:pt modelId="{E48330A7-8F7F-4A8D-945D-2832DC422F3B}" type="parTrans" cxnId="{6B0F424D-0CE9-43A6-A180-0054ABC2B1BF}">
      <dgm:prSet/>
      <dgm:spPr/>
      <dgm:t>
        <a:bodyPr/>
        <a:lstStyle/>
        <a:p>
          <a:endParaRPr lang="zh-CN" altLang="en-US"/>
        </a:p>
      </dgm:t>
    </dgm:pt>
    <dgm:pt modelId="{35D0D9AC-E6E0-4C56-A028-C9AB1743C302}" type="sibTrans" cxnId="{6B0F424D-0CE9-43A6-A180-0054ABC2B1BF}">
      <dgm:prSet/>
      <dgm:spPr/>
      <dgm:t>
        <a:bodyPr/>
        <a:lstStyle/>
        <a:p>
          <a:endParaRPr lang="zh-CN" altLang="en-US"/>
        </a:p>
      </dgm:t>
    </dgm:pt>
    <dgm:pt modelId="{538D2E89-877C-4F18-9E16-B8D503612569}">
      <dgm:prSet phldrT="[文本]"/>
      <dgm:spPr/>
      <dgm:t>
        <a:bodyPr/>
        <a:lstStyle/>
        <a:p>
          <a:r>
            <a:rPr lang="zh-CN" altLang="en-US" dirty="0">
              <a:latin typeface="微软雅黑" panose="020B0503020204020204" pitchFamily="34" charset="-122"/>
              <a:ea typeface="微软雅黑" panose="020B0503020204020204" pitchFamily="34" charset="-122"/>
            </a:rPr>
            <a:t>工序协同</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工序计划</a:t>
          </a:r>
          <a:endParaRPr lang="zh-CN" altLang="en-US" dirty="0"/>
        </a:p>
      </dgm:t>
    </dgm:pt>
    <dgm:pt modelId="{AA89E5DD-7193-4D7B-B6AC-D1AFF3E88264}" type="parTrans" cxnId="{B476BEE7-15DB-4D2A-860C-4D6D7C3CB992}">
      <dgm:prSet/>
      <dgm:spPr/>
      <dgm:t>
        <a:bodyPr/>
        <a:lstStyle/>
        <a:p>
          <a:endParaRPr lang="zh-CN" altLang="en-US"/>
        </a:p>
      </dgm:t>
    </dgm:pt>
    <dgm:pt modelId="{F0F055A3-FB66-4BF6-977B-50EA79B326CA}" type="sibTrans" cxnId="{B476BEE7-15DB-4D2A-860C-4D6D7C3CB992}">
      <dgm:prSet/>
      <dgm:spPr/>
      <dgm:t>
        <a:bodyPr/>
        <a:lstStyle/>
        <a:p>
          <a:endParaRPr lang="zh-CN" altLang="en-US"/>
        </a:p>
      </dgm:t>
    </dgm:pt>
    <dgm:pt modelId="{52C56BAB-69AA-45EC-B006-EB54089BBCCD}">
      <dgm:prSet phldrT="[文本]"/>
      <dgm:spPr/>
      <dgm:t>
        <a:bodyPr/>
        <a:lstStyle/>
        <a:p>
          <a:r>
            <a:rPr lang="zh-CN" altLang="en-US" dirty="0">
              <a:latin typeface="微软雅黑" panose="020B0503020204020204" pitchFamily="34" charset="-122"/>
              <a:ea typeface="微软雅黑" panose="020B0503020204020204" pitchFamily="34" charset="-122"/>
            </a:rPr>
            <a:t>产能负荷评估</a:t>
          </a:r>
          <a:endParaRPr lang="zh-CN" altLang="en-US" dirty="0"/>
        </a:p>
      </dgm:t>
    </dgm:pt>
    <dgm:pt modelId="{2E1EFDA4-9D3D-4FF4-8398-1646F86C5322}" type="parTrans" cxnId="{2B5F2B26-4155-45F5-86C6-0A5C10320EF5}">
      <dgm:prSet/>
      <dgm:spPr/>
      <dgm:t>
        <a:bodyPr/>
        <a:lstStyle/>
        <a:p>
          <a:endParaRPr lang="zh-CN" altLang="en-US"/>
        </a:p>
      </dgm:t>
    </dgm:pt>
    <dgm:pt modelId="{03AF43E3-1D20-47E9-8E86-6B06D551DA49}" type="sibTrans" cxnId="{2B5F2B26-4155-45F5-86C6-0A5C10320EF5}">
      <dgm:prSet/>
      <dgm:spPr/>
      <dgm:t>
        <a:bodyPr/>
        <a:lstStyle/>
        <a:p>
          <a:endParaRPr lang="zh-CN" altLang="en-US"/>
        </a:p>
      </dgm:t>
    </dgm:pt>
    <dgm:pt modelId="{4F607576-67DD-4309-A12E-FF9859405409}">
      <dgm:prSet phldrT="[文本]"/>
      <dgm:spPr/>
      <dgm:t>
        <a:bodyPr/>
        <a:lstStyle/>
        <a:p>
          <a:r>
            <a:rPr lang="zh-CN" altLang="en-US" dirty="0">
              <a:latin typeface="微软雅黑" panose="020B0503020204020204" pitchFamily="34" charset="-122"/>
              <a:ea typeface="微软雅黑" panose="020B0503020204020204" pitchFamily="34" charset="-122"/>
            </a:rPr>
            <a:t>物料需求计算</a:t>
          </a:r>
          <a:endParaRPr lang="zh-CN" altLang="en-US" dirty="0"/>
        </a:p>
      </dgm:t>
    </dgm:pt>
    <dgm:pt modelId="{A4AC4965-C9F2-422A-91BE-AF046368D653}" type="parTrans" cxnId="{620EFC80-333E-4474-8E4F-05072303198F}">
      <dgm:prSet/>
      <dgm:spPr/>
      <dgm:t>
        <a:bodyPr/>
        <a:lstStyle/>
        <a:p>
          <a:endParaRPr lang="zh-CN" altLang="en-US"/>
        </a:p>
      </dgm:t>
    </dgm:pt>
    <dgm:pt modelId="{0B3B5775-994F-43C9-90ED-FEDF53422E7F}" type="sibTrans" cxnId="{620EFC80-333E-4474-8E4F-05072303198F}">
      <dgm:prSet/>
      <dgm:spPr/>
      <dgm:t>
        <a:bodyPr/>
        <a:lstStyle/>
        <a:p>
          <a:endParaRPr lang="zh-CN" altLang="en-US"/>
        </a:p>
      </dgm:t>
    </dgm:pt>
    <dgm:pt modelId="{EC0569EA-A3AD-453D-B615-C1725CDCC987}">
      <dgm:prSet phldrT="[文本]"/>
      <dgm:spPr/>
      <dgm:t>
        <a:bodyPr/>
        <a:lstStyle/>
        <a:p>
          <a:r>
            <a:rPr lang="zh-CN" altLang="en-US" dirty="0"/>
            <a:t>齐套分析</a:t>
          </a:r>
          <a:r>
            <a:rPr lang="en-US" altLang="zh-CN" dirty="0"/>
            <a:t>/</a:t>
          </a:r>
          <a:r>
            <a:rPr lang="zh-CN" altLang="en-US" dirty="0"/>
            <a:t>齐套检查</a:t>
          </a:r>
        </a:p>
      </dgm:t>
    </dgm:pt>
    <dgm:pt modelId="{D2949359-2997-4C98-837C-8EFEFBCE8218}" type="parTrans" cxnId="{803C653C-EFE1-46AC-AFD0-40C923C3D675}">
      <dgm:prSet/>
      <dgm:spPr/>
      <dgm:t>
        <a:bodyPr/>
        <a:lstStyle/>
        <a:p>
          <a:endParaRPr lang="zh-CN" altLang="en-US"/>
        </a:p>
      </dgm:t>
    </dgm:pt>
    <dgm:pt modelId="{B6F5BCA0-CC5B-4688-9A1B-558351C20C4F}" type="sibTrans" cxnId="{803C653C-EFE1-46AC-AFD0-40C923C3D675}">
      <dgm:prSet/>
      <dgm:spPr/>
      <dgm:t>
        <a:bodyPr/>
        <a:lstStyle/>
        <a:p>
          <a:endParaRPr lang="zh-CN" altLang="en-US"/>
        </a:p>
      </dgm:t>
    </dgm:pt>
    <dgm:pt modelId="{9CCA6D99-449D-417C-8EFA-62F494C1537F}">
      <dgm:prSet phldrT="[文本]"/>
      <dgm:spPr/>
      <dgm:t>
        <a:bodyPr/>
        <a:lstStyle/>
        <a:p>
          <a:r>
            <a:rPr lang="zh-CN" altLang="en-US" dirty="0">
              <a:latin typeface="微软雅黑" panose="020B0503020204020204" pitchFamily="34" charset="-122"/>
              <a:ea typeface="微软雅黑" panose="020B0503020204020204" pitchFamily="34" charset="-122"/>
            </a:rPr>
            <a:t>计划</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排产可视化</a:t>
          </a:r>
          <a:endParaRPr lang="zh-CN" altLang="en-US" dirty="0"/>
        </a:p>
      </dgm:t>
    </dgm:pt>
    <dgm:pt modelId="{4DBE28EA-CD74-4982-A027-819AF977E4A2}" type="parTrans" cxnId="{D4961070-70A1-4057-8A39-4170F9E93033}">
      <dgm:prSet/>
      <dgm:spPr/>
      <dgm:t>
        <a:bodyPr/>
        <a:lstStyle/>
        <a:p>
          <a:endParaRPr lang="zh-CN" altLang="en-US"/>
        </a:p>
      </dgm:t>
    </dgm:pt>
    <dgm:pt modelId="{5B3425D3-134C-43C7-9B12-4186474E1C4D}" type="sibTrans" cxnId="{D4961070-70A1-4057-8A39-4170F9E93033}">
      <dgm:prSet/>
      <dgm:spPr/>
      <dgm:t>
        <a:bodyPr/>
        <a:lstStyle/>
        <a:p>
          <a:endParaRPr lang="zh-CN" altLang="en-US"/>
        </a:p>
      </dgm:t>
    </dgm:pt>
    <dgm:pt modelId="{B27F089A-0B14-4DC8-867F-E7A90363ED16}">
      <dgm:prSet phldrT="[文本]"/>
      <dgm:spPr/>
      <dgm:t>
        <a:bodyPr/>
        <a:lstStyle/>
        <a:p>
          <a:r>
            <a:rPr lang="zh-CN" altLang="en-US" dirty="0"/>
            <a:t>计划滚动</a:t>
          </a:r>
        </a:p>
      </dgm:t>
    </dgm:pt>
    <dgm:pt modelId="{B5EA2237-46AE-4E33-9816-A57086CA8E6A}" type="parTrans" cxnId="{4609D9C6-AAEF-4C8A-B627-803C84C3EBF8}">
      <dgm:prSet/>
      <dgm:spPr/>
      <dgm:t>
        <a:bodyPr/>
        <a:lstStyle/>
        <a:p>
          <a:endParaRPr lang="zh-CN" altLang="en-US"/>
        </a:p>
      </dgm:t>
    </dgm:pt>
    <dgm:pt modelId="{4D5A76D6-F042-467E-9BCC-3B272B580131}" type="sibTrans" cxnId="{4609D9C6-AAEF-4C8A-B627-803C84C3EBF8}">
      <dgm:prSet/>
      <dgm:spPr/>
      <dgm:t>
        <a:bodyPr/>
        <a:lstStyle/>
        <a:p>
          <a:endParaRPr lang="zh-CN" altLang="en-US"/>
        </a:p>
      </dgm:t>
    </dgm:pt>
    <dgm:pt modelId="{96FA2D5B-9E83-408D-9B3A-C057ECD552D8}" type="pres">
      <dgm:prSet presAssocID="{4B6FD74A-7D21-4BF4-B6BD-EBB7A4350E01}" presName="Name0" presStyleCnt="0">
        <dgm:presLayoutVars>
          <dgm:chMax val="1"/>
          <dgm:dir/>
          <dgm:animLvl val="ctr"/>
          <dgm:resizeHandles val="exact"/>
        </dgm:presLayoutVars>
      </dgm:prSet>
      <dgm:spPr/>
      <dgm:t>
        <a:bodyPr/>
        <a:lstStyle/>
        <a:p>
          <a:endParaRPr lang="zh-CN" altLang="en-US"/>
        </a:p>
      </dgm:t>
    </dgm:pt>
    <dgm:pt modelId="{BB86861D-9F08-4F48-90C2-A45C4B8C802D}" type="pres">
      <dgm:prSet presAssocID="{3CD7E5E1-444A-4937-9EB2-060B96348C92}" presName="centerShape" presStyleLbl="node0" presStyleIdx="0" presStyleCnt="1"/>
      <dgm:spPr/>
      <dgm:t>
        <a:bodyPr/>
        <a:lstStyle/>
        <a:p>
          <a:endParaRPr lang="zh-CN" altLang="en-US"/>
        </a:p>
      </dgm:t>
    </dgm:pt>
    <dgm:pt modelId="{E928F440-6E6F-4E76-8769-8410EA954233}" type="pres">
      <dgm:prSet presAssocID="{E48330A7-8F7F-4A8D-945D-2832DC422F3B}" presName="parTrans" presStyleLbl="sibTrans2D1" presStyleIdx="0" presStyleCnt="7"/>
      <dgm:spPr/>
      <dgm:t>
        <a:bodyPr/>
        <a:lstStyle/>
        <a:p>
          <a:endParaRPr lang="zh-CN" altLang="en-US"/>
        </a:p>
      </dgm:t>
    </dgm:pt>
    <dgm:pt modelId="{C05CDBD1-ACC2-4919-B1B0-2B4939A70D7B}" type="pres">
      <dgm:prSet presAssocID="{E48330A7-8F7F-4A8D-945D-2832DC422F3B}" presName="connectorText" presStyleLbl="sibTrans2D1" presStyleIdx="0" presStyleCnt="7"/>
      <dgm:spPr/>
      <dgm:t>
        <a:bodyPr/>
        <a:lstStyle/>
        <a:p>
          <a:endParaRPr lang="zh-CN" altLang="en-US"/>
        </a:p>
      </dgm:t>
    </dgm:pt>
    <dgm:pt modelId="{1CC17865-2C77-47C1-96C2-85CA225B7BD7}" type="pres">
      <dgm:prSet presAssocID="{052121A5-E0F0-4878-9BBB-21DA0C8FD5CF}" presName="node" presStyleLbl="node1" presStyleIdx="0" presStyleCnt="7" custRadScaleRad="113996" custRadScaleInc="-3037">
        <dgm:presLayoutVars>
          <dgm:bulletEnabled val="1"/>
        </dgm:presLayoutVars>
      </dgm:prSet>
      <dgm:spPr/>
      <dgm:t>
        <a:bodyPr/>
        <a:lstStyle/>
        <a:p>
          <a:endParaRPr lang="zh-CN" altLang="en-US"/>
        </a:p>
      </dgm:t>
    </dgm:pt>
    <dgm:pt modelId="{BD6CA875-515C-4B63-9A2A-5FE58B939245}" type="pres">
      <dgm:prSet presAssocID="{AA89E5DD-7193-4D7B-B6AC-D1AFF3E88264}" presName="parTrans" presStyleLbl="sibTrans2D1" presStyleIdx="1" presStyleCnt="7"/>
      <dgm:spPr/>
      <dgm:t>
        <a:bodyPr/>
        <a:lstStyle/>
        <a:p>
          <a:endParaRPr lang="zh-CN" altLang="en-US"/>
        </a:p>
      </dgm:t>
    </dgm:pt>
    <dgm:pt modelId="{D7050983-6276-404D-B56A-BA7BA02641FB}" type="pres">
      <dgm:prSet presAssocID="{AA89E5DD-7193-4D7B-B6AC-D1AFF3E88264}" presName="connectorText" presStyleLbl="sibTrans2D1" presStyleIdx="1" presStyleCnt="7"/>
      <dgm:spPr/>
      <dgm:t>
        <a:bodyPr/>
        <a:lstStyle/>
        <a:p>
          <a:endParaRPr lang="zh-CN" altLang="en-US"/>
        </a:p>
      </dgm:t>
    </dgm:pt>
    <dgm:pt modelId="{A54DE6A4-14EE-4E8B-952A-6502EAC88F75}" type="pres">
      <dgm:prSet presAssocID="{538D2E89-877C-4F18-9E16-B8D503612569}" presName="node" presStyleLbl="node1" presStyleIdx="1" presStyleCnt="7" custRadScaleRad="114683" custRadScaleInc="545">
        <dgm:presLayoutVars>
          <dgm:bulletEnabled val="1"/>
        </dgm:presLayoutVars>
      </dgm:prSet>
      <dgm:spPr/>
      <dgm:t>
        <a:bodyPr/>
        <a:lstStyle/>
        <a:p>
          <a:endParaRPr lang="zh-CN" altLang="en-US"/>
        </a:p>
      </dgm:t>
    </dgm:pt>
    <dgm:pt modelId="{5A82D97C-92C7-4AF6-89FB-EF1F4162D5A1}" type="pres">
      <dgm:prSet presAssocID="{2E1EFDA4-9D3D-4FF4-8398-1646F86C5322}" presName="parTrans" presStyleLbl="sibTrans2D1" presStyleIdx="2" presStyleCnt="7"/>
      <dgm:spPr/>
      <dgm:t>
        <a:bodyPr/>
        <a:lstStyle/>
        <a:p>
          <a:endParaRPr lang="zh-CN" altLang="en-US"/>
        </a:p>
      </dgm:t>
    </dgm:pt>
    <dgm:pt modelId="{36603A0B-65A2-4918-8F28-E1AEFA463F36}" type="pres">
      <dgm:prSet presAssocID="{2E1EFDA4-9D3D-4FF4-8398-1646F86C5322}" presName="connectorText" presStyleLbl="sibTrans2D1" presStyleIdx="2" presStyleCnt="7"/>
      <dgm:spPr/>
      <dgm:t>
        <a:bodyPr/>
        <a:lstStyle/>
        <a:p>
          <a:endParaRPr lang="zh-CN" altLang="en-US"/>
        </a:p>
      </dgm:t>
    </dgm:pt>
    <dgm:pt modelId="{8D1426A3-469F-446A-BB5C-BC555D8CCB78}" type="pres">
      <dgm:prSet presAssocID="{52C56BAB-69AA-45EC-B006-EB54089BBCCD}" presName="node" presStyleLbl="node1" presStyleIdx="2" presStyleCnt="7" custRadScaleRad="111857" custRadScaleInc="-17945">
        <dgm:presLayoutVars>
          <dgm:bulletEnabled val="1"/>
        </dgm:presLayoutVars>
      </dgm:prSet>
      <dgm:spPr/>
      <dgm:t>
        <a:bodyPr/>
        <a:lstStyle/>
        <a:p>
          <a:endParaRPr lang="zh-CN" altLang="en-US"/>
        </a:p>
      </dgm:t>
    </dgm:pt>
    <dgm:pt modelId="{8501C259-DF70-4F74-B94F-1FD397649B98}" type="pres">
      <dgm:prSet presAssocID="{A4AC4965-C9F2-422A-91BE-AF046368D653}" presName="parTrans" presStyleLbl="sibTrans2D1" presStyleIdx="3" presStyleCnt="7"/>
      <dgm:spPr/>
      <dgm:t>
        <a:bodyPr/>
        <a:lstStyle/>
        <a:p>
          <a:endParaRPr lang="zh-CN" altLang="en-US"/>
        </a:p>
      </dgm:t>
    </dgm:pt>
    <dgm:pt modelId="{2D368E5D-E212-4440-8C0A-17AD73AB0A52}" type="pres">
      <dgm:prSet presAssocID="{A4AC4965-C9F2-422A-91BE-AF046368D653}" presName="connectorText" presStyleLbl="sibTrans2D1" presStyleIdx="3" presStyleCnt="7"/>
      <dgm:spPr/>
      <dgm:t>
        <a:bodyPr/>
        <a:lstStyle/>
        <a:p>
          <a:endParaRPr lang="zh-CN" altLang="en-US"/>
        </a:p>
      </dgm:t>
    </dgm:pt>
    <dgm:pt modelId="{69FCA45A-8BD4-4A3A-A977-DA16E25BA047}" type="pres">
      <dgm:prSet presAssocID="{4F607576-67DD-4309-A12E-FF9859405409}" presName="node" presStyleLbl="node1" presStyleIdx="3" presStyleCnt="7" custRadScaleRad="109446" custRadScaleInc="-18336">
        <dgm:presLayoutVars>
          <dgm:bulletEnabled val="1"/>
        </dgm:presLayoutVars>
      </dgm:prSet>
      <dgm:spPr/>
      <dgm:t>
        <a:bodyPr/>
        <a:lstStyle/>
        <a:p>
          <a:endParaRPr lang="zh-CN" altLang="en-US"/>
        </a:p>
      </dgm:t>
    </dgm:pt>
    <dgm:pt modelId="{2ACFBBAF-E718-4360-BD07-1BFA28B71274}" type="pres">
      <dgm:prSet presAssocID="{D2949359-2997-4C98-837C-8EFEFBCE8218}" presName="parTrans" presStyleLbl="sibTrans2D1" presStyleIdx="4" presStyleCnt="7"/>
      <dgm:spPr/>
      <dgm:t>
        <a:bodyPr/>
        <a:lstStyle/>
        <a:p>
          <a:endParaRPr lang="zh-CN" altLang="en-US"/>
        </a:p>
      </dgm:t>
    </dgm:pt>
    <dgm:pt modelId="{7B7175DB-E574-4209-827F-AF7D1632F97B}" type="pres">
      <dgm:prSet presAssocID="{D2949359-2997-4C98-837C-8EFEFBCE8218}" presName="connectorText" presStyleLbl="sibTrans2D1" presStyleIdx="4" presStyleCnt="7"/>
      <dgm:spPr/>
      <dgm:t>
        <a:bodyPr/>
        <a:lstStyle/>
        <a:p>
          <a:endParaRPr lang="zh-CN" altLang="en-US"/>
        </a:p>
      </dgm:t>
    </dgm:pt>
    <dgm:pt modelId="{8101BB60-5734-4E55-8CBE-956C93FE24DE}" type="pres">
      <dgm:prSet presAssocID="{EC0569EA-A3AD-453D-B615-C1725CDCC987}" presName="node" presStyleLbl="node1" presStyleIdx="4" presStyleCnt="7" custRadScaleRad="103773" custRadScaleInc="-2965">
        <dgm:presLayoutVars>
          <dgm:bulletEnabled val="1"/>
        </dgm:presLayoutVars>
      </dgm:prSet>
      <dgm:spPr/>
      <dgm:t>
        <a:bodyPr/>
        <a:lstStyle/>
        <a:p>
          <a:endParaRPr lang="zh-CN" altLang="en-US"/>
        </a:p>
      </dgm:t>
    </dgm:pt>
    <dgm:pt modelId="{93BBD640-7C8F-41D5-9261-969F367B33E2}" type="pres">
      <dgm:prSet presAssocID="{4DBE28EA-CD74-4982-A027-819AF977E4A2}" presName="parTrans" presStyleLbl="sibTrans2D1" presStyleIdx="5" presStyleCnt="7"/>
      <dgm:spPr/>
      <dgm:t>
        <a:bodyPr/>
        <a:lstStyle/>
        <a:p>
          <a:endParaRPr lang="zh-CN" altLang="en-US"/>
        </a:p>
      </dgm:t>
    </dgm:pt>
    <dgm:pt modelId="{A391D9B7-83C8-48E5-B14D-1750AE15765C}" type="pres">
      <dgm:prSet presAssocID="{4DBE28EA-CD74-4982-A027-819AF977E4A2}" presName="connectorText" presStyleLbl="sibTrans2D1" presStyleIdx="5" presStyleCnt="7"/>
      <dgm:spPr/>
      <dgm:t>
        <a:bodyPr/>
        <a:lstStyle/>
        <a:p>
          <a:endParaRPr lang="zh-CN" altLang="en-US"/>
        </a:p>
      </dgm:t>
    </dgm:pt>
    <dgm:pt modelId="{15C1DB88-CAD2-4FBA-9A97-16C051CC1A3A}" type="pres">
      <dgm:prSet presAssocID="{9CCA6D99-449D-417C-8EFA-62F494C1537F}" presName="node" presStyleLbl="node1" presStyleIdx="5" presStyleCnt="7" custRadScaleRad="113656" custRadScaleInc="-921">
        <dgm:presLayoutVars>
          <dgm:bulletEnabled val="1"/>
        </dgm:presLayoutVars>
      </dgm:prSet>
      <dgm:spPr/>
      <dgm:t>
        <a:bodyPr/>
        <a:lstStyle/>
        <a:p>
          <a:endParaRPr lang="zh-CN" altLang="en-US"/>
        </a:p>
      </dgm:t>
    </dgm:pt>
    <dgm:pt modelId="{C8AECE74-C335-438E-9442-C9B0659057BB}" type="pres">
      <dgm:prSet presAssocID="{B5EA2237-46AE-4E33-9816-A57086CA8E6A}" presName="parTrans" presStyleLbl="sibTrans2D1" presStyleIdx="6" presStyleCnt="7"/>
      <dgm:spPr/>
      <dgm:t>
        <a:bodyPr/>
        <a:lstStyle/>
        <a:p>
          <a:endParaRPr lang="zh-CN" altLang="en-US"/>
        </a:p>
      </dgm:t>
    </dgm:pt>
    <dgm:pt modelId="{711301AA-CF92-44D6-B334-4713391AA397}" type="pres">
      <dgm:prSet presAssocID="{B5EA2237-46AE-4E33-9816-A57086CA8E6A}" presName="connectorText" presStyleLbl="sibTrans2D1" presStyleIdx="6" presStyleCnt="7"/>
      <dgm:spPr/>
      <dgm:t>
        <a:bodyPr/>
        <a:lstStyle/>
        <a:p>
          <a:endParaRPr lang="zh-CN" altLang="en-US"/>
        </a:p>
      </dgm:t>
    </dgm:pt>
    <dgm:pt modelId="{E2C17690-4077-4A13-830A-4A66C58CCE21}" type="pres">
      <dgm:prSet presAssocID="{B27F089A-0B14-4DC8-867F-E7A90363ED16}" presName="node" presStyleLbl="node1" presStyleIdx="6" presStyleCnt="7" custRadScaleRad="117156" custRadScaleInc="-11610">
        <dgm:presLayoutVars>
          <dgm:bulletEnabled val="1"/>
        </dgm:presLayoutVars>
      </dgm:prSet>
      <dgm:spPr/>
      <dgm:t>
        <a:bodyPr/>
        <a:lstStyle/>
        <a:p>
          <a:endParaRPr lang="zh-CN" altLang="en-US"/>
        </a:p>
      </dgm:t>
    </dgm:pt>
  </dgm:ptLst>
  <dgm:cxnLst>
    <dgm:cxn modelId="{6114B9B7-DAB9-4A6C-AB2F-B362B2622B0C}" type="presOf" srcId="{3CD7E5E1-444A-4937-9EB2-060B96348C92}" destId="{BB86861D-9F08-4F48-90C2-A45C4B8C802D}" srcOrd="0" destOrd="0" presId="urn:microsoft.com/office/officeart/2005/8/layout/radial5"/>
    <dgm:cxn modelId="{4E1C79DC-D44F-43BA-9558-3F57CE960F7D}" type="presOf" srcId="{052121A5-E0F0-4878-9BBB-21DA0C8FD5CF}" destId="{1CC17865-2C77-47C1-96C2-85CA225B7BD7}" srcOrd="0" destOrd="0" presId="urn:microsoft.com/office/officeart/2005/8/layout/radial5"/>
    <dgm:cxn modelId="{F1E51EF4-FA77-4376-BDE8-4F357EEB2862}" type="presOf" srcId="{4B6FD74A-7D21-4BF4-B6BD-EBB7A4350E01}" destId="{96FA2D5B-9E83-408D-9B3A-C057ECD552D8}" srcOrd="0" destOrd="0" presId="urn:microsoft.com/office/officeart/2005/8/layout/radial5"/>
    <dgm:cxn modelId="{3BE4EC96-DA79-476D-A723-C514F241668B}" type="presOf" srcId="{538D2E89-877C-4F18-9E16-B8D503612569}" destId="{A54DE6A4-14EE-4E8B-952A-6502EAC88F75}" srcOrd="0" destOrd="0" presId="urn:microsoft.com/office/officeart/2005/8/layout/radial5"/>
    <dgm:cxn modelId="{10D9ED18-3ADF-468E-99C9-8A2179058884}" type="presOf" srcId="{D2949359-2997-4C98-837C-8EFEFBCE8218}" destId="{7B7175DB-E574-4209-827F-AF7D1632F97B}" srcOrd="1" destOrd="0" presId="urn:microsoft.com/office/officeart/2005/8/layout/radial5"/>
    <dgm:cxn modelId="{D4961070-70A1-4057-8A39-4170F9E93033}" srcId="{3CD7E5E1-444A-4937-9EB2-060B96348C92}" destId="{9CCA6D99-449D-417C-8EFA-62F494C1537F}" srcOrd="5" destOrd="0" parTransId="{4DBE28EA-CD74-4982-A027-819AF977E4A2}" sibTransId="{5B3425D3-134C-43C7-9B12-4186474E1C4D}"/>
    <dgm:cxn modelId="{8E9965E2-5E06-466D-AA8B-3034455FA3D3}" type="presOf" srcId="{AA89E5DD-7193-4D7B-B6AC-D1AFF3E88264}" destId="{BD6CA875-515C-4B63-9A2A-5FE58B939245}" srcOrd="0" destOrd="0" presId="urn:microsoft.com/office/officeart/2005/8/layout/radial5"/>
    <dgm:cxn modelId="{49FD3A01-C900-4BB1-A784-1BD1AB78C3F5}" type="presOf" srcId="{E48330A7-8F7F-4A8D-945D-2832DC422F3B}" destId="{C05CDBD1-ACC2-4919-B1B0-2B4939A70D7B}" srcOrd="1" destOrd="0" presId="urn:microsoft.com/office/officeart/2005/8/layout/radial5"/>
    <dgm:cxn modelId="{151D8EAF-6697-4368-B20C-DAA6A11A77A8}" type="presOf" srcId="{E48330A7-8F7F-4A8D-945D-2832DC422F3B}" destId="{E928F440-6E6F-4E76-8769-8410EA954233}" srcOrd="0" destOrd="0" presId="urn:microsoft.com/office/officeart/2005/8/layout/radial5"/>
    <dgm:cxn modelId="{BFC83836-03DF-48D6-8FBB-D31AF153F83A}" type="presOf" srcId="{2E1EFDA4-9D3D-4FF4-8398-1646F86C5322}" destId="{5A82D97C-92C7-4AF6-89FB-EF1F4162D5A1}" srcOrd="0" destOrd="0" presId="urn:microsoft.com/office/officeart/2005/8/layout/radial5"/>
    <dgm:cxn modelId="{2B5F2B26-4155-45F5-86C6-0A5C10320EF5}" srcId="{3CD7E5E1-444A-4937-9EB2-060B96348C92}" destId="{52C56BAB-69AA-45EC-B006-EB54089BBCCD}" srcOrd="2" destOrd="0" parTransId="{2E1EFDA4-9D3D-4FF4-8398-1646F86C5322}" sibTransId="{03AF43E3-1D20-47E9-8E86-6B06D551DA49}"/>
    <dgm:cxn modelId="{0CAE6107-64C5-405C-8ED9-2596450AB3DC}" type="presOf" srcId="{9CCA6D99-449D-417C-8EFA-62F494C1537F}" destId="{15C1DB88-CAD2-4FBA-9A97-16C051CC1A3A}" srcOrd="0" destOrd="0" presId="urn:microsoft.com/office/officeart/2005/8/layout/radial5"/>
    <dgm:cxn modelId="{4609D9C6-AAEF-4C8A-B627-803C84C3EBF8}" srcId="{3CD7E5E1-444A-4937-9EB2-060B96348C92}" destId="{B27F089A-0B14-4DC8-867F-E7A90363ED16}" srcOrd="6" destOrd="0" parTransId="{B5EA2237-46AE-4E33-9816-A57086CA8E6A}" sibTransId="{4D5A76D6-F042-467E-9BCC-3B272B580131}"/>
    <dgm:cxn modelId="{3EB1C913-075E-47CB-BEBF-34EDD2581D06}" type="presOf" srcId="{4DBE28EA-CD74-4982-A027-819AF977E4A2}" destId="{93BBD640-7C8F-41D5-9261-969F367B33E2}" srcOrd="0" destOrd="0" presId="urn:microsoft.com/office/officeart/2005/8/layout/radial5"/>
    <dgm:cxn modelId="{6B0F424D-0CE9-43A6-A180-0054ABC2B1BF}" srcId="{3CD7E5E1-444A-4937-9EB2-060B96348C92}" destId="{052121A5-E0F0-4878-9BBB-21DA0C8FD5CF}" srcOrd="0" destOrd="0" parTransId="{E48330A7-8F7F-4A8D-945D-2832DC422F3B}" sibTransId="{35D0D9AC-E6E0-4C56-A028-C9AB1743C302}"/>
    <dgm:cxn modelId="{79901CFA-9B74-48E0-986E-0BDE375A8902}" type="presOf" srcId="{2E1EFDA4-9D3D-4FF4-8398-1646F86C5322}" destId="{36603A0B-65A2-4918-8F28-E1AEFA463F36}" srcOrd="1" destOrd="0" presId="urn:microsoft.com/office/officeart/2005/8/layout/radial5"/>
    <dgm:cxn modelId="{5CB9B144-0A56-4F55-886B-91C6CF3DC41C}" type="presOf" srcId="{EC0569EA-A3AD-453D-B615-C1725CDCC987}" destId="{8101BB60-5734-4E55-8CBE-956C93FE24DE}" srcOrd="0" destOrd="0" presId="urn:microsoft.com/office/officeart/2005/8/layout/radial5"/>
    <dgm:cxn modelId="{B94A0284-DA9A-4B40-8875-80C9E4050CEB}" type="presOf" srcId="{4F607576-67DD-4309-A12E-FF9859405409}" destId="{69FCA45A-8BD4-4A3A-A977-DA16E25BA047}" srcOrd="0" destOrd="0" presId="urn:microsoft.com/office/officeart/2005/8/layout/radial5"/>
    <dgm:cxn modelId="{09B4AE8A-270F-441E-A9BC-4AA758E15B7D}" type="presOf" srcId="{B27F089A-0B14-4DC8-867F-E7A90363ED16}" destId="{E2C17690-4077-4A13-830A-4A66C58CCE21}" srcOrd="0" destOrd="0" presId="urn:microsoft.com/office/officeart/2005/8/layout/radial5"/>
    <dgm:cxn modelId="{803C653C-EFE1-46AC-AFD0-40C923C3D675}" srcId="{3CD7E5E1-444A-4937-9EB2-060B96348C92}" destId="{EC0569EA-A3AD-453D-B615-C1725CDCC987}" srcOrd="4" destOrd="0" parTransId="{D2949359-2997-4C98-837C-8EFEFBCE8218}" sibTransId="{B6F5BCA0-CC5B-4688-9A1B-558351C20C4F}"/>
    <dgm:cxn modelId="{D8548506-6D8D-4CC9-BD83-A6B791BBA402}" srcId="{4B6FD74A-7D21-4BF4-B6BD-EBB7A4350E01}" destId="{3CD7E5E1-444A-4937-9EB2-060B96348C92}" srcOrd="0" destOrd="0" parTransId="{F7D80EB1-2447-41C1-9B6C-BD394A77D79B}" sibTransId="{57D752FA-DB0C-4DE2-8448-FE3B36FF8E99}"/>
    <dgm:cxn modelId="{76745291-F097-484E-A3F7-802A8824273D}" type="presOf" srcId="{A4AC4965-C9F2-422A-91BE-AF046368D653}" destId="{2D368E5D-E212-4440-8C0A-17AD73AB0A52}" srcOrd="1" destOrd="0" presId="urn:microsoft.com/office/officeart/2005/8/layout/radial5"/>
    <dgm:cxn modelId="{9829D691-C1D2-4C04-ABC9-F7B5BC0AB978}" type="presOf" srcId="{D2949359-2997-4C98-837C-8EFEFBCE8218}" destId="{2ACFBBAF-E718-4360-BD07-1BFA28B71274}" srcOrd="0" destOrd="0" presId="urn:microsoft.com/office/officeart/2005/8/layout/radial5"/>
    <dgm:cxn modelId="{279645D3-DAB5-4F2C-BE88-423F548467E2}" type="presOf" srcId="{B5EA2237-46AE-4E33-9816-A57086CA8E6A}" destId="{C8AECE74-C335-438E-9442-C9B0659057BB}" srcOrd="0" destOrd="0" presId="urn:microsoft.com/office/officeart/2005/8/layout/radial5"/>
    <dgm:cxn modelId="{A09F3D97-5557-4063-A4A5-2A489CCC5CC1}" type="presOf" srcId="{4DBE28EA-CD74-4982-A027-819AF977E4A2}" destId="{A391D9B7-83C8-48E5-B14D-1750AE15765C}" srcOrd="1" destOrd="0" presId="urn:microsoft.com/office/officeart/2005/8/layout/radial5"/>
    <dgm:cxn modelId="{620EFC80-333E-4474-8E4F-05072303198F}" srcId="{3CD7E5E1-444A-4937-9EB2-060B96348C92}" destId="{4F607576-67DD-4309-A12E-FF9859405409}" srcOrd="3" destOrd="0" parTransId="{A4AC4965-C9F2-422A-91BE-AF046368D653}" sibTransId="{0B3B5775-994F-43C9-90ED-FEDF53422E7F}"/>
    <dgm:cxn modelId="{30673EDB-56BC-432F-8321-1F246DFC1A9B}" type="presOf" srcId="{B5EA2237-46AE-4E33-9816-A57086CA8E6A}" destId="{711301AA-CF92-44D6-B334-4713391AA397}" srcOrd="1" destOrd="0" presId="urn:microsoft.com/office/officeart/2005/8/layout/radial5"/>
    <dgm:cxn modelId="{9547478A-AE41-4E36-809A-A64311A571EA}" type="presOf" srcId="{A4AC4965-C9F2-422A-91BE-AF046368D653}" destId="{8501C259-DF70-4F74-B94F-1FD397649B98}" srcOrd="0" destOrd="0" presId="urn:microsoft.com/office/officeart/2005/8/layout/radial5"/>
    <dgm:cxn modelId="{BCE30E78-76F3-447F-80D1-D1AD5A797BF9}" type="presOf" srcId="{AA89E5DD-7193-4D7B-B6AC-D1AFF3E88264}" destId="{D7050983-6276-404D-B56A-BA7BA02641FB}" srcOrd="1" destOrd="0" presId="urn:microsoft.com/office/officeart/2005/8/layout/radial5"/>
    <dgm:cxn modelId="{72B27129-A72A-4D09-AAEB-B903FFBE32FD}" type="presOf" srcId="{52C56BAB-69AA-45EC-B006-EB54089BBCCD}" destId="{8D1426A3-469F-446A-BB5C-BC555D8CCB78}" srcOrd="0" destOrd="0" presId="urn:microsoft.com/office/officeart/2005/8/layout/radial5"/>
    <dgm:cxn modelId="{B476BEE7-15DB-4D2A-860C-4D6D7C3CB992}" srcId="{3CD7E5E1-444A-4937-9EB2-060B96348C92}" destId="{538D2E89-877C-4F18-9E16-B8D503612569}" srcOrd="1" destOrd="0" parTransId="{AA89E5DD-7193-4D7B-B6AC-D1AFF3E88264}" sibTransId="{F0F055A3-FB66-4BF6-977B-50EA79B326CA}"/>
    <dgm:cxn modelId="{8451F629-8B38-4E01-A68E-42FF313D1F7B}" type="presParOf" srcId="{96FA2D5B-9E83-408D-9B3A-C057ECD552D8}" destId="{BB86861D-9F08-4F48-90C2-A45C4B8C802D}" srcOrd="0" destOrd="0" presId="urn:microsoft.com/office/officeart/2005/8/layout/radial5"/>
    <dgm:cxn modelId="{52F087E6-1B66-4FB2-B035-980F937A76C1}" type="presParOf" srcId="{96FA2D5B-9E83-408D-9B3A-C057ECD552D8}" destId="{E928F440-6E6F-4E76-8769-8410EA954233}" srcOrd="1" destOrd="0" presId="urn:microsoft.com/office/officeart/2005/8/layout/radial5"/>
    <dgm:cxn modelId="{C77A58B3-EB87-40EA-A7F6-113858C087D8}" type="presParOf" srcId="{E928F440-6E6F-4E76-8769-8410EA954233}" destId="{C05CDBD1-ACC2-4919-B1B0-2B4939A70D7B}" srcOrd="0" destOrd="0" presId="urn:microsoft.com/office/officeart/2005/8/layout/radial5"/>
    <dgm:cxn modelId="{82E8B63E-7654-4D6A-BDA8-E931B79DD4B0}" type="presParOf" srcId="{96FA2D5B-9E83-408D-9B3A-C057ECD552D8}" destId="{1CC17865-2C77-47C1-96C2-85CA225B7BD7}" srcOrd="2" destOrd="0" presId="urn:microsoft.com/office/officeart/2005/8/layout/radial5"/>
    <dgm:cxn modelId="{32AFCC1C-0672-432B-8B07-DC29961B27B2}" type="presParOf" srcId="{96FA2D5B-9E83-408D-9B3A-C057ECD552D8}" destId="{BD6CA875-515C-4B63-9A2A-5FE58B939245}" srcOrd="3" destOrd="0" presId="urn:microsoft.com/office/officeart/2005/8/layout/radial5"/>
    <dgm:cxn modelId="{3C8493D1-955A-4B1A-A594-FF8C8201C7C7}" type="presParOf" srcId="{BD6CA875-515C-4B63-9A2A-5FE58B939245}" destId="{D7050983-6276-404D-B56A-BA7BA02641FB}" srcOrd="0" destOrd="0" presId="urn:microsoft.com/office/officeart/2005/8/layout/radial5"/>
    <dgm:cxn modelId="{1AEE459B-3025-411A-829D-8393E19FB998}" type="presParOf" srcId="{96FA2D5B-9E83-408D-9B3A-C057ECD552D8}" destId="{A54DE6A4-14EE-4E8B-952A-6502EAC88F75}" srcOrd="4" destOrd="0" presId="urn:microsoft.com/office/officeart/2005/8/layout/radial5"/>
    <dgm:cxn modelId="{1F714A4B-2F5A-48B9-A19E-075F64E0E641}" type="presParOf" srcId="{96FA2D5B-9E83-408D-9B3A-C057ECD552D8}" destId="{5A82D97C-92C7-4AF6-89FB-EF1F4162D5A1}" srcOrd="5" destOrd="0" presId="urn:microsoft.com/office/officeart/2005/8/layout/radial5"/>
    <dgm:cxn modelId="{427AE8F2-A3E1-46C6-AB0E-A73DF7765CB7}" type="presParOf" srcId="{5A82D97C-92C7-4AF6-89FB-EF1F4162D5A1}" destId="{36603A0B-65A2-4918-8F28-E1AEFA463F36}" srcOrd="0" destOrd="0" presId="urn:microsoft.com/office/officeart/2005/8/layout/radial5"/>
    <dgm:cxn modelId="{301983C4-099F-425D-9C7F-11A51E7CC64E}" type="presParOf" srcId="{96FA2D5B-9E83-408D-9B3A-C057ECD552D8}" destId="{8D1426A3-469F-446A-BB5C-BC555D8CCB78}" srcOrd="6" destOrd="0" presId="urn:microsoft.com/office/officeart/2005/8/layout/radial5"/>
    <dgm:cxn modelId="{20734DD2-0A2C-4ABB-99A5-294FA5D0D47B}" type="presParOf" srcId="{96FA2D5B-9E83-408D-9B3A-C057ECD552D8}" destId="{8501C259-DF70-4F74-B94F-1FD397649B98}" srcOrd="7" destOrd="0" presId="urn:microsoft.com/office/officeart/2005/8/layout/radial5"/>
    <dgm:cxn modelId="{52088E4B-FF48-4CB0-873C-99B9A1C9199F}" type="presParOf" srcId="{8501C259-DF70-4F74-B94F-1FD397649B98}" destId="{2D368E5D-E212-4440-8C0A-17AD73AB0A52}" srcOrd="0" destOrd="0" presId="urn:microsoft.com/office/officeart/2005/8/layout/radial5"/>
    <dgm:cxn modelId="{8F13367E-8523-42EF-8384-DC9EB3175DA0}" type="presParOf" srcId="{96FA2D5B-9E83-408D-9B3A-C057ECD552D8}" destId="{69FCA45A-8BD4-4A3A-A977-DA16E25BA047}" srcOrd="8" destOrd="0" presId="urn:microsoft.com/office/officeart/2005/8/layout/radial5"/>
    <dgm:cxn modelId="{05D4D416-405E-4280-9F22-BB7DDC06450E}" type="presParOf" srcId="{96FA2D5B-9E83-408D-9B3A-C057ECD552D8}" destId="{2ACFBBAF-E718-4360-BD07-1BFA28B71274}" srcOrd="9" destOrd="0" presId="urn:microsoft.com/office/officeart/2005/8/layout/radial5"/>
    <dgm:cxn modelId="{3368A18E-7180-4ED1-B439-D4E57B81CA05}" type="presParOf" srcId="{2ACFBBAF-E718-4360-BD07-1BFA28B71274}" destId="{7B7175DB-E574-4209-827F-AF7D1632F97B}" srcOrd="0" destOrd="0" presId="urn:microsoft.com/office/officeart/2005/8/layout/radial5"/>
    <dgm:cxn modelId="{44C7FAF0-ACD1-4F6B-80D3-2AFB9EAB7062}" type="presParOf" srcId="{96FA2D5B-9E83-408D-9B3A-C057ECD552D8}" destId="{8101BB60-5734-4E55-8CBE-956C93FE24DE}" srcOrd="10" destOrd="0" presId="urn:microsoft.com/office/officeart/2005/8/layout/radial5"/>
    <dgm:cxn modelId="{97B9BCD2-4E57-4094-8709-648FC225BFB1}" type="presParOf" srcId="{96FA2D5B-9E83-408D-9B3A-C057ECD552D8}" destId="{93BBD640-7C8F-41D5-9261-969F367B33E2}" srcOrd="11" destOrd="0" presId="urn:microsoft.com/office/officeart/2005/8/layout/radial5"/>
    <dgm:cxn modelId="{BF803C26-4866-402D-98B9-9029B379ADA3}" type="presParOf" srcId="{93BBD640-7C8F-41D5-9261-969F367B33E2}" destId="{A391D9B7-83C8-48E5-B14D-1750AE15765C}" srcOrd="0" destOrd="0" presId="urn:microsoft.com/office/officeart/2005/8/layout/radial5"/>
    <dgm:cxn modelId="{6DDE1E59-1C16-4BFA-8E36-CBCCB4D79003}" type="presParOf" srcId="{96FA2D5B-9E83-408D-9B3A-C057ECD552D8}" destId="{15C1DB88-CAD2-4FBA-9A97-16C051CC1A3A}" srcOrd="12" destOrd="0" presId="urn:microsoft.com/office/officeart/2005/8/layout/radial5"/>
    <dgm:cxn modelId="{7FB3BD72-57CE-44D4-9777-24313FEEC6EB}" type="presParOf" srcId="{96FA2D5B-9E83-408D-9B3A-C057ECD552D8}" destId="{C8AECE74-C335-438E-9442-C9B0659057BB}" srcOrd="13" destOrd="0" presId="urn:microsoft.com/office/officeart/2005/8/layout/radial5"/>
    <dgm:cxn modelId="{D3E0C91B-5EAE-4C0A-A8AB-E56B9ED80193}" type="presParOf" srcId="{C8AECE74-C335-438E-9442-C9B0659057BB}" destId="{711301AA-CF92-44D6-B334-4713391AA397}" srcOrd="0" destOrd="0" presId="urn:microsoft.com/office/officeart/2005/8/layout/radial5"/>
    <dgm:cxn modelId="{D7525ED3-3C64-4AE9-8A5C-64971870ED66}" type="presParOf" srcId="{96FA2D5B-9E83-408D-9B3A-C057ECD552D8}" destId="{E2C17690-4077-4A13-830A-4A66C58CCE21}"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6861D-9F08-4F48-90C2-A45C4B8C802D}">
      <dsp:nvSpPr>
        <dsp:cNvPr id="0" name=""/>
        <dsp:cNvSpPr/>
      </dsp:nvSpPr>
      <dsp:spPr>
        <a:xfrm>
          <a:off x="3873536" y="2042778"/>
          <a:ext cx="1569430" cy="1569430"/>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altLang="zh-CN" sz="2000" kern="1200" dirty="0">
              <a:latin typeface="微软雅黑" panose="020B0503020204020204" pitchFamily="34" charset="-122"/>
              <a:ea typeface="微软雅黑" panose="020B0503020204020204" pitchFamily="34" charset="-122"/>
            </a:rPr>
            <a:t>APS</a:t>
          </a:r>
          <a:r>
            <a:rPr lang="zh-CN" altLang="en-US" sz="2000" kern="1200" dirty="0">
              <a:latin typeface="微软雅黑" panose="020B0503020204020204" pitchFamily="34" charset="-122"/>
              <a:ea typeface="微软雅黑" panose="020B0503020204020204" pitchFamily="34" charset="-122"/>
            </a:rPr>
            <a:t>高级计划排产</a:t>
          </a:r>
          <a:endParaRPr lang="zh-CN" altLang="en-US" sz="2000" kern="1200" dirty="0"/>
        </a:p>
      </dsp:txBody>
      <dsp:txXfrm>
        <a:off x="4103374" y="2272616"/>
        <a:ext cx="1109754" cy="1109754"/>
      </dsp:txXfrm>
    </dsp:sp>
    <dsp:sp modelId="{E928F440-6E6F-4E76-8769-8410EA954233}">
      <dsp:nvSpPr>
        <dsp:cNvPr id="0" name=""/>
        <dsp:cNvSpPr/>
      </dsp:nvSpPr>
      <dsp:spPr>
        <a:xfrm rot="16146669">
          <a:off x="4474239" y="1470291"/>
          <a:ext cx="334189" cy="53360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rot="10800000">
        <a:off x="4525145" y="1627134"/>
        <a:ext cx="233932" cy="320164"/>
      </dsp:txXfrm>
    </dsp:sp>
    <dsp:sp modelId="{1CC17865-2C77-47C1-96C2-85CA225B7BD7}">
      <dsp:nvSpPr>
        <dsp:cNvPr id="0" name=""/>
        <dsp:cNvSpPr/>
      </dsp:nvSpPr>
      <dsp:spPr>
        <a:xfrm>
          <a:off x="3919097" y="0"/>
          <a:ext cx="1412487" cy="141248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a:latin typeface="微软雅黑" panose="020B0503020204020204" pitchFamily="34" charset="-122"/>
              <a:ea typeface="微软雅黑" panose="020B0503020204020204" pitchFamily="34" charset="-122"/>
            </a:rPr>
            <a:t>产销协同</a:t>
          </a:r>
          <a:r>
            <a:rPr lang="en-US" altLang="zh-CN" sz="1600" kern="1200" dirty="0">
              <a:latin typeface="微软雅黑" panose="020B0503020204020204" pitchFamily="34" charset="-122"/>
              <a:ea typeface="微软雅黑" panose="020B0503020204020204" pitchFamily="34" charset="-122"/>
            </a:rPr>
            <a:t>/</a:t>
          </a:r>
          <a:r>
            <a:rPr lang="zh-CN" altLang="en-US" sz="1600" kern="1200" dirty="0">
              <a:latin typeface="微软雅黑" panose="020B0503020204020204" pitchFamily="34" charset="-122"/>
              <a:ea typeface="微软雅黑" panose="020B0503020204020204" pitchFamily="34" charset="-122"/>
            </a:rPr>
            <a:t>交期评估</a:t>
          </a:r>
          <a:endParaRPr lang="zh-CN" altLang="en-US" sz="1600" kern="1200" dirty="0"/>
        </a:p>
      </dsp:txBody>
      <dsp:txXfrm>
        <a:off x="4125951" y="206854"/>
        <a:ext cx="998779" cy="998779"/>
      </dsp:txXfrm>
    </dsp:sp>
    <dsp:sp modelId="{BD6CA875-515C-4B63-9A2A-5FE58B939245}">
      <dsp:nvSpPr>
        <dsp:cNvPr id="0" name=""/>
        <dsp:cNvSpPr/>
      </dsp:nvSpPr>
      <dsp:spPr>
        <a:xfrm rot="19294123">
          <a:off x="5380785" y="1790096"/>
          <a:ext cx="497247" cy="53360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a:off x="5396944" y="1943178"/>
        <a:ext cx="348073" cy="320164"/>
      </dsp:txXfrm>
    </dsp:sp>
    <dsp:sp modelId="{A54DE6A4-14EE-4E8B-952A-6502EAC88F75}">
      <dsp:nvSpPr>
        <dsp:cNvPr id="0" name=""/>
        <dsp:cNvSpPr/>
      </dsp:nvSpPr>
      <dsp:spPr>
        <a:xfrm>
          <a:off x="5854901" y="611342"/>
          <a:ext cx="1412487" cy="141248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a:latin typeface="微软雅黑" panose="020B0503020204020204" pitchFamily="34" charset="-122"/>
              <a:ea typeface="微软雅黑" panose="020B0503020204020204" pitchFamily="34" charset="-122"/>
            </a:rPr>
            <a:t>工序协同</a:t>
          </a:r>
          <a:r>
            <a:rPr lang="en-US" altLang="zh-CN" sz="1600" kern="1200" dirty="0">
              <a:latin typeface="微软雅黑" panose="020B0503020204020204" pitchFamily="34" charset="-122"/>
              <a:ea typeface="微软雅黑" panose="020B0503020204020204" pitchFamily="34" charset="-122"/>
            </a:rPr>
            <a:t>/</a:t>
          </a:r>
          <a:r>
            <a:rPr lang="zh-CN" altLang="en-US" sz="1600" kern="1200" dirty="0">
              <a:latin typeface="微软雅黑" panose="020B0503020204020204" pitchFamily="34" charset="-122"/>
              <a:ea typeface="微软雅黑" panose="020B0503020204020204" pitchFamily="34" charset="-122"/>
            </a:rPr>
            <a:t>工序计划</a:t>
          </a:r>
          <a:endParaRPr lang="zh-CN" altLang="en-US" sz="1600" kern="1200" dirty="0"/>
        </a:p>
      </dsp:txBody>
      <dsp:txXfrm>
        <a:off x="6061755" y="818196"/>
        <a:ext cx="998779" cy="998779"/>
      </dsp:txXfrm>
    </dsp:sp>
    <dsp:sp modelId="{5A82D97C-92C7-4AF6-89FB-EF1F4162D5A1}">
      <dsp:nvSpPr>
        <dsp:cNvPr id="0" name=""/>
        <dsp:cNvSpPr/>
      </dsp:nvSpPr>
      <dsp:spPr>
        <a:xfrm rot="494563">
          <a:off x="5623695" y="2734266"/>
          <a:ext cx="465521" cy="53360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a:off x="5624416" y="2830976"/>
        <a:ext cx="325865" cy="320164"/>
      </dsp:txXfrm>
    </dsp:sp>
    <dsp:sp modelId="{8D1426A3-469F-446A-BB5C-BC555D8CCB78}">
      <dsp:nvSpPr>
        <dsp:cNvPr id="0" name=""/>
        <dsp:cNvSpPr/>
      </dsp:nvSpPr>
      <dsp:spPr>
        <a:xfrm>
          <a:off x="6296834" y="2460929"/>
          <a:ext cx="1412487" cy="141248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a:latin typeface="微软雅黑" panose="020B0503020204020204" pitchFamily="34" charset="-122"/>
              <a:ea typeface="微软雅黑" panose="020B0503020204020204" pitchFamily="34" charset="-122"/>
            </a:rPr>
            <a:t>产能负荷评估</a:t>
          </a:r>
          <a:endParaRPr lang="zh-CN" altLang="en-US" sz="1600" kern="1200" dirty="0"/>
        </a:p>
      </dsp:txBody>
      <dsp:txXfrm>
        <a:off x="6503688" y="2667783"/>
        <a:ext cx="998779" cy="998779"/>
      </dsp:txXfrm>
    </dsp:sp>
    <dsp:sp modelId="{8501C259-DF70-4F74-B94F-1FD397649B98}">
      <dsp:nvSpPr>
        <dsp:cNvPr id="0" name=""/>
        <dsp:cNvSpPr/>
      </dsp:nvSpPr>
      <dsp:spPr>
        <a:xfrm rot="3506388">
          <a:off x="5060575" y="3540250"/>
          <a:ext cx="398735" cy="53360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a:off x="5089081" y="3596007"/>
        <a:ext cx="279115" cy="320164"/>
      </dsp:txXfrm>
    </dsp:sp>
    <dsp:sp modelId="{69FCA45A-8BD4-4A3A-A977-DA16E25BA047}">
      <dsp:nvSpPr>
        <dsp:cNvPr id="0" name=""/>
        <dsp:cNvSpPr/>
      </dsp:nvSpPr>
      <dsp:spPr>
        <a:xfrm>
          <a:off x="5126133" y="4032736"/>
          <a:ext cx="1412487" cy="141248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a:latin typeface="微软雅黑" panose="020B0503020204020204" pitchFamily="34" charset="-122"/>
              <a:ea typeface="微软雅黑" panose="020B0503020204020204" pitchFamily="34" charset="-122"/>
            </a:rPr>
            <a:t>物料需求计算</a:t>
          </a:r>
          <a:endParaRPr lang="zh-CN" altLang="en-US" sz="1600" kern="1200" dirty="0"/>
        </a:p>
      </dsp:txBody>
      <dsp:txXfrm>
        <a:off x="5332987" y="4239590"/>
        <a:ext cx="998779" cy="998779"/>
      </dsp:txXfrm>
    </dsp:sp>
    <dsp:sp modelId="{2ACFBBAF-E718-4360-BD07-1BFA28B71274}">
      <dsp:nvSpPr>
        <dsp:cNvPr id="0" name=""/>
        <dsp:cNvSpPr/>
      </dsp:nvSpPr>
      <dsp:spPr>
        <a:xfrm rot="6952694">
          <a:off x="4013743" y="3543184"/>
          <a:ext cx="335790" cy="53360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rot="10800000">
        <a:off x="4086095" y="3604587"/>
        <a:ext cx="235053" cy="320164"/>
      </dsp:txXfrm>
    </dsp:sp>
    <dsp:sp modelId="{8101BB60-5734-4E55-8CBE-956C93FE24DE}">
      <dsp:nvSpPr>
        <dsp:cNvPr id="0" name=""/>
        <dsp:cNvSpPr/>
      </dsp:nvSpPr>
      <dsp:spPr>
        <a:xfrm>
          <a:off x="3024737" y="4032736"/>
          <a:ext cx="1412487" cy="141248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a:t>齐套分析</a:t>
          </a:r>
          <a:r>
            <a:rPr lang="en-US" altLang="zh-CN" sz="1600" kern="1200" dirty="0"/>
            <a:t>/</a:t>
          </a:r>
          <a:r>
            <a:rPr lang="zh-CN" altLang="en-US" sz="1600" kern="1200" dirty="0"/>
            <a:t>齐套检查</a:t>
          </a:r>
        </a:p>
      </dsp:txBody>
      <dsp:txXfrm>
        <a:off x="3231591" y="4239590"/>
        <a:ext cx="998779" cy="998779"/>
      </dsp:txXfrm>
    </dsp:sp>
    <dsp:sp modelId="{93BBD640-7C8F-41D5-9261-969F367B33E2}">
      <dsp:nvSpPr>
        <dsp:cNvPr id="0" name=""/>
        <dsp:cNvSpPr/>
      </dsp:nvSpPr>
      <dsp:spPr>
        <a:xfrm rot="10014362">
          <a:off x="3218158" y="2839162"/>
          <a:ext cx="485717" cy="53360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rot="10800000">
        <a:off x="3361979" y="2929377"/>
        <a:ext cx="340002" cy="320164"/>
      </dsp:txXfrm>
    </dsp:sp>
    <dsp:sp modelId="{15C1DB88-CAD2-4FBA-9A97-16C051CC1A3A}">
      <dsp:nvSpPr>
        <dsp:cNvPr id="0" name=""/>
        <dsp:cNvSpPr/>
      </dsp:nvSpPr>
      <dsp:spPr>
        <a:xfrm>
          <a:off x="1607193" y="2666645"/>
          <a:ext cx="1412487" cy="141248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a:latin typeface="微软雅黑" panose="020B0503020204020204" pitchFamily="34" charset="-122"/>
              <a:ea typeface="微软雅黑" panose="020B0503020204020204" pitchFamily="34" charset="-122"/>
            </a:rPr>
            <a:t>计划</a:t>
          </a:r>
          <a:r>
            <a:rPr lang="en-US" altLang="zh-CN" sz="1600" kern="1200" dirty="0">
              <a:latin typeface="微软雅黑" panose="020B0503020204020204" pitchFamily="34" charset="-122"/>
              <a:ea typeface="微软雅黑" panose="020B0503020204020204" pitchFamily="34" charset="-122"/>
            </a:rPr>
            <a:t>/</a:t>
          </a:r>
          <a:r>
            <a:rPr lang="zh-CN" altLang="en-US" sz="1600" kern="1200" dirty="0">
              <a:latin typeface="微软雅黑" panose="020B0503020204020204" pitchFamily="34" charset="-122"/>
              <a:ea typeface="微软雅黑" panose="020B0503020204020204" pitchFamily="34" charset="-122"/>
            </a:rPr>
            <a:t>排产可视化</a:t>
          </a:r>
          <a:endParaRPr lang="zh-CN" altLang="en-US" sz="1600" kern="1200" dirty="0"/>
        </a:p>
      </dsp:txBody>
      <dsp:txXfrm>
        <a:off x="1814047" y="2873499"/>
        <a:ext cx="998779" cy="998779"/>
      </dsp:txXfrm>
    </dsp:sp>
    <dsp:sp modelId="{C8AECE74-C335-438E-9442-C9B0659057BB}">
      <dsp:nvSpPr>
        <dsp:cNvPr id="0" name=""/>
        <dsp:cNvSpPr/>
      </dsp:nvSpPr>
      <dsp:spPr>
        <a:xfrm rot="12935160">
          <a:off x="3366873" y="1824469"/>
          <a:ext cx="525009" cy="53360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a:p>
      </dsp:txBody>
      <dsp:txXfrm rot="10800000">
        <a:off x="3509669" y="1977017"/>
        <a:ext cx="367506" cy="320164"/>
      </dsp:txXfrm>
    </dsp:sp>
    <dsp:sp modelId="{E2C17690-4077-4A13-830A-4A66C58CCE21}">
      <dsp:nvSpPr>
        <dsp:cNvPr id="0" name=""/>
        <dsp:cNvSpPr/>
      </dsp:nvSpPr>
      <dsp:spPr>
        <a:xfrm>
          <a:off x="1933910" y="677179"/>
          <a:ext cx="1412487" cy="141248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kern="1200" dirty="0"/>
            <a:t>计划滚动</a:t>
          </a:r>
        </a:p>
      </dsp:txBody>
      <dsp:txXfrm>
        <a:off x="2140764" y="884033"/>
        <a:ext cx="998779" cy="99877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349447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EF6603-31EC-41BE-878B-F60B532C1255}"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贯通研发、工艺与计划生产数据流，并管理</a:t>
            </a:r>
            <a:r>
              <a:rPr lang="en-US" altLang="zh-CN" dirty="0"/>
              <a:t>BOM</a:t>
            </a:r>
            <a:r>
              <a:rPr lang="zh-CN" altLang="en-US" dirty="0"/>
              <a:t>、材料到 货、资源能力、工装采购、项目交期等多重计划要素 </a:t>
            </a:r>
          </a:p>
        </p:txBody>
      </p:sp>
      <p:sp>
        <p:nvSpPr>
          <p:cNvPr id="4" name="灯片编号占位符 3"/>
          <p:cNvSpPr>
            <a:spLocks noGrp="1"/>
          </p:cNvSpPr>
          <p:nvPr>
            <p:ph type="sldNum" sz="quarter" idx="5"/>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3981558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基于各级计划快速统计和更新缺件信息，及时反应计划可执行状态 </a:t>
            </a:r>
          </a:p>
        </p:txBody>
      </p:sp>
      <p:sp>
        <p:nvSpPr>
          <p:cNvPr id="4" name="灯片编号占位符 3"/>
          <p:cNvSpPr>
            <a:spLocks noGrp="1"/>
          </p:cNvSpPr>
          <p:nvPr>
            <p:ph type="sldNum" sz="quarter" idx="5"/>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394605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基于实际可用资源进行产能与班组负荷平衡，均衡生产并 优化瓶颈，提高合同履约率</a:t>
            </a:r>
          </a:p>
        </p:txBody>
      </p:sp>
      <p:sp>
        <p:nvSpPr>
          <p:cNvPr id="4" name="灯片编号占位符 3"/>
          <p:cNvSpPr>
            <a:spLocks noGrp="1"/>
          </p:cNvSpPr>
          <p:nvPr>
            <p:ph type="sldNum" sz="quarter" idx="5"/>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3844727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3129787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基于实际可用资源进行产能与班组负荷平衡，均衡生产并 优化瓶颈，提高合同履约率</a:t>
            </a:r>
          </a:p>
        </p:txBody>
      </p:sp>
      <p:sp>
        <p:nvSpPr>
          <p:cNvPr id="4" name="灯片编号占位符 3"/>
          <p:cNvSpPr>
            <a:spLocks noGrp="1"/>
          </p:cNvSpPr>
          <p:nvPr>
            <p:ph type="sldNum" sz="quarter" idx="5"/>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2803269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实时跟踪生产计划进度，及时评估项目交期和延期情况</a:t>
            </a:r>
          </a:p>
        </p:txBody>
      </p:sp>
      <p:sp>
        <p:nvSpPr>
          <p:cNvPr id="4" name="灯片编号占位符 3"/>
          <p:cNvSpPr>
            <a:spLocks noGrp="1"/>
          </p:cNvSpPr>
          <p:nvPr>
            <p:ph type="sldNum" sz="quarter" idx="5"/>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1696221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实时跟踪生产计划进度，及时评估项目交期和延期情况</a:t>
            </a:r>
          </a:p>
        </p:txBody>
      </p:sp>
      <p:sp>
        <p:nvSpPr>
          <p:cNvPr id="4" name="灯片编号占位符 3"/>
          <p:cNvSpPr>
            <a:spLocks noGrp="1"/>
          </p:cNvSpPr>
          <p:nvPr>
            <p:ph type="sldNum" sz="quarter" idx="5"/>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2355969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及时响应设备、图纸、材料等异常或设计工艺的更改，快 速进行计划重排</a:t>
            </a:r>
          </a:p>
        </p:txBody>
      </p:sp>
      <p:sp>
        <p:nvSpPr>
          <p:cNvPr id="4" name="灯片编号占位符 3"/>
          <p:cNvSpPr>
            <a:spLocks noGrp="1"/>
          </p:cNvSpPr>
          <p:nvPr>
            <p:ph type="sldNum" sz="quarter" idx="5"/>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2249015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对计划结果进行全面的</a:t>
            </a:r>
            <a:r>
              <a:rPr lang="en-US" altLang="zh-CN" dirty="0"/>
              <a:t>KPI</a:t>
            </a:r>
            <a:r>
              <a:rPr lang="zh-CN" altLang="en-US" dirty="0"/>
              <a:t>分析：交付率、产能利用率等</a:t>
            </a:r>
          </a:p>
        </p:txBody>
      </p:sp>
      <p:sp>
        <p:nvSpPr>
          <p:cNvPr id="4" name="灯片编号占位符 3"/>
          <p:cNvSpPr>
            <a:spLocks noGrp="1"/>
          </p:cNvSpPr>
          <p:nvPr>
            <p:ph type="sldNum" sz="quarter" idx="5"/>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218917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930504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提供计划模拟能力，支持拆单、询单、物料延期预警等决 策 </a:t>
            </a:r>
          </a:p>
          <a:p>
            <a:endParaRPr lang="zh-CN" altLang="en-US" dirty="0"/>
          </a:p>
        </p:txBody>
      </p:sp>
      <p:sp>
        <p:nvSpPr>
          <p:cNvPr id="4" name="灯片编号占位符 3"/>
          <p:cNvSpPr>
            <a:spLocks noGrp="1"/>
          </p:cNvSpPr>
          <p:nvPr>
            <p:ph type="sldNum" sz="quarter" idx="5"/>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2378486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201532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t>。</a:t>
            </a:r>
          </a:p>
          <a:p>
            <a:endParaRPr lang="zh-CN" altLang="en-US" dirty="0"/>
          </a:p>
        </p:txBody>
      </p:sp>
      <p:sp>
        <p:nvSpPr>
          <p:cNvPr id="4" name="灯片编号占位符 3"/>
          <p:cNvSpPr>
            <a:spLocks noGrp="1"/>
          </p:cNvSpPr>
          <p:nvPr>
            <p:ph type="sldNum" sz="quarter" idx="5"/>
          </p:nvPr>
        </p:nvSpPr>
        <p:spPr/>
        <p:txBody>
          <a:bodyPr/>
          <a:lstStyle/>
          <a:p>
            <a:fld id="{F1CB8912-F0BA-4AD8-8415-DA1F26BCB09F}" type="slidenum">
              <a:rPr lang="zh-CN" altLang="en-US" smtClean="0"/>
              <a:t>34</a:t>
            </a:fld>
            <a:endParaRPr lang="zh-CN" altLang="en-US"/>
          </a:p>
        </p:txBody>
      </p:sp>
    </p:spTree>
    <p:extLst>
      <p:ext uri="{BB962C8B-B14F-4D97-AF65-F5344CB8AC3E}">
        <p14:creationId xmlns:p14="http://schemas.microsoft.com/office/powerpoint/2010/main" val="4193786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t>。</a:t>
            </a:r>
          </a:p>
          <a:p>
            <a:endParaRPr lang="zh-CN" altLang="en-US" dirty="0"/>
          </a:p>
        </p:txBody>
      </p:sp>
      <p:sp>
        <p:nvSpPr>
          <p:cNvPr id="4" name="灯片编号占位符 3"/>
          <p:cNvSpPr>
            <a:spLocks noGrp="1"/>
          </p:cNvSpPr>
          <p:nvPr>
            <p:ph type="sldNum" sz="quarter" idx="5"/>
          </p:nvPr>
        </p:nvSpPr>
        <p:spPr/>
        <p:txBody>
          <a:bodyPr/>
          <a:lstStyle/>
          <a:p>
            <a:fld id="{F1CB8912-F0BA-4AD8-8415-DA1F26BCB09F}" type="slidenum">
              <a:rPr lang="zh-CN" altLang="en-US" smtClean="0"/>
              <a:t>39</a:t>
            </a:fld>
            <a:endParaRPr lang="zh-CN" altLang="en-US"/>
          </a:p>
        </p:txBody>
      </p:sp>
    </p:spTree>
    <p:extLst>
      <p:ext uri="{BB962C8B-B14F-4D97-AF65-F5344CB8AC3E}">
        <p14:creationId xmlns:p14="http://schemas.microsoft.com/office/powerpoint/2010/main" val="99433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t>。</a:t>
            </a:r>
          </a:p>
          <a:p>
            <a:endParaRPr lang="zh-CN" altLang="en-US" dirty="0"/>
          </a:p>
        </p:txBody>
      </p:sp>
      <p:sp>
        <p:nvSpPr>
          <p:cNvPr id="4" name="灯片编号占位符 3"/>
          <p:cNvSpPr>
            <a:spLocks noGrp="1"/>
          </p:cNvSpPr>
          <p:nvPr>
            <p:ph type="sldNum" sz="quarter" idx="5"/>
          </p:nvPr>
        </p:nvSpPr>
        <p:spPr/>
        <p:txBody>
          <a:bodyPr/>
          <a:lstStyle/>
          <a:p>
            <a:fld id="{F1CB8912-F0BA-4AD8-8415-DA1F26BCB09F}" type="slidenum">
              <a:rPr lang="zh-CN" altLang="en-US" smtClean="0"/>
              <a:t>40</a:t>
            </a:fld>
            <a:endParaRPr lang="zh-CN" altLang="en-US"/>
          </a:p>
        </p:txBody>
      </p:sp>
    </p:spTree>
    <p:extLst>
      <p:ext uri="{BB962C8B-B14F-4D97-AF65-F5344CB8AC3E}">
        <p14:creationId xmlns:p14="http://schemas.microsoft.com/office/powerpoint/2010/main" val="3485426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t>。</a:t>
            </a:r>
          </a:p>
          <a:p>
            <a:endParaRPr lang="zh-CN" altLang="en-US" dirty="0"/>
          </a:p>
        </p:txBody>
      </p:sp>
      <p:sp>
        <p:nvSpPr>
          <p:cNvPr id="4" name="灯片编号占位符 3"/>
          <p:cNvSpPr>
            <a:spLocks noGrp="1"/>
          </p:cNvSpPr>
          <p:nvPr>
            <p:ph type="sldNum" sz="quarter" idx="5"/>
          </p:nvPr>
        </p:nvSpPr>
        <p:spPr/>
        <p:txBody>
          <a:bodyPr/>
          <a:lstStyle/>
          <a:p>
            <a:fld id="{F1CB8912-F0BA-4AD8-8415-DA1F26BCB09F}" type="slidenum">
              <a:rPr lang="zh-CN" altLang="en-US" smtClean="0"/>
              <a:t>41</a:t>
            </a:fld>
            <a:endParaRPr lang="zh-CN" altLang="en-US"/>
          </a:p>
        </p:txBody>
      </p:sp>
    </p:spTree>
    <p:extLst>
      <p:ext uri="{BB962C8B-B14F-4D97-AF65-F5344CB8AC3E}">
        <p14:creationId xmlns:p14="http://schemas.microsoft.com/office/powerpoint/2010/main" val="1978347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701996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3853500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EF6603-31EC-41BE-878B-F60B532C1255}"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2387893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135172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APS</a:t>
            </a:r>
            <a:r>
              <a:rPr lang="zh-CN" altLang="en-US" dirty="0"/>
              <a:t>平台功能架构主要包含系统接口，基础数据建模，排产规则与操作设置，排产结果与可视化四个部分，其中系统接口将</a:t>
            </a:r>
            <a:r>
              <a:rPr lang="en-US" altLang="zh-CN" dirty="0"/>
              <a:t>ERP,WMS,MES</a:t>
            </a:r>
            <a:r>
              <a:rPr lang="zh-CN" altLang="en-US" dirty="0"/>
              <a:t>等制造信息系统与</a:t>
            </a:r>
            <a:r>
              <a:rPr lang="en-US" altLang="zh-CN" dirty="0"/>
              <a:t>APS</a:t>
            </a:r>
            <a:r>
              <a:rPr lang="zh-CN" altLang="en-US" dirty="0"/>
              <a:t>进行集成，为</a:t>
            </a:r>
            <a:r>
              <a:rPr lang="en-US" altLang="zh-CN" dirty="0"/>
              <a:t>APS</a:t>
            </a:r>
            <a:r>
              <a:rPr lang="zh-CN" altLang="en-US" dirty="0"/>
              <a:t>提供基础数据。</a:t>
            </a:r>
            <a:r>
              <a:rPr lang="en-US" altLang="zh-CN" dirty="0"/>
              <a:t>APS</a:t>
            </a:r>
            <a:r>
              <a:rPr lang="zh-CN" altLang="en-US" dirty="0"/>
              <a:t>排产通用流程为：使用基础数据对生产问题进行建模，根据问题需求进行问题特征，排产规则等的设定，获得排产报表与可视化结果。</a:t>
            </a:r>
          </a:p>
          <a:p>
            <a:endParaRPr lang="zh-CN" altLang="en-US" dirty="0"/>
          </a:p>
        </p:txBody>
      </p:sp>
      <p:sp>
        <p:nvSpPr>
          <p:cNvPr id="4" name="灯片编号占位符 3"/>
          <p:cNvSpPr>
            <a:spLocks noGrp="1"/>
          </p:cNvSpPr>
          <p:nvPr>
            <p:ph type="sldNum" sz="quarter" idx="5"/>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3677803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alphaModFix amt="56000"/>
            <a:extLst>
              <a:ext uri="{28A0092B-C50C-407E-A947-70E740481C1C}">
                <a14:useLocalDpi xmlns:a14="http://schemas.microsoft.com/office/drawing/2010/main" val="0"/>
              </a:ext>
            </a:extLst>
          </a:blip>
          <a:stretch>
            <a:fillRect/>
          </a:stretch>
        </p:blipFill>
        <p:spPr>
          <a:xfrm>
            <a:off x="0" y="1939"/>
            <a:ext cx="12192000" cy="6856061"/>
          </a:xfrm>
          <a:prstGeom prst="rect">
            <a:avLst/>
          </a:prstGeom>
        </p:spPr>
      </p:pic>
      <p:cxnSp>
        <p:nvCxnSpPr>
          <p:cNvPr id="10" name="直接连接符 8"/>
          <p:cNvCxnSpPr/>
          <p:nvPr userDrawn="1"/>
        </p:nvCxnSpPr>
        <p:spPr>
          <a:xfrm>
            <a:off x="323528" y="924523"/>
            <a:ext cx="1112874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Freeform 6"/>
          <p:cNvSpPr>
            <a:spLocks noEditPoints="1"/>
          </p:cNvSpPr>
          <p:nvPr userDrawn="1"/>
        </p:nvSpPr>
        <p:spPr bwMode="auto">
          <a:xfrm>
            <a:off x="11452276" y="363136"/>
            <a:ext cx="568142" cy="57028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4" name="Freeform 5"/>
          <p:cNvSpPr>
            <a:spLocks noEditPoints="1"/>
          </p:cNvSpPr>
          <p:nvPr userDrawn="1"/>
        </p:nvSpPr>
        <p:spPr bwMode="auto">
          <a:xfrm>
            <a:off x="356244" y="282734"/>
            <a:ext cx="576336" cy="548164"/>
          </a:xfrm>
          <a:custGeom>
            <a:avLst/>
            <a:gdLst>
              <a:gd name="T0" fmla="*/ 1177 w 1192"/>
              <a:gd name="T1" fmla="*/ 283 h 1148"/>
              <a:gd name="T2" fmla="*/ 1122 w 1192"/>
              <a:gd name="T3" fmla="*/ 283 h 1148"/>
              <a:gd name="T4" fmla="*/ 380 w 1192"/>
              <a:gd name="T5" fmla="*/ 295 h 1148"/>
              <a:gd name="T6" fmla="*/ 352 w 1192"/>
              <a:gd name="T7" fmla="*/ 228 h 1148"/>
              <a:gd name="T8" fmla="*/ 1067 w 1192"/>
              <a:gd name="T9" fmla="*/ 338 h 1148"/>
              <a:gd name="T10" fmla="*/ 1040 w 1192"/>
              <a:gd name="T11" fmla="*/ 405 h 1148"/>
              <a:gd name="T12" fmla="*/ 517 w 1192"/>
              <a:gd name="T13" fmla="*/ 393 h 1148"/>
              <a:gd name="T14" fmla="*/ 462 w 1192"/>
              <a:gd name="T15" fmla="*/ 393 h 1148"/>
              <a:gd name="T16" fmla="*/ 1067 w 1192"/>
              <a:gd name="T17" fmla="*/ 338 h 1148"/>
              <a:gd name="T18" fmla="*/ 1192 w 1192"/>
              <a:gd name="T19" fmla="*/ 641 h 1148"/>
              <a:gd name="T20" fmla="*/ 1076 w 1192"/>
              <a:gd name="T21" fmla="*/ 1070 h 1148"/>
              <a:gd name="T22" fmla="*/ 1037 w 1192"/>
              <a:gd name="T23" fmla="*/ 1109 h 1148"/>
              <a:gd name="T24" fmla="*/ 998 w 1192"/>
              <a:gd name="T25" fmla="*/ 1148 h 1148"/>
              <a:gd name="T26" fmla="*/ 959 w 1192"/>
              <a:gd name="T27" fmla="*/ 1109 h 1148"/>
              <a:gd name="T28" fmla="*/ 233 w 1192"/>
              <a:gd name="T29" fmla="*/ 1070 h 1148"/>
              <a:gd name="T30" fmla="*/ 222 w 1192"/>
              <a:gd name="T31" fmla="*/ 1137 h 1148"/>
              <a:gd name="T32" fmla="*/ 167 w 1192"/>
              <a:gd name="T33" fmla="*/ 1137 h 1148"/>
              <a:gd name="T34" fmla="*/ 155 w 1192"/>
              <a:gd name="T35" fmla="*/ 1070 h 1148"/>
              <a:gd name="T36" fmla="*/ 0 w 1192"/>
              <a:gd name="T37" fmla="*/ 953 h 1148"/>
              <a:gd name="T38" fmla="*/ 117 w 1192"/>
              <a:gd name="T39" fmla="*/ 525 h 1148"/>
              <a:gd name="T40" fmla="*/ 765 w 1192"/>
              <a:gd name="T41" fmla="*/ 369 h 1148"/>
              <a:gd name="T42" fmla="*/ 1076 w 1192"/>
              <a:gd name="T43" fmla="*/ 525 h 1148"/>
              <a:gd name="T44" fmla="*/ 881 w 1192"/>
              <a:gd name="T45" fmla="*/ 641 h 1148"/>
              <a:gd name="T46" fmla="*/ 648 w 1192"/>
              <a:gd name="T47" fmla="*/ 641 h 1148"/>
              <a:gd name="T48" fmla="*/ 765 w 1192"/>
              <a:gd name="T49" fmla="*/ 680 h 1148"/>
              <a:gd name="T50" fmla="*/ 765 w 1192"/>
              <a:gd name="T51" fmla="*/ 602 h 1148"/>
              <a:gd name="T52" fmla="*/ 765 w 1192"/>
              <a:gd name="T53" fmla="*/ 680 h 1148"/>
              <a:gd name="T54" fmla="*/ 570 w 1192"/>
              <a:gd name="T55" fmla="*/ 641 h 1148"/>
              <a:gd name="T56" fmla="*/ 959 w 1192"/>
              <a:gd name="T57" fmla="*/ 641 h 1148"/>
              <a:gd name="T58" fmla="*/ 1115 w 1192"/>
              <a:gd name="T59" fmla="*/ 953 h 1148"/>
              <a:gd name="T60" fmla="*/ 1076 w 1192"/>
              <a:gd name="T61" fmla="*/ 602 h 1148"/>
              <a:gd name="T62" fmla="*/ 1037 w 1192"/>
              <a:gd name="T63" fmla="*/ 641 h 1148"/>
              <a:gd name="T64" fmla="*/ 492 w 1192"/>
              <a:gd name="T65" fmla="*/ 641 h 1148"/>
              <a:gd name="T66" fmla="*/ 117 w 1192"/>
              <a:gd name="T67" fmla="*/ 602 h 1148"/>
              <a:gd name="T68" fmla="*/ 78 w 1192"/>
              <a:gd name="T69" fmla="*/ 953 h 1148"/>
              <a:gd name="T70" fmla="*/ 1076 w 1192"/>
              <a:gd name="T71" fmla="*/ 992 h 1148"/>
              <a:gd name="T72" fmla="*/ 376 w 1192"/>
              <a:gd name="T73" fmla="*/ 680 h 1148"/>
              <a:gd name="T74" fmla="*/ 415 w 1192"/>
              <a:gd name="T75" fmla="*/ 719 h 1148"/>
              <a:gd name="T76" fmla="*/ 376 w 1192"/>
              <a:gd name="T77" fmla="*/ 758 h 1148"/>
              <a:gd name="T78" fmla="*/ 167 w 1192"/>
              <a:gd name="T79" fmla="*/ 747 h 1148"/>
              <a:gd name="T80" fmla="*/ 167 w 1192"/>
              <a:gd name="T81" fmla="*/ 692 h 1148"/>
              <a:gd name="T82" fmla="*/ 376 w 1192"/>
              <a:gd name="T83" fmla="*/ 680 h 1148"/>
              <a:gd name="T84" fmla="*/ 403 w 1192"/>
              <a:gd name="T85" fmla="*/ 848 h 1148"/>
              <a:gd name="T86" fmla="*/ 403 w 1192"/>
              <a:gd name="T87" fmla="*/ 903 h 1148"/>
              <a:gd name="T88" fmla="*/ 194 w 1192"/>
              <a:gd name="T89" fmla="*/ 914 h 1148"/>
              <a:gd name="T90" fmla="*/ 155 w 1192"/>
              <a:gd name="T91" fmla="*/ 875 h 1148"/>
              <a:gd name="T92" fmla="*/ 194 w 1192"/>
              <a:gd name="T93" fmla="*/ 836 h 1148"/>
              <a:gd name="T94" fmla="*/ 376 w 1192"/>
              <a:gd name="T95" fmla="*/ 836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92" h="1148">
                <a:moveTo>
                  <a:pt x="1177" y="228"/>
                </a:moveTo>
                <a:cubicBezTo>
                  <a:pt x="1192" y="243"/>
                  <a:pt x="1192" y="268"/>
                  <a:pt x="1177" y="283"/>
                </a:cubicBezTo>
                <a:cubicBezTo>
                  <a:pt x="1170" y="291"/>
                  <a:pt x="1160" y="295"/>
                  <a:pt x="1150" y="295"/>
                </a:cubicBezTo>
                <a:cubicBezTo>
                  <a:pt x="1139" y="295"/>
                  <a:pt x="1129" y="291"/>
                  <a:pt x="1122" y="283"/>
                </a:cubicBezTo>
                <a:cubicBezTo>
                  <a:pt x="925" y="86"/>
                  <a:pt x="604" y="86"/>
                  <a:pt x="407" y="283"/>
                </a:cubicBezTo>
                <a:cubicBezTo>
                  <a:pt x="400" y="291"/>
                  <a:pt x="390" y="295"/>
                  <a:pt x="380" y="295"/>
                </a:cubicBezTo>
                <a:cubicBezTo>
                  <a:pt x="369" y="295"/>
                  <a:pt x="359" y="291"/>
                  <a:pt x="352" y="283"/>
                </a:cubicBezTo>
                <a:cubicBezTo>
                  <a:pt x="337" y="268"/>
                  <a:pt x="337" y="243"/>
                  <a:pt x="352" y="228"/>
                </a:cubicBezTo>
                <a:cubicBezTo>
                  <a:pt x="580" y="0"/>
                  <a:pt x="950" y="0"/>
                  <a:pt x="1177" y="228"/>
                </a:cubicBezTo>
                <a:close/>
                <a:moveTo>
                  <a:pt x="1067" y="338"/>
                </a:moveTo>
                <a:cubicBezTo>
                  <a:pt x="1082" y="354"/>
                  <a:pt x="1082" y="378"/>
                  <a:pt x="1067" y="393"/>
                </a:cubicBezTo>
                <a:cubicBezTo>
                  <a:pt x="1060" y="401"/>
                  <a:pt x="1050" y="405"/>
                  <a:pt x="1040" y="405"/>
                </a:cubicBezTo>
                <a:cubicBezTo>
                  <a:pt x="1029" y="405"/>
                  <a:pt x="1019" y="401"/>
                  <a:pt x="1012" y="393"/>
                </a:cubicBezTo>
                <a:cubicBezTo>
                  <a:pt x="876" y="257"/>
                  <a:pt x="654" y="257"/>
                  <a:pt x="517" y="393"/>
                </a:cubicBezTo>
                <a:cubicBezTo>
                  <a:pt x="510" y="401"/>
                  <a:pt x="500" y="405"/>
                  <a:pt x="490" y="405"/>
                </a:cubicBezTo>
                <a:cubicBezTo>
                  <a:pt x="479" y="405"/>
                  <a:pt x="469" y="401"/>
                  <a:pt x="462" y="393"/>
                </a:cubicBezTo>
                <a:cubicBezTo>
                  <a:pt x="447" y="378"/>
                  <a:pt x="447" y="354"/>
                  <a:pt x="462" y="338"/>
                </a:cubicBezTo>
                <a:cubicBezTo>
                  <a:pt x="629" y="171"/>
                  <a:pt x="900" y="171"/>
                  <a:pt x="1067" y="338"/>
                </a:cubicBezTo>
                <a:close/>
                <a:moveTo>
                  <a:pt x="1076" y="525"/>
                </a:moveTo>
                <a:cubicBezTo>
                  <a:pt x="1140" y="525"/>
                  <a:pt x="1192" y="577"/>
                  <a:pt x="1192" y="641"/>
                </a:cubicBezTo>
                <a:cubicBezTo>
                  <a:pt x="1192" y="953"/>
                  <a:pt x="1192" y="953"/>
                  <a:pt x="1192" y="953"/>
                </a:cubicBezTo>
                <a:cubicBezTo>
                  <a:pt x="1192" y="1018"/>
                  <a:pt x="1140" y="1070"/>
                  <a:pt x="1076" y="1070"/>
                </a:cubicBezTo>
                <a:cubicBezTo>
                  <a:pt x="1037" y="1070"/>
                  <a:pt x="1037" y="1070"/>
                  <a:pt x="1037" y="1070"/>
                </a:cubicBezTo>
                <a:cubicBezTo>
                  <a:pt x="1037" y="1109"/>
                  <a:pt x="1037" y="1109"/>
                  <a:pt x="1037" y="1109"/>
                </a:cubicBezTo>
                <a:cubicBezTo>
                  <a:pt x="1037" y="1119"/>
                  <a:pt x="1033" y="1129"/>
                  <a:pt x="1026" y="1137"/>
                </a:cubicBezTo>
                <a:cubicBezTo>
                  <a:pt x="1018" y="1144"/>
                  <a:pt x="1008" y="1148"/>
                  <a:pt x="998" y="1148"/>
                </a:cubicBezTo>
                <a:cubicBezTo>
                  <a:pt x="988" y="1148"/>
                  <a:pt x="978" y="1144"/>
                  <a:pt x="971" y="1137"/>
                </a:cubicBezTo>
                <a:cubicBezTo>
                  <a:pt x="963" y="1129"/>
                  <a:pt x="959" y="1119"/>
                  <a:pt x="959" y="1109"/>
                </a:cubicBezTo>
                <a:cubicBezTo>
                  <a:pt x="959" y="1070"/>
                  <a:pt x="959" y="1070"/>
                  <a:pt x="959" y="1070"/>
                </a:cubicBezTo>
                <a:cubicBezTo>
                  <a:pt x="233" y="1070"/>
                  <a:pt x="233" y="1070"/>
                  <a:pt x="233" y="1070"/>
                </a:cubicBezTo>
                <a:cubicBezTo>
                  <a:pt x="233" y="1109"/>
                  <a:pt x="233" y="1109"/>
                  <a:pt x="233" y="1109"/>
                </a:cubicBezTo>
                <a:cubicBezTo>
                  <a:pt x="233" y="1119"/>
                  <a:pt x="229" y="1129"/>
                  <a:pt x="222" y="1137"/>
                </a:cubicBezTo>
                <a:cubicBezTo>
                  <a:pt x="215" y="1144"/>
                  <a:pt x="205" y="1148"/>
                  <a:pt x="194" y="1148"/>
                </a:cubicBezTo>
                <a:cubicBezTo>
                  <a:pt x="184" y="1148"/>
                  <a:pt x="174" y="1144"/>
                  <a:pt x="167" y="1137"/>
                </a:cubicBezTo>
                <a:cubicBezTo>
                  <a:pt x="159" y="1129"/>
                  <a:pt x="155" y="1119"/>
                  <a:pt x="155" y="1109"/>
                </a:cubicBezTo>
                <a:cubicBezTo>
                  <a:pt x="155" y="1070"/>
                  <a:pt x="155" y="1070"/>
                  <a:pt x="155" y="1070"/>
                </a:cubicBezTo>
                <a:cubicBezTo>
                  <a:pt x="117" y="1070"/>
                  <a:pt x="117" y="1070"/>
                  <a:pt x="117" y="1070"/>
                </a:cubicBezTo>
                <a:cubicBezTo>
                  <a:pt x="52" y="1070"/>
                  <a:pt x="0" y="1018"/>
                  <a:pt x="0" y="953"/>
                </a:cubicBezTo>
                <a:cubicBezTo>
                  <a:pt x="0" y="641"/>
                  <a:pt x="0" y="641"/>
                  <a:pt x="0" y="641"/>
                </a:cubicBezTo>
                <a:cubicBezTo>
                  <a:pt x="0" y="577"/>
                  <a:pt x="52" y="525"/>
                  <a:pt x="117" y="525"/>
                </a:cubicBezTo>
                <a:cubicBezTo>
                  <a:pt x="519" y="525"/>
                  <a:pt x="519" y="525"/>
                  <a:pt x="519" y="525"/>
                </a:cubicBezTo>
                <a:cubicBezTo>
                  <a:pt x="563" y="432"/>
                  <a:pt x="656" y="369"/>
                  <a:pt x="765" y="369"/>
                </a:cubicBezTo>
                <a:cubicBezTo>
                  <a:pt x="873" y="369"/>
                  <a:pt x="967" y="432"/>
                  <a:pt x="1011" y="525"/>
                </a:cubicBezTo>
                <a:lnTo>
                  <a:pt x="1076" y="525"/>
                </a:lnTo>
                <a:close/>
                <a:moveTo>
                  <a:pt x="765" y="525"/>
                </a:moveTo>
                <a:cubicBezTo>
                  <a:pt x="829" y="525"/>
                  <a:pt x="881" y="577"/>
                  <a:pt x="881" y="641"/>
                </a:cubicBezTo>
                <a:cubicBezTo>
                  <a:pt x="881" y="706"/>
                  <a:pt x="829" y="758"/>
                  <a:pt x="765" y="758"/>
                </a:cubicBezTo>
                <a:cubicBezTo>
                  <a:pt x="700" y="758"/>
                  <a:pt x="648" y="706"/>
                  <a:pt x="648" y="641"/>
                </a:cubicBezTo>
                <a:cubicBezTo>
                  <a:pt x="648" y="577"/>
                  <a:pt x="700" y="525"/>
                  <a:pt x="765" y="525"/>
                </a:cubicBezTo>
                <a:close/>
                <a:moveTo>
                  <a:pt x="765" y="680"/>
                </a:moveTo>
                <a:cubicBezTo>
                  <a:pt x="786" y="680"/>
                  <a:pt x="803" y="663"/>
                  <a:pt x="803" y="641"/>
                </a:cubicBezTo>
                <a:cubicBezTo>
                  <a:pt x="803" y="620"/>
                  <a:pt x="786" y="603"/>
                  <a:pt x="765" y="602"/>
                </a:cubicBezTo>
                <a:cubicBezTo>
                  <a:pt x="743" y="603"/>
                  <a:pt x="727" y="620"/>
                  <a:pt x="727" y="641"/>
                </a:cubicBezTo>
                <a:cubicBezTo>
                  <a:pt x="727" y="663"/>
                  <a:pt x="743" y="680"/>
                  <a:pt x="765" y="680"/>
                </a:cubicBezTo>
                <a:close/>
                <a:moveTo>
                  <a:pt x="765" y="447"/>
                </a:moveTo>
                <a:cubicBezTo>
                  <a:pt x="657" y="447"/>
                  <a:pt x="570" y="534"/>
                  <a:pt x="570" y="641"/>
                </a:cubicBezTo>
                <a:cubicBezTo>
                  <a:pt x="570" y="749"/>
                  <a:pt x="657" y="836"/>
                  <a:pt x="765" y="836"/>
                </a:cubicBezTo>
                <a:cubicBezTo>
                  <a:pt x="872" y="836"/>
                  <a:pt x="959" y="749"/>
                  <a:pt x="959" y="641"/>
                </a:cubicBezTo>
                <a:cubicBezTo>
                  <a:pt x="959" y="534"/>
                  <a:pt x="872" y="447"/>
                  <a:pt x="765" y="447"/>
                </a:cubicBezTo>
                <a:close/>
                <a:moveTo>
                  <a:pt x="1115" y="953"/>
                </a:moveTo>
                <a:cubicBezTo>
                  <a:pt x="1115" y="641"/>
                  <a:pt x="1115" y="641"/>
                  <a:pt x="1115" y="641"/>
                </a:cubicBezTo>
                <a:cubicBezTo>
                  <a:pt x="1115" y="620"/>
                  <a:pt x="1097" y="603"/>
                  <a:pt x="1076" y="602"/>
                </a:cubicBezTo>
                <a:cubicBezTo>
                  <a:pt x="1034" y="602"/>
                  <a:pt x="1034" y="602"/>
                  <a:pt x="1034" y="602"/>
                </a:cubicBezTo>
                <a:cubicBezTo>
                  <a:pt x="1036" y="615"/>
                  <a:pt x="1037" y="628"/>
                  <a:pt x="1037" y="641"/>
                </a:cubicBezTo>
                <a:cubicBezTo>
                  <a:pt x="1037" y="792"/>
                  <a:pt x="915" y="914"/>
                  <a:pt x="765" y="914"/>
                </a:cubicBezTo>
                <a:cubicBezTo>
                  <a:pt x="615" y="914"/>
                  <a:pt x="492" y="792"/>
                  <a:pt x="492" y="641"/>
                </a:cubicBezTo>
                <a:cubicBezTo>
                  <a:pt x="492" y="628"/>
                  <a:pt x="493" y="615"/>
                  <a:pt x="495" y="602"/>
                </a:cubicBezTo>
                <a:cubicBezTo>
                  <a:pt x="117" y="602"/>
                  <a:pt x="117" y="602"/>
                  <a:pt x="117" y="602"/>
                </a:cubicBezTo>
                <a:cubicBezTo>
                  <a:pt x="95" y="602"/>
                  <a:pt x="78" y="620"/>
                  <a:pt x="78" y="641"/>
                </a:cubicBezTo>
                <a:cubicBezTo>
                  <a:pt x="78" y="953"/>
                  <a:pt x="78" y="953"/>
                  <a:pt x="78" y="953"/>
                </a:cubicBezTo>
                <a:cubicBezTo>
                  <a:pt x="78" y="975"/>
                  <a:pt x="95" y="992"/>
                  <a:pt x="117" y="992"/>
                </a:cubicBezTo>
                <a:cubicBezTo>
                  <a:pt x="1076" y="992"/>
                  <a:pt x="1076" y="992"/>
                  <a:pt x="1076" y="992"/>
                </a:cubicBezTo>
                <a:cubicBezTo>
                  <a:pt x="1097" y="992"/>
                  <a:pt x="1115" y="975"/>
                  <a:pt x="1115" y="953"/>
                </a:cubicBezTo>
                <a:close/>
                <a:moveTo>
                  <a:pt x="376" y="680"/>
                </a:moveTo>
                <a:cubicBezTo>
                  <a:pt x="386" y="680"/>
                  <a:pt x="396" y="685"/>
                  <a:pt x="403" y="692"/>
                </a:cubicBezTo>
                <a:cubicBezTo>
                  <a:pt x="411" y="699"/>
                  <a:pt x="415" y="709"/>
                  <a:pt x="415" y="719"/>
                </a:cubicBezTo>
                <a:cubicBezTo>
                  <a:pt x="415" y="730"/>
                  <a:pt x="411" y="740"/>
                  <a:pt x="403" y="747"/>
                </a:cubicBezTo>
                <a:cubicBezTo>
                  <a:pt x="396" y="754"/>
                  <a:pt x="386" y="758"/>
                  <a:pt x="376" y="758"/>
                </a:cubicBezTo>
                <a:cubicBezTo>
                  <a:pt x="194" y="758"/>
                  <a:pt x="194" y="758"/>
                  <a:pt x="194" y="758"/>
                </a:cubicBezTo>
                <a:cubicBezTo>
                  <a:pt x="184" y="758"/>
                  <a:pt x="174" y="754"/>
                  <a:pt x="167" y="747"/>
                </a:cubicBezTo>
                <a:cubicBezTo>
                  <a:pt x="159" y="740"/>
                  <a:pt x="155" y="730"/>
                  <a:pt x="155" y="719"/>
                </a:cubicBezTo>
                <a:cubicBezTo>
                  <a:pt x="155" y="709"/>
                  <a:pt x="159" y="699"/>
                  <a:pt x="167" y="692"/>
                </a:cubicBezTo>
                <a:cubicBezTo>
                  <a:pt x="174" y="685"/>
                  <a:pt x="184" y="680"/>
                  <a:pt x="194" y="680"/>
                </a:cubicBezTo>
                <a:cubicBezTo>
                  <a:pt x="376" y="680"/>
                  <a:pt x="376" y="680"/>
                  <a:pt x="376" y="680"/>
                </a:cubicBezTo>
                <a:close/>
                <a:moveTo>
                  <a:pt x="376" y="836"/>
                </a:moveTo>
                <a:cubicBezTo>
                  <a:pt x="386" y="836"/>
                  <a:pt x="396" y="840"/>
                  <a:pt x="403" y="848"/>
                </a:cubicBezTo>
                <a:cubicBezTo>
                  <a:pt x="411" y="855"/>
                  <a:pt x="415" y="865"/>
                  <a:pt x="415" y="875"/>
                </a:cubicBezTo>
                <a:cubicBezTo>
                  <a:pt x="415" y="886"/>
                  <a:pt x="411" y="895"/>
                  <a:pt x="403" y="903"/>
                </a:cubicBezTo>
                <a:cubicBezTo>
                  <a:pt x="396" y="910"/>
                  <a:pt x="386" y="914"/>
                  <a:pt x="376" y="914"/>
                </a:cubicBezTo>
                <a:cubicBezTo>
                  <a:pt x="194" y="914"/>
                  <a:pt x="194" y="914"/>
                  <a:pt x="194" y="914"/>
                </a:cubicBezTo>
                <a:cubicBezTo>
                  <a:pt x="184" y="914"/>
                  <a:pt x="174" y="910"/>
                  <a:pt x="167" y="903"/>
                </a:cubicBezTo>
                <a:cubicBezTo>
                  <a:pt x="159" y="895"/>
                  <a:pt x="155" y="886"/>
                  <a:pt x="155" y="875"/>
                </a:cubicBezTo>
                <a:cubicBezTo>
                  <a:pt x="155" y="865"/>
                  <a:pt x="159" y="855"/>
                  <a:pt x="167" y="848"/>
                </a:cubicBezTo>
                <a:cubicBezTo>
                  <a:pt x="174" y="840"/>
                  <a:pt x="184" y="836"/>
                  <a:pt x="194" y="836"/>
                </a:cubicBezTo>
                <a:cubicBezTo>
                  <a:pt x="376" y="836"/>
                  <a:pt x="376" y="836"/>
                  <a:pt x="376" y="836"/>
                </a:cubicBezTo>
                <a:close/>
                <a:moveTo>
                  <a:pt x="376" y="836"/>
                </a:moveTo>
                <a:cubicBezTo>
                  <a:pt x="376" y="836"/>
                  <a:pt x="376" y="836"/>
                  <a:pt x="376" y="836"/>
                </a:cubicBezTo>
              </a:path>
            </a:pathLst>
          </a:custGeom>
          <a:solidFill>
            <a:srgbClr val="253C67"/>
          </a:solidFill>
          <a:ln>
            <a:noFill/>
          </a:ln>
        </p:spPr>
        <p:txBody>
          <a:bodyPr vert="horz" wrap="square" lIns="91440" tIns="45720" rIns="91440" bIns="45720" numCol="1" anchor="t" anchorCtr="0" compatLnSpc="1"/>
          <a:lstStyle/>
          <a:p>
            <a:endParaRPr lang="zh-CN" altLang="en-US"/>
          </a:p>
        </p:txBody>
      </p:sp>
      <p:pic>
        <p:nvPicPr>
          <p:cNvPr id="8" name="图片 29" descr="HUST">
            <a:extLst>
              <a:ext uri="{FF2B5EF4-FFF2-40B4-BE49-F238E27FC236}">
                <a16:creationId xmlns:a16="http://schemas.microsoft.com/office/drawing/2014/main" xmlns="" id="{42344CE1-6208-4DEA-9F79-0B64E8CCE6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99230" y="327665"/>
            <a:ext cx="2899881" cy="50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alphaModFix amt="56000"/>
            <a:extLst>
              <a:ext uri="{28A0092B-C50C-407E-A947-70E740481C1C}">
                <a14:useLocalDpi xmlns:a14="http://schemas.microsoft.com/office/drawing/2010/main" val="0"/>
              </a:ext>
            </a:extLst>
          </a:blip>
          <a:stretch>
            <a:fillRect/>
          </a:stretch>
        </p:blipFill>
        <p:spPr>
          <a:xfrm>
            <a:off x="1" y="5126"/>
            <a:ext cx="12192000" cy="6852828"/>
          </a:xfrm>
          <a:prstGeom prst="rect">
            <a:avLst/>
          </a:prstGeom>
        </p:spPr>
      </p:pic>
      <p:sp>
        <p:nvSpPr>
          <p:cNvPr id="12" name="Freeform 5">
            <a:extLst>
              <a:ext uri="{FF2B5EF4-FFF2-40B4-BE49-F238E27FC236}">
                <a16:creationId xmlns:a16="http://schemas.microsoft.com/office/drawing/2014/main" xmlns="" id="{305438E4-8BD1-4AE5-8862-C2B102496486}"/>
              </a:ext>
            </a:extLst>
          </p:cNvPr>
          <p:cNvSpPr>
            <a:spLocks noEditPoints="1"/>
          </p:cNvSpPr>
          <p:nvPr userDrawn="1"/>
        </p:nvSpPr>
        <p:spPr bwMode="auto">
          <a:xfrm>
            <a:off x="356244" y="282734"/>
            <a:ext cx="576336" cy="548164"/>
          </a:xfrm>
          <a:custGeom>
            <a:avLst/>
            <a:gdLst>
              <a:gd name="T0" fmla="*/ 1177 w 1192"/>
              <a:gd name="T1" fmla="*/ 283 h 1148"/>
              <a:gd name="T2" fmla="*/ 1122 w 1192"/>
              <a:gd name="T3" fmla="*/ 283 h 1148"/>
              <a:gd name="T4" fmla="*/ 380 w 1192"/>
              <a:gd name="T5" fmla="*/ 295 h 1148"/>
              <a:gd name="T6" fmla="*/ 352 w 1192"/>
              <a:gd name="T7" fmla="*/ 228 h 1148"/>
              <a:gd name="T8" fmla="*/ 1067 w 1192"/>
              <a:gd name="T9" fmla="*/ 338 h 1148"/>
              <a:gd name="T10" fmla="*/ 1040 w 1192"/>
              <a:gd name="T11" fmla="*/ 405 h 1148"/>
              <a:gd name="T12" fmla="*/ 517 w 1192"/>
              <a:gd name="T13" fmla="*/ 393 h 1148"/>
              <a:gd name="T14" fmla="*/ 462 w 1192"/>
              <a:gd name="T15" fmla="*/ 393 h 1148"/>
              <a:gd name="T16" fmla="*/ 1067 w 1192"/>
              <a:gd name="T17" fmla="*/ 338 h 1148"/>
              <a:gd name="T18" fmla="*/ 1192 w 1192"/>
              <a:gd name="T19" fmla="*/ 641 h 1148"/>
              <a:gd name="T20" fmla="*/ 1076 w 1192"/>
              <a:gd name="T21" fmla="*/ 1070 h 1148"/>
              <a:gd name="T22" fmla="*/ 1037 w 1192"/>
              <a:gd name="T23" fmla="*/ 1109 h 1148"/>
              <a:gd name="T24" fmla="*/ 998 w 1192"/>
              <a:gd name="T25" fmla="*/ 1148 h 1148"/>
              <a:gd name="T26" fmla="*/ 959 w 1192"/>
              <a:gd name="T27" fmla="*/ 1109 h 1148"/>
              <a:gd name="T28" fmla="*/ 233 w 1192"/>
              <a:gd name="T29" fmla="*/ 1070 h 1148"/>
              <a:gd name="T30" fmla="*/ 222 w 1192"/>
              <a:gd name="T31" fmla="*/ 1137 h 1148"/>
              <a:gd name="T32" fmla="*/ 167 w 1192"/>
              <a:gd name="T33" fmla="*/ 1137 h 1148"/>
              <a:gd name="T34" fmla="*/ 155 w 1192"/>
              <a:gd name="T35" fmla="*/ 1070 h 1148"/>
              <a:gd name="T36" fmla="*/ 0 w 1192"/>
              <a:gd name="T37" fmla="*/ 953 h 1148"/>
              <a:gd name="T38" fmla="*/ 117 w 1192"/>
              <a:gd name="T39" fmla="*/ 525 h 1148"/>
              <a:gd name="T40" fmla="*/ 765 w 1192"/>
              <a:gd name="T41" fmla="*/ 369 h 1148"/>
              <a:gd name="T42" fmla="*/ 1076 w 1192"/>
              <a:gd name="T43" fmla="*/ 525 h 1148"/>
              <a:gd name="T44" fmla="*/ 881 w 1192"/>
              <a:gd name="T45" fmla="*/ 641 h 1148"/>
              <a:gd name="T46" fmla="*/ 648 w 1192"/>
              <a:gd name="T47" fmla="*/ 641 h 1148"/>
              <a:gd name="T48" fmla="*/ 765 w 1192"/>
              <a:gd name="T49" fmla="*/ 680 h 1148"/>
              <a:gd name="T50" fmla="*/ 765 w 1192"/>
              <a:gd name="T51" fmla="*/ 602 h 1148"/>
              <a:gd name="T52" fmla="*/ 765 w 1192"/>
              <a:gd name="T53" fmla="*/ 680 h 1148"/>
              <a:gd name="T54" fmla="*/ 570 w 1192"/>
              <a:gd name="T55" fmla="*/ 641 h 1148"/>
              <a:gd name="T56" fmla="*/ 959 w 1192"/>
              <a:gd name="T57" fmla="*/ 641 h 1148"/>
              <a:gd name="T58" fmla="*/ 1115 w 1192"/>
              <a:gd name="T59" fmla="*/ 953 h 1148"/>
              <a:gd name="T60" fmla="*/ 1076 w 1192"/>
              <a:gd name="T61" fmla="*/ 602 h 1148"/>
              <a:gd name="T62" fmla="*/ 1037 w 1192"/>
              <a:gd name="T63" fmla="*/ 641 h 1148"/>
              <a:gd name="T64" fmla="*/ 492 w 1192"/>
              <a:gd name="T65" fmla="*/ 641 h 1148"/>
              <a:gd name="T66" fmla="*/ 117 w 1192"/>
              <a:gd name="T67" fmla="*/ 602 h 1148"/>
              <a:gd name="T68" fmla="*/ 78 w 1192"/>
              <a:gd name="T69" fmla="*/ 953 h 1148"/>
              <a:gd name="T70" fmla="*/ 1076 w 1192"/>
              <a:gd name="T71" fmla="*/ 992 h 1148"/>
              <a:gd name="T72" fmla="*/ 376 w 1192"/>
              <a:gd name="T73" fmla="*/ 680 h 1148"/>
              <a:gd name="T74" fmla="*/ 415 w 1192"/>
              <a:gd name="T75" fmla="*/ 719 h 1148"/>
              <a:gd name="T76" fmla="*/ 376 w 1192"/>
              <a:gd name="T77" fmla="*/ 758 h 1148"/>
              <a:gd name="T78" fmla="*/ 167 w 1192"/>
              <a:gd name="T79" fmla="*/ 747 h 1148"/>
              <a:gd name="T80" fmla="*/ 167 w 1192"/>
              <a:gd name="T81" fmla="*/ 692 h 1148"/>
              <a:gd name="T82" fmla="*/ 376 w 1192"/>
              <a:gd name="T83" fmla="*/ 680 h 1148"/>
              <a:gd name="T84" fmla="*/ 403 w 1192"/>
              <a:gd name="T85" fmla="*/ 848 h 1148"/>
              <a:gd name="T86" fmla="*/ 403 w 1192"/>
              <a:gd name="T87" fmla="*/ 903 h 1148"/>
              <a:gd name="T88" fmla="*/ 194 w 1192"/>
              <a:gd name="T89" fmla="*/ 914 h 1148"/>
              <a:gd name="T90" fmla="*/ 155 w 1192"/>
              <a:gd name="T91" fmla="*/ 875 h 1148"/>
              <a:gd name="T92" fmla="*/ 194 w 1192"/>
              <a:gd name="T93" fmla="*/ 836 h 1148"/>
              <a:gd name="T94" fmla="*/ 376 w 1192"/>
              <a:gd name="T95" fmla="*/ 836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92" h="1148">
                <a:moveTo>
                  <a:pt x="1177" y="228"/>
                </a:moveTo>
                <a:cubicBezTo>
                  <a:pt x="1192" y="243"/>
                  <a:pt x="1192" y="268"/>
                  <a:pt x="1177" y="283"/>
                </a:cubicBezTo>
                <a:cubicBezTo>
                  <a:pt x="1170" y="291"/>
                  <a:pt x="1160" y="295"/>
                  <a:pt x="1150" y="295"/>
                </a:cubicBezTo>
                <a:cubicBezTo>
                  <a:pt x="1139" y="295"/>
                  <a:pt x="1129" y="291"/>
                  <a:pt x="1122" y="283"/>
                </a:cubicBezTo>
                <a:cubicBezTo>
                  <a:pt x="925" y="86"/>
                  <a:pt x="604" y="86"/>
                  <a:pt x="407" y="283"/>
                </a:cubicBezTo>
                <a:cubicBezTo>
                  <a:pt x="400" y="291"/>
                  <a:pt x="390" y="295"/>
                  <a:pt x="380" y="295"/>
                </a:cubicBezTo>
                <a:cubicBezTo>
                  <a:pt x="369" y="295"/>
                  <a:pt x="359" y="291"/>
                  <a:pt x="352" y="283"/>
                </a:cubicBezTo>
                <a:cubicBezTo>
                  <a:pt x="337" y="268"/>
                  <a:pt x="337" y="243"/>
                  <a:pt x="352" y="228"/>
                </a:cubicBezTo>
                <a:cubicBezTo>
                  <a:pt x="580" y="0"/>
                  <a:pt x="950" y="0"/>
                  <a:pt x="1177" y="228"/>
                </a:cubicBezTo>
                <a:close/>
                <a:moveTo>
                  <a:pt x="1067" y="338"/>
                </a:moveTo>
                <a:cubicBezTo>
                  <a:pt x="1082" y="354"/>
                  <a:pt x="1082" y="378"/>
                  <a:pt x="1067" y="393"/>
                </a:cubicBezTo>
                <a:cubicBezTo>
                  <a:pt x="1060" y="401"/>
                  <a:pt x="1050" y="405"/>
                  <a:pt x="1040" y="405"/>
                </a:cubicBezTo>
                <a:cubicBezTo>
                  <a:pt x="1029" y="405"/>
                  <a:pt x="1019" y="401"/>
                  <a:pt x="1012" y="393"/>
                </a:cubicBezTo>
                <a:cubicBezTo>
                  <a:pt x="876" y="257"/>
                  <a:pt x="654" y="257"/>
                  <a:pt x="517" y="393"/>
                </a:cubicBezTo>
                <a:cubicBezTo>
                  <a:pt x="510" y="401"/>
                  <a:pt x="500" y="405"/>
                  <a:pt x="490" y="405"/>
                </a:cubicBezTo>
                <a:cubicBezTo>
                  <a:pt x="479" y="405"/>
                  <a:pt x="469" y="401"/>
                  <a:pt x="462" y="393"/>
                </a:cubicBezTo>
                <a:cubicBezTo>
                  <a:pt x="447" y="378"/>
                  <a:pt x="447" y="354"/>
                  <a:pt x="462" y="338"/>
                </a:cubicBezTo>
                <a:cubicBezTo>
                  <a:pt x="629" y="171"/>
                  <a:pt x="900" y="171"/>
                  <a:pt x="1067" y="338"/>
                </a:cubicBezTo>
                <a:close/>
                <a:moveTo>
                  <a:pt x="1076" y="525"/>
                </a:moveTo>
                <a:cubicBezTo>
                  <a:pt x="1140" y="525"/>
                  <a:pt x="1192" y="577"/>
                  <a:pt x="1192" y="641"/>
                </a:cubicBezTo>
                <a:cubicBezTo>
                  <a:pt x="1192" y="953"/>
                  <a:pt x="1192" y="953"/>
                  <a:pt x="1192" y="953"/>
                </a:cubicBezTo>
                <a:cubicBezTo>
                  <a:pt x="1192" y="1018"/>
                  <a:pt x="1140" y="1070"/>
                  <a:pt x="1076" y="1070"/>
                </a:cubicBezTo>
                <a:cubicBezTo>
                  <a:pt x="1037" y="1070"/>
                  <a:pt x="1037" y="1070"/>
                  <a:pt x="1037" y="1070"/>
                </a:cubicBezTo>
                <a:cubicBezTo>
                  <a:pt x="1037" y="1109"/>
                  <a:pt x="1037" y="1109"/>
                  <a:pt x="1037" y="1109"/>
                </a:cubicBezTo>
                <a:cubicBezTo>
                  <a:pt x="1037" y="1119"/>
                  <a:pt x="1033" y="1129"/>
                  <a:pt x="1026" y="1137"/>
                </a:cubicBezTo>
                <a:cubicBezTo>
                  <a:pt x="1018" y="1144"/>
                  <a:pt x="1008" y="1148"/>
                  <a:pt x="998" y="1148"/>
                </a:cubicBezTo>
                <a:cubicBezTo>
                  <a:pt x="988" y="1148"/>
                  <a:pt x="978" y="1144"/>
                  <a:pt x="971" y="1137"/>
                </a:cubicBezTo>
                <a:cubicBezTo>
                  <a:pt x="963" y="1129"/>
                  <a:pt x="959" y="1119"/>
                  <a:pt x="959" y="1109"/>
                </a:cubicBezTo>
                <a:cubicBezTo>
                  <a:pt x="959" y="1070"/>
                  <a:pt x="959" y="1070"/>
                  <a:pt x="959" y="1070"/>
                </a:cubicBezTo>
                <a:cubicBezTo>
                  <a:pt x="233" y="1070"/>
                  <a:pt x="233" y="1070"/>
                  <a:pt x="233" y="1070"/>
                </a:cubicBezTo>
                <a:cubicBezTo>
                  <a:pt x="233" y="1109"/>
                  <a:pt x="233" y="1109"/>
                  <a:pt x="233" y="1109"/>
                </a:cubicBezTo>
                <a:cubicBezTo>
                  <a:pt x="233" y="1119"/>
                  <a:pt x="229" y="1129"/>
                  <a:pt x="222" y="1137"/>
                </a:cubicBezTo>
                <a:cubicBezTo>
                  <a:pt x="215" y="1144"/>
                  <a:pt x="205" y="1148"/>
                  <a:pt x="194" y="1148"/>
                </a:cubicBezTo>
                <a:cubicBezTo>
                  <a:pt x="184" y="1148"/>
                  <a:pt x="174" y="1144"/>
                  <a:pt x="167" y="1137"/>
                </a:cubicBezTo>
                <a:cubicBezTo>
                  <a:pt x="159" y="1129"/>
                  <a:pt x="155" y="1119"/>
                  <a:pt x="155" y="1109"/>
                </a:cubicBezTo>
                <a:cubicBezTo>
                  <a:pt x="155" y="1070"/>
                  <a:pt x="155" y="1070"/>
                  <a:pt x="155" y="1070"/>
                </a:cubicBezTo>
                <a:cubicBezTo>
                  <a:pt x="117" y="1070"/>
                  <a:pt x="117" y="1070"/>
                  <a:pt x="117" y="1070"/>
                </a:cubicBezTo>
                <a:cubicBezTo>
                  <a:pt x="52" y="1070"/>
                  <a:pt x="0" y="1018"/>
                  <a:pt x="0" y="953"/>
                </a:cubicBezTo>
                <a:cubicBezTo>
                  <a:pt x="0" y="641"/>
                  <a:pt x="0" y="641"/>
                  <a:pt x="0" y="641"/>
                </a:cubicBezTo>
                <a:cubicBezTo>
                  <a:pt x="0" y="577"/>
                  <a:pt x="52" y="525"/>
                  <a:pt x="117" y="525"/>
                </a:cubicBezTo>
                <a:cubicBezTo>
                  <a:pt x="519" y="525"/>
                  <a:pt x="519" y="525"/>
                  <a:pt x="519" y="525"/>
                </a:cubicBezTo>
                <a:cubicBezTo>
                  <a:pt x="563" y="432"/>
                  <a:pt x="656" y="369"/>
                  <a:pt x="765" y="369"/>
                </a:cubicBezTo>
                <a:cubicBezTo>
                  <a:pt x="873" y="369"/>
                  <a:pt x="967" y="432"/>
                  <a:pt x="1011" y="525"/>
                </a:cubicBezTo>
                <a:lnTo>
                  <a:pt x="1076" y="525"/>
                </a:lnTo>
                <a:close/>
                <a:moveTo>
                  <a:pt x="765" y="525"/>
                </a:moveTo>
                <a:cubicBezTo>
                  <a:pt x="829" y="525"/>
                  <a:pt x="881" y="577"/>
                  <a:pt x="881" y="641"/>
                </a:cubicBezTo>
                <a:cubicBezTo>
                  <a:pt x="881" y="706"/>
                  <a:pt x="829" y="758"/>
                  <a:pt x="765" y="758"/>
                </a:cubicBezTo>
                <a:cubicBezTo>
                  <a:pt x="700" y="758"/>
                  <a:pt x="648" y="706"/>
                  <a:pt x="648" y="641"/>
                </a:cubicBezTo>
                <a:cubicBezTo>
                  <a:pt x="648" y="577"/>
                  <a:pt x="700" y="525"/>
                  <a:pt x="765" y="525"/>
                </a:cubicBezTo>
                <a:close/>
                <a:moveTo>
                  <a:pt x="765" y="680"/>
                </a:moveTo>
                <a:cubicBezTo>
                  <a:pt x="786" y="680"/>
                  <a:pt x="803" y="663"/>
                  <a:pt x="803" y="641"/>
                </a:cubicBezTo>
                <a:cubicBezTo>
                  <a:pt x="803" y="620"/>
                  <a:pt x="786" y="603"/>
                  <a:pt x="765" y="602"/>
                </a:cubicBezTo>
                <a:cubicBezTo>
                  <a:pt x="743" y="603"/>
                  <a:pt x="727" y="620"/>
                  <a:pt x="727" y="641"/>
                </a:cubicBezTo>
                <a:cubicBezTo>
                  <a:pt x="727" y="663"/>
                  <a:pt x="743" y="680"/>
                  <a:pt x="765" y="680"/>
                </a:cubicBezTo>
                <a:close/>
                <a:moveTo>
                  <a:pt x="765" y="447"/>
                </a:moveTo>
                <a:cubicBezTo>
                  <a:pt x="657" y="447"/>
                  <a:pt x="570" y="534"/>
                  <a:pt x="570" y="641"/>
                </a:cubicBezTo>
                <a:cubicBezTo>
                  <a:pt x="570" y="749"/>
                  <a:pt x="657" y="836"/>
                  <a:pt x="765" y="836"/>
                </a:cubicBezTo>
                <a:cubicBezTo>
                  <a:pt x="872" y="836"/>
                  <a:pt x="959" y="749"/>
                  <a:pt x="959" y="641"/>
                </a:cubicBezTo>
                <a:cubicBezTo>
                  <a:pt x="959" y="534"/>
                  <a:pt x="872" y="447"/>
                  <a:pt x="765" y="447"/>
                </a:cubicBezTo>
                <a:close/>
                <a:moveTo>
                  <a:pt x="1115" y="953"/>
                </a:moveTo>
                <a:cubicBezTo>
                  <a:pt x="1115" y="641"/>
                  <a:pt x="1115" y="641"/>
                  <a:pt x="1115" y="641"/>
                </a:cubicBezTo>
                <a:cubicBezTo>
                  <a:pt x="1115" y="620"/>
                  <a:pt x="1097" y="603"/>
                  <a:pt x="1076" y="602"/>
                </a:cubicBezTo>
                <a:cubicBezTo>
                  <a:pt x="1034" y="602"/>
                  <a:pt x="1034" y="602"/>
                  <a:pt x="1034" y="602"/>
                </a:cubicBezTo>
                <a:cubicBezTo>
                  <a:pt x="1036" y="615"/>
                  <a:pt x="1037" y="628"/>
                  <a:pt x="1037" y="641"/>
                </a:cubicBezTo>
                <a:cubicBezTo>
                  <a:pt x="1037" y="792"/>
                  <a:pt x="915" y="914"/>
                  <a:pt x="765" y="914"/>
                </a:cubicBezTo>
                <a:cubicBezTo>
                  <a:pt x="615" y="914"/>
                  <a:pt x="492" y="792"/>
                  <a:pt x="492" y="641"/>
                </a:cubicBezTo>
                <a:cubicBezTo>
                  <a:pt x="492" y="628"/>
                  <a:pt x="493" y="615"/>
                  <a:pt x="495" y="602"/>
                </a:cubicBezTo>
                <a:cubicBezTo>
                  <a:pt x="117" y="602"/>
                  <a:pt x="117" y="602"/>
                  <a:pt x="117" y="602"/>
                </a:cubicBezTo>
                <a:cubicBezTo>
                  <a:pt x="95" y="602"/>
                  <a:pt x="78" y="620"/>
                  <a:pt x="78" y="641"/>
                </a:cubicBezTo>
                <a:cubicBezTo>
                  <a:pt x="78" y="953"/>
                  <a:pt x="78" y="953"/>
                  <a:pt x="78" y="953"/>
                </a:cubicBezTo>
                <a:cubicBezTo>
                  <a:pt x="78" y="975"/>
                  <a:pt x="95" y="992"/>
                  <a:pt x="117" y="992"/>
                </a:cubicBezTo>
                <a:cubicBezTo>
                  <a:pt x="1076" y="992"/>
                  <a:pt x="1076" y="992"/>
                  <a:pt x="1076" y="992"/>
                </a:cubicBezTo>
                <a:cubicBezTo>
                  <a:pt x="1097" y="992"/>
                  <a:pt x="1115" y="975"/>
                  <a:pt x="1115" y="953"/>
                </a:cubicBezTo>
                <a:close/>
                <a:moveTo>
                  <a:pt x="376" y="680"/>
                </a:moveTo>
                <a:cubicBezTo>
                  <a:pt x="386" y="680"/>
                  <a:pt x="396" y="685"/>
                  <a:pt x="403" y="692"/>
                </a:cubicBezTo>
                <a:cubicBezTo>
                  <a:pt x="411" y="699"/>
                  <a:pt x="415" y="709"/>
                  <a:pt x="415" y="719"/>
                </a:cubicBezTo>
                <a:cubicBezTo>
                  <a:pt x="415" y="730"/>
                  <a:pt x="411" y="740"/>
                  <a:pt x="403" y="747"/>
                </a:cubicBezTo>
                <a:cubicBezTo>
                  <a:pt x="396" y="754"/>
                  <a:pt x="386" y="758"/>
                  <a:pt x="376" y="758"/>
                </a:cubicBezTo>
                <a:cubicBezTo>
                  <a:pt x="194" y="758"/>
                  <a:pt x="194" y="758"/>
                  <a:pt x="194" y="758"/>
                </a:cubicBezTo>
                <a:cubicBezTo>
                  <a:pt x="184" y="758"/>
                  <a:pt x="174" y="754"/>
                  <a:pt x="167" y="747"/>
                </a:cubicBezTo>
                <a:cubicBezTo>
                  <a:pt x="159" y="740"/>
                  <a:pt x="155" y="730"/>
                  <a:pt x="155" y="719"/>
                </a:cubicBezTo>
                <a:cubicBezTo>
                  <a:pt x="155" y="709"/>
                  <a:pt x="159" y="699"/>
                  <a:pt x="167" y="692"/>
                </a:cubicBezTo>
                <a:cubicBezTo>
                  <a:pt x="174" y="685"/>
                  <a:pt x="184" y="680"/>
                  <a:pt x="194" y="680"/>
                </a:cubicBezTo>
                <a:cubicBezTo>
                  <a:pt x="376" y="680"/>
                  <a:pt x="376" y="680"/>
                  <a:pt x="376" y="680"/>
                </a:cubicBezTo>
                <a:close/>
                <a:moveTo>
                  <a:pt x="376" y="836"/>
                </a:moveTo>
                <a:cubicBezTo>
                  <a:pt x="386" y="836"/>
                  <a:pt x="396" y="840"/>
                  <a:pt x="403" y="848"/>
                </a:cubicBezTo>
                <a:cubicBezTo>
                  <a:pt x="411" y="855"/>
                  <a:pt x="415" y="865"/>
                  <a:pt x="415" y="875"/>
                </a:cubicBezTo>
                <a:cubicBezTo>
                  <a:pt x="415" y="886"/>
                  <a:pt x="411" y="895"/>
                  <a:pt x="403" y="903"/>
                </a:cubicBezTo>
                <a:cubicBezTo>
                  <a:pt x="396" y="910"/>
                  <a:pt x="386" y="914"/>
                  <a:pt x="376" y="914"/>
                </a:cubicBezTo>
                <a:cubicBezTo>
                  <a:pt x="194" y="914"/>
                  <a:pt x="194" y="914"/>
                  <a:pt x="194" y="914"/>
                </a:cubicBezTo>
                <a:cubicBezTo>
                  <a:pt x="184" y="914"/>
                  <a:pt x="174" y="910"/>
                  <a:pt x="167" y="903"/>
                </a:cubicBezTo>
                <a:cubicBezTo>
                  <a:pt x="159" y="895"/>
                  <a:pt x="155" y="886"/>
                  <a:pt x="155" y="875"/>
                </a:cubicBezTo>
                <a:cubicBezTo>
                  <a:pt x="155" y="865"/>
                  <a:pt x="159" y="855"/>
                  <a:pt x="167" y="848"/>
                </a:cubicBezTo>
                <a:cubicBezTo>
                  <a:pt x="174" y="840"/>
                  <a:pt x="184" y="836"/>
                  <a:pt x="194" y="836"/>
                </a:cubicBezTo>
                <a:cubicBezTo>
                  <a:pt x="376" y="836"/>
                  <a:pt x="376" y="836"/>
                  <a:pt x="376" y="836"/>
                </a:cubicBezTo>
                <a:close/>
                <a:moveTo>
                  <a:pt x="376" y="836"/>
                </a:moveTo>
                <a:cubicBezTo>
                  <a:pt x="376" y="836"/>
                  <a:pt x="376" y="836"/>
                  <a:pt x="376" y="836"/>
                </a:cubicBezTo>
              </a:path>
            </a:pathLst>
          </a:custGeom>
          <a:solidFill>
            <a:srgbClr val="253C67"/>
          </a:solidFill>
          <a:ln>
            <a:noFill/>
          </a:ln>
        </p:spPr>
        <p:txBody>
          <a:bodyPr vert="horz" wrap="square" lIns="91440" tIns="45720" rIns="91440" bIns="45720" numCol="1" anchor="t" anchorCtr="0" compatLnSpc="1"/>
          <a:lstStyle/>
          <a:p>
            <a:endParaRPr lang="zh-CN" altLang="en-US"/>
          </a:p>
        </p:txBody>
      </p:sp>
      <p:cxnSp>
        <p:nvCxnSpPr>
          <p:cNvPr id="13" name="直接连接符 8">
            <a:extLst>
              <a:ext uri="{FF2B5EF4-FFF2-40B4-BE49-F238E27FC236}">
                <a16:creationId xmlns:a16="http://schemas.microsoft.com/office/drawing/2014/main" xmlns="" id="{2D15D9BA-68CB-4AF6-BC84-BCDF838D3B25}"/>
              </a:ext>
            </a:extLst>
          </p:cNvPr>
          <p:cNvCxnSpPr/>
          <p:nvPr userDrawn="1"/>
        </p:nvCxnSpPr>
        <p:spPr>
          <a:xfrm>
            <a:off x="323528" y="924523"/>
            <a:ext cx="1112874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xmlns="" id="{18F98035-13F2-412C-BC39-32A2397EDAA1}"/>
              </a:ext>
            </a:extLst>
          </p:cNvPr>
          <p:cNvSpPr>
            <a:spLocks noEditPoints="1"/>
          </p:cNvSpPr>
          <p:nvPr userDrawn="1"/>
        </p:nvSpPr>
        <p:spPr bwMode="auto">
          <a:xfrm>
            <a:off x="11452276" y="363136"/>
            <a:ext cx="568142" cy="57028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pic>
        <p:nvPicPr>
          <p:cNvPr id="7" name="Picture 2" descr="D:\公司模板\公司图标1（透明）.png">
            <a:extLst>
              <a:ext uri="{FF2B5EF4-FFF2-40B4-BE49-F238E27FC236}">
                <a16:creationId xmlns:a16="http://schemas.microsoft.com/office/drawing/2014/main" xmlns="" id="{2DA1E973-AA6D-4509-8F1C-08FBC721CD7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951803" y="165697"/>
            <a:ext cx="4500473" cy="625503"/>
          </a:xfrm>
          <a:prstGeom prst="rect">
            <a:avLst/>
          </a:prstGeom>
        </p:spPr>
      </p:pic>
    </p:spTree>
    <p:extLst>
      <p:ext uri="{BB962C8B-B14F-4D97-AF65-F5344CB8AC3E}">
        <p14:creationId xmlns:p14="http://schemas.microsoft.com/office/powerpoint/2010/main" val="2044631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5" name="灯片编号占位符 4"/>
          <p:cNvSpPr>
            <a:spLocks noGrp="1"/>
          </p:cNvSpPr>
          <p:nvPr>
            <p:ph type="sldNum" sz="quarter" idx="12"/>
          </p:nvPr>
        </p:nvSpPr>
        <p:spPr/>
        <p:txBody>
          <a:bodyPr/>
          <a:lstStyle/>
          <a:p>
            <a:fld id="{FCB17EEE-BDAC-4F12-80B1-37119EA4DA62}" type="slidenum">
              <a:rPr lang="zh-CN" altLang="en-US" smtClean="0"/>
              <a:t>‹#›</a:t>
            </a:fld>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7" name="Picture 2" descr="D:\公司模板\公司图标1（透明）.png"/>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14262" y="220931"/>
            <a:ext cx="4498351" cy="625208"/>
          </a:xfrm>
          <a:prstGeom prst="rect">
            <a:avLst/>
          </a:prstGeom>
        </p:spPr>
      </p:pic>
      <p:sp>
        <p:nvSpPr>
          <p:cNvPr id="15" name="任意多边形: 形状 20"/>
          <p:cNvSpPr/>
          <p:nvPr userDrawn="1"/>
        </p:nvSpPr>
        <p:spPr>
          <a:xfrm>
            <a:off x="11563017" y="2461891"/>
            <a:ext cx="643228" cy="1397176"/>
          </a:xfrm>
          <a:custGeom>
            <a:avLst/>
            <a:gdLst>
              <a:gd name="connsiteX0" fmla="*/ 841988 w 841988"/>
              <a:gd name="connsiteY0" fmla="*/ 0 h 1828908"/>
              <a:gd name="connsiteX1" fmla="*/ 841988 w 841988"/>
              <a:gd name="connsiteY1" fmla="*/ 1828908 h 1828908"/>
              <a:gd name="connsiteX2" fmla="*/ 824416 w 841988"/>
              <a:gd name="connsiteY2" fmla="*/ 1828021 h 1828908"/>
              <a:gd name="connsiteX3" fmla="*/ 0 w 841988"/>
              <a:gd name="connsiteY3" fmla="*/ 914454 h 1828908"/>
              <a:gd name="connsiteX4" fmla="*/ 824416 w 841988"/>
              <a:gd name="connsiteY4" fmla="*/ 887 h 182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988" h="1828908">
                <a:moveTo>
                  <a:pt x="841988" y="0"/>
                </a:moveTo>
                <a:lnTo>
                  <a:pt x="841988" y="1828908"/>
                </a:lnTo>
                <a:lnTo>
                  <a:pt x="824416" y="1828021"/>
                </a:lnTo>
                <a:cubicBezTo>
                  <a:pt x="361353" y="1780995"/>
                  <a:pt x="0" y="1389924"/>
                  <a:pt x="0" y="914454"/>
                </a:cubicBezTo>
                <a:cubicBezTo>
                  <a:pt x="0" y="438984"/>
                  <a:pt x="361353" y="47914"/>
                  <a:pt x="824416" y="887"/>
                </a:cubicBezTo>
                <a:close/>
              </a:path>
            </a:pathLst>
          </a:custGeom>
          <a:blipFill dpi="0" rotWithShape="1">
            <a:blip r:embed="rId4">
              <a:alphaModFix amt="10000"/>
            </a:blip>
            <a:srcRect/>
            <a:tile tx="0" ty="0" sx="100000" sy="100000" flip="none" algn="ctr"/>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
        <p:nvSpPr>
          <p:cNvPr id="16" name="任意多边形: 形状 22"/>
          <p:cNvSpPr/>
          <p:nvPr userDrawn="1"/>
        </p:nvSpPr>
        <p:spPr>
          <a:xfrm rot="18551878">
            <a:off x="10139110" y="-1091217"/>
            <a:ext cx="3794316" cy="1942496"/>
          </a:xfrm>
          <a:custGeom>
            <a:avLst/>
            <a:gdLst>
              <a:gd name="connsiteX0" fmla="*/ 2756500 w 2845737"/>
              <a:gd name="connsiteY0" fmla="*/ 436293 h 1456872"/>
              <a:gd name="connsiteX1" fmla="*/ 2845737 w 2845737"/>
              <a:gd name="connsiteY1" fmla="*/ 728436 h 1456872"/>
              <a:gd name="connsiteX2" fmla="*/ 2323223 w 2845737"/>
              <a:gd name="connsiteY2" fmla="*/ 1250950 h 1456872"/>
              <a:gd name="connsiteX3" fmla="*/ 1841770 w 2845737"/>
              <a:gd name="connsiteY3" fmla="*/ 931822 h 1456872"/>
              <a:gd name="connsiteX4" fmla="*/ 1832826 w 2845737"/>
              <a:gd name="connsiteY4" fmla="*/ 903009 h 1456872"/>
              <a:gd name="connsiteX5" fmla="*/ 1832692 w 2845737"/>
              <a:gd name="connsiteY5" fmla="*/ 902846 h 1456872"/>
              <a:gd name="connsiteX6" fmla="*/ 1639028 w 2845737"/>
              <a:gd name="connsiteY6" fmla="*/ 822627 h 1456872"/>
              <a:gd name="connsiteX7" fmla="*/ 1454876 w 2845737"/>
              <a:gd name="connsiteY7" fmla="*/ 893778 h 1456872"/>
              <a:gd name="connsiteX8" fmla="*/ 1425950 w 2845737"/>
              <a:gd name="connsiteY8" fmla="*/ 927179 h 1456872"/>
              <a:gd name="connsiteX9" fmla="*/ 1399628 w 2845737"/>
              <a:gd name="connsiteY9" fmla="*/ 1011976 h 1456872"/>
              <a:gd name="connsiteX10" fmla="*/ 728437 w 2845737"/>
              <a:gd name="connsiteY10" fmla="*/ 1456872 h 1456872"/>
              <a:gd name="connsiteX11" fmla="*/ 0 w 2845737"/>
              <a:gd name="connsiteY11" fmla="*/ 728436 h 1456872"/>
              <a:gd name="connsiteX12" fmla="*/ 728436 w 2845737"/>
              <a:gd name="connsiteY12" fmla="*/ 0 h 1456872"/>
              <a:gd name="connsiteX13" fmla="*/ 1332467 w 2845737"/>
              <a:gd name="connsiteY13" fmla="*/ 321161 h 1456872"/>
              <a:gd name="connsiteX14" fmla="*/ 1424123 w 2845737"/>
              <a:gd name="connsiteY14" fmla="*/ 511822 h 1456872"/>
              <a:gd name="connsiteX15" fmla="*/ 1429073 w 2845737"/>
              <a:gd name="connsiteY15" fmla="*/ 533301 h 1456872"/>
              <a:gd name="connsiteX16" fmla="*/ 1454876 w 2845737"/>
              <a:gd name="connsiteY16" fmla="*/ 563096 h 1456872"/>
              <a:gd name="connsiteX17" fmla="*/ 1639028 w 2845737"/>
              <a:gd name="connsiteY17" fmla="*/ 634246 h 1456872"/>
              <a:gd name="connsiteX18" fmla="*/ 1832692 w 2845737"/>
              <a:gd name="connsiteY18" fmla="*/ 554027 h 1456872"/>
              <a:gd name="connsiteX19" fmla="*/ 1832825 w 2845737"/>
              <a:gd name="connsiteY19" fmla="*/ 553866 h 1456872"/>
              <a:gd name="connsiteX20" fmla="*/ 1841771 w 2845737"/>
              <a:gd name="connsiteY20" fmla="*/ 525050 h 1456872"/>
              <a:gd name="connsiteX21" fmla="*/ 2323223 w 2845737"/>
              <a:gd name="connsiteY21" fmla="*/ 205922 h 1456872"/>
              <a:gd name="connsiteX22" fmla="*/ 2756500 w 2845737"/>
              <a:gd name="connsiteY22" fmla="*/ 436293 h 145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45737" h="1456872">
                <a:moveTo>
                  <a:pt x="2756500" y="436293"/>
                </a:moveTo>
                <a:cubicBezTo>
                  <a:pt x="2812840" y="519687"/>
                  <a:pt x="2845737" y="620220"/>
                  <a:pt x="2845737" y="728436"/>
                </a:cubicBezTo>
                <a:cubicBezTo>
                  <a:pt x="2845737" y="1017013"/>
                  <a:pt x="2611800" y="1250950"/>
                  <a:pt x="2323223" y="1250950"/>
                </a:cubicBezTo>
                <a:cubicBezTo>
                  <a:pt x="2106790" y="1250950"/>
                  <a:pt x="1921092" y="1119361"/>
                  <a:pt x="1841770" y="931822"/>
                </a:cubicBezTo>
                <a:lnTo>
                  <a:pt x="1832826" y="903009"/>
                </a:lnTo>
                <a:lnTo>
                  <a:pt x="1832692" y="902846"/>
                </a:lnTo>
                <a:cubicBezTo>
                  <a:pt x="1783129" y="853283"/>
                  <a:pt x="1714659" y="822627"/>
                  <a:pt x="1639028" y="822627"/>
                </a:cubicBezTo>
                <a:cubicBezTo>
                  <a:pt x="1568125" y="822627"/>
                  <a:pt x="1503514" y="849571"/>
                  <a:pt x="1454876" y="893778"/>
                </a:cubicBezTo>
                <a:lnTo>
                  <a:pt x="1425950" y="927179"/>
                </a:lnTo>
                <a:lnTo>
                  <a:pt x="1399628" y="1011976"/>
                </a:lnTo>
                <a:cubicBezTo>
                  <a:pt x="1289045" y="1273423"/>
                  <a:pt x="1030164" y="1456872"/>
                  <a:pt x="728437" y="1456872"/>
                </a:cubicBezTo>
                <a:cubicBezTo>
                  <a:pt x="326132" y="1456872"/>
                  <a:pt x="0" y="1130740"/>
                  <a:pt x="0" y="728436"/>
                </a:cubicBezTo>
                <a:cubicBezTo>
                  <a:pt x="0" y="326132"/>
                  <a:pt x="326132" y="0"/>
                  <a:pt x="728436" y="0"/>
                </a:cubicBezTo>
                <a:cubicBezTo>
                  <a:pt x="979876" y="0"/>
                  <a:pt x="1201562" y="127396"/>
                  <a:pt x="1332467" y="321161"/>
                </a:cubicBezTo>
                <a:cubicBezTo>
                  <a:pt x="1371738" y="379291"/>
                  <a:pt x="1402839" y="443393"/>
                  <a:pt x="1424123" y="511822"/>
                </a:cubicBezTo>
                <a:lnTo>
                  <a:pt x="1429073" y="533301"/>
                </a:lnTo>
                <a:lnTo>
                  <a:pt x="1454876" y="563096"/>
                </a:lnTo>
                <a:cubicBezTo>
                  <a:pt x="1503514" y="607303"/>
                  <a:pt x="1568125" y="634246"/>
                  <a:pt x="1639028" y="634246"/>
                </a:cubicBezTo>
                <a:cubicBezTo>
                  <a:pt x="1714659" y="634246"/>
                  <a:pt x="1783129" y="603591"/>
                  <a:pt x="1832692" y="554027"/>
                </a:cubicBezTo>
                <a:lnTo>
                  <a:pt x="1832825" y="553866"/>
                </a:lnTo>
                <a:lnTo>
                  <a:pt x="1841771" y="525050"/>
                </a:lnTo>
                <a:cubicBezTo>
                  <a:pt x="1921092" y="337512"/>
                  <a:pt x="2106790" y="205922"/>
                  <a:pt x="2323223" y="205922"/>
                </a:cubicBezTo>
                <a:cubicBezTo>
                  <a:pt x="2503583" y="205922"/>
                  <a:pt x="2662601" y="297304"/>
                  <a:pt x="2756500" y="436293"/>
                </a:cubicBezTo>
                <a:close/>
              </a:path>
            </a:pathLst>
          </a:custGeom>
          <a:gradFill flip="none" rotWithShape="1">
            <a:gsLst>
              <a:gs pos="0">
                <a:schemeClr val="accent1">
                  <a:lumMod val="5000"/>
                  <a:lumOff val="95000"/>
                  <a:alpha val="15000"/>
                </a:schemeClr>
              </a:gs>
              <a:gs pos="76000">
                <a:schemeClr val="bg1">
                  <a:lumMod val="95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p>
        </p:txBody>
      </p:sp>
    </p:spTree>
    <p:extLst>
      <p:ext uri="{BB962C8B-B14F-4D97-AF65-F5344CB8AC3E}">
        <p14:creationId xmlns:p14="http://schemas.microsoft.com/office/powerpoint/2010/main" val="624977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7" name="矩形 6"/>
          <p:cNvSpPr/>
          <p:nvPr userDrawn="1"/>
        </p:nvSpPr>
        <p:spPr>
          <a:xfrm>
            <a:off x="3613484" y="0"/>
            <a:ext cx="4965032" cy="6858000"/>
          </a:xfrm>
          <a:prstGeom prst="rect">
            <a:avLst/>
          </a:pr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p:cNvPicPr>
            <a:picLocks noChangeAspect="1"/>
          </p:cNvPicPr>
          <p:nvPr userDrawn="1"/>
        </p:nvPicPr>
        <p:blipFill>
          <a:blip r:embed="rId2"/>
          <a:stretch>
            <a:fillRect/>
          </a:stretch>
        </p:blipFill>
        <p:spPr>
          <a:xfrm>
            <a:off x="0" y="429181"/>
            <a:ext cx="12192000" cy="623374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矩形 6"/>
          <p:cNvSpPr/>
          <p:nvPr userDrawn="1"/>
        </p:nvSpPr>
        <p:spPr>
          <a:xfrm>
            <a:off x="3613484" y="0"/>
            <a:ext cx="4965032" cy="6858000"/>
          </a:xfrm>
          <a:prstGeom prst="rect">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p:cNvPicPr>
            <a:picLocks noChangeAspect="1"/>
          </p:cNvPicPr>
          <p:nvPr userDrawn="1"/>
        </p:nvPicPr>
        <p:blipFill>
          <a:blip r:embed="rId2"/>
          <a:stretch>
            <a:fillRect/>
          </a:stretch>
        </p:blipFill>
        <p:spPr>
          <a:xfrm>
            <a:off x="0" y="429181"/>
            <a:ext cx="12192000" cy="6233745"/>
          </a:xfrm>
          <a:prstGeom prst="rect">
            <a:avLst/>
          </a:prstGeom>
        </p:spPr>
      </p:pic>
      <p:grpSp>
        <p:nvGrpSpPr>
          <p:cNvPr id="12" name="组合 11"/>
          <p:cNvGrpSpPr/>
          <p:nvPr userDrawn="1"/>
        </p:nvGrpSpPr>
        <p:grpSpPr>
          <a:xfrm>
            <a:off x="4004184" y="899146"/>
            <a:ext cx="4198104" cy="633558"/>
            <a:chOff x="4519039" y="758466"/>
            <a:chExt cx="4198104" cy="633558"/>
          </a:xfrm>
        </p:grpSpPr>
        <p:sp>
          <p:nvSpPr>
            <p:cNvPr id="16" name="文本框 15"/>
            <p:cNvSpPr txBox="1"/>
            <p:nvPr/>
          </p:nvSpPr>
          <p:spPr>
            <a:xfrm>
              <a:off x="4519039" y="758466"/>
              <a:ext cx="4198104" cy="523220"/>
            </a:xfrm>
            <a:prstGeom prst="rect">
              <a:avLst/>
            </a:prstGeom>
            <a:noFill/>
          </p:spPr>
          <p:txBody>
            <a:bodyPr wrap="square" rtlCol="0">
              <a:spAutoFit/>
              <a:scene3d>
                <a:camera prst="orthographicFront"/>
                <a:lightRig rig="threePt" dir="t"/>
              </a:scene3d>
              <a:sp3d contourW="12700"/>
            </a:bodyPr>
            <a:lstStyle/>
            <a:p>
              <a:pPr algn="ctr"/>
              <a:r>
                <a:rPr lang="zh-CN" altLang="en-US" sz="2800" b="1" dirty="0">
                  <a:solidFill>
                    <a:schemeClr val="tx1">
                      <a:lumMod val="75000"/>
                      <a:lumOff val="25000"/>
                    </a:schemeClr>
                  </a:solidFill>
                  <a:latin typeface="思源黑体 CN Bold" panose="020B0800000000000000" pitchFamily="34" charset="-122"/>
                  <a:ea typeface="思源黑体 CN Bold" panose="020B0800000000000000" pitchFamily="34" charset="-122"/>
                </a:rPr>
                <a:t>添加标题</a:t>
              </a:r>
            </a:p>
          </p:txBody>
        </p:sp>
        <p:cxnSp>
          <p:nvCxnSpPr>
            <p:cNvPr id="17" name="直接连接符 16"/>
            <p:cNvCxnSpPr/>
            <p:nvPr/>
          </p:nvCxnSpPr>
          <p:spPr>
            <a:xfrm>
              <a:off x="5840408" y="1392024"/>
              <a:ext cx="155536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0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7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7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alphaModFix amt="56000"/>
            <a:extLst>
              <a:ext uri="{28A0092B-C50C-407E-A947-70E740481C1C}">
                <a14:useLocalDpi xmlns:a14="http://schemas.microsoft.com/office/drawing/2010/main" val="0"/>
              </a:ext>
            </a:extLst>
          </a:blip>
          <a:stretch>
            <a:fillRect/>
          </a:stretch>
        </p:blipFill>
        <p:spPr>
          <a:xfrm>
            <a:off x="0" y="0"/>
            <a:ext cx="12192000" cy="7138795"/>
          </a:xfrm>
          <a:prstGeom prst="rect">
            <a:avLst/>
          </a:prstGeom>
        </p:spPr>
      </p:pic>
      <p:cxnSp>
        <p:nvCxnSpPr>
          <p:cNvPr id="7" name="直接连接符 8"/>
          <p:cNvCxnSpPr/>
          <p:nvPr userDrawn="1"/>
        </p:nvCxnSpPr>
        <p:spPr>
          <a:xfrm>
            <a:off x="323528" y="924523"/>
            <a:ext cx="1112874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Freeform 6"/>
          <p:cNvSpPr>
            <a:spLocks noEditPoints="1"/>
          </p:cNvSpPr>
          <p:nvPr userDrawn="1"/>
        </p:nvSpPr>
        <p:spPr bwMode="auto">
          <a:xfrm>
            <a:off x="11452276" y="363136"/>
            <a:ext cx="568142" cy="57028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9" name="Freeform 5"/>
          <p:cNvSpPr>
            <a:spLocks noEditPoints="1"/>
          </p:cNvSpPr>
          <p:nvPr userDrawn="1"/>
        </p:nvSpPr>
        <p:spPr bwMode="auto">
          <a:xfrm>
            <a:off x="356244" y="282734"/>
            <a:ext cx="576336" cy="548164"/>
          </a:xfrm>
          <a:custGeom>
            <a:avLst/>
            <a:gdLst>
              <a:gd name="T0" fmla="*/ 1177 w 1192"/>
              <a:gd name="T1" fmla="*/ 283 h 1148"/>
              <a:gd name="T2" fmla="*/ 1122 w 1192"/>
              <a:gd name="T3" fmla="*/ 283 h 1148"/>
              <a:gd name="T4" fmla="*/ 380 w 1192"/>
              <a:gd name="T5" fmla="*/ 295 h 1148"/>
              <a:gd name="T6" fmla="*/ 352 w 1192"/>
              <a:gd name="T7" fmla="*/ 228 h 1148"/>
              <a:gd name="T8" fmla="*/ 1067 w 1192"/>
              <a:gd name="T9" fmla="*/ 338 h 1148"/>
              <a:gd name="T10" fmla="*/ 1040 w 1192"/>
              <a:gd name="T11" fmla="*/ 405 h 1148"/>
              <a:gd name="T12" fmla="*/ 517 w 1192"/>
              <a:gd name="T13" fmla="*/ 393 h 1148"/>
              <a:gd name="T14" fmla="*/ 462 w 1192"/>
              <a:gd name="T15" fmla="*/ 393 h 1148"/>
              <a:gd name="T16" fmla="*/ 1067 w 1192"/>
              <a:gd name="T17" fmla="*/ 338 h 1148"/>
              <a:gd name="T18" fmla="*/ 1192 w 1192"/>
              <a:gd name="T19" fmla="*/ 641 h 1148"/>
              <a:gd name="T20" fmla="*/ 1076 w 1192"/>
              <a:gd name="T21" fmla="*/ 1070 h 1148"/>
              <a:gd name="T22" fmla="*/ 1037 w 1192"/>
              <a:gd name="T23" fmla="*/ 1109 h 1148"/>
              <a:gd name="T24" fmla="*/ 998 w 1192"/>
              <a:gd name="T25" fmla="*/ 1148 h 1148"/>
              <a:gd name="T26" fmla="*/ 959 w 1192"/>
              <a:gd name="T27" fmla="*/ 1109 h 1148"/>
              <a:gd name="T28" fmla="*/ 233 w 1192"/>
              <a:gd name="T29" fmla="*/ 1070 h 1148"/>
              <a:gd name="T30" fmla="*/ 222 w 1192"/>
              <a:gd name="T31" fmla="*/ 1137 h 1148"/>
              <a:gd name="T32" fmla="*/ 167 w 1192"/>
              <a:gd name="T33" fmla="*/ 1137 h 1148"/>
              <a:gd name="T34" fmla="*/ 155 w 1192"/>
              <a:gd name="T35" fmla="*/ 1070 h 1148"/>
              <a:gd name="T36" fmla="*/ 0 w 1192"/>
              <a:gd name="T37" fmla="*/ 953 h 1148"/>
              <a:gd name="T38" fmla="*/ 117 w 1192"/>
              <a:gd name="T39" fmla="*/ 525 h 1148"/>
              <a:gd name="T40" fmla="*/ 765 w 1192"/>
              <a:gd name="T41" fmla="*/ 369 h 1148"/>
              <a:gd name="T42" fmla="*/ 1076 w 1192"/>
              <a:gd name="T43" fmla="*/ 525 h 1148"/>
              <a:gd name="T44" fmla="*/ 881 w 1192"/>
              <a:gd name="T45" fmla="*/ 641 h 1148"/>
              <a:gd name="T46" fmla="*/ 648 w 1192"/>
              <a:gd name="T47" fmla="*/ 641 h 1148"/>
              <a:gd name="T48" fmla="*/ 765 w 1192"/>
              <a:gd name="T49" fmla="*/ 680 h 1148"/>
              <a:gd name="T50" fmla="*/ 765 w 1192"/>
              <a:gd name="T51" fmla="*/ 602 h 1148"/>
              <a:gd name="T52" fmla="*/ 765 w 1192"/>
              <a:gd name="T53" fmla="*/ 680 h 1148"/>
              <a:gd name="T54" fmla="*/ 570 w 1192"/>
              <a:gd name="T55" fmla="*/ 641 h 1148"/>
              <a:gd name="T56" fmla="*/ 959 w 1192"/>
              <a:gd name="T57" fmla="*/ 641 h 1148"/>
              <a:gd name="T58" fmla="*/ 1115 w 1192"/>
              <a:gd name="T59" fmla="*/ 953 h 1148"/>
              <a:gd name="T60" fmla="*/ 1076 w 1192"/>
              <a:gd name="T61" fmla="*/ 602 h 1148"/>
              <a:gd name="T62" fmla="*/ 1037 w 1192"/>
              <a:gd name="T63" fmla="*/ 641 h 1148"/>
              <a:gd name="T64" fmla="*/ 492 w 1192"/>
              <a:gd name="T65" fmla="*/ 641 h 1148"/>
              <a:gd name="T66" fmla="*/ 117 w 1192"/>
              <a:gd name="T67" fmla="*/ 602 h 1148"/>
              <a:gd name="T68" fmla="*/ 78 w 1192"/>
              <a:gd name="T69" fmla="*/ 953 h 1148"/>
              <a:gd name="T70" fmla="*/ 1076 w 1192"/>
              <a:gd name="T71" fmla="*/ 992 h 1148"/>
              <a:gd name="T72" fmla="*/ 376 w 1192"/>
              <a:gd name="T73" fmla="*/ 680 h 1148"/>
              <a:gd name="T74" fmla="*/ 415 w 1192"/>
              <a:gd name="T75" fmla="*/ 719 h 1148"/>
              <a:gd name="T76" fmla="*/ 376 w 1192"/>
              <a:gd name="T77" fmla="*/ 758 h 1148"/>
              <a:gd name="T78" fmla="*/ 167 w 1192"/>
              <a:gd name="T79" fmla="*/ 747 h 1148"/>
              <a:gd name="T80" fmla="*/ 167 w 1192"/>
              <a:gd name="T81" fmla="*/ 692 h 1148"/>
              <a:gd name="T82" fmla="*/ 376 w 1192"/>
              <a:gd name="T83" fmla="*/ 680 h 1148"/>
              <a:gd name="T84" fmla="*/ 403 w 1192"/>
              <a:gd name="T85" fmla="*/ 848 h 1148"/>
              <a:gd name="T86" fmla="*/ 403 w 1192"/>
              <a:gd name="T87" fmla="*/ 903 h 1148"/>
              <a:gd name="T88" fmla="*/ 194 w 1192"/>
              <a:gd name="T89" fmla="*/ 914 h 1148"/>
              <a:gd name="T90" fmla="*/ 155 w 1192"/>
              <a:gd name="T91" fmla="*/ 875 h 1148"/>
              <a:gd name="T92" fmla="*/ 194 w 1192"/>
              <a:gd name="T93" fmla="*/ 836 h 1148"/>
              <a:gd name="T94" fmla="*/ 376 w 1192"/>
              <a:gd name="T95" fmla="*/ 836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92" h="1148">
                <a:moveTo>
                  <a:pt x="1177" y="228"/>
                </a:moveTo>
                <a:cubicBezTo>
                  <a:pt x="1192" y="243"/>
                  <a:pt x="1192" y="268"/>
                  <a:pt x="1177" y="283"/>
                </a:cubicBezTo>
                <a:cubicBezTo>
                  <a:pt x="1170" y="291"/>
                  <a:pt x="1160" y="295"/>
                  <a:pt x="1150" y="295"/>
                </a:cubicBezTo>
                <a:cubicBezTo>
                  <a:pt x="1139" y="295"/>
                  <a:pt x="1129" y="291"/>
                  <a:pt x="1122" y="283"/>
                </a:cubicBezTo>
                <a:cubicBezTo>
                  <a:pt x="925" y="86"/>
                  <a:pt x="604" y="86"/>
                  <a:pt x="407" y="283"/>
                </a:cubicBezTo>
                <a:cubicBezTo>
                  <a:pt x="400" y="291"/>
                  <a:pt x="390" y="295"/>
                  <a:pt x="380" y="295"/>
                </a:cubicBezTo>
                <a:cubicBezTo>
                  <a:pt x="369" y="295"/>
                  <a:pt x="359" y="291"/>
                  <a:pt x="352" y="283"/>
                </a:cubicBezTo>
                <a:cubicBezTo>
                  <a:pt x="337" y="268"/>
                  <a:pt x="337" y="243"/>
                  <a:pt x="352" y="228"/>
                </a:cubicBezTo>
                <a:cubicBezTo>
                  <a:pt x="580" y="0"/>
                  <a:pt x="950" y="0"/>
                  <a:pt x="1177" y="228"/>
                </a:cubicBezTo>
                <a:close/>
                <a:moveTo>
                  <a:pt x="1067" y="338"/>
                </a:moveTo>
                <a:cubicBezTo>
                  <a:pt x="1082" y="354"/>
                  <a:pt x="1082" y="378"/>
                  <a:pt x="1067" y="393"/>
                </a:cubicBezTo>
                <a:cubicBezTo>
                  <a:pt x="1060" y="401"/>
                  <a:pt x="1050" y="405"/>
                  <a:pt x="1040" y="405"/>
                </a:cubicBezTo>
                <a:cubicBezTo>
                  <a:pt x="1029" y="405"/>
                  <a:pt x="1019" y="401"/>
                  <a:pt x="1012" y="393"/>
                </a:cubicBezTo>
                <a:cubicBezTo>
                  <a:pt x="876" y="257"/>
                  <a:pt x="654" y="257"/>
                  <a:pt x="517" y="393"/>
                </a:cubicBezTo>
                <a:cubicBezTo>
                  <a:pt x="510" y="401"/>
                  <a:pt x="500" y="405"/>
                  <a:pt x="490" y="405"/>
                </a:cubicBezTo>
                <a:cubicBezTo>
                  <a:pt x="479" y="405"/>
                  <a:pt x="469" y="401"/>
                  <a:pt x="462" y="393"/>
                </a:cubicBezTo>
                <a:cubicBezTo>
                  <a:pt x="447" y="378"/>
                  <a:pt x="447" y="354"/>
                  <a:pt x="462" y="338"/>
                </a:cubicBezTo>
                <a:cubicBezTo>
                  <a:pt x="629" y="171"/>
                  <a:pt x="900" y="171"/>
                  <a:pt x="1067" y="338"/>
                </a:cubicBezTo>
                <a:close/>
                <a:moveTo>
                  <a:pt x="1076" y="525"/>
                </a:moveTo>
                <a:cubicBezTo>
                  <a:pt x="1140" y="525"/>
                  <a:pt x="1192" y="577"/>
                  <a:pt x="1192" y="641"/>
                </a:cubicBezTo>
                <a:cubicBezTo>
                  <a:pt x="1192" y="953"/>
                  <a:pt x="1192" y="953"/>
                  <a:pt x="1192" y="953"/>
                </a:cubicBezTo>
                <a:cubicBezTo>
                  <a:pt x="1192" y="1018"/>
                  <a:pt x="1140" y="1070"/>
                  <a:pt x="1076" y="1070"/>
                </a:cubicBezTo>
                <a:cubicBezTo>
                  <a:pt x="1037" y="1070"/>
                  <a:pt x="1037" y="1070"/>
                  <a:pt x="1037" y="1070"/>
                </a:cubicBezTo>
                <a:cubicBezTo>
                  <a:pt x="1037" y="1109"/>
                  <a:pt x="1037" y="1109"/>
                  <a:pt x="1037" y="1109"/>
                </a:cubicBezTo>
                <a:cubicBezTo>
                  <a:pt x="1037" y="1119"/>
                  <a:pt x="1033" y="1129"/>
                  <a:pt x="1026" y="1137"/>
                </a:cubicBezTo>
                <a:cubicBezTo>
                  <a:pt x="1018" y="1144"/>
                  <a:pt x="1008" y="1148"/>
                  <a:pt x="998" y="1148"/>
                </a:cubicBezTo>
                <a:cubicBezTo>
                  <a:pt x="988" y="1148"/>
                  <a:pt x="978" y="1144"/>
                  <a:pt x="971" y="1137"/>
                </a:cubicBezTo>
                <a:cubicBezTo>
                  <a:pt x="963" y="1129"/>
                  <a:pt x="959" y="1119"/>
                  <a:pt x="959" y="1109"/>
                </a:cubicBezTo>
                <a:cubicBezTo>
                  <a:pt x="959" y="1070"/>
                  <a:pt x="959" y="1070"/>
                  <a:pt x="959" y="1070"/>
                </a:cubicBezTo>
                <a:cubicBezTo>
                  <a:pt x="233" y="1070"/>
                  <a:pt x="233" y="1070"/>
                  <a:pt x="233" y="1070"/>
                </a:cubicBezTo>
                <a:cubicBezTo>
                  <a:pt x="233" y="1109"/>
                  <a:pt x="233" y="1109"/>
                  <a:pt x="233" y="1109"/>
                </a:cubicBezTo>
                <a:cubicBezTo>
                  <a:pt x="233" y="1119"/>
                  <a:pt x="229" y="1129"/>
                  <a:pt x="222" y="1137"/>
                </a:cubicBezTo>
                <a:cubicBezTo>
                  <a:pt x="215" y="1144"/>
                  <a:pt x="205" y="1148"/>
                  <a:pt x="194" y="1148"/>
                </a:cubicBezTo>
                <a:cubicBezTo>
                  <a:pt x="184" y="1148"/>
                  <a:pt x="174" y="1144"/>
                  <a:pt x="167" y="1137"/>
                </a:cubicBezTo>
                <a:cubicBezTo>
                  <a:pt x="159" y="1129"/>
                  <a:pt x="155" y="1119"/>
                  <a:pt x="155" y="1109"/>
                </a:cubicBezTo>
                <a:cubicBezTo>
                  <a:pt x="155" y="1070"/>
                  <a:pt x="155" y="1070"/>
                  <a:pt x="155" y="1070"/>
                </a:cubicBezTo>
                <a:cubicBezTo>
                  <a:pt x="117" y="1070"/>
                  <a:pt x="117" y="1070"/>
                  <a:pt x="117" y="1070"/>
                </a:cubicBezTo>
                <a:cubicBezTo>
                  <a:pt x="52" y="1070"/>
                  <a:pt x="0" y="1018"/>
                  <a:pt x="0" y="953"/>
                </a:cubicBezTo>
                <a:cubicBezTo>
                  <a:pt x="0" y="641"/>
                  <a:pt x="0" y="641"/>
                  <a:pt x="0" y="641"/>
                </a:cubicBezTo>
                <a:cubicBezTo>
                  <a:pt x="0" y="577"/>
                  <a:pt x="52" y="525"/>
                  <a:pt x="117" y="525"/>
                </a:cubicBezTo>
                <a:cubicBezTo>
                  <a:pt x="519" y="525"/>
                  <a:pt x="519" y="525"/>
                  <a:pt x="519" y="525"/>
                </a:cubicBezTo>
                <a:cubicBezTo>
                  <a:pt x="563" y="432"/>
                  <a:pt x="656" y="369"/>
                  <a:pt x="765" y="369"/>
                </a:cubicBezTo>
                <a:cubicBezTo>
                  <a:pt x="873" y="369"/>
                  <a:pt x="967" y="432"/>
                  <a:pt x="1011" y="525"/>
                </a:cubicBezTo>
                <a:lnTo>
                  <a:pt x="1076" y="525"/>
                </a:lnTo>
                <a:close/>
                <a:moveTo>
                  <a:pt x="765" y="525"/>
                </a:moveTo>
                <a:cubicBezTo>
                  <a:pt x="829" y="525"/>
                  <a:pt x="881" y="577"/>
                  <a:pt x="881" y="641"/>
                </a:cubicBezTo>
                <a:cubicBezTo>
                  <a:pt x="881" y="706"/>
                  <a:pt x="829" y="758"/>
                  <a:pt x="765" y="758"/>
                </a:cubicBezTo>
                <a:cubicBezTo>
                  <a:pt x="700" y="758"/>
                  <a:pt x="648" y="706"/>
                  <a:pt x="648" y="641"/>
                </a:cubicBezTo>
                <a:cubicBezTo>
                  <a:pt x="648" y="577"/>
                  <a:pt x="700" y="525"/>
                  <a:pt x="765" y="525"/>
                </a:cubicBezTo>
                <a:close/>
                <a:moveTo>
                  <a:pt x="765" y="680"/>
                </a:moveTo>
                <a:cubicBezTo>
                  <a:pt x="786" y="680"/>
                  <a:pt x="803" y="663"/>
                  <a:pt x="803" y="641"/>
                </a:cubicBezTo>
                <a:cubicBezTo>
                  <a:pt x="803" y="620"/>
                  <a:pt x="786" y="603"/>
                  <a:pt x="765" y="602"/>
                </a:cubicBezTo>
                <a:cubicBezTo>
                  <a:pt x="743" y="603"/>
                  <a:pt x="727" y="620"/>
                  <a:pt x="727" y="641"/>
                </a:cubicBezTo>
                <a:cubicBezTo>
                  <a:pt x="727" y="663"/>
                  <a:pt x="743" y="680"/>
                  <a:pt x="765" y="680"/>
                </a:cubicBezTo>
                <a:close/>
                <a:moveTo>
                  <a:pt x="765" y="447"/>
                </a:moveTo>
                <a:cubicBezTo>
                  <a:pt x="657" y="447"/>
                  <a:pt x="570" y="534"/>
                  <a:pt x="570" y="641"/>
                </a:cubicBezTo>
                <a:cubicBezTo>
                  <a:pt x="570" y="749"/>
                  <a:pt x="657" y="836"/>
                  <a:pt x="765" y="836"/>
                </a:cubicBezTo>
                <a:cubicBezTo>
                  <a:pt x="872" y="836"/>
                  <a:pt x="959" y="749"/>
                  <a:pt x="959" y="641"/>
                </a:cubicBezTo>
                <a:cubicBezTo>
                  <a:pt x="959" y="534"/>
                  <a:pt x="872" y="447"/>
                  <a:pt x="765" y="447"/>
                </a:cubicBezTo>
                <a:close/>
                <a:moveTo>
                  <a:pt x="1115" y="953"/>
                </a:moveTo>
                <a:cubicBezTo>
                  <a:pt x="1115" y="641"/>
                  <a:pt x="1115" y="641"/>
                  <a:pt x="1115" y="641"/>
                </a:cubicBezTo>
                <a:cubicBezTo>
                  <a:pt x="1115" y="620"/>
                  <a:pt x="1097" y="603"/>
                  <a:pt x="1076" y="602"/>
                </a:cubicBezTo>
                <a:cubicBezTo>
                  <a:pt x="1034" y="602"/>
                  <a:pt x="1034" y="602"/>
                  <a:pt x="1034" y="602"/>
                </a:cubicBezTo>
                <a:cubicBezTo>
                  <a:pt x="1036" y="615"/>
                  <a:pt x="1037" y="628"/>
                  <a:pt x="1037" y="641"/>
                </a:cubicBezTo>
                <a:cubicBezTo>
                  <a:pt x="1037" y="792"/>
                  <a:pt x="915" y="914"/>
                  <a:pt x="765" y="914"/>
                </a:cubicBezTo>
                <a:cubicBezTo>
                  <a:pt x="615" y="914"/>
                  <a:pt x="492" y="792"/>
                  <a:pt x="492" y="641"/>
                </a:cubicBezTo>
                <a:cubicBezTo>
                  <a:pt x="492" y="628"/>
                  <a:pt x="493" y="615"/>
                  <a:pt x="495" y="602"/>
                </a:cubicBezTo>
                <a:cubicBezTo>
                  <a:pt x="117" y="602"/>
                  <a:pt x="117" y="602"/>
                  <a:pt x="117" y="602"/>
                </a:cubicBezTo>
                <a:cubicBezTo>
                  <a:pt x="95" y="602"/>
                  <a:pt x="78" y="620"/>
                  <a:pt x="78" y="641"/>
                </a:cubicBezTo>
                <a:cubicBezTo>
                  <a:pt x="78" y="953"/>
                  <a:pt x="78" y="953"/>
                  <a:pt x="78" y="953"/>
                </a:cubicBezTo>
                <a:cubicBezTo>
                  <a:pt x="78" y="975"/>
                  <a:pt x="95" y="992"/>
                  <a:pt x="117" y="992"/>
                </a:cubicBezTo>
                <a:cubicBezTo>
                  <a:pt x="1076" y="992"/>
                  <a:pt x="1076" y="992"/>
                  <a:pt x="1076" y="992"/>
                </a:cubicBezTo>
                <a:cubicBezTo>
                  <a:pt x="1097" y="992"/>
                  <a:pt x="1115" y="975"/>
                  <a:pt x="1115" y="953"/>
                </a:cubicBezTo>
                <a:close/>
                <a:moveTo>
                  <a:pt x="376" y="680"/>
                </a:moveTo>
                <a:cubicBezTo>
                  <a:pt x="386" y="680"/>
                  <a:pt x="396" y="685"/>
                  <a:pt x="403" y="692"/>
                </a:cubicBezTo>
                <a:cubicBezTo>
                  <a:pt x="411" y="699"/>
                  <a:pt x="415" y="709"/>
                  <a:pt x="415" y="719"/>
                </a:cubicBezTo>
                <a:cubicBezTo>
                  <a:pt x="415" y="730"/>
                  <a:pt x="411" y="740"/>
                  <a:pt x="403" y="747"/>
                </a:cubicBezTo>
                <a:cubicBezTo>
                  <a:pt x="396" y="754"/>
                  <a:pt x="386" y="758"/>
                  <a:pt x="376" y="758"/>
                </a:cubicBezTo>
                <a:cubicBezTo>
                  <a:pt x="194" y="758"/>
                  <a:pt x="194" y="758"/>
                  <a:pt x="194" y="758"/>
                </a:cubicBezTo>
                <a:cubicBezTo>
                  <a:pt x="184" y="758"/>
                  <a:pt x="174" y="754"/>
                  <a:pt x="167" y="747"/>
                </a:cubicBezTo>
                <a:cubicBezTo>
                  <a:pt x="159" y="740"/>
                  <a:pt x="155" y="730"/>
                  <a:pt x="155" y="719"/>
                </a:cubicBezTo>
                <a:cubicBezTo>
                  <a:pt x="155" y="709"/>
                  <a:pt x="159" y="699"/>
                  <a:pt x="167" y="692"/>
                </a:cubicBezTo>
                <a:cubicBezTo>
                  <a:pt x="174" y="685"/>
                  <a:pt x="184" y="680"/>
                  <a:pt x="194" y="680"/>
                </a:cubicBezTo>
                <a:cubicBezTo>
                  <a:pt x="376" y="680"/>
                  <a:pt x="376" y="680"/>
                  <a:pt x="376" y="680"/>
                </a:cubicBezTo>
                <a:close/>
                <a:moveTo>
                  <a:pt x="376" y="836"/>
                </a:moveTo>
                <a:cubicBezTo>
                  <a:pt x="386" y="836"/>
                  <a:pt x="396" y="840"/>
                  <a:pt x="403" y="848"/>
                </a:cubicBezTo>
                <a:cubicBezTo>
                  <a:pt x="411" y="855"/>
                  <a:pt x="415" y="865"/>
                  <a:pt x="415" y="875"/>
                </a:cubicBezTo>
                <a:cubicBezTo>
                  <a:pt x="415" y="886"/>
                  <a:pt x="411" y="895"/>
                  <a:pt x="403" y="903"/>
                </a:cubicBezTo>
                <a:cubicBezTo>
                  <a:pt x="396" y="910"/>
                  <a:pt x="386" y="914"/>
                  <a:pt x="376" y="914"/>
                </a:cubicBezTo>
                <a:cubicBezTo>
                  <a:pt x="194" y="914"/>
                  <a:pt x="194" y="914"/>
                  <a:pt x="194" y="914"/>
                </a:cubicBezTo>
                <a:cubicBezTo>
                  <a:pt x="184" y="914"/>
                  <a:pt x="174" y="910"/>
                  <a:pt x="167" y="903"/>
                </a:cubicBezTo>
                <a:cubicBezTo>
                  <a:pt x="159" y="895"/>
                  <a:pt x="155" y="886"/>
                  <a:pt x="155" y="875"/>
                </a:cubicBezTo>
                <a:cubicBezTo>
                  <a:pt x="155" y="865"/>
                  <a:pt x="159" y="855"/>
                  <a:pt x="167" y="848"/>
                </a:cubicBezTo>
                <a:cubicBezTo>
                  <a:pt x="174" y="840"/>
                  <a:pt x="184" y="836"/>
                  <a:pt x="194" y="836"/>
                </a:cubicBezTo>
                <a:cubicBezTo>
                  <a:pt x="376" y="836"/>
                  <a:pt x="376" y="836"/>
                  <a:pt x="376" y="836"/>
                </a:cubicBezTo>
                <a:close/>
                <a:moveTo>
                  <a:pt x="376" y="836"/>
                </a:moveTo>
                <a:cubicBezTo>
                  <a:pt x="376" y="836"/>
                  <a:pt x="376" y="836"/>
                  <a:pt x="376" y="836"/>
                </a:cubicBezTo>
              </a:path>
            </a:pathLst>
          </a:custGeom>
          <a:solidFill>
            <a:srgbClr val="253C67"/>
          </a:solidFill>
          <a:ln>
            <a:noFill/>
          </a:ln>
        </p:spPr>
        <p:txBody>
          <a:bodyPr vert="horz" wrap="square" lIns="91440" tIns="45720" rIns="91440" bIns="45720" numCol="1" anchor="t" anchorCtr="0" compatLnSpc="1"/>
          <a:lstStyle/>
          <a:p>
            <a:endParaRPr lang="zh-CN" altLang="en-US"/>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144103" y="196279"/>
            <a:ext cx="4177057" cy="580553"/>
          </a:xfrm>
          <a:prstGeom prst="rect">
            <a:avLst/>
          </a:prstGeom>
        </p:spPr>
      </p:pic>
    </p:spTree>
    <p:extLst>
      <p:ext uri="{BB962C8B-B14F-4D97-AF65-F5344CB8AC3E}">
        <p14:creationId xmlns:p14="http://schemas.microsoft.com/office/powerpoint/2010/main" val="113613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476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254487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51" r:id="rId1"/>
    <p:sldLayoutId id="2147483674" r:id="rId2"/>
    <p:sldLayoutId id="2147483660" r:id="rId3"/>
    <p:sldLayoutId id="2147483652" r:id="rId4"/>
    <p:sldLayoutId id="2147483650" r:id="rId5"/>
    <p:sldLayoutId id="2147483654" r:id="rId6"/>
    <p:sldLayoutId id="2147483675" r:id="rId7"/>
    <p:sldLayoutId id="2147483676" r:id="rId8"/>
    <p:sldLayoutId id="214748367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6.xml"/><Relationship Id="rId7" Type="http://schemas.openxmlformats.org/officeDocument/2006/relationships/notesSlide" Target="../notesSlides/notesSlide19.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7.xml"/><Relationship Id="rId11" Type="http://schemas.openxmlformats.org/officeDocument/2006/relationships/image" Target="../media/image29.png"/><Relationship Id="rId5" Type="http://schemas.openxmlformats.org/officeDocument/2006/relationships/tags" Target="../tags/tag18.xml"/><Relationship Id="rId10" Type="http://schemas.openxmlformats.org/officeDocument/2006/relationships/image" Target="../media/image28.png"/><Relationship Id="rId4" Type="http://schemas.openxmlformats.org/officeDocument/2006/relationships/tags" Target="../tags/tag17.xml"/><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image" Target="../media/image39.png"/><Relationship Id="rId18" Type="http://schemas.openxmlformats.org/officeDocument/2006/relationships/image" Target="../media/image42.pn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37.emf"/><Relationship Id="rId17" Type="http://schemas.openxmlformats.org/officeDocument/2006/relationships/image" Target="../media/image41.png"/><Relationship Id="rId2" Type="http://schemas.openxmlformats.org/officeDocument/2006/relationships/tags" Target="../tags/tag21.xml"/><Relationship Id="rId16" Type="http://schemas.openxmlformats.org/officeDocument/2006/relationships/image" Target="../media/image38.emf"/><Relationship Id="rId1" Type="http://schemas.openxmlformats.org/officeDocument/2006/relationships/vmlDrawing" Target="../drawings/vmlDrawing1.vml"/><Relationship Id="rId6" Type="http://schemas.openxmlformats.org/officeDocument/2006/relationships/tags" Target="../tags/tag25.xml"/><Relationship Id="rId11" Type="http://schemas.openxmlformats.org/officeDocument/2006/relationships/oleObject" Target="../embeddings/oleObject1.bin"/><Relationship Id="rId5" Type="http://schemas.openxmlformats.org/officeDocument/2006/relationships/tags" Target="../tags/tag24.xml"/><Relationship Id="rId15" Type="http://schemas.openxmlformats.org/officeDocument/2006/relationships/oleObject" Target="../embeddings/oleObject2.bin"/><Relationship Id="rId10" Type="http://schemas.openxmlformats.org/officeDocument/2006/relationships/slideLayout" Target="../slideLayouts/slideLayout2.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4.emf"/><Relationship Id="rId5" Type="http://schemas.openxmlformats.org/officeDocument/2006/relationships/oleObject" Target="../embeddings/oleObject4.bin"/><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47.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6.emf"/><Relationship Id="rId5" Type="http://schemas.openxmlformats.org/officeDocument/2006/relationships/oleObject" Target="../embeddings/oleObject6.bin"/><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18" Type="http://schemas.openxmlformats.org/officeDocument/2006/relationships/tags" Target="../tags/tag45.xml"/><Relationship Id="rId3" Type="http://schemas.openxmlformats.org/officeDocument/2006/relationships/tags" Target="../tags/tag30.xml"/><Relationship Id="rId21" Type="http://schemas.openxmlformats.org/officeDocument/2006/relationships/image" Target="../media/image51.png"/><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tags" Target="../tags/tag44.xml"/><Relationship Id="rId25" Type="http://schemas.openxmlformats.org/officeDocument/2006/relationships/image" Target="../media/image49.emf"/><Relationship Id="rId2" Type="http://schemas.openxmlformats.org/officeDocument/2006/relationships/tags" Target="../tags/tag29.xml"/><Relationship Id="rId16" Type="http://schemas.openxmlformats.org/officeDocument/2006/relationships/tags" Target="../tags/tag43.xml"/><Relationship Id="rId20" Type="http://schemas.openxmlformats.org/officeDocument/2006/relationships/image" Target="../media/image50.png"/><Relationship Id="rId1" Type="http://schemas.openxmlformats.org/officeDocument/2006/relationships/vmlDrawing" Target="../drawings/vmlDrawing4.vml"/><Relationship Id="rId6" Type="http://schemas.openxmlformats.org/officeDocument/2006/relationships/tags" Target="../tags/tag33.xml"/><Relationship Id="rId11" Type="http://schemas.openxmlformats.org/officeDocument/2006/relationships/tags" Target="../tags/tag38.xml"/><Relationship Id="rId24" Type="http://schemas.openxmlformats.org/officeDocument/2006/relationships/oleObject" Target="../embeddings/oleObject8.bin"/><Relationship Id="rId5" Type="http://schemas.openxmlformats.org/officeDocument/2006/relationships/tags" Target="../tags/tag32.xml"/><Relationship Id="rId15" Type="http://schemas.openxmlformats.org/officeDocument/2006/relationships/tags" Target="../tags/tag42.xml"/><Relationship Id="rId23" Type="http://schemas.openxmlformats.org/officeDocument/2006/relationships/image" Target="../media/image48.emf"/><Relationship Id="rId10" Type="http://schemas.openxmlformats.org/officeDocument/2006/relationships/tags" Target="../tags/tag37.xml"/><Relationship Id="rId19" Type="http://schemas.openxmlformats.org/officeDocument/2006/relationships/slideLayout" Target="../slideLayouts/slideLayout2.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tags" Target="../tags/tag41.xml"/><Relationship Id="rId22" Type="http://schemas.openxmlformats.org/officeDocument/2006/relationships/oleObject" Target="../embeddings/oleObject7.bin"/></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9.bin"/><Relationship Id="rId7" Type="http://schemas.openxmlformats.org/officeDocument/2006/relationships/image" Target="../media/image53.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GIF"/><Relationship Id="rId4" Type="http://schemas.openxmlformats.org/officeDocument/2006/relationships/image" Target="../media/image52.emf"/><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13483" y="0"/>
            <a:ext cx="4965032" cy="6858000"/>
          </a:xfrm>
          <a:prstGeom prst="rect">
            <a:avLst/>
          </a:pr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pic>
        <p:nvPicPr>
          <p:cNvPr id="3" name="图片 2"/>
          <p:cNvPicPr>
            <a:picLocks noChangeAspect="1"/>
          </p:cNvPicPr>
          <p:nvPr/>
        </p:nvPicPr>
        <p:blipFill>
          <a:blip r:embed="rId3"/>
          <a:stretch>
            <a:fillRect/>
          </a:stretch>
        </p:blipFill>
        <p:spPr>
          <a:xfrm>
            <a:off x="0" y="429179"/>
            <a:ext cx="12192000" cy="6233745"/>
          </a:xfrm>
          <a:prstGeom prst="rect">
            <a:avLst/>
          </a:prstGeom>
        </p:spPr>
      </p:pic>
      <p:sp>
        <p:nvSpPr>
          <p:cNvPr id="4" name="文本框 3"/>
          <p:cNvSpPr txBox="1"/>
          <p:nvPr/>
        </p:nvSpPr>
        <p:spPr>
          <a:xfrm>
            <a:off x="2482138" y="1660921"/>
            <a:ext cx="7744429" cy="3770263"/>
          </a:xfrm>
          <a:prstGeom prst="rect">
            <a:avLst/>
          </a:prstGeom>
          <a:noFill/>
        </p:spPr>
        <p:txBody>
          <a:bodyPr wrap="none" rtlCol="0">
            <a:spAutoFit/>
            <a:scene3d>
              <a:camera prst="orthographicFront"/>
              <a:lightRig rig="threePt" dir="t"/>
            </a:scene3d>
            <a:sp3d contourW="12700"/>
          </a:bodyPr>
          <a:lstStyle/>
          <a:p>
            <a:pPr algn="ctr"/>
            <a:r>
              <a:rPr lang="en-US" altLang="zh-CN" sz="23900" b="1" dirty="0">
                <a:solidFill>
                  <a:schemeClr val="tx1">
                    <a:alpha val="4000"/>
                  </a:schemeClr>
                </a:solidFill>
                <a:latin typeface="微软雅黑" panose="020B0503020204020204" pitchFamily="34" charset="-122"/>
                <a:ea typeface="微软雅黑" panose="020B0503020204020204" pitchFamily="34" charset="-122"/>
                <a:cs typeface="+mn-ea"/>
                <a:sym typeface="+mn-lt"/>
              </a:rPr>
              <a:t>2021</a:t>
            </a:r>
            <a:endParaRPr lang="zh-CN" altLang="en-US" sz="23900" b="1" dirty="0">
              <a:solidFill>
                <a:schemeClr val="tx1">
                  <a:alpha val="4000"/>
                </a:schemeClr>
              </a:solidFill>
              <a:latin typeface="微软雅黑" panose="020B0503020204020204" pitchFamily="34" charset="-122"/>
              <a:ea typeface="微软雅黑" panose="020B0503020204020204" pitchFamily="34" charset="-122"/>
              <a:cs typeface="+mn-ea"/>
              <a:sym typeface="+mn-lt"/>
            </a:endParaRPr>
          </a:p>
        </p:txBody>
      </p:sp>
      <p:grpSp>
        <p:nvGrpSpPr>
          <p:cNvPr id="13" name="组合 12"/>
          <p:cNvGrpSpPr/>
          <p:nvPr/>
        </p:nvGrpSpPr>
        <p:grpSpPr>
          <a:xfrm>
            <a:off x="4599389" y="4917315"/>
            <a:ext cx="3281142" cy="755203"/>
            <a:chOff x="1244534" y="4117273"/>
            <a:chExt cx="3281142" cy="755203"/>
          </a:xfrm>
        </p:grpSpPr>
        <p:sp>
          <p:nvSpPr>
            <p:cNvPr id="14" name="圆角矩形 13"/>
            <p:cNvSpPr/>
            <p:nvPr/>
          </p:nvSpPr>
          <p:spPr>
            <a:xfrm>
              <a:off x="1244534" y="4117273"/>
              <a:ext cx="3281142" cy="316802"/>
            </a:xfrm>
            <a:prstGeom prst="roundRect">
              <a:avLst>
                <a:gd name="adj" fmla="val 5000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5" name="文本框 14"/>
            <p:cNvSpPr txBox="1"/>
            <p:nvPr/>
          </p:nvSpPr>
          <p:spPr>
            <a:xfrm>
              <a:off x="1244534" y="4121786"/>
              <a:ext cx="3281142" cy="307777"/>
            </a:xfrm>
            <a:prstGeom prst="rect">
              <a:avLst/>
            </a:prstGeom>
            <a:noFill/>
          </p:spPr>
          <p:txBody>
            <a:bodyPr wrap="square" rtlCol="0">
              <a:spAutoFit/>
              <a:scene3d>
                <a:camera prst="orthographicFront"/>
                <a:lightRig rig="threePt" dir="t"/>
              </a:scene3d>
              <a:sp3d contourW="12700"/>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mn-ea"/>
                  <a:sym typeface="+mn-lt"/>
                </a:rPr>
                <a:t>武汉智能装备工业技术研究院有限公司</a:t>
              </a:r>
            </a:p>
          </p:txBody>
        </p:sp>
        <p:sp>
          <p:nvSpPr>
            <p:cNvPr id="19" name="文本框 18"/>
            <p:cNvSpPr txBox="1"/>
            <p:nvPr/>
          </p:nvSpPr>
          <p:spPr>
            <a:xfrm>
              <a:off x="1318088" y="4564699"/>
              <a:ext cx="3022531" cy="307777"/>
            </a:xfrm>
            <a:prstGeom prst="rect">
              <a:avLst/>
            </a:prstGeom>
            <a:noFill/>
          </p:spPr>
          <p:txBody>
            <a:bodyPr wrap="square" rtlCol="0">
              <a:spAutoFit/>
              <a:scene3d>
                <a:camera prst="orthographicFront"/>
                <a:lightRig rig="threePt" dir="t"/>
              </a:scene3d>
              <a:sp3d contourW="12700"/>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mn-ea"/>
                  <a:sym typeface="+mn-lt"/>
                </a:rPr>
                <a:t>2021-10-24</a:t>
              </a:r>
              <a:endParaRPr lang="zh-CN" altLang="en-US" sz="14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125" y="1494514"/>
            <a:ext cx="2742501" cy="814604"/>
          </a:xfrm>
          <a:prstGeom prst="rect">
            <a:avLst/>
          </a:prstGeom>
        </p:spPr>
      </p:pic>
      <p:sp>
        <p:nvSpPr>
          <p:cNvPr id="11" name="文本框 10">
            <a:extLst>
              <a:ext uri="{FF2B5EF4-FFF2-40B4-BE49-F238E27FC236}">
                <a16:creationId xmlns:a16="http://schemas.microsoft.com/office/drawing/2014/main" xmlns="" id="{0E20E067-65B8-9E45-9227-109818750374}"/>
              </a:ext>
            </a:extLst>
          </p:cNvPr>
          <p:cNvSpPr txBox="1"/>
          <p:nvPr/>
        </p:nvSpPr>
        <p:spPr>
          <a:xfrm>
            <a:off x="3139810" y="2874702"/>
            <a:ext cx="6429084" cy="769441"/>
          </a:xfrm>
          <a:prstGeom prst="rect">
            <a:avLst/>
          </a:prstGeom>
          <a:noFill/>
        </p:spPr>
        <p:txBody>
          <a:bodyPr wrap="square" rtlCol="0">
            <a:spAutoFit/>
            <a:scene3d>
              <a:camera prst="orthographicFront"/>
              <a:lightRig rig="threePt" dir="t"/>
            </a:scene3d>
            <a:sp3d contourW="12700"/>
          </a:bodyPr>
          <a:lstStyle/>
          <a:p>
            <a:pPr algn="dist"/>
            <a:r>
              <a:rPr lang="zh-CN" altLang="en-US" sz="4400" b="1" spc="-300" dirty="0">
                <a:gradFill>
                  <a:gsLst>
                    <a:gs pos="50000">
                      <a:schemeClr val="tx1">
                        <a:lumMod val="65000"/>
                        <a:lumOff val="35000"/>
                      </a:schemeClr>
                    </a:gs>
                    <a:gs pos="50000">
                      <a:schemeClr val="tx1">
                        <a:lumMod val="95000"/>
                        <a:lumOff val="5000"/>
                      </a:schemeClr>
                    </a:gs>
                  </a:gsLst>
                  <a:lin ang="5400000" scaled="1"/>
                </a:gradFill>
                <a:latin typeface="微软雅黑" panose="020B0503020204020204" pitchFamily="34" charset="-122"/>
                <a:ea typeface="微软雅黑" panose="020B0503020204020204" pitchFamily="34" charset="-122"/>
                <a:cs typeface="+mn-ea"/>
                <a:sym typeface="+mn-lt"/>
              </a:rPr>
              <a:t>中航光电</a:t>
            </a:r>
            <a:r>
              <a:rPr lang="en-US" altLang="zh-CN" sz="4400" b="1" spc="-300" dirty="0">
                <a:gradFill>
                  <a:gsLst>
                    <a:gs pos="50000">
                      <a:schemeClr val="tx1">
                        <a:lumMod val="65000"/>
                        <a:lumOff val="35000"/>
                      </a:schemeClr>
                    </a:gs>
                    <a:gs pos="50000">
                      <a:schemeClr val="tx1">
                        <a:lumMod val="95000"/>
                        <a:lumOff val="5000"/>
                      </a:schemeClr>
                    </a:gs>
                  </a:gsLst>
                  <a:lin ang="5400000" scaled="1"/>
                </a:gradFill>
                <a:latin typeface="微软雅黑" panose="020B0503020204020204" pitchFamily="34" charset="-122"/>
                <a:ea typeface="微软雅黑" panose="020B0503020204020204" pitchFamily="34" charset="-122"/>
                <a:cs typeface="+mn-ea"/>
                <a:sym typeface="+mn-lt"/>
              </a:rPr>
              <a:t>APS</a:t>
            </a:r>
            <a:r>
              <a:rPr lang="zh-CN" altLang="en-US" sz="4400" b="1" spc="-300" dirty="0">
                <a:gradFill>
                  <a:gsLst>
                    <a:gs pos="50000">
                      <a:schemeClr val="tx1">
                        <a:lumMod val="65000"/>
                        <a:lumOff val="35000"/>
                      </a:schemeClr>
                    </a:gs>
                    <a:gs pos="50000">
                      <a:schemeClr val="tx1">
                        <a:lumMod val="95000"/>
                        <a:lumOff val="5000"/>
                      </a:schemeClr>
                    </a:gs>
                  </a:gsLst>
                  <a:lin ang="5400000" scaled="1"/>
                </a:gradFill>
                <a:latin typeface="微软雅黑" panose="020B0503020204020204" pitchFamily="34" charset="-122"/>
                <a:ea typeface="微软雅黑" panose="020B0503020204020204" pitchFamily="34" charset="-122"/>
                <a:cs typeface="+mn-ea"/>
                <a:sym typeface="+mn-lt"/>
              </a:rPr>
              <a:t>交流材料</a:t>
            </a:r>
          </a:p>
        </p:txBody>
      </p:sp>
      <p:pic>
        <p:nvPicPr>
          <p:cNvPr id="5" name="图片 4">
            <a:extLst>
              <a:ext uri="{FF2B5EF4-FFF2-40B4-BE49-F238E27FC236}">
                <a16:creationId xmlns:a16="http://schemas.microsoft.com/office/drawing/2014/main" xmlns="" id="{AFF86132-0BB8-4945-BC23-F79EDF546201}"/>
              </a:ext>
            </a:extLst>
          </p:cNvPr>
          <p:cNvPicPr>
            <a:picLocks noChangeAspect="1"/>
          </p:cNvPicPr>
          <p:nvPr/>
        </p:nvPicPr>
        <p:blipFill>
          <a:blip r:embed="rId5"/>
          <a:stretch>
            <a:fillRect/>
          </a:stretch>
        </p:blipFill>
        <p:spPr>
          <a:xfrm>
            <a:off x="5257799" y="3854653"/>
            <a:ext cx="1676400" cy="571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268B50-CB5C-432E-A3D5-0B18485967B3}"/>
              </a:ext>
            </a:extLst>
          </p:cNvPr>
          <p:cNvGrpSpPr/>
          <p:nvPr/>
        </p:nvGrpSpPr>
        <p:grpSpPr>
          <a:xfrm>
            <a:off x="362262" y="1179129"/>
            <a:ext cx="11467475" cy="5678871"/>
            <a:chOff x="0" y="954087"/>
            <a:chExt cx="12175749" cy="6088889"/>
          </a:xfrm>
        </p:grpSpPr>
        <p:pic>
          <p:nvPicPr>
            <p:cNvPr id="67" name="图片 66" descr="资源 1@2x.png">
              <a:extLst>
                <a:ext uri="{FF2B5EF4-FFF2-40B4-BE49-F238E27FC236}">
                  <a16:creationId xmlns:a16="http://schemas.microsoft.com/office/drawing/2014/main" xmlns="" id="{F2AB7748-4834-4917-A4AA-842607A412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01" r="8192" b="19010"/>
            <a:stretch>
              <a:fillRect/>
            </a:stretch>
          </p:blipFill>
          <p:spPr>
            <a:xfrm>
              <a:off x="0" y="2309480"/>
              <a:ext cx="3888309" cy="3554891"/>
            </a:xfrm>
            <a:prstGeom prst="rect">
              <a:avLst/>
            </a:prstGeom>
          </p:spPr>
        </p:pic>
        <p:grpSp>
          <p:nvGrpSpPr>
            <p:cNvPr id="69" name="组合 68">
              <a:extLst>
                <a:ext uri="{FF2B5EF4-FFF2-40B4-BE49-F238E27FC236}">
                  <a16:creationId xmlns:a16="http://schemas.microsoft.com/office/drawing/2014/main" xmlns="" id="{3A0095BA-5DBF-4C1A-9E26-8770FD02E69B}"/>
                </a:ext>
              </a:extLst>
            </p:cNvPr>
            <p:cNvGrpSpPr/>
            <p:nvPr/>
          </p:nvGrpSpPr>
          <p:grpSpPr>
            <a:xfrm>
              <a:off x="4044995" y="1009007"/>
              <a:ext cx="7944288" cy="5877071"/>
              <a:chOff x="4061246" y="433896"/>
              <a:chExt cx="7944288" cy="5877071"/>
            </a:xfrm>
            <a:effectLst/>
          </p:grpSpPr>
          <p:sp>
            <p:nvSpPr>
              <p:cNvPr id="70" name="MH_SubTitle_1">
                <a:extLst>
                  <a:ext uri="{FF2B5EF4-FFF2-40B4-BE49-F238E27FC236}">
                    <a16:creationId xmlns:a16="http://schemas.microsoft.com/office/drawing/2014/main" xmlns="" id="{27F8FF03-E95A-4795-A1F6-1BC1CD136FCA}"/>
                  </a:ext>
                </a:extLst>
              </p:cNvPr>
              <p:cNvSpPr>
                <a:spLocks noChangeArrowheads="1"/>
              </p:cNvSpPr>
              <p:nvPr/>
            </p:nvSpPr>
            <p:spPr bwMode="auto">
              <a:xfrm flipH="1">
                <a:off x="5104408" y="433896"/>
                <a:ext cx="4644188" cy="372411"/>
              </a:xfrm>
              <a:prstGeom prst="rect">
                <a:avLst/>
              </a:prstGeom>
              <a:noFill/>
            </p:spPr>
            <p:txBody>
              <a:bodyPr wrap="square" rtlCol="0">
                <a:spAutoFit/>
              </a:bodyPr>
              <a:lstStyle/>
              <a:p>
                <a:pPr>
                  <a:lnSpc>
                    <a:spcPct val="130000"/>
                  </a:lnSpc>
                </a:pPr>
                <a:r>
                  <a:rPr lang="zh-CN" altLang="en-US" sz="1400" b="1" dirty="0">
                    <a:latin typeface="+mn-ea"/>
                    <a:cs typeface="+mn-ea"/>
                    <a:sym typeface="思源黑体旧字形 Light" panose="020B0300000000000000" pitchFamily="34" charset="-128"/>
                  </a:rPr>
                  <a:t>可视交互</a:t>
                </a:r>
                <a:r>
                  <a:rPr lang="en-US" altLang="zh-CN" sz="1400" b="1" dirty="0">
                    <a:latin typeface="+mn-ea"/>
                    <a:cs typeface="+mn-ea"/>
                    <a:sym typeface="思源黑体旧字形 Light" panose="020B0300000000000000" pitchFamily="34" charset="-128"/>
                  </a:rPr>
                  <a:t>   </a:t>
                </a:r>
                <a:r>
                  <a:rPr lang="zh-CN" altLang="en-US" sz="1400" b="1" dirty="0">
                    <a:latin typeface="+mn-ea"/>
                    <a:cs typeface="+mn-ea"/>
                    <a:sym typeface="思源黑体旧字形 Light" panose="020B0300000000000000" pitchFamily="34" charset="-128"/>
                  </a:rPr>
                  <a:t>配置调整</a:t>
                </a:r>
                <a:r>
                  <a:rPr lang="en-US" altLang="zh-CN" sz="1400" b="1" dirty="0">
                    <a:latin typeface="+mn-ea"/>
                    <a:cs typeface="+mn-ea"/>
                    <a:sym typeface="思源黑体旧字形 Light" panose="020B0300000000000000" pitchFamily="34" charset="-128"/>
                  </a:rPr>
                  <a:t>   </a:t>
                </a:r>
                <a:r>
                  <a:rPr lang="zh-CN" altLang="en-US" sz="1400" b="1" dirty="0">
                    <a:latin typeface="+mn-ea"/>
                    <a:cs typeface="+mn-ea"/>
                    <a:sym typeface="思源黑体旧字形 Light" panose="020B0300000000000000" pitchFamily="34" charset="-128"/>
                  </a:rPr>
                  <a:t>报表分析</a:t>
                </a:r>
                <a:r>
                  <a:rPr lang="en-US" altLang="zh-CN" sz="1400" b="1" dirty="0">
                    <a:latin typeface="+mn-ea"/>
                    <a:cs typeface="+mn-ea"/>
                    <a:sym typeface="思源黑体旧字形 Light" panose="020B0300000000000000" pitchFamily="34" charset="-128"/>
                  </a:rPr>
                  <a:t>    </a:t>
                </a:r>
                <a:r>
                  <a:rPr lang="zh-CN" altLang="en-US" sz="1400" b="1" dirty="0">
                    <a:latin typeface="+mn-ea"/>
                    <a:cs typeface="+mn-ea"/>
                    <a:sym typeface="思源黑体旧字形 Light" panose="020B0300000000000000" pitchFamily="34" charset="-128"/>
                  </a:rPr>
                  <a:t>计划共享</a:t>
                </a:r>
              </a:p>
            </p:txBody>
          </p:sp>
          <p:cxnSp>
            <p:nvCxnSpPr>
              <p:cNvPr id="71" name="直接连接符 74">
                <a:extLst>
                  <a:ext uri="{FF2B5EF4-FFF2-40B4-BE49-F238E27FC236}">
                    <a16:creationId xmlns:a16="http://schemas.microsoft.com/office/drawing/2014/main" xmlns="" id="{8AE98A9F-8915-4E6F-A161-90AF68CADCEE}"/>
                  </a:ext>
                </a:extLst>
              </p:cNvPr>
              <p:cNvCxnSpPr/>
              <p:nvPr/>
            </p:nvCxnSpPr>
            <p:spPr>
              <a:xfrm>
                <a:off x="4994428" y="974083"/>
                <a:ext cx="6920204" cy="0"/>
              </a:xfrm>
              <a:prstGeom prst="line">
                <a:avLst/>
              </a:prstGeom>
              <a:ln w="19050">
                <a:solidFill>
                  <a:schemeClr val="bg2">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72" name="MH_SubTitle_1">
                <a:extLst>
                  <a:ext uri="{FF2B5EF4-FFF2-40B4-BE49-F238E27FC236}">
                    <a16:creationId xmlns:a16="http://schemas.microsoft.com/office/drawing/2014/main" xmlns="" id="{EDDC3FDB-7263-4523-A99E-41FC58A4667C}"/>
                  </a:ext>
                </a:extLst>
              </p:cNvPr>
              <p:cNvSpPr>
                <a:spLocks noChangeArrowheads="1"/>
              </p:cNvSpPr>
              <p:nvPr/>
            </p:nvSpPr>
            <p:spPr bwMode="auto">
              <a:xfrm flipH="1">
                <a:off x="5104408" y="1816870"/>
                <a:ext cx="6051772" cy="332720"/>
              </a:xfrm>
              <a:prstGeom prst="rect">
                <a:avLst/>
              </a:prstGeom>
              <a:noFill/>
            </p:spPr>
            <p:txBody>
              <a:bodyPr wrap="square" rtlCol="0">
                <a:spAutoFit/>
              </a:bodyPr>
              <a:lstStyle/>
              <a:p>
                <a:pPr>
                  <a:lnSpc>
                    <a:spcPct val="130000"/>
                  </a:lnSpc>
                </a:pPr>
                <a:r>
                  <a:rPr lang="zh-CN" altLang="en-US" sz="1400" b="1" dirty="0">
                    <a:latin typeface="+mn-ea"/>
                    <a:cs typeface="+mn-ea"/>
                    <a:sym typeface="思源黑体旧字形 Light" panose="020B0300000000000000" pitchFamily="34" charset="-128"/>
                  </a:rPr>
                  <a:t>计划排产实现</a:t>
                </a:r>
                <a:r>
                  <a:rPr lang="en-US" altLang="zh-CN" sz="1400" b="1" dirty="0">
                    <a:latin typeface="+mn-ea"/>
                    <a:cs typeface="+mn-ea"/>
                    <a:sym typeface="思源黑体旧字形 Light" panose="020B0300000000000000" pitchFamily="34" charset="-128"/>
                  </a:rPr>
                  <a:t>   </a:t>
                </a:r>
                <a:r>
                  <a:rPr lang="zh-CN" altLang="en-US" sz="1400" b="1" dirty="0">
                    <a:latin typeface="+mn-ea"/>
                    <a:cs typeface="+mn-ea"/>
                    <a:sym typeface="思源黑体旧字形 Light" panose="020B0300000000000000" pitchFamily="34" charset="-128"/>
                  </a:rPr>
                  <a:t>计划周期管理</a:t>
                </a:r>
                <a:r>
                  <a:rPr lang="en-US" altLang="zh-CN" sz="1400" b="1" dirty="0">
                    <a:latin typeface="+mn-ea"/>
                    <a:cs typeface="+mn-ea"/>
                    <a:sym typeface="思源黑体旧字形 Light" panose="020B0300000000000000" pitchFamily="34" charset="-128"/>
                  </a:rPr>
                  <a:t>   </a:t>
                </a:r>
                <a:r>
                  <a:rPr lang="zh-CN" altLang="en-US" sz="1400" b="1" dirty="0">
                    <a:latin typeface="+mn-ea"/>
                    <a:cs typeface="+mn-ea"/>
                    <a:sym typeface="思源黑体旧字形 Light" panose="020B0300000000000000" pitchFamily="34" charset="-128"/>
                  </a:rPr>
                  <a:t>场景分析应对</a:t>
                </a:r>
                <a:r>
                  <a:rPr lang="en-US" altLang="zh-CN" sz="1400" b="1" dirty="0">
                    <a:latin typeface="+mn-ea"/>
                    <a:cs typeface="+mn-ea"/>
                    <a:sym typeface="思源黑体旧字形 Light" panose="020B0300000000000000" pitchFamily="34" charset="-128"/>
                  </a:rPr>
                  <a:t>   </a:t>
                </a:r>
                <a:r>
                  <a:rPr lang="zh-CN" altLang="en-US" sz="1400" b="1" dirty="0">
                    <a:latin typeface="+mn-ea"/>
                    <a:cs typeface="+mn-ea"/>
                    <a:sym typeface="思源黑体旧字形 Light" panose="020B0300000000000000" pitchFamily="34" charset="-128"/>
                  </a:rPr>
                  <a:t>计划滚动管理</a:t>
                </a:r>
              </a:p>
            </p:txBody>
          </p:sp>
          <p:cxnSp>
            <p:nvCxnSpPr>
              <p:cNvPr id="73" name="直接连接符 79">
                <a:extLst>
                  <a:ext uri="{FF2B5EF4-FFF2-40B4-BE49-F238E27FC236}">
                    <a16:creationId xmlns:a16="http://schemas.microsoft.com/office/drawing/2014/main" xmlns="" id="{CAFED843-470F-4B53-9E44-AC7054721B71}"/>
                  </a:ext>
                </a:extLst>
              </p:cNvPr>
              <p:cNvCxnSpPr/>
              <p:nvPr/>
            </p:nvCxnSpPr>
            <p:spPr>
              <a:xfrm>
                <a:off x="5044906" y="2349004"/>
                <a:ext cx="6765566" cy="0"/>
              </a:xfrm>
              <a:prstGeom prst="line">
                <a:avLst/>
              </a:prstGeom>
              <a:ln w="19050">
                <a:solidFill>
                  <a:schemeClr val="bg2">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74" name="KSO_Shape">
                <a:extLst>
                  <a:ext uri="{FF2B5EF4-FFF2-40B4-BE49-F238E27FC236}">
                    <a16:creationId xmlns:a16="http://schemas.microsoft.com/office/drawing/2014/main" xmlns="" id="{EA30813C-9BCB-4EEA-8B24-26A3975AEB0D}"/>
                  </a:ext>
                </a:extLst>
              </p:cNvPr>
              <p:cNvSpPr/>
              <p:nvPr/>
            </p:nvSpPr>
            <p:spPr bwMode="auto">
              <a:xfrm>
                <a:off x="4116533" y="830432"/>
                <a:ext cx="499771" cy="512772"/>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30000"/>
                  </a:lnSpc>
                </a:pPr>
                <a:endParaRPr lang="zh-CN" altLang="en-US" sz="800" dirty="0">
                  <a:latin typeface="+mn-ea"/>
                  <a:ea typeface="+mn-ea"/>
                  <a:cs typeface="+mn-ea"/>
                  <a:sym typeface="思源黑体旧字形 Light" panose="020B0300000000000000" pitchFamily="34" charset="-128"/>
                </a:endParaRPr>
              </a:p>
            </p:txBody>
          </p:sp>
          <p:sp>
            <p:nvSpPr>
              <p:cNvPr id="75" name="KSO_Shape">
                <a:extLst>
                  <a:ext uri="{FF2B5EF4-FFF2-40B4-BE49-F238E27FC236}">
                    <a16:creationId xmlns:a16="http://schemas.microsoft.com/office/drawing/2014/main" xmlns="" id="{BBDE7F33-BE45-4A4C-9630-79BE7317983A}"/>
                  </a:ext>
                </a:extLst>
              </p:cNvPr>
              <p:cNvSpPr/>
              <p:nvPr/>
            </p:nvSpPr>
            <p:spPr bwMode="auto">
              <a:xfrm>
                <a:off x="4061246" y="2040302"/>
                <a:ext cx="583226" cy="558508"/>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lnSpc>
                    <a:spcPct val="130000"/>
                  </a:lnSpc>
                  <a:defRPr/>
                </a:pPr>
                <a:endParaRPr lang="zh-CN" altLang="en-US" sz="800" dirty="0">
                  <a:latin typeface="+mn-ea"/>
                  <a:ea typeface="+mn-ea"/>
                  <a:cs typeface="+mn-ea"/>
                  <a:sym typeface="思源黑体旧字形 Light" panose="020B0300000000000000" pitchFamily="34" charset="-128"/>
                </a:endParaRPr>
              </a:p>
            </p:txBody>
          </p:sp>
          <p:sp>
            <p:nvSpPr>
              <p:cNvPr id="76" name="矩形 75">
                <a:extLst>
                  <a:ext uri="{FF2B5EF4-FFF2-40B4-BE49-F238E27FC236}">
                    <a16:creationId xmlns:a16="http://schemas.microsoft.com/office/drawing/2014/main" xmlns="" id="{F9ADA823-661A-47CC-8235-73D0FE6D8108}"/>
                  </a:ext>
                </a:extLst>
              </p:cNvPr>
              <p:cNvSpPr/>
              <p:nvPr/>
            </p:nvSpPr>
            <p:spPr>
              <a:xfrm>
                <a:off x="5066465" y="1103938"/>
                <a:ext cx="1503236" cy="41783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zh-CN" altLang="en-US" sz="1000" dirty="0">
                    <a:solidFill>
                      <a:schemeClr val="bg1"/>
                    </a:solidFill>
                    <a:latin typeface="+mn-ea"/>
                  </a:rPr>
                  <a:t>计划排产结果交互</a:t>
                </a:r>
              </a:p>
            </p:txBody>
          </p:sp>
          <p:sp>
            <p:nvSpPr>
              <p:cNvPr id="77" name="矩形 76">
                <a:extLst>
                  <a:ext uri="{FF2B5EF4-FFF2-40B4-BE49-F238E27FC236}">
                    <a16:creationId xmlns:a16="http://schemas.microsoft.com/office/drawing/2014/main" xmlns="" id="{800DD68B-5261-41BA-A2C3-FC3CBFB6B2E2}"/>
                  </a:ext>
                </a:extLst>
              </p:cNvPr>
              <p:cNvSpPr/>
              <p:nvPr/>
            </p:nvSpPr>
            <p:spPr>
              <a:xfrm>
                <a:off x="6672249" y="1103938"/>
                <a:ext cx="1118382" cy="41783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zh-CN" altLang="en-US" sz="1000" dirty="0">
                    <a:solidFill>
                      <a:schemeClr val="bg1"/>
                    </a:solidFill>
                    <a:latin typeface="+mn-ea"/>
                  </a:rPr>
                  <a:t>可视化调整</a:t>
                </a:r>
              </a:p>
            </p:txBody>
          </p:sp>
          <p:sp>
            <p:nvSpPr>
              <p:cNvPr id="78" name="矩形 77">
                <a:extLst>
                  <a:ext uri="{FF2B5EF4-FFF2-40B4-BE49-F238E27FC236}">
                    <a16:creationId xmlns:a16="http://schemas.microsoft.com/office/drawing/2014/main" xmlns="" id="{784CD72E-5124-4686-B216-3CB4A2C73486}"/>
                  </a:ext>
                </a:extLst>
              </p:cNvPr>
              <p:cNvSpPr/>
              <p:nvPr/>
            </p:nvSpPr>
            <p:spPr>
              <a:xfrm>
                <a:off x="7873861" y="1103938"/>
                <a:ext cx="1310935" cy="41783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zh-CN" altLang="en-US" sz="1000" dirty="0">
                    <a:solidFill>
                      <a:schemeClr val="bg1"/>
                    </a:solidFill>
                    <a:latin typeface="+mn-ea"/>
                  </a:rPr>
                  <a:t>参数维护</a:t>
                </a:r>
                <a:r>
                  <a:rPr lang="en-US" altLang="zh-CN" sz="1000" dirty="0">
                    <a:solidFill>
                      <a:schemeClr val="bg1"/>
                    </a:solidFill>
                    <a:latin typeface="+mn-ea"/>
                  </a:rPr>
                  <a:t>/</a:t>
                </a:r>
                <a:r>
                  <a:rPr lang="zh-CN" altLang="en-US" sz="1000" dirty="0">
                    <a:solidFill>
                      <a:schemeClr val="bg1"/>
                    </a:solidFill>
                    <a:latin typeface="+mn-ea"/>
                  </a:rPr>
                  <a:t>调整</a:t>
                </a:r>
              </a:p>
            </p:txBody>
          </p:sp>
          <p:sp>
            <p:nvSpPr>
              <p:cNvPr id="79" name="矩形 78">
                <a:extLst>
                  <a:ext uri="{FF2B5EF4-FFF2-40B4-BE49-F238E27FC236}">
                    <a16:creationId xmlns:a16="http://schemas.microsoft.com/office/drawing/2014/main" xmlns="" id="{9D5DE77F-CBB9-40A3-8A39-0070EAD7B174}"/>
                  </a:ext>
                </a:extLst>
              </p:cNvPr>
              <p:cNvSpPr/>
              <p:nvPr/>
            </p:nvSpPr>
            <p:spPr>
              <a:xfrm>
                <a:off x="9268024" y="1103938"/>
                <a:ext cx="1247276" cy="41783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zh-CN" altLang="en-US" sz="1000" dirty="0">
                    <a:solidFill>
                      <a:schemeClr val="bg1"/>
                    </a:solidFill>
                    <a:latin typeface="+mn-ea"/>
                  </a:rPr>
                  <a:t>报表</a:t>
                </a:r>
                <a:r>
                  <a:rPr lang="en-US" altLang="zh-CN" sz="1000" dirty="0">
                    <a:solidFill>
                      <a:schemeClr val="bg1"/>
                    </a:solidFill>
                    <a:latin typeface="+mn-ea"/>
                  </a:rPr>
                  <a:t>/</a:t>
                </a:r>
                <a:r>
                  <a:rPr lang="zh-CN" altLang="en-US" sz="1000" dirty="0">
                    <a:solidFill>
                      <a:schemeClr val="bg1"/>
                    </a:solidFill>
                    <a:latin typeface="+mn-ea"/>
                  </a:rPr>
                  <a:t>预警分析</a:t>
                </a:r>
              </a:p>
            </p:txBody>
          </p:sp>
          <p:sp>
            <p:nvSpPr>
              <p:cNvPr id="80" name="矩形 79">
                <a:extLst>
                  <a:ext uri="{FF2B5EF4-FFF2-40B4-BE49-F238E27FC236}">
                    <a16:creationId xmlns:a16="http://schemas.microsoft.com/office/drawing/2014/main" xmlns="" id="{52EE4772-04F8-4D54-A48F-69417E16094C}"/>
                  </a:ext>
                </a:extLst>
              </p:cNvPr>
              <p:cNvSpPr/>
              <p:nvPr/>
            </p:nvSpPr>
            <p:spPr>
              <a:xfrm>
                <a:off x="10575828" y="1103938"/>
                <a:ext cx="1247276" cy="41783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zh-CN" altLang="en-US" sz="1000" dirty="0">
                    <a:solidFill>
                      <a:schemeClr val="bg1"/>
                    </a:solidFill>
                    <a:latin typeface="+mn-ea"/>
                  </a:rPr>
                  <a:t>计划排产共享</a:t>
                </a:r>
              </a:p>
            </p:txBody>
          </p:sp>
          <p:sp>
            <p:nvSpPr>
              <p:cNvPr id="81" name="圆角矩形 21">
                <a:extLst>
                  <a:ext uri="{FF2B5EF4-FFF2-40B4-BE49-F238E27FC236}">
                    <a16:creationId xmlns:a16="http://schemas.microsoft.com/office/drawing/2014/main" xmlns="" id="{B86DDE3B-CC56-4998-8D9D-15E7E0DE56D6}"/>
                  </a:ext>
                </a:extLst>
              </p:cNvPr>
              <p:cNvSpPr/>
              <p:nvPr/>
            </p:nvSpPr>
            <p:spPr>
              <a:xfrm>
                <a:off x="10857591" y="2433051"/>
                <a:ext cx="1070568"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计划排产评估</a:t>
                </a:r>
              </a:p>
            </p:txBody>
          </p:sp>
          <p:sp>
            <p:nvSpPr>
              <p:cNvPr id="82" name="圆角矩形 22">
                <a:extLst>
                  <a:ext uri="{FF2B5EF4-FFF2-40B4-BE49-F238E27FC236}">
                    <a16:creationId xmlns:a16="http://schemas.microsoft.com/office/drawing/2014/main" xmlns="" id="{4D45B11C-5066-426F-912F-B42F398A1102}"/>
                  </a:ext>
                </a:extLst>
              </p:cNvPr>
              <p:cNvSpPr/>
              <p:nvPr/>
            </p:nvSpPr>
            <p:spPr>
              <a:xfrm>
                <a:off x="10857591" y="2838831"/>
                <a:ext cx="1070568"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资源评估</a:t>
                </a:r>
              </a:p>
            </p:txBody>
          </p:sp>
          <p:sp>
            <p:nvSpPr>
              <p:cNvPr id="83" name="圆角矩形 23">
                <a:extLst>
                  <a:ext uri="{FF2B5EF4-FFF2-40B4-BE49-F238E27FC236}">
                    <a16:creationId xmlns:a16="http://schemas.microsoft.com/office/drawing/2014/main" xmlns="" id="{44750214-A976-4790-B72A-132D349D29B7}"/>
                  </a:ext>
                </a:extLst>
              </p:cNvPr>
              <p:cNvSpPr/>
              <p:nvPr/>
            </p:nvSpPr>
            <p:spPr>
              <a:xfrm>
                <a:off x="10857591" y="3233415"/>
                <a:ext cx="1070568"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滚动计划</a:t>
                </a:r>
              </a:p>
            </p:txBody>
          </p:sp>
          <p:sp>
            <p:nvSpPr>
              <p:cNvPr id="84" name="圆角矩形 24">
                <a:extLst>
                  <a:ext uri="{FF2B5EF4-FFF2-40B4-BE49-F238E27FC236}">
                    <a16:creationId xmlns:a16="http://schemas.microsoft.com/office/drawing/2014/main" xmlns="" id="{F3654EFE-CFA3-409C-8290-0B3185008101}"/>
                  </a:ext>
                </a:extLst>
              </p:cNvPr>
              <p:cNvSpPr/>
              <p:nvPr/>
            </p:nvSpPr>
            <p:spPr>
              <a:xfrm>
                <a:off x="10857591" y="3627999"/>
                <a:ext cx="1070568"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计划排产优化</a:t>
                </a:r>
              </a:p>
            </p:txBody>
          </p:sp>
          <p:sp>
            <p:nvSpPr>
              <p:cNvPr id="85" name="圆角矩形 25">
                <a:extLst>
                  <a:ext uri="{FF2B5EF4-FFF2-40B4-BE49-F238E27FC236}">
                    <a16:creationId xmlns:a16="http://schemas.microsoft.com/office/drawing/2014/main" xmlns="" id="{85FD199A-416E-4057-8F51-7919A5662F02}"/>
                  </a:ext>
                </a:extLst>
              </p:cNvPr>
              <p:cNvSpPr/>
              <p:nvPr/>
            </p:nvSpPr>
            <p:spPr>
              <a:xfrm>
                <a:off x="8028080" y="2433051"/>
                <a:ext cx="1244041"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多计划集控制</a:t>
                </a:r>
              </a:p>
            </p:txBody>
          </p:sp>
          <p:sp>
            <p:nvSpPr>
              <p:cNvPr id="86" name="圆角矩形 26">
                <a:extLst>
                  <a:ext uri="{FF2B5EF4-FFF2-40B4-BE49-F238E27FC236}">
                    <a16:creationId xmlns:a16="http://schemas.microsoft.com/office/drawing/2014/main" xmlns="" id="{F5BF7637-0C05-43E7-AD71-2CCA8BA7E605}"/>
                  </a:ext>
                </a:extLst>
              </p:cNvPr>
              <p:cNvSpPr/>
              <p:nvPr/>
            </p:nvSpPr>
            <p:spPr>
              <a:xfrm>
                <a:off x="8028080" y="2838831"/>
                <a:ext cx="1244041"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计划锁定与解锁</a:t>
                </a:r>
              </a:p>
            </p:txBody>
          </p:sp>
          <p:sp>
            <p:nvSpPr>
              <p:cNvPr id="87" name="圆角矩形 27">
                <a:extLst>
                  <a:ext uri="{FF2B5EF4-FFF2-40B4-BE49-F238E27FC236}">
                    <a16:creationId xmlns:a16="http://schemas.microsoft.com/office/drawing/2014/main" xmlns="" id="{27BBFD94-9AF9-48DF-8FA7-217BC744991B}"/>
                  </a:ext>
                </a:extLst>
              </p:cNvPr>
              <p:cNvSpPr/>
              <p:nvPr/>
            </p:nvSpPr>
            <p:spPr>
              <a:xfrm>
                <a:off x="8028080" y="3233415"/>
                <a:ext cx="1244041"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多规则模拟</a:t>
                </a:r>
              </a:p>
            </p:txBody>
          </p:sp>
          <p:sp>
            <p:nvSpPr>
              <p:cNvPr id="88" name="圆角矩形 28">
                <a:extLst>
                  <a:ext uri="{FF2B5EF4-FFF2-40B4-BE49-F238E27FC236}">
                    <a16:creationId xmlns:a16="http://schemas.microsoft.com/office/drawing/2014/main" xmlns="" id="{99F1F26A-BF50-4161-A5E1-7F47B7D36917}"/>
                  </a:ext>
                </a:extLst>
              </p:cNvPr>
              <p:cNvSpPr/>
              <p:nvPr/>
            </p:nvSpPr>
            <p:spPr>
              <a:xfrm>
                <a:off x="9329620" y="2433051"/>
                <a:ext cx="1244041"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正逆排</a:t>
                </a:r>
              </a:p>
            </p:txBody>
          </p:sp>
          <p:sp>
            <p:nvSpPr>
              <p:cNvPr id="89" name="圆角矩形 29">
                <a:extLst>
                  <a:ext uri="{FF2B5EF4-FFF2-40B4-BE49-F238E27FC236}">
                    <a16:creationId xmlns:a16="http://schemas.microsoft.com/office/drawing/2014/main" xmlns="" id="{AA731958-6994-4645-88B9-41EF6529789C}"/>
                  </a:ext>
                </a:extLst>
              </p:cNvPr>
              <p:cNvSpPr/>
              <p:nvPr/>
            </p:nvSpPr>
            <p:spPr>
              <a:xfrm>
                <a:off x="9329620" y="2838831"/>
                <a:ext cx="1244041"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瓶颈选择与优化</a:t>
                </a:r>
              </a:p>
            </p:txBody>
          </p:sp>
          <p:sp>
            <p:nvSpPr>
              <p:cNvPr id="90" name="圆角矩形 30">
                <a:extLst>
                  <a:ext uri="{FF2B5EF4-FFF2-40B4-BE49-F238E27FC236}">
                    <a16:creationId xmlns:a16="http://schemas.microsoft.com/office/drawing/2014/main" xmlns="" id="{DE74524B-9AC4-43A1-9791-A836B00AD952}"/>
                  </a:ext>
                </a:extLst>
              </p:cNvPr>
              <p:cNvSpPr/>
              <p:nvPr/>
            </p:nvSpPr>
            <p:spPr>
              <a:xfrm>
                <a:off x="9329620" y="3233415"/>
                <a:ext cx="1244041"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插单处理</a:t>
                </a:r>
              </a:p>
            </p:txBody>
          </p:sp>
          <p:sp>
            <p:nvSpPr>
              <p:cNvPr id="91" name="圆角矩形 31">
                <a:extLst>
                  <a:ext uri="{FF2B5EF4-FFF2-40B4-BE49-F238E27FC236}">
                    <a16:creationId xmlns:a16="http://schemas.microsoft.com/office/drawing/2014/main" xmlns="" id="{4DB34061-260B-434A-B84F-228B5FEC589F}"/>
                  </a:ext>
                </a:extLst>
              </p:cNvPr>
              <p:cNvSpPr/>
              <p:nvPr/>
            </p:nvSpPr>
            <p:spPr>
              <a:xfrm>
                <a:off x="8028080" y="3627999"/>
                <a:ext cx="1244041"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交期预测</a:t>
                </a:r>
              </a:p>
            </p:txBody>
          </p:sp>
          <p:sp>
            <p:nvSpPr>
              <p:cNvPr id="92" name="圆角矩形 32">
                <a:extLst>
                  <a:ext uri="{FF2B5EF4-FFF2-40B4-BE49-F238E27FC236}">
                    <a16:creationId xmlns:a16="http://schemas.microsoft.com/office/drawing/2014/main" xmlns="" id="{FB16D712-FE73-42FD-8D7F-9A7D0DB30D3E}"/>
                  </a:ext>
                </a:extLst>
              </p:cNvPr>
              <p:cNvSpPr/>
              <p:nvPr/>
            </p:nvSpPr>
            <p:spPr>
              <a:xfrm>
                <a:off x="9329620" y="3627999"/>
                <a:ext cx="1244041"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实际反馈响应</a:t>
                </a:r>
              </a:p>
            </p:txBody>
          </p:sp>
          <p:sp>
            <p:nvSpPr>
              <p:cNvPr id="93" name="圆角矩形 33">
                <a:extLst>
                  <a:ext uri="{FF2B5EF4-FFF2-40B4-BE49-F238E27FC236}">
                    <a16:creationId xmlns:a16="http://schemas.microsoft.com/office/drawing/2014/main" xmlns="" id="{2787894A-83C4-40F3-BC31-193739A083C6}"/>
                  </a:ext>
                </a:extLst>
              </p:cNvPr>
              <p:cNvSpPr/>
              <p:nvPr/>
            </p:nvSpPr>
            <p:spPr>
              <a:xfrm>
                <a:off x="5282651" y="2402233"/>
                <a:ext cx="1070568"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计划排产引擎</a:t>
                </a:r>
              </a:p>
            </p:txBody>
          </p:sp>
          <p:sp>
            <p:nvSpPr>
              <p:cNvPr id="94" name="圆角矩形 34">
                <a:extLst>
                  <a:ext uri="{FF2B5EF4-FFF2-40B4-BE49-F238E27FC236}">
                    <a16:creationId xmlns:a16="http://schemas.microsoft.com/office/drawing/2014/main" xmlns="" id="{2783C623-6A07-4BE5-BA5D-EA7E8D407292}"/>
                  </a:ext>
                </a:extLst>
              </p:cNvPr>
              <p:cNvSpPr/>
              <p:nvPr/>
            </p:nvSpPr>
            <p:spPr>
              <a:xfrm>
                <a:off x="5282651" y="3202599"/>
                <a:ext cx="1070568"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常规规则配置</a:t>
                </a:r>
              </a:p>
            </p:txBody>
          </p:sp>
          <p:sp>
            <p:nvSpPr>
              <p:cNvPr id="95" name="圆角矩形 35">
                <a:extLst>
                  <a:ext uri="{FF2B5EF4-FFF2-40B4-BE49-F238E27FC236}">
                    <a16:creationId xmlns:a16="http://schemas.microsoft.com/office/drawing/2014/main" xmlns="" id="{417F30DA-6801-44B4-BF4F-A28E236AC9B6}"/>
                  </a:ext>
                </a:extLst>
              </p:cNvPr>
              <p:cNvSpPr/>
              <p:nvPr/>
            </p:nvSpPr>
            <p:spPr>
              <a:xfrm>
                <a:off x="6723823" y="2433051"/>
                <a:ext cx="961333"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长周期计划</a:t>
                </a:r>
              </a:p>
            </p:txBody>
          </p:sp>
          <p:sp>
            <p:nvSpPr>
              <p:cNvPr id="96" name="圆角矩形 36">
                <a:extLst>
                  <a:ext uri="{FF2B5EF4-FFF2-40B4-BE49-F238E27FC236}">
                    <a16:creationId xmlns:a16="http://schemas.microsoft.com/office/drawing/2014/main" xmlns="" id="{3BD44708-D1F0-4149-BC2B-854E80F28C2F}"/>
                  </a:ext>
                </a:extLst>
              </p:cNvPr>
              <p:cNvSpPr/>
              <p:nvPr/>
            </p:nvSpPr>
            <p:spPr>
              <a:xfrm>
                <a:off x="6723823" y="2838832"/>
                <a:ext cx="961333"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粗产能规划</a:t>
                </a:r>
              </a:p>
            </p:txBody>
          </p:sp>
          <p:sp>
            <p:nvSpPr>
              <p:cNvPr id="97" name="圆角矩形 37">
                <a:extLst>
                  <a:ext uri="{FF2B5EF4-FFF2-40B4-BE49-F238E27FC236}">
                    <a16:creationId xmlns:a16="http://schemas.microsoft.com/office/drawing/2014/main" xmlns="" id="{4A9CD61E-CD28-44E1-B8FA-C97DE257FACB}"/>
                  </a:ext>
                </a:extLst>
              </p:cNvPr>
              <p:cNvSpPr/>
              <p:nvPr/>
            </p:nvSpPr>
            <p:spPr>
              <a:xfrm>
                <a:off x="6723823" y="3233417"/>
                <a:ext cx="961333"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产能平衡</a:t>
                </a:r>
              </a:p>
            </p:txBody>
          </p:sp>
          <p:sp>
            <p:nvSpPr>
              <p:cNvPr id="98" name="圆角矩形 38">
                <a:extLst>
                  <a:ext uri="{FF2B5EF4-FFF2-40B4-BE49-F238E27FC236}">
                    <a16:creationId xmlns:a16="http://schemas.microsoft.com/office/drawing/2014/main" xmlns="" id="{3653EE7F-91DE-4E6B-AAD2-6EEFC1257712}"/>
                  </a:ext>
                </a:extLst>
              </p:cNvPr>
              <p:cNvSpPr/>
              <p:nvPr/>
            </p:nvSpPr>
            <p:spPr>
              <a:xfrm>
                <a:off x="6723822" y="3628001"/>
                <a:ext cx="1120594" cy="255314"/>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详细高级排产</a:t>
                </a:r>
              </a:p>
            </p:txBody>
          </p:sp>
          <p:sp>
            <p:nvSpPr>
              <p:cNvPr id="99" name="圆角矩形 39">
                <a:extLst>
                  <a:ext uri="{FF2B5EF4-FFF2-40B4-BE49-F238E27FC236}">
                    <a16:creationId xmlns:a16="http://schemas.microsoft.com/office/drawing/2014/main" xmlns="" id="{29A02AE8-6299-48AF-9561-05C49D5A39F5}"/>
                  </a:ext>
                </a:extLst>
              </p:cNvPr>
              <p:cNvSpPr/>
              <p:nvPr/>
            </p:nvSpPr>
            <p:spPr>
              <a:xfrm>
                <a:off x="5282651" y="3597183"/>
                <a:ext cx="1157242" cy="257586"/>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自定义规则扩展</a:t>
                </a:r>
              </a:p>
            </p:txBody>
          </p:sp>
          <p:sp>
            <p:nvSpPr>
              <p:cNvPr id="100" name="圆角矩形 40">
                <a:extLst>
                  <a:ext uri="{FF2B5EF4-FFF2-40B4-BE49-F238E27FC236}">
                    <a16:creationId xmlns:a16="http://schemas.microsoft.com/office/drawing/2014/main" xmlns="" id="{1B5B182C-E469-42FB-BBA3-C658F78D8923}"/>
                  </a:ext>
                </a:extLst>
              </p:cNvPr>
              <p:cNvSpPr/>
              <p:nvPr/>
            </p:nvSpPr>
            <p:spPr>
              <a:xfrm>
                <a:off x="5282651" y="2808015"/>
                <a:ext cx="1070568" cy="27617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计划排产模型</a:t>
                </a:r>
              </a:p>
            </p:txBody>
          </p:sp>
          <p:sp>
            <p:nvSpPr>
              <p:cNvPr id="101" name="矩形 100">
                <a:extLst>
                  <a:ext uri="{FF2B5EF4-FFF2-40B4-BE49-F238E27FC236}">
                    <a16:creationId xmlns:a16="http://schemas.microsoft.com/office/drawing/2014/main" xmlns="" id="{8E74A43C-54A1-4944-BF09-44E3FAEB5A8A}"/>
                  </a:ext>
                </a:extLst>
              </p:cNvPr>
              <p:cNvSpPr/>
              <p:nvPr/>
            </p:nvSpPr>
            <p:spPr>
              <a:xfrm>
                <a:off x="7746438" y="2639283"/>
                <a:ext cx="139677" cy="861774"/>
              </a:xfrm>
              <a:prstGeom prst="rect">
                <a:avLst/>
              </a:prstGeom>
            </p:spPr>
            <p:txBody>
              <a:bodyPr wrap="square">
                <a:spAutoFit/>
              </a:bodyPr>
              <a:lstStyle/>
              <a:p>
                <a:pPr>
                  <a:defRPr/>
                </a:pPr>
                <a:r>
                  <a:rPr lang="zh-CN" altLang="en-US" sz="1000" dirty="0">
                    <a:latin typeface="+mn-ea"/>
                  </a:rPr>
                  <a:t>多场景运算</a:t>
                </a:r>
                <a:endParaRPr lang="en-US" altLang="zh-CN" sz="1000" dirty="0">
                  <a:latin typeface="+mn-ea"/>
                </a:endParaRPr>
              </a:p>
            </p:txBody>
          </p:sp>
          <p:sp>
            <p:nvSpPr>
              <p:cNvPr id="102" name="矩形 101">
                <a:extLst>
                  <a:ext uri="{FF2B5EF4-FFF2-40B4-BE49-F238E27FC236}">
                    <a16:creationId xmlns:a16="http://schemas.microsoft.com/office/drawing/2014/main" xmlns="" id="{3D2118B6-BEEF-435A-98FB-DA43A414EEC0}"/>
                  </a:ext>
                </a:extLst>
              </p:cNvPr>
              <p:cNvSpPr/>
              <p:nvPr/>
            </p:nvSpPr>
            <p:spPr>
              <a:xfrm>
                <a:off x="10577274" y="2512764"/>
                <a:ext cx="139677" cy="1015663"/>
              </a:xfrm>
              <a:prstGeom prst="rect">
                <a:avLst/>
              </a:prstGeom>
            </p:spPr>
            <p:txBody>
              <a:bodyPr wrap="square">
                <a:spAutoFit/>
              </a:bodyPr>
              <a:lstStyle/>
              <a:p>
                <a:pPr>
                  <a:defRPr/>
                </a:pPr>
                <a:r>
                  <a:rPr lang="zh-CN" altLang="en-US" sz="1000" dirty="0">
                    <a:latin typeface="+mn-ea"/>
                  </a:rPr>
                  <a:t>快速计划调整</a:t>
                </a:r>
                <a:endParaRPr lang="en-US" altLang="zh-CN" sz="1000" dirty="0">
                  <a:latin typeface="+mn-ea"/>
                </a:endParaRPr>
              </a:p>
            </p:txBody>
          </p:sp>
          <p:sp>
            <p:nvSpPr>
              <p:cNvPr id="103" name="矩形 102">
                <a:extLst>
                  <a:ext uri="{FF2B5EF4-FFF2-40B4-BE49-F238E27FC236}">
                    <a16:creationId xmlns:a16="http://schemas.microsoft.com/office/drawing/2014/main" xmlns="" id="{FB0E905C-52A2-4A62-97D4-137D7CCB98EB}"/>
                  </a:ext>
                </a:extLst>
              </p:cNvPr>
              <p:cNvSpPr/>
              <p:nvPr/>
            </p:nvSpPr>
            <p:spPr>
              <a:xfrm>
                <a:off x="6483879" y="2544414"/>
                <a:ext cx="139677" cy="1015663"/>
              </a:xfrm>
              <a:prstGeom prst="rect">
                <a:avLst/>
              </a:prstGeom>
            </p:spPr>
            <p:txBody>
              <a:bodyPr wrap="square">
                <a:spAutoFit/>
              </a:bodyPr>
              <a:lstStyle/>
              <a:p>
                <a:pPr>
                  <a:defRPr/>
                </a:pPr>
                <a:r>
                  <a:rPr lang="zh-CN" altLang="en-US" sz="1000" dirty="0">
                    <a:latin typeface="+mn-ea"/>
                  </a:rPr>
                  <a:t>计划周期管理</a:t>
                </a:r>
                <a:endParaRPr lang="en-US" altLang="zh-CN" sz="1000" dirty="0">
                  <a:latin typeface="+mn-ea"/>
                </a:endParaRPr>
              </a:p>
            </p:txBody>
          </p:sp>
          <p:sp>
            <p:nvSpPr>
              <p:cNvPr id="104" name="矩形 103">
                <a:extLst>
                  <a:ext uri="{FF2B5EF4-FFF2-40B4-BE49-F238E27FC236}">
                    <a16:creationId xmlns:a16="http://schemas.microsoft.com/office/drawing/2014/main" xmlns="" id="{ADEFB360-EDA2-41CF-A51E-AB0D3F6D4755}"/>
                  </a:ext>
                </a:extLst>
              </p:cNvPr>
              <p:cNvSpPr/>
              <p:nvPr/>
            </p:nvSpPr>
            <p:spPr>
              <a:xfrm>
                <a:off x="5042706" y="2544414"/>
                <a:ext cx="139677" cy="1015663"/>
              </a:xfrm>
              <a:prstGeom prst="rect">
                <a:avLst/>
              </a:prstGeom>
            </p:spPr>
            <p:txBody>
              <a:bodyPr wrap="square">
                <a:spAutoFit/>
              </a:bodyPr>
              <a:lstStyle/>
              <a:p>
                <a:pPr>
                  <a:defRPr/>
                </a:pPr>
                <a:r>
                  <a:rPr lang="zh-CN" altLang="en-US" sz="1000" dirty="0">
                    <a:latin typeface="+mn-ea"/>
                  </a:rPr>
                  <a:t>高效计划排产</a:t>
                </a:r>
                <a:endParaRPr lang="en-US" altLang="zh-CN" sz="1000" dirty="0">
                  <a:latin typeface="+mn-ea"/>
                </a:endParaRPr>
              </a:p>
            </p:txBody>
          </p:sp>
          <p:sp>
            <p:nvSpPr>
              <p:cNvPr id="105" name="MH_SubTitle_1">
                <a:extLst>
                  <a:ext uri="{FF2B5EF4-FFF2-40B4-BE49-F238E27FC236}">
                    <a16:creationId xmlns:a16="http://schemas.microsoft.com/office/drawing/2014/main" xmlns="" id="{006ABE0F-212D-4698-80EE-2703695DE89F}"/>
                  </a:ext>
                </a:extLst>
              </p:cNvPr>
              <p:cNvSpPr>
                <a:spLocks noChangeArrowheads="1"/>
              </p:cNvSpPr>
              <p:nvPr/>
            </p:nvSpPr>
            <p:spPr bwMode="auto">
              <a:xfrm flipH="1">
                <a:off x="5153556" y="3982924"/>
                <a:ext cx="1518694" cy="383163"/>
              </a:xfrm>
              <a:prstGeom prst="rect">
                <a:avLst/>
              </a:prstGeom>
              <a:noFill/>
            </p:spPr>
            <p:txBody>
              <a:bodyPr wrap="square" rtlCol="0">
                <a:spAutoFit/>
              </a:bodyPr>
              <a:lstStyle/>
              <a:p>
                <a:pPr>
                  <a:lnSpc>
                    <a:spcPct val="130000"/>
                  </a:lnSpc>
                </a:pPr>
                <a:r>
                  <a:rPr lang="zh-CN" altLang="en-US" sz="1400" b="1" dirty="0">
                    <a:latin typeface="+mn-ea"/>
                    <a:cs typeface="+mn-ea"/>
                    <a:sym typeface="思源黑体旧字形 Light" panose="020B0300000000000000" pitchFamily="34" charset="-128"/>
                  </a:rPr>
                  <a:t>基础数据建模</a:t>
                </a:r>
              </a:p>
            </p:txBody>
          </p:sp>
          <p:cxnSp>
            <p:nvCxnSpPr>
              <p:cNvPr id="106" name="直接连接符 84">
                <a:extLst>
                  <a:ext uri="{FF2B5EF4-FFF2-40B4-BE49-F238E27FC236}">
                    <a16:creationId xmlns:a16="http://schemas.microsoft.com/office/drawing/2014/main" xmlns="" id="{49444E51-E0B2-4CAE-8E4A-BACB8629AB82}"/>
                  </a:ext>
                </a:extLst>
              </p:cNvPr>
              <p:cNvCxnSpPr/>
              <p:nvPr/>
            </p:nvCxnSpPr>
            <p:spPr>
              <a:xfrm flipV="1">
                <a:off x="5195482" y="4410508"/>
                <a:ext cx="6719314" cy="2"/>
              </a:xfrm>
              <a:prstGeom prst="line">
                <a:avLst/>
              </a:prstGeom>
              <a:ln w="19050">
                <a:solidFill>
                  <a:schemeClr val="bg2">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07" name="KSO_Shape">
                <a:extLst>
                  <a:ext uri="{FF2B5EF4-FFF2-40B4-BE49-F238E27FC236}">
                    <a16:creationId xmlns:a16="http://schemas.microsoft.com/office/drawing/2014/main" xmlns="" id="{1B707CEB-6442-4621-AB08-85F9E80A9870}"/>
                  </a:ext>
                </a:extLst>
              </p:cNvPr>
              <p:cNvSpPr/>
              <p:nvPr/>
            </p:nvSpPr>
            <p:spPr bwMode="auto">
              <a:xfrm>
                <a:off x="4119776" y="4122777"/>
                <a:ext cx="493301" cy="642032"/>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lnSpc>
                    <a:spcPct val="130000"/>
                  </a:lnSpc>
                  <a:defRPr/>
                </a:pPr>
                <a:endParaRPr lang="zh-CN" altLang="en-US" sz="800" dirty="0">
                  <a:latin typeface="+mn-ea"/>
                  <a:ea typeface="+mn-ea"/>
                  <a:cs typeface="+mn-ea"/>
                  <a:sym typeface="思源黑体旧字形 Light" panose="020B0300000000000000" pitchFamily="34" charset="-128"/>
                </a:endParaRPr>
              </a:p>
            </p:txBody>
          </p:sp>
          <p:sp>
            <p:nvSpPr>
              <p:cNvPr id="108" name="MH_SubTitle_1">
                <a:extLst>
                  <a:ext uri="{FF2B5EF4-FFF2-40B4-BE49-F238E27FC236}">
                    <a16:creationId xmlns:a16="http://schemas.microsoft.com/office/drawing/2014/main" xmlns="" id="{CA5150D3-7FA6-47C2-86B9-A803A4B38C45}"/>
                  </a:ext>
                </a:extLst>
              </p:cNvPr>
              <p:cNvSpPr>
                <a:spLocks noChangeArrowheads="1"/>
              </p:cNvSpPr>
              <p:nvPr/>
            </p:nvSpPr>
            <p:spPr bwMode="auto">
              <a:xfrm flipH="1">
                <a:off x="5195482" y="5345025"/>
                <a:ext cx="5886706" cy="332720"/>
              </a:xfrm>
              <a:prstGeom prst="rect">
                <a:avLst/>
              </a:prstGeom>
              <a:noFill/>
            </p:spPr>
            <p:txBody>
              <a:bodyPr wrap="square" rtlCol="0">
                <a:spAutoFit/>
              </a:bodyPr>
              <a:lstStyle/>
              <a:p>
                <a:pPr>
                  <a:lnSpc>
                    <a:spcPct val="130000"/>
                  </a:lnSpc>
                </a:pPr>
                <a:r>
                  <a:rPr lang="zh-CN" altLang="en-US" sz="1400" b="1" dirty="0">
                    <a:latin typeface="+mn-ea"/>
                    <a:cs typeface="+mn-ea"/>
                    <a:sym typeface="思源黑体旧字形 Light" panose="020B0300000000000000" pitchFamily="34" charset="-128"/>
                  </a:rPr>
                  <a:t>系统接口</a:t>
                </a:r>
                <a:r>
                  <a:rPr lang="en-US" altLang="zh-CN" sz="1400" b="1" dirty="0">
                    <a:latin typeface="+mn-ea"/>
                    <a:cs typeface="+mn-ea"/>
                    <a:sym typeface="思源黑体旧字形 Light" panose="020B0300000000000000" pitchFamily="34" charset="-128"/>
                  </a:rPr>
                  <a:t>   (ESB/MDM/Web services/</a:t>
                </a:r>
                <a:r>
                  <a:rPr lang="en-US" altLang="zh-CN" sz="1400" b="1" dirty="0" err="1">
                    <a:latin typeface="+mn-ea"/>
                    <a:cs typeface="+mn-ea"/>
                    <a:sym typeface="思源黑体旧字形 Light" panose="020B0300000000000000" pitchFamily="34" charset="-128"/>
                  </a:rPr>
                  <a:t>MidDB</a:t>
                </a:r>
                <a:r>
                  <a:rPr lang="en-US" altLang="zh-CN" sz="1400" b="1" dirty="0">
                    <a:latin typeface="+mn-ea"/>
                    <a:cs typeface="+mn-ea"/>
                    <a:sym typeface="思源黑体旧字形 Light" panose="020B0300000000000000" pitchFamily="34" charset="-128"/>
                  </a:rPr>
                  <a:t>)</a:t>
                </a:r>
                <a:endParaRPr lang="zh-CN" altLang="en-US" sz="1400" b="1" dirty="0">
                  <a:latin typeface="+mn-ea"/>
                  <a:cs typeface="+mn-ea"/>
                  <a:sym typeface="思源黑体旧字形 Light" panose="020B0300000000000000" pitchFamily="34" charset="-128"/>
                </a:endParaRPr>
              </a:p>
            </p:txBody>
          </p:sp>
          <p:cxnSp>
            <p:nvCxnSpPr>
              <p:cNvPr id="109" name="直接连接符 84">
                <a:extLst>
                  <a:ext uri="{FF2B5EF4-FFF2-40B4-BE49-F238E27FC236}">
                    <a16:creationId xmlns:a16="http://schemas.microsoft.com/office/drawing/2014/main" xmlns="" id="{628BF18C-F3E2-4949-845D-CD1B085CB15E}"/>
                  </a:ext>
                </a:extLst>
              </p:cNvPr>
              <p:cNvCxnSpPr/>
              <p:nvPr/>
            </p:nvCxnSpPr>
            <p:spPr>
              <a:xfrm>
                <a:off x="5195482" y="5752344"/>
                <a:ext cx="6719314" cy="0"/>
              </a:xfrm>
              <a:prstGeom prst="line">
                <a:avLst/>
              </a:prstGeom>
              <a:ln w="19050">
                <a:solidFill>
                  <a:schemeClr val="bg2">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10" name="矩形 109">
                <a:extLst>
                  <a:ext uri="{FF2B5EF4-FFF2-40B4-BE49-F238E27FC236}">
                    <a16:creationId xmlns:a16="http://schemas.microsoft.com/office/drawing/2014/main" xmlns="" id="{3AB87B33-A30A-4A51-AE38-D65549931DF8}"/>
                  </a:ext>
                </a:extLst>
              </p:cNvPr>
              <p:cNvSpPr/>
              <p:nvPr/>
            </p:nvSpPr>
            <p:spPr>
              <a:xfrm>
                <a:off x="5248895" y="5893129"/>
                <a:ext cx="1503236" cy="41783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altLang="zh-CN" sz="1100" dirty="0">
                    <a:solidFill>
                      <a:schemeClr val="bg1"/>
                    </a:solidFill>
                    <a:latin typeface="+mn-ea"/>
                  </a:rPr>
                  <a:t>ERP</a:t>
                </a:r>
                <a:endParaRPr lang="zh-CN" altLang="en-US" sz="1100" dirty="0">
                  <a:solidFill>
                    <a:schemeClr val="bg1"/>
                  </a:solidFill>
                  <a:latin typeface="+mn-ea"/>
                </a:endParaRPr>
              </a:p>
            </p:txBody>
          </p:sp>
          <p:sp>
            <p:nvSpPr>
              <p:cNvPr id="111" name="矩形 110">
                <a:extLst>
                  <a:ext uri="{FF2B5EF4-FFF2-40B4-BE49-F238E27FC236}">
                    <a16:creationId xmlns:a16="http://schemas.microsoft.com/office/drawing/2014/main" xmlns="" id="{9DC14475-6F61-4C10-AC96-83E12EFC0F3C}"/>
                  </a:ext>
                </a:extLst>
              </p:cNvPr>
              <p:cNvSpPr/>
              <p:nvPr/>
            </p:nvSpPr>
            <p:spPr>
              <a:xfrm>
                <a:off x="6854679" y="5893129"/>
                <a:ext cx="1118382" cy="41783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altLang="zh-CN" sz="1100" dirty="0">
                    <a:solidFill>
                      <a:schemeClr val="bg1"/>
                    </a:solidFill>
                    <a:latin typeface="+mn-ea"/>
                  </a:rPr>
                  <a:t>WMS</a:t>
                </a:r>
                <a:endParaRPr lang="zh-CN" altLang="en-US" sz="1100" dirty="0">
                  <a:solidFill>
                    <a:schemeClr val="bg1"/>
                  </a:solidFill>
                  <a:latin typeface="+mn-ea"/>
                </a:endParaRPr>
              </a:p>
            </p:txBody>
          </p:sp>
          <p:sp>
            <p:nvSpPr>
              <p:cNvPr id="112" name="矩形 111">
                <a:extLst>
                  <a:ext uri="{FF2B5EF4-FFF2-40B4-BE49-F238E27FC236}">
                    <a16:creationId xmlns:a16="http://schemas.microsoft.com/office/drawing/2014/main" xmlns="" id="{27CE4EA7-035D-44C5-B911-D4EAB16212FD}"/>
                  </a:ext>
                </a:extLst>
              </p:cNvPr>
              <p:cNvSpPr/>
              <p:nvPr/>
            </p:nvSpPr>
            <p:spPr>
              <a:xfrm>
                <a:off x="8056291" y="5893129"/>
                <a:ext cx="1310935" cy="41783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altLang="zh-CN" sz="1100" dirty="0">
                    <a:solidFill>
                      <a:schemeClr val="bg1"/>
                    </a:solidFill>
                    <a:latin typeface="+mn-ea"/>
                  </a:rPr>
                  <a:t>MES</a:t>
                </a:r>
                <a:endParaRPr lang="zh-CN" altLang="en-US" sz="1100" dirty="0">
                  <a:solidFill>
                    <a:schemeClr val="bg1"/>
                  </a:solidFill>
                  <a:latin typeface="+mn-ea"/>
                </a:endParaRPr>
              </a:p>
            </p:txBody>
          </p:sp>
          <p:sp>
            <p:nvSpPr>
              <p:cNvPr id="113" name="矩形 112">
                <a:extLst>
                  <a:ext uri="{FF2B5EF4-FFF2-40B4-BE49-F238E27FC236}">
                    <a16:creationId xmlns:a16="http://schemas.microsoft.com/office/drawing/2014/main" xmlns="" id="{60BEC45A-F1C4-4926-96E7-FE4F57DDEB36}"/>
                  </a:ext>
                </a:extLst>
              </p:cNvPr>
              <p:cNvSpPr/>
              <p:nvPr/>
            </p:nvSpPr>
            <p:spPr>
              <a:xfrm>
                <a:off x="9450454" y="5893129"/>
                <a:ext cx="1247276" cy="41783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altLang="zh-CN" sz="1100" dirty="0">
                    <a:solidFill>
                      <a:schemeClr val="bg1"/>
                    </a:solidFill>
                    <a:latin typeface="+mn-ea"/>
                  </a:rPr>
                  <a:t>PLM</a:t>
                </a:r>
                <a:endParaRPr lang="zh-CN" altLang="en-US" sz="1100" dirty="0">
                  <a:solidFill>
                    <a:schemeClr val="bg1"/>
                  </a:solidFill>
                  <a:latin typeface="+mn-ea"/>
                </a:endParaRPr>
              </a:p>
            </p:txBody>
          </p:sp>
          <p:sp>
            <p:nvSpPr>
              <p:cNvPr id="114" name="矩形 113">
                <a:extLst>
                  <a:ext uri="{FF2B5EF4-FFF2-40B4-BE49-F238E27FC236}">
                    <a16:creationId xmlns:a16="http://schemas.microsoft.com/office/drawing/2014/main" xmlns="" id="{480C1E8E-66A7-47C3-8E77-DDBFCC30CDA9}"/>
                  </a:ext>
                </a:extLst>
              </p:cNvPr>
              <p:cNvSpPr/>
              <p:nvPr/>
            </p:nvSpPr>
            <p:spPr>
              <a:xfrm>
                <a:off x="10758258" y="5893129"/>
                <a:ext cx="1247276" cy="41783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altLang="zh-CN" sz="1100" dirty="0">
                    <a:solidFill>
                      <a:schemeClr val="bg1"/>
                    </a:solidFill>
                    <a:latin typeface="+mn-ea"/>
                  </a:rPr>
                  <a:t>…..</a:t>
                </a:r>
                <a:endParaRPr lang="zh-CN" altLang="en-US" sz="1100" dirty="0">
                  <a:solidFill>
                    <a:schemeClr val="bg1"/>
                  </a:solidFill>
                  <a:latin typeface="+mn-ea"/>
                </a:endParaRPr>
              </a:p>
            </p:txBody>
          </p:sp>
          <p:sp>
            <p:nvSpPr>
              <p:cNvPr id="115" name="圆角矩形 59">
                <a:extLst>
                  <a:ext uri="{FF2B5EF4-FFF2-40B4-BE49-F238E27FC236}">
                    <a16:creationId xmlns:a16="http://schemas.microsoft.com/office/drawing/2014/main" xmlns="" id="{C071F3A8-426D-4B31-9FE9-068DED22EF76}"/>
                  </a:ext>
                </a:extLst>
              </p:cNvPr>
              <p:cNvSpPr/>
              <p:nvPr/>
            </p:nvSpPr>
            <p:spPr>
              <a:xfrm>
                <a:off x="6271988" y="4516353"/>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销售预测</a:t>
                </a:r>
              </a:p>
            </p:txBody>
          </p:sp>
          <p:sp>
            <p:nvSpPr>
              <p:cNvPr id="116" name="圆角矩形 60">
                <a:extLst>
                  <a:ext uri="{FF2B5EF4-FFF2-40B4-BE49-F238E27FC236}">
                    <a16:creationId xmlns:a16="http://schemas.microsoft.com/office/drawing/2014/main" xmlns="" id="{82ADAB9E-02E3-4139-85A4-9B8A996C7A2E}"/>
                  </a:ext>
                </a:extLst>
              </p:cNvPr>
              <p:cNvSpPr/>
              <p:nvPr/>
            </p:nvSpPr>
            <p:spPr>
              <a:xfrm>
                <a:off x="6274989" y="4937705"/>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生产工艺流程</a:t>
                </a:r>
              </a:p>
            </p:txBody>
          </p:sp>
          <p:sp>
            <p:nvSpPr>
              <p:cNvPr id="117" name="圆角矩形 61">
                <a:extLst>
                  <a:ext uri="{FF2B5EF4-FFF2-40B4-BE49-F238E27FC236}">
                    <a16:creationId xmlns:a16="http://schemas.microsoft.com/office/drawing/2014/main" xmlns="" id="{A6F6D981-CECE-48E4-93A3-8AB033BF58EC}"/>
                  </a:ext>
                </a:extLst>
              </p:cNvPr>
              <p:cNvSpPr/>
              <p:nvPr/>
            </p:nvSpPr>
            <p:spPr>
              <a:xfrm>
                <a:off x="10032694" y="4937705"/>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维修保养</a:t>
                </a:r>
              </a:p>
            </p:txBody>
          </p:sp>
          <p:sp>
            <p:nvSpPr>
              <p:cNvPr id="118" name="圆角矩形 62">
                <a:extLst>
                  <a:ext uri="{FF2B5EF4-FFF2-40B4-BE49-F238E27FC236}">
                    <a16:creationId xmlns:a16="http://schemas.microsoft.com/office/drawing/2014/main" xmlns="" id="{B6571036-59F5-4F6E-A566-CFE684DC79E0}"/>
                  </a:ext>
                </a:extLst>
              </p:cNvPr>
              <p:cNvSpPr/>
              <p:nvPr/>
            </p:nvSpPr>
            <p:spPr>
              <a:xfrm>
                <a:off x="7135817" y="4516353"/>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关键物料</a:t>
                </a:r>
              </a:p>
            </p:txBody>
          </p:sp>
          <p:sp>
            <p:nvSpPr>
              <p:cNvPr id="119" name="圆角矩形 63">
                <a:extLst>
                  <a:ext uri="{FF2B5EF4-FFF2-40B4-BE49-F238E27FC236}">
                    <a16:creationId xmlns:a16="http://schemas.microsoft.com/office/drawing/2014/main" xmlns="" id="{DF996117-489D-4110-94FD-FAB26A237F85}"/>
                  </a:ext>
                </a:extLst>
              </p:cNvPr>
              <p:cNvSpPr/>
              <p:nvPr/>
            </p:nvSpPr>
            <p:spPr>
              <a:xfrm>
                <a:off x="7141818" y="4937705"/>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资源信息</a:t>
                </a:r>
              </a:p>
            </p:txBody>
          </p:sp>
          <p:sp>
            <p:nvSpPr>
              <p:cNvPr id="120" name="圆角矩形 64">
                <a:extLst>
                  <a:ext uri="{FF2B5EF4-FFF2-40B4-BE49-F238E27FC236}">
                    <a16:creationId xmlns:a16="http://schemas.microsoft.com/office/drawing/2014/main" xmlns="" id="{5888B2B4-76BD-4A8B-A00A-AB5EF85127CC}"/>
                  </a:ext>
                </a:extLst>
              </p:cNvPr>
              <p:cNvSpPr/>
              <p:nvPr/>
            </p:nvSpPr>
            <p:spPr>
              <a:xfrm>
                <a:off x="11025132" y="4516354"/>
                <a:ext cx="797971" cy="28056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生产报工</a:t>
                </a:r>
              </a:p>
            </p:txBody>
          </p:sp>
          <p:sp>
            <p:nvSpPr>
              <p:cNvPr id="122" name="圆角矩形 65">
                <a:extLst>
                  <a:ext uri="{FF2B5EF4-FFF2-40B4-BE49-F238E27FC236}">
                    <a16:creationId xmlns:a16="http://schemas.microsoft.com/office/drawing/2014/main" xmlns="" id="{5CCAB6E7-B0CD-4529-A7CD-C1E529752C01}"/>
                  </a:ext>
                </a:extLst>
              </p:cNvPr>
              <p:cNvSpPr/>
              <p:nvPr/>
            </p:nvSpPr>
            <p:spPr>
              <a:xfrm>
                <a:off x="8117134" y="4516353"/>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库存信息</a:t>
                </a:r>
              </a:p>
            </p:txBody>
          </p:sp>
          <p:sp>
            <p:nvSpPr>
              <p:cNvPr id="123" name="圆角矩形 66">
                <a:extLst>
                  <a:ext uri="{FF2B5EF4-FFF2-40B4-BE49-F238E27FC236}">
                    <a16:creationId xmlns:a16="http://schemas.microsoft.com/office/drawing/2014/main" xmlns="" id="{2FA65224-A140-4249-8232-71B8F5BD5A7E}"/>
                  </a:ext>
                </a:extLst>
              </p:cNvPr>
              <p:cNvSpPr/>
              <p:nvPr/>
            </p:nvSpPr>
            <p:spPr>
              <a:xfrm>
                <a:off x="8126138" y="4937705"/>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能力矩阵</a:t>
                </a:r>
              </a:p>
            </p:txBody>
          </p:sp>
          <p:sp>
            <p:nvSpPr>
              <p:cNvPr id="124" name="圆角矩形 67">
                <a:extLst>
                  <a:ext uri="{FF2B5EF4-FFF2-40B4-BE49-F238E27FC236}">
                    <a16:creationId xmlns:a16="http://schemas.microsoft.com/office/drawing/2014/main" xmlns="" id="{7671689B-4A3B-4859-AB58-AD6920AA077C}"/>
                  </a:ext>
                </a:extLst>
              </p:cNvPr>
              <p:cNvSpPr/>
              <p:nvPr/>
            </p:nvSpPr>
            <p:spPr>
              <a:xfrm>
                <a:off x="9104453" y="4937705"/>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日历班次</a:t>
                </a:r>
              </a:p>
            </p:txBody>
          </p:sp>
          <p:sp>
            <p:nvSpPr>
              <p:cNvPr id="125" name="圆角矩形 68">
                <a:extLst>
                  <a:ext uri="{FF2B5EF4-FFF2-40B4-BE49-F238E27FC236}">
                    <a16:creationId xmlns:a16="http://schemas.microsoft.com/office/drawing/2014/main" xmlns="" id="{A0D555EE-6D79-4E09-B223-983389BDBEF5}"/>
                  </a:ext>
                </a:extLst>
              </p:cNvPr>
              <p:cNvSpPr/>
              <p:nvPr/>
            </p:nvSpPr>
            <p:spPr>
              <a:xfrm>
                <a:off x="9092450" y="4516353"/>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tx1"/>
                    </a:solidFill>
                    <a:latin typeface="+mn-ea"/>
                  </a:rPr>
                  <a:t>BOM/</a:t>
                </a:r>
                <a:r>
                  <a:rPr lang="zh-CN" altLang="en-US" sz="900" dirty="0">
                    <a:solidFill>
                      <a:schemeClr val="tx1"/>
                    </a:solidFill>
                    <a:latin typeface="+mn-ea"/>
                  </a:rPr>
                  <a:t>备料清单</a:t>
                </a:r>
              </a:p>
            </p:txBody>
          </p:sp>
          <p:sp>
            <p:nvSpPr>
              <p:cNvPr id="126" name="圆角矩形 70">
                <a:extLst>
                  <a:ext uri="{FF2B5EF4-FFF2-40B4-BE49-F238E27FC236}">
                    <a16:creationId xmlns:a16="http://schemas.microsoft.com/office/drawing/2014/main" xmlns="" id="{46091662-5CE6-4FEE-9B0C-2E25A4CCB033}"/>
                  </a:ext>
                </a:extLst>
              </p:cNvPr>
              <p:cNvSpPr/>
              <p:nvPr/>
            </p:nvSpPr>
            <p:spPr>
              <a:xfrm>
                <a:off x="11025132" y="4937705"/>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突发宕机</a:t>
                </a:r>
              </a:p>
            </p:txBody>
          </p:sp>
          <p:sp>
            <p:nvSpPr>
              <p:cNvPr id="127" name="圆角矩形 71">
                <a:extLst>
                  <a:ext uri="{FF2B5EF4-FFF2-40B4-BE49-F238E27FC236}">
                    <a16:creationId xmlns:a16="http://schemas.microsoft.com/office/drawing/2014/main" xmlns="" id="{3586A66F-C7F6-4F5B-BD2B-A1707AB5CF3F}"/>
                  </a:ext>
                </a:extLst>
              </p:cNvPr>
              <p:cNvSpPr/>
              <p:nvPr/>
            </p:nvSpPr>
            <p:spPr>
              <a:xfrm>
                <a:off x="5433401" y="4516353"/>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客户订单</a:t>
                </a:r>
              </a:p>
            </p:txBody>
          </p:sp>
          <p:sp>
            <p:nvSpPr>
              <p:cNvPr id="128" name="圆角矩形 72">
                <a:extLst>
                  <a:ext uri="{FF2B5EF4-FFF2-40B4-BE49-F238E27FC236}">
                    <a16:creationId xmlns:a16="http://schemas.microsoft.com/office/drawing/2014/main" xmlns="" id="{576FDC4E-6CA6-42BC-89C4-E57E6F7763C4}"/>
                  </a:ext>
                </a:extLst>
              </p:cNvPr>
              <p:cNvSpPr/>
              <p:nvPr/>
            </p:nvSpPr>
            <p:spPr>
              <a:xfrm>
                <a:off x="5433401" y="4937705"/>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生产版本</a:t>
                </a:r>
              </a:p>
            </p:txBody>
          </p:sp>
          <p:sp>
            <p:nvSpPr>
              <p:cNvPr id="129" name="圆角矩形 73">
                <a:extLst>
                  <a:ext uri="{FF2B5EF4-FFF2-40B4-BE49-F238E27FC236}">
                    <a16:creationId xmlns:a16="http://schemas.microsoft.com/office/drawing/2014/main" xmlns="" id="{B280B3D2-A9E6-46C2-A9DC-E6D10F19B438}"/>
                  </a:ext>
                </a:extLst>
              </p:cNvPr>
              <p:cNvSpPr/>
              <p:nvPr/>
            </p:nvSpPr>
            <p:spPr>
              <a:xfrm>
                <a:off x="10037789" y="4516353"/>
                <a:ext cx="769066" cy="29319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chemeClr val="tx1"/>
                    </a:solidFill>
                    <a:latin typeface="+mn-ea"/>
                  </a:rPr>
                  <a:t>请假离职</a:t>
                </a:r>
              </a:p>
            </p:txBody>
          </p:sp>
        </p:grpSp>
        <p:sp>
          <p:nvSpPr>
            <p:cNvPr id="130" name="矩形 129">
              <a:extLst>
                <a:ext uri="{FF2B5EF4-FFF2-40B4-BE49-F238E27FC236}">
                  <a16:creationId xmlns:a16="http://schemas.microsoft.com/office/drawing/2014/main" xmlns="" id="{81CF605B-E9EB-4299-98B4-098721C10DCB}"/>
                </a:ext>
              </a:extLst>
            </p:cNvPr>
            <p:cNvSpPr/>
            <p:nvPr/>
          </p:nvSpPr>
          <p:spPr>
            <a:xfrm>
              <a:off x="4865861" y="5987368"/>
              <a:ext cx="7295899" cy="952901"/>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a:extLst>
                <a:ext uri="{FF2B5EF4-FFF2-40B4-BE49-F238E27FC236}">
                  <a16:creationId xmlns:a16="http://schemas.microsoft.com/office/drawing/2014/main" xmlns="" id="{DB6DAC0E-0FC3-4D1F-B849-31F8FFFC2E3A}"/>
                </a:ext>
              </a:extLst>
            </p:cNvPr>
            <p:cNvSpPr/>
            <p:nvPr/>
          </p:nvSpPr>
          <p:spPr>
            <a:xfrm>
              <a:off x="4879850" y="4619648"/>
              <a:ext cx="7295899" cy="1256071"/>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a:extLst>
                <a:ext uri="{FF2B5EF4-FFF2-40B4-BE49-F238E27FC236}">
                  <a16:creationId xmlns:a16="http://schemas.microsoft.com/office/drawing/2014/main" xmlns="" id="{9A543C87-F394-4D03-AA37-035CDB07212C}"/>
                </a:ext>
              </a:extLst>
            </p:cNvPr>
            <p:cNvSpPr/>
            <p:nvPr/>
          </p:nvSpPr>
          <p:spPr>
            <a:xfrm>
              <a:off x="4879848" y="2351544"/>
              <a:ext cx="7295901" cy="217452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2">
              <a:extLst>
                <a:ext uri="{FF2B5EF4-FFF2-40B4-BE49-F238E27FC236}">
                  <a16:creationId xmlns:a16="http://schemas.microsoft.com/office/drawing/2014/main" xmlns="" id="{E833FC45-4DD3-4016-9EB7-8088F943BA8B}"/>
                </a:ext>
              </a:extLst>
            </p:cNvPr>
            <p:cNvSpPr/>
            <p:nvPr/>
          </p:nvSpPr>
          <p:spPr>
            <a:xfrm>
              <a:off x="4879848" y="954087"/>
              <a:ext cx="7295901" cy="1313376"/>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文本框 133">
              <a:extLst>
                <a:ext uri="{FF2B5EF4-FFF2-40B4-BE49-F238E27FC236}">
                  <a16:creationId xmlns:a16="http://schemas.microsoft.com/office/drawing/2014/main" xmlns="" id="{2D66156C-98D9-4A15-8CF7-09FC1960EA50}"/>
                </a:ext>
              </a:extLst>
            </p:cNvPr>
            <p:cNvSpPr txBox="1"/>
            <p:nvPr/>
          </p:nvSpPr>
          <p:spPr>
            <a:xfrm>
              <a:off x="8930478" y="5986224"/>
              <a:ext cx="2845062" cy="338554"/>
            </a:xfrm>
            <a:prstGeom prst="rect">
              <a:avLst/>
            </a:prstGeom>
            <a:noFill/>
          </p:spPr>
          <p:txBody>
            <a:bodyPr wrap="square" rtlCol="0">
              <a:spAutoFit/>
            </a:bodyPr>
            <a:lstStyle/>
            <a:p>
              <a:r>
                <a:rPr lang="zh-CN" altLang="en-US" sz="1600" b="1" dirty="0">
                  <a:solidFill>
                    <a:srgbClr val="FF0000"/>
                  </a:solidFill>
                </a:rPr>
                <a:t>为</a:t>
              </a:r>
              <a:r>
                <a:rPr lang="en-US" altLang="zh-CN" sz="1600" b="1" dirty="0">
                  <a:solidFill>
                    <a:srgbClr val="FF0000"/>
                  </a:solidFill>
                </a:rPr>
                <a:t>APS</a:t>
              </a:r>
              <a:r>
                <a:rPr lang="zh-CN" altLang="en-US" sz="1600" b="1" dirty="0">
                  <a:solidFill>
                    <a:srgbClr val="FF0000"/>
                  </a:solidFill>
                </a:rPr>
                <a:t>提供基础数据</a:t>
              </a:r>
            </a:p>
          </p:txBody>
        </p:sp>
        <p:sp>
          <p:nvSpPr>
            <p:cNvPr id="135" name="文本框 134">
              <a:extLst>
                <a:ext uri="{FF2B5EF4-FFF2-40B4-BE49-F238E27FC236}">
                  <a16:creationId xmlns:a16="http://schemas.microsoft.com/office/drawing/2014/main" xmlns="" id="{2A20E4F6-6E12-4EE1-AAA5-F8872B1ADC45}"/>
                </a:ext>
              </a:extLst>
            </p:cNvPr>
            <p:cNvSpPr txBox="1"/>
            <p:nvPr/>
          </p:nvSpPr>
          <p:spPr>
            <a:xfrm>
              <a:off x="6777649" y="4636725"/>
              <a:ext cx="3721400" cy="338554"/>
            </a:xfrm>
            <a:prstGeom prst="rect">
              <a:avLst/>
            </a:prstGeom>
            <a:noFill/>
          </p:spPr>
          <p:txBody>
            <a:bodyPr wrap="square" rtlCol="0">
              <a:spAutoFit/>
            </a:bodyPr>
            <a:lstStyle>
              <a:defPPr>
                <a:defRPr lang="zh-CN"/>
              </a:defPPr>
              <a:lvl1pPr>
                <a:defRPr sz="1600" b="1">
                  <a:solidFill>
                    <a:srgbClr val="FF0000"/>
                  </a:solidFill>
                </a:defRPr>
              </a:lvl1pPr>
            </a:lstStyle>
            <a:p>
              <a:r>
                <a:rPr lang="zh-CN" altLang="en-US" dirty="0"/>
                <a:t>对生产问题进行数据建模</a:t>
              </a:r>
            </a:p>
          </p:txBody>
        </p:sp>
        <p:sp>
          <p:nvSpPr>
            <p:cNvPr id="136" name="文本框 135">
              <a:extLst>
                <a:ext uri="{FF2B5EF4-FFF2-40B4-BE49-F238E27FC236}">
                  <a16:creationId xmlns:a16="http://schemas.microsoft.com/office/drawing/2014/main" xmlns="" id="{3F2E2720-EB32-4811-81AB-B401157B8E14}"/>
                </a:ext>
              </a:extLst>
            </p:cNvPr>
            <p:cNvSpPr txBox="1"/>
            <p:nvPr/>
          </p:nvSpPr>
          <p:spPr>
            <a:xfrm>
              <a:off x="6704325" y="2628594"/>
              <a:ext cx="4533018" cy="338554"/>
            </a:xfrm>
            <a:prstGeom prst="rect">
              <a:avLst/>
            </a:prstGeom>
            <a:noFill/>
          </p:spPr>
          <p:txBody>
            <a:bodyPr wrap="square" rtlCol="0">
              <a:spAutoFit/>
            </a:bodyPr>
            <a:lstStyle>
              <a:defPPr>
                <a:defRPr lang="zh-CN"/>
              </a:defPPr>
              <a:lvl1pPr>
                <a:defRPr sz="1600" b="1">
                  <a:solidFill>
                    <a:srgbClr val="FF0000"/>
                  </a:solidFill>
                </a:defRPr>
              </a:lvl1pPr>
            </a:lstStyle>
            <a:p>
              <a:r>
                <a:rPr lang="zh-CN" altLang="en-US" dirty="0"/>
                <a:t>根据问题需求设置不同规则与操作</a:t>
              </a:r>
            </a:p>
          </p:txBody>
        </p:sp>
        <p:sp>
          <p:nvSpPr>
            <p:cNvPr id="137" name="文本框 136">
              <a:extLst>
                <a:ext uri="{FF2B5EF4-FFF2-40B4-BE49-F238E27FC236}">
                  <a16:creationId xmlns:a16="http://schemas.microsoft.com/office/drawing/2014/main" xmlns="" id="{A4C0640E-6AD0-4A9B-B419-502782725FE5}"/>
                </a:ext>
              </a:extLst>
            </p:cNvPr>
            <p:cNvSpPr txBox="1"/>
            <p:nvPr/>
          </p:nvSpPr>
          <p:spPr>
            <a:xfrm>
              <a:off x="9115852" y="1123743"/>
              <a:ext cx="2920262" cy="338554"/>
            </a:xfrm>
            <a:prstGeom prst="rect">
              <a:avLst/>
            </a:prstGeom>
            <a:noFill/>
          </p:spPr>
          <p:txBody>
            <a:bodyPr wrap="square" rtlCol="0">
              <a:spAutoFit/>
            </a:bodyPr>
            <a:lstStyle>
              <a:defPPr>
                <a:defRPr lang="zh-CN"/>
              </a:defPPr>
              <a:lvl1pPr>
                <a:defRPr sz="1600" b="1">
                  <a:solidFill>
                    <a:srgbClr val="FF0000"/>
                  </a:solidFill>
                </a:defRPr>
              </a:lvl1pPr>
            </a:lstStyle>
            <a:p>
              <a:r>
                <a:rPr lang="zh-CN" altLang="en-US" dirty="0"/>
                <a:t>排产结果与可视化输出</a:t>
              </a:r>
            </a:p>
          </p:txBody>
        </p:sp>
        <p:sp>
          <p:nvSpPr>
            <p:cNvPr id="138" name="线形标注 1(带强调线) 1">
              <a:extLst>
                <a:ext uri="{FF2B5EF4-FFF2-40B4-BE49-F238E27FC236}">
                  <a16:creationId xmlns:a16="http://schemas.microsoft.com/office/drawing/2014/main" xmlns="" id="{D693A726-6950-4CC1-8CB1-9FF1ADE05DCE}"/>
                </a:ext>
              </a:extLst>
            </p:cNvPr>
            <p:cNvSpPr/>
            <p:nvPr/>
          </p:nvSpPr>
          <p:spPr>
            <a:xfrm flipH="1">
              <a:off x="2305169" y="6534911"/>
              <a:ext cx="2226148" cy="508065"/>
            </a:xfrm>
            <a:prstGeom prst="accentCallout1">
              <a:avLst>
                <a:gd name="adj1" fmla="val 53764"/>
                <a:gd name="adj2" fmla="val -1938"/>
                <a:gd name="adj3" fmla="val -85044"/>
                <a:gd name="adj4" fmla="val -401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accent5">
                      <a:lumMod val="50000"/>
                    </a:schemeClr>
                  </a:solidFill>
                </a:rPr>
                <a:t>         系统接口</a:t>
              </a:r>
            </a:p>
          </p:txBody>
        </p:sp>
        <p:sp>
          <p:nvSpPr>
            <p:cNvPr id="139" name="线形标注 1(带强调线) 80">
              <a:extLst>
                <a:ext uri="{FF2B5EF4-FFF2-40B4-BE49-F238E27FC236}">
                  <a16:creationId xmlns:a16="http://schemas.microsoft.com/office/drawing/2014/main" xmlns="" id="{8BBBF339-402E-465B-8D89-496445193763}"/>
                </a:ext>
              </a:extLst>
            </p:cNvPr>
            <p:cNvSpPr/>
            <p:nvPr/>
          </p:nvSpPr>
          <p:spPr>
            <a:xfrm flipH="1">
              <a:off x="1795855" y="5720230"/>
              <a:ext cx="2716950" cy="445128"/>
            </a:xfrm>
            <a:prstGeom prst="accentCallout1">
              <a:avLst>
                <a:gd name="adj1" fmla="val 53764"/>
                <a:gd name="adj2" fmla="val -3169"/>
                <a:gd name="adj3" fmla="val -205271"/>
                <a:gd name="adj4" fmla="val -306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accent5">
                      <a:lumMod val="50000"/>
                    </a:schemeClr>
                  </a:solidFill>
                </a:rPr>
                <a:t>         基础数据建模</a:t>
              </a:r>
            </a:p>
          </p:txBody>
        </p:sp>
        <p:sp>
          <p:nvSpPr>
            <p:cNvPr id="140" name="线形标注 1(带强调线) 81">
              <a:extLst>
                <a:ext uri="{FF2B5EF4-FFF2-40B4-BE49-F238E27FC236}">
                  <a16:creationId xmlns:a16="http://schemas.microsoft.com/office/drawing/2014/main" xmlns="" id="{6A741F52-A068-4E89-8A64-9276BC20A619}"/>
                </a:ext>
              </a:extLst>
            </p:cNvPr>
            <p:cNvSpPr/>
            <p:nvPr/>
          </p:nvSpPr>
          <p:spPr>
            <a:xfrm flipH="1">
              <a:off x="1035822" y="2302365"/>
              <a:ext cx="3488735" cy="445128"/>
            </a:xfrm>
            <a:prstGeom prst="accentCallout1">
              <a:avLst>
                <a:gd name="adj1" fmla="val 53764"/>
                <a:gd name="adj2" fmla="val -2208"/>
                <a:gd name="adj3" fmla="val 50904"/>
                <a:gd name="adj4" fmla="val -187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accent5">
                      <a:lumMod val="50000"/>
                    </a:schemeClr>
                  </a:solidFill>
                </a:rPr>
                <a:t>         排产规则与操作设置</a:t>
              </a:r>
            </a:p>
          </p:txBody>
        </p:sp>
        <p:sp>
          <p:nvSpPr>
            <p:cNvPr id="141" name="线形标注 1(带强调线) 82">
              <a:extLst>
                <a:ext uri="{FF2B5EF4-FFF2-40B4-BE49-F238E27FC236}">
                  <a16:creationId xmlns:a16="http://schemas.microsoft.com/office/drawing/2014/main" xmlns="" id="{C2CC185E-4BED-4595-B78B-7462D354D723}"/>
                </a:ext>
              </a:extLst>
            </p:cNvPr>
            <p:cNvSpPr/>
            <p:nvPr/>
          </p:nvSpPr>
          <p:spPr>
            <a:xfrm flipH="1">
              <a:off x="1111344" y="954087"/>
              <a:ext cx="3413213" cy="445128"/>
            </a:xfrm>
            <a:prstGeom prst="accentCallout1">
              <a:avLst>
                <a:gd name="adj1" fmla="val 53764"/>
                <a:gd name="adj2" fmla="val -2208"/>
                <a:gd name="adj3" fmla="val 53321"/>
                <a:gd name="adj4" fmla="val -194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accent5">
                      <a:lumMod val="50000"/>
                    </a:schemeClr>
                  </a:solidFill>
                </a:rPr>
                <a:t>            排产结果与可视化</a:t>
              </a:r>
            </a:p>
          </p:txBody>
        </p:sp>
      </p:grpSp>
      <p:sp>
        <p:nvSpPr>
          <p:cNvPr id="121" name="标题 2">
            <a:extLst>
              <a:ext uri="{FF2B5EF4-FFF2-40B4-BE49-F238E27FC236}">
                <a16:creationId xmlns:a16="http://schemas.microsoft.com/office/drawing/2014/main" xmlns="" id="{522E79AF-9619-44A5-BABD-FD9E67E6BF90}"/>
              </a:ext>
            </a:extLst>
          </p:cNvPr>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平台功能架构</a:t>
            </a:r>
          </a:p>
        </p:txBody>
      </p:sp>
    </p:spTree>
    <p:extLst>
      <p:ext uri="{BB962C8B-B14F-4D97-AF65-F5344CB8AC3E}">
        <p14:creationId xmlns:p14="http://schemas.microsoft.com/office/powerpoint/2010/main" val="235303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标题 1"/>
          <p:cNvSpPr txBox="1"/>
          <p:nvPr/>
        </p:nvSpPr>
        <p:spPr>
          <a:xfrm>
            <a:off x="947420" y="1005205"/>
            <a:ext cx="3493770" cy="682625"/>
          </a:xfrm>
          <a:prstGeom prst="rect">
            <a:avLst/>
          </a:prstGeom>
        </p:spPr>
        <p:txBody>
          <a:bodyPr anchor="ctr"/>
          <a:lstStyle>
            <a:defPPr>
              <a:defRPr lang="zh-CN"/>
            </a:defPPr>
            <a:lvl1pPr>
              <a:lnSpc>
                <a:spcPct val="90000"/>
              </a:lnSpc>
              <a:spcBef>
                <a:spcPct val="0"/>
              </a:spcBef>
              <a:defRPr sz="2000" b="1">
                <a:solidFill>
                  <a:srgbClr val="24499D"/>
                </a:solidFill>
                <a:latin typeface="微软雅黑" panose="020B0503020204020204" pitchFamily="34" charset="-122"/>
                <a:ea typeface="微软雅黑" panose="020B0503020204020204" pitchFamily="34" charset="-122"/>
                <a:cs typeface="+mj-cs"/>
              </a:defRPr>
            </a:lvl1pPr>
          </a:lstStyle>
          <a:p>
            <a:r>
              <a:rPr lang="zh-CN" altLang="en-US" dirty="0"/>
              <a:t>多层次计划联动架构</a:t>
            </a:r>
          </a:p>
        </p:txBody>
      </p:sp>
      <p:grpSp>
        <p:nvGrpSpPr>
          <p:cNvPr id="414" name="组合 413"/>
          <p:cNvGrpSpPr/>
          <p:nvPr/>
        </p:nvGrpSpPr>
        <p:grpSpPr>
          <a:xfrm>
            <a:off x="436880" y="1529080"/>
            <a:ext cx="11292205" cy="5200650"/>
            <a:chOff x="1526596" y="1739065"/>
            <a:chExt cx="9138807" cy="4907415"/>
          </a:xfrm>
        </p:grpSpPr>
        <p:sp>
          <p:nvSpPr>
            <p:cNvPr id="22" name="矩形 21"/>
            <p:cNvSpPr/>
            <p:nvPr/>
          </p:nvSpPr>
          <p:spPr>
            <a:xfrm>
              <a:off x="1526596" y="1739065"/>
              <a:ext cx="451846" cy="1491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产能规划</a:t>
              </a:r>
            </a:p>
          </p:txBody>
        </p:sp>
        <p:sp>
          <p:nvSpPr>
            <p:cNvPr id="23" name="矩形 22"/>
            <p:cNvSpPr/>
            <p:nvPr/>
          </p:nvSpPr>
          <p:spPr>
            <a:xfrm>
              <a:off x="1526596" y="3224988"/>
              <a:ext cx="451846" cy="15366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调度计划</a:t>
              </a:r>
            </a:p>
          </p:txBody>
        </p:sp>
        <p:sp>
          <p:nvSpPr>
            <p:cNvPr id="24" name="矩形 23"/>
            <p:cNvSpPr/>
            <p:nvPr/>
          </p:nvSpPr>
          <p:spPr>
            <a:xfrm>
              <a:off x="1526596" y="4761643"/>
              <a:ext cx="451846" cy="18848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执行计划</a:t>
              </a:r>
            </a:p>
          </p:txBody>
        </p:sp>
        <p:sp>
          <p:nvSpPr>
            <p:cNvPr id="31" name="矩形 30"/>
            <p:cNvSpPr/>
            <p:nvPr/>
          </p:nvSpPr>
          <p:spPr>
            <a:xfrm>
              <a:off x="1978440" y="1739065"/>
              <a:ext cx="8686963" cy="30225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latin typeface="微软雅黑 Light" panose="020B0502040204020203" pitchFamily="34" charset="-122"/>
                <a:ea typeface="微软雅黑 Light" panose="020B0502040204020203" pitchFamily="34" charset="-122"/>
              </a:endParaRPr>
            </a:p>
          </p:txBody>
        </p:sp>
        <p:sp>
          <p:nvSpPr>
            <p:cNvPr id="32" name="矩形 31"/>
            <p:cNvSpPr/>
            <p:nvPr/>
          </p:nvSpPr>
          <p:spPr>
            <a:xfrm>
              <a:off x="1978442" y="1756325"/>
              <a:ext cx="8686961" cy="1468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latin typeface="微软雅黑 Light" panose="020B0502040204020203" pitchFamily="34" charset="-122"/>
                <a:ea typeface="微软雅黑 Light" panose="020B0502040204020203" pitchFamily="34" charset="-122"/>
              </a:endParaRPr>
            </a:p>
          </p:txBody>
        </p:sp>
        <p:sp>
          <p:nvSpPr>
            <p:cNvPr id="33" name="矩形 32"/>
            <p:cNvSpPr/>
            <p:nvPr/>
          </p:nvSpPr>
          <p:spPr>
            <a:xfrm>
              <a:off x="1978440" y="4788009"/>
              <a:ext cx="8686963" cy="18584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latin typeface="微软雅黑 Light" panose="020B0502040204020203" pitchFamily="34" charset="-122"/>
                <a:ea typeface="微软雅黑 Light" panose="020B0502040204020203" pitchFamily="34" charset="-122"/>
              </a:endParaRPr>
            </a:p>
          </p:txBody>
        </p:sp>
        <p:sp>
          <p:nvSpPr>
            <p:cNvPr id="34" name="矩形 33"/>
            <p:cNvSpPr/>
            <p:nvPr/>
          </p:nvSpPr>
          <p:spPr>
            <a:xfrm>
              <a:off x="2721662" y="1857734"/>
              <a:ext cx="1131722" cy="374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研发订单</a:t>
              </a:r>
            </a:p>
          </p:txBody>
        </p:sp>
        <p:sp>
          <p:nvSpPr>
            <p:cNvPr id="36" name="矩形 35"/>
            <p:cNvSpPr/>
            <p:nvPr/>
          </p:nvSpPr>
          <p:spPr>
            <a:xfrm>
              <a:off x="4216550" y="1858474"/>
              <a:ext cx="1131722" cy="374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销售</a:t>
              </a:r>
              <a:r>
                <a:rPr lang="en-US" altLang="zh-CN" sz="1200" b="1" dirty="0">
                  <a:latin typeface="微软雅黑 Light" panose="020B0502040204020203" pitchFamily="34" charset="-122"/>
                  <a:ea typeface="微软雅黑 Light" panose="020B0502040204020203" pitchFamily="34" charset="-122"/>
                </a:rPr>
                <a:t>/</a:t>
              </a:r>
              <a:r>
                <a:rPr lang="zh-CN" altLang="en-US" sz="1200" b="1" dirty="0">
                  <a:latin typeface="微软雅黑 Light" panose="020B0502040204020203" pitchFamily="34" charset="-122"/>
                  <a:ea typeface="微软雅黑 Light" panose="020B0502040204020203" pitchFamily="34" charset="-122"/>
                </a:rPr>
                <a:t>预测订单</a:t>
              </a:r>
            </a:p>
          </p:txBody>
        </p:sp>
        <p:sp>
          <p:nvSpPr>
            <p:cNvPr id="37" name="矩形 36"/>
            <p:cNvSpPr/>
            <p:nvPr/>
          </p:nvSpPr>
          <p:spPr>
            <a:xfrm>
              <a:off x="5711437" y="1857734"/>
              <a:ext cx="1131722" cy="374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设备管理</a:t>
              </a:r>
            </a:p>
          </p:txBody>
        </p:sp>
        <p:sp>
          <p:nvSpPr>
            <p:cNvPr id="38" name="矩形 37"/>
            <p:cNvSpPr/>
            <p:nvPr/>
          </p:nvSpPr>
          <p:spPr>
            <a:xfrm>
              <a:off x="2721663" y="2651790"/>
              <a:ext cx="1759844" cy="374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产线级生产计划</a:t>
              </a:r>
            </a:p>
          </p:txBody>
        </p:sp>
        <p:sp>
          <p:nvSpPr>
            <p:cNvPr id="39" name="矩形 38"/>
            <p:cNvSpPr/>
            <p:nvPr/>
          </p:nvSpPr>
          <p:spPr>
            <a:xfrm>
              <a:off x="6597179" y="2655596"/>
              <a:ext cx="1258403" cy="374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动态产能规划结果</a:t>
              </a:r>
            </a:p>
          </p:txBody>
        </p:sp>
        <p:sp>
          <p:nvSpPr>
            <p:cNvPr id="40" name="矩形 39"/>
            <p:cNvSpPr/>
            <p:nvPr/>
          </p:nvSpPr>
          <p:spPr>
            <a:xfrm>
              <a:off x="7299237" y="1857734"/>
              <a:ext cx="1258403" cy="374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工艺管理</a:t>
              </a:r>
            </a:p>
          </p:txBody>
        </p:sp>
        <p:sp>
          <p:nvSpPr>
            <p:cNvPr id="41" name="矩形 40"/>
            <p:cNvSpPr/>
            <p:nvPr/>
          </p:nvSpPr>
          <p:spPr>
            <a:xfrm>
              <a:off x="9001041" y="1857734"/>
              <a:ext cx="1258403" cy="374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临时插单</a:t>
              </a:r>
            </a:p>
          </p:txBody>
        </p:sp>
        <p:cxnSp>
          <p:nvCxnSpPr>
            <p:cNvPr id="42" name="连接符: 肘形 42"/>
            <p:cNvCxnSpPr>
              <a:stCxn id="36" idx="2"/>
              <a:endCxn id="38" idx="0"/>
            </p:cNvCxnSpPr>
            <p:nvPr/>
          </p:nvCxnSpPr>
          <p:spPr>
            <a:xfrm rot="5400000">
              <a:off x="3982767" y="1852146"/>
              <a:ext cx="418462" cy="1180826"/>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3" name="连接符: 肘形 43"/>
            <p:cNvCxnSpPr>
              <a:stCxn id="37" idx="2"/>
              <a:endCxn id="38" idx="0"/>
            </p:cNvCxnSpPr>
            <p:nvPr/>
          </p:nvCxnSpPr>
          <p:spPr>
            <a:xfrm rot="5400000">
              <a:off x="4729841" y="1104333"/>
              <a:ext cx="419202" cy="2675713"/>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4" name="连接符: 肘形 44"/>
            <p:cNvCxnSpPr>
              <a:stCxn id="40" idx="2"/>
              <a:endCxn id="38" idx="0"/>
            </p:cNvCxnSpPr>
            <p:nvPr/>
          </p:nvCxnSpPr>
          <p:spPr>
            <a:xfrm rot="5400000">
              <a:off x="5555411" y="278762"/>
              <a:ext cx="419202" cy="4326854"/>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5" name="连接符: 肘形 45"/>
            <p:cNvCxnSpPr>
              <a:stCxn id="41" idx="2"/>
              <a:endCxn id="38" idx="0"/>
            </p:cNvCxnSpPr>
            <p:nvPr/>
          </p:nvCxnSpPr>
          <p:spPr>
            <a:xfrm rot="5400000">
              <a:off x="6406313" y="-572140"/>
              <a:ext cx="419202" cy="6028658"/>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6" name="连接符: 肘形 46"/>
            <p:cNvCxnSpPr>
              <a:stCxn id="34" idx="2"/>
              <a:endCxn id="38" idx="0"/>
            </p:cNvCxnSpPr>
            <p:nvPr/>
          </p:nvCxnSpPr>
          <p:spPr>
            <a:xfrm rot="16200000" flipH="1">
              <a:off x="3234953" y="2285158"/>
              <a:ext cx="419202" cy="314062"/>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sp>
          <p:nvSpPr>
            <p:cNvPr id="47" name="矩形 46"/>
            <p:cNvSpPr/>
            <p:nvPr/>
          </p:nvSpPr>
          <p:spPr>
            <a:xfrm>
              <a:off x="4806942" y="2651798"/>
              <a:ext cx="1258403" cy="374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瓶颈工序产能规划</a:t>
              </a:r>
            </a:p>
          </p:txBody>
        </p:sp>
        <p:cxnSp>
          <p:nvCxnSpPr>
            <p:cNvPr id="48" name="连接符: 肘形 48"/>
            <p:cNvCxnSpPr>
              <a:stCxn id="47" idx="1"/>
              <a:endCxn id="38" idx="3"/>
            </p:cNvCxnSpPr>
            <p:nvPr/>
          </p:nvCxnSpPr>
          <p:spPr>
            <a:xfrm rot="10800000">
              <a:off x="4481508" y="2839217"/>
              <a:ext cx="325435" cy="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连接符: 肘形 49"/>
            <p:cNvCxnSpPr>
              <a:stCxn id="47" idx="1"/>
              <a:endCxn id="38" idx="3"/>
            </p:cNvCxnSpPr>
            <p:nvPr/>
          </p:nvCxnSpPr>
          <p:spPr>
            <a:xfrm rot="10800000">
              <a:off x="4481508" y="2839217"/>
              <a:ext cx="325435" cy="8"/>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0" name="直接箭头连接符 49"/>
            <p:cNvCxnSpPr>
              <a:stCxn id="47" idx="3"/>
              <a:endCxn id="39" idx="1"/>
            </p:cNvCxnSpPr>
            <p:nvPr/>
          </p:nvCxnSpPr>
          <p:spPr>
            <a:xfrm>
              <a:off x="6065345" y="2839225"/>
              <a:ext cx="531834" cy="379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1" name="连接符: 肘形 51"/>
            <p:cNvCxnSpPr>
              <a:stCxn id="38" idx="1"/>
              <a:endCxn id="299" idx="1"/>
            </p:cNvCxnSpPr>
            <p:nvPr/>
          </p:nvCxnSpPr>
          <p:spPr>
            <a:xfrm rot="10800000" flipV="1">
              <a:off x="2721663" y="2839217"/>
              <a:ext cx="1" cy="651172"/>
            </a:xfrm>
            <a:prstGeom prst="bentConnector3">
              <a:avLst>
                <a:gd name="adj1" fmla="val 22860100000"/>
              </a:avLst>
            </a:prstGeom>
            <a:ln>
              <a:tailEnd type="triangle"/>
            </a:ln>
          </p:spPr>
          <p:style>
            <a:lnRef idx="3">
              <a:schemeClr val="accent6"/>
            </a:lnRef>
            <a:fillRef idx="0">
              <a:schemeClr val="accent6"/>
            </a:fillRef>
            <a:effectRef idx="2">
              <a:schemeClr val="accent6"/>
            </a:effectRef>
            <a:fontRef idx="minor">
              <a:schemeClr val="tx1"/>
            </a:fontRef>
          </p:style>
        </p:cxnSp>
        <p:sp>
          <p:nvSpPr>
            <p:cNvPr id="52" name="矩形 51"/>
            <p:cNvSpPr/>
            <p:nvPr/>
          </p:nvSpPr>
          <p:spPr>
            <a:xfrm>
              <a:off x="2721662" y="4041487"/>
              <a:ext cx="1191107" cy="374854"/>
            </a:xfrm>
            <a:prstGeom prst="rect">
              <a:avLst/>
            </a:prstGeom>
            <a:solidFill>
              <a:srgbClr val="59595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工序级生产计划</a:t>
              </a:r>
            </a:p>
          </p:txBody>
        </p:sp>
        <p:sp>
          <p:nvSpPr>
            <p:cNvPr id="53" name="矩形 52"/>
            <p:cNvSpPr/>
            <p:nvPr/>
          </p:nvSpPr>
          <p:spPr>
            <a:xfrm>
              <a:off x="6334112" y="3292205"/>
              <a:ext cx="1353423" cy="406855"/>
            </a:xfrm>
            <a:prstGeom prst="rect">
              <a:avLst/>
            </a:prstGeom>
            <a:solidFill>
              <a:srgbClr val="59595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来料入库检查</a:t>
              </a:r>
            </a:p>
          </p:txBody>
        </p:sp>
        <p:sp>
          <p:nvSpPr>
            <p:cNvPr id="57" name="矩形 56"/>
            <p:cNvSpPr/>
            <p:nvPr/>
          </p:nvSpPr>
          <p:spPr>
            <a:xfrm>
              <a:off x="4976778" y="3283066"/>
              <a:ext cx="1186444" cy="408527"/>
            </a:xfrm>
            <a:prstGeom prst="rect">
              <a:avLst/>
            </a:prstGeom>
            <a:solidFill>
              <a:srgbClr val="59595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关键设备能力评估</a:t>
              </a:r>
            </a:p>
          </p:txBody>
        </p:sp>
        <p:cxnSp>
          <p:nvCxnSpPr>
            <p:cNvPr id="69" name="连接符: 肘形 70"/>
            <p:cNvCxnSpPr>
              <a:stCxn id="299" idx="1"/>
              <a:endCxn id="52" idx="1"/>
            </p:cNvCxnSpPr>
            <p:nvPr/>
          </p:nvCxnSpPr>
          <p:spPr>
            <a:xfrm rot="10800000" flipV="1">
              <a:off x="2721662" y="3490388"/>
              <a:ext cx="12700" cy="738525"/>
            </a:xfrm>
            <a:prstGeom prst="bentConnector3">
              <a:avLst>
                <a:gd name="adj1" fmla="val 1800000"/>
              </a:avLst>
            </a:prstGeom>
            <a:ln>
              <a:tailEnd type="triangle"/>
            </a:ln>
          </p:spPr>
          <p:style>
            <a:lnRef idx="3">
              <a:schemeClr val="accent6"/>
            </a:lnRef>
            <a:fillRef idx="0">
              <a:schemeClr val="accent6"/>
            </a:fillRef>
            <a:effectRef idx="2">
              <a:schemeClr val="accent6"/>
            </a:effectRef>
            <a:fontRef idx="minor">
              <a:schemeClr val="tx1"/>
            </a:fontRef>
          </p:style>
        </p:cxnSp>
        <p:sp>
          <p:nvSpPr>
            <p:cNvPr id="77" name="矩形 76"/>
            <p:cNvSpPr/>
            <p:nvPr/>
          </p:nvSpPr>
          <p:spPr>
            <a:xfrm>
              <a:off x="2721661" y="5175211"/>
              <a:ext cx="1188159" cy="37485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日派工计划</a:t>
              </a:r>
            </a:p>
          </p:txBody>
        </p:sp>
        <p:cxnSp>
          <p:nvCxnSpPr>
            <p:cNvPr id="79" name="直接箭头连接符 78"/>
            <p:cNvCxnSpPr>
              <a:stCxn id="77" idx="3"/>
              <a:endCxn id="200" idx="1"/>
            </p:cNvCxnSpPr>
            <p:nvPr/>
          </p:nvCxnSpPr>
          <p:spPr>
            <a:xfrm>
              <a:off x="3909820" y="5362638"/>
              <a:ext cx="656696" cy="49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1" name="连接符: 肘形 87"/>
            <p:cNvCxnSpPr>
              <a:stCxn id="52" idx="2"/>
              <a:endCxn id="77" idx="0"/>
            </p:cNvCxnSpPr>
            <p:nvPr/>
          </p:nvCxnSpPr>
          <p:spPr>
            <a:xfrm rot="5400000">
              <a:off x="2937044" y="4795039"/>
              <a:ext cx="758870" cy="1475"/>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2" name="连接符: 肘形 102"/>
            <p:cNvCxnSpPr>
              <a:stCxn id="53" idx="2"/>
              <a:endCxn id="299" idx="3"/>
            </p:cNvCxnSpPr>
            <p:nvPr/>
          </p:nvCxnSpPr>
          <p:spPr>
            <a:xfrm rot="5400000" flipH="1">
              <a:off x="5517010" y="2205247"/>
              <a:ext cx="208671" cy="2778957"/>
            </a:xfrm>
            <a:prstGeom prst="bentConnector4">
              <a:avLst>
                <a:gd name="adj1" fmla="val -109550"/>
                <a:gd name="adj2" fmla="val 83115"/>
              </a:avLst>
            </a:prstGeom>
            <a:ln>
              <a:tailEnd type="triangle"/>
            </a:ln>
          </p:spPr>
          <p:style>
            <a:lnRef idx="3">
              <a:schemeClr val="accent6"/>
            </a:lnRef>
            <a:fillRef idx="0">
              <a:schemeClr val="accent6"/>
            </a:fillRef>
            <a:effectRef idx="2">
              <a:schemeClr val="accent6"/>
            </a:effectRef>
            <a:fontRef idx="minor">
              <a:schemeClr val="tx1"/>
            </a:fontRef>
          </p:style>
        </p:cxnSp>
        <p:sp>
          <p:nvSpPr>
            <p:cNvPr id="97" name="矩形 96"/>
            <p:cNvSpPr/>
            <p:nvPr/>
          </p:nvSpPr>
          <p:spPr>
            <a:xfrm>
              <a:off x="3915646" y="5946964"/>
              <a:ext cx="1131722" cy="37485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生产实绩</a:t>
              </a:r>
            </a:p>
          </p:txBody>
        </p:sp>
        <p:sp>
          <p:nvSpPr>
            <p:cNvPr id="98" name="矩形 97"/>
            <p:cNvSpPr/>
            <p:nvPr/>
          </p:nvSpPr>
          <p:spPr>
            <a:xfrm>
              <a:off x="5379713" y="5946964"/>
              <a:ext cx="1131722" cy="37485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异常场景</a:t>
              </a:r>
            </a:p>
          </p:txBody>
        </p:sp>
        <p:cxnSp>
          <p:nvCxnSpPr>
            <p:cNvPr id="101" name="连接符: 肘形 121"/>
            <p:cNvCxnSpPr>
              <a:stCxn id="200" idx="2"/>
              <a:endCxn id="97" idx="0"/>
            </p:cNvCxnSpPr>
            <p:nvPr/>
          </p:nvCxnSpPr>
          <p:spPr>
            <a:xfrm rot="5400000">
              <a:off x="4610990" y="5425576"/>
              <a:ext cx="391905" cy="650870"/>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03" name="连接符: 肘形 123"/>
            <p:cNvCxnSpPr>
              <a:stCxn id="52" idx="3"/>
              <a:endCxn id="143" idx="1"/>
            </p:cNvCxnSpPr>
            <p:nvPr/>
          </p:nvCxnSpPr>
          <p:spPr>
            <a:xfrm flipV="1">
              <a:off x="3912769" y="4225678"/>
              <a:ext cx="722374" cy="3236"/>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08" name="直接箭头连接符 107"/>
            <p:cNvCxnSpPr>
              <a:stCxn id="200" idx="3"/>
              <a:endCxn id="201" idx="1"/>
            </p:cNvCxnSpPr>
            <p:nvPr/>
          </p:nvCxnSpPr>
          <p:spPr>
            <a:xfrm flipV="1">
              <a:off x="5698238" y="5362638"/>
              <a:ext cx="715500" cy="49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43" name="矩形 142"/>
            <p:cNvSpPr/>
            <p:nvPr/>
          </p:nvSpPr>
          <p:spPr>
            <a:xfrm>
              <a:off x="4635143" y="4039097"/>
              <a:ext cx="1353423" cy="373161"/>
            </a:xfrm>
            <a:prstGeom prst="rect">
              <a:avLst/>
            </a:prstGeom>
            <a:solidFill>
              <a:srgbClr val="59595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滚动作业计划</a:t>
              </a:r>
            </a:p>
          </p:txBody>
        </p:sp>
        <p:cxnSp>
          <p:nvCxnSpPr>
            <p:cNvPr id="169" name="连接符: 肘形 123"/>
            <p:cNvCxnSpPr>
              <a:stCxn id="143" idx="1"/>
              <a:endCxn id="52" idx="3"/>
            </p:cNvCxnSpPr>
            <p:nvPr/>
          </p:nvCxnSpPr>
          <p:spPr>
            <a:xfrm rot="10800000" flipV="1">
              <a:off x="3912769" y="4225678"/>
              <a:ext cx="722374" cy="3236"/>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sp>
          <p:nvSpPr>
            <p:cNvPr id="200" name="矩形 199"/>
            <p:cNvSpPr/>
            <p:nvPr/>
          </p:nvSpPr>
          <p:spPr>
            <a:xfrm>
              <a:off x="4566516" y="5180205"/>
              <a:ext cx="1131722" cy="37485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计划执行与实时调度</a:t>
              </a:r>
            </a:p>
          </p:txBody>
        </p:sp>
        <p:sp>
          <p:nvSpPr>
            <p:cNvPr id="201" name="矩形 200"/>
            <p:cNvSpPr/>
            <p:nvPr/>
          </p:nvSpPr>
          <p:spPr>
            <a:xfrm>
              <a:off x="6413738" y="5175211"/>
              <a:ext cx="1131722" cy="37485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计划执行反馈</a:t>
              </a:r>
            </a:p>
          </p:txBody>
        </p:sp>
        <p:cxnSp>
          <p:nvCxnSpPr>
            <p:cNvPr id="209" name="连接符: 肘形 121"/>
            <p:cNvCxnSpPr>
              <a:stCxn id="200" idx="2"/>
              <a:endCxn id="98" idx="0"/>
            </p:cNvCxnSpPr>
            <p:nvPr/>
          </p:nvCxnSpPr>
          <p:spPr>
            <a:xfrm rot="16200000" flipH="1">
              <a:off x="5343023" y="5344412"/>
              <a:ext cx="391905" cy="813197"/>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14" name="连接符: 肘形 121"/>
            <p:cNvCxnSpPr>
              <a:stCxn id="97" idx="2"/>
              <a:endCxn id="201" idx="2"/>
            </p:cNvCxnSpPr>
            <p:nvPr/>
          </p:nvCxnSpPr>
          <p:spPr>
            <a:xfrm rot="5400000" flipH="1" flipV="1">
              <a:off x="5344676" y="4686896"/>
              <a:ext cx="771753" cy="2498092"/>
            </a:xfrm>
            <a:prstGeom prst="bentConnector3">
              <a:avLst>
                <a:gd name="adj1" fmla="val -2962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17" name="连接符: 肘形 121"/>
            <p:cNvCxnSpPr>
              <a:stCxn id="98" idx="2"/>
              <a:endCxn id="201" idx="2"/>
            </p:cNvCxnSpPr>
            <p:nvPr/>
          </p:nvCxnSpPr>
          <p:spPr>
            <a:xfrm rot="5400000" flipH="1" flipV="1">
              <a:off x="6076709" y="5418929"/>
              <a:ext cx="771753" cy="1034025"/>
            </a:xfrm>
            <a:prstGeom prst="bentConnector3">
              <a:avLst>
                <a:gd name="adj1" fmla="val -2962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20" name="连接符: 肘形 121"/>
            <p:cNvCxnSpPr>
              <a:stCxn id="201" idx="0"/>
              <a:endCxn id="143" idx="3"/>
            </p:cNvCxnSpPr>
            <p:nvPr/>
          </p:nvCxnSpPr>
          <p:spPr>
            <a:xfrm rot="16200000" flipV="1">
              <a:off x="6009317" y="4204928"/>
              <a:ext cx="949533" cy="991033"/>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sp>
          <p:nvSpPr>
            <p:cNvPr id="247" name="矩形 246"/>
            <p:cNvSpPr/>
            <p:nvPr/>
          </p:nvSpPr>
          <p:spPr>
            <a:xfrm>
              <a:off x="9209005" y="4045447"/>
              <a:ext cx="1282608" cy="373161"/>
            </a:xfrm>
            <a:prstGeom prst="rect">
              <a:avLst/>
            </a:prstGeom>
            <a:solidFill>
              <a:srgbClr val="59595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设备产能</a:t>
              </a:r>
            </a:p>
          </p:txBody>
        </p:sp>
        <p:cxnSp>
          <p:nvCxnSpPr>
            <p:cNvPr id="248" name="连接符: 肘形 123"/>
            <p:cNvCxnSpPr>
              <a:stCxn id="143" idx="2"/>
              <a:endCxn id="247" idx="2"/>
            </p:cNvCxnSpPr>
            <p:nvPr/>
          </p:nvCxnSpPr>
          <p:spPr>
            <a:xfrm rot="16200000" flipH="1">
              <a:off x="7577907" y="2146206"/>
              <a:ext cx="6350" cy="4538454"/>
            </a:xfrm>
            <a:prstGeom prst="bentConnector3">
              <a:avLst>
                <a:gd name="adj1" fmla="val 370000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51" name="连接符: 肘形 123"/>
            <p:cNvCxnSpPr>
              <a:stCxn id="52" idx="2"/>
              <a:endCxn id="247" idx="2"/>
            </p:cNvCxnSpPr>
            <p:nvPr/>
          </p:nvCxnSpPr>
          <p:spPr>
            <a:xfrm rot="16200000" flipH="1">
              <a:off x="6582629" y="1150927"/>
              <a:ext cx="2267" cy="6533093"/>
            </a:xfrm>
            <a:prstGeom prst="bentConnector3">
              <a:avLst>
                <a:gd name="adj1" fmla="val 1018381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54" name="连接符: 肘形 123"/>
            <p:cNvCxnSpPr>
              <a:stCxn id="247" idx="0"/>
              <a:endCxn id="47" idx="0"/>
            </p:cNvCxnSpPr>
            <p:nvPr/>
          </p:nvCxnSpPr>
          <p:spPr>
            <a:xfrm rot="16200000" flipV="1">
              <a:off x="6946403" y="1141540"/>
              <a:ext cx="1393649" cy="4414165"/>
            </a:xfrm>
            <a:prstGeom prst="bentConnector3">
              <a:avLst>
                <a:gd name="adj1" fmla="val 107125"/>
              </a:avLst>
            </a:prstGeom>
            <a:ln>
              <a:tailEnd type="triangle"/>
            </a:ln>
          </p:spPr>
          <p:style>
            <a:lnRef idx="3">
              <a:schemeClr val="accent6"/>
            </a:lnRef>
            <a:fillRef idx="0">
              <a:schemeClr val="accent6"/>
            </a:fillRef>
            <a:effectRef idx="2">
              <a:schemeClr val="accent6"/>
            </a:effectRef>
            <a:fontRef idx="minor">
              <a:schemeClr val="tx1"/>
            </a:fontRef>
          </p:style>
        </p:cxnSp>
        <p:sp>
          <p:nvSpPr>
            <p:cNvPr id="266" name="矩形 265"/>
            <p:cNvSpPr/>
            <p:nvPr/>
          </p:nvSpPr>
          <p:spPr>
            <a:xfrm>
              <a:off x="7855582" y="3284739"/>
              <a:ext cx="1353423" cy="406855"/>
            </a:xfrm>
            <a:prstGeom prst="rect">
              <a:avLst/>
            </a:prstGeom>
            <a:solidFill>
              <a:srgbClr val="59595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设备维保</a:t>
              </a:r>
              <a:r>
                <a:rPr lang="en-US" altLang="zh-CN" sz="1200" b="1" dirty="0">
                  <a:latin typeface="微软雅黑 Light" panose="020B0502040204020203" pitchFamily="34" charset="-122"/>
                  <a:ea typeface="微软雅黑 Light" panose="020B0502040204020203" pitchFamily="34" charset="-122"/>
                </a:rPr>
                <a:t>/</a:t>
              </a:r>
              <a:r>
                <a:rPr lang="zh-CN" altLang="en-US" sz="1200" b="1" dirty="0">
                  <a:latin typeface="微软雅黑 Light" panose="020B0502040204020203" pitchFamily="34" charset="-122"/>
                  <a:ea typeface="微软雅黑 Light" panose="020B0502040204020203" pitchFamily="34" charset="-122"/>
                </a:rPr>
                <a:t>定保规划</a:t>
              </a:r>
            </a:p>
          </p:txBody>
        </p:sp>
        <p:cxnSp>
          <p:nvCxnSpPr>
            <p:cNvPr id="272" name="连接符: 肘形 102"/>
            <p:cNvCxnSpPr>
              <a:stCxn id="266" idx="2"/>
              <a:endCxn id="299" idx="3"/>
            </p:cNvCxnSpPr>
            <p:nvPr/>
          </p:nvCxnSpPr>
          <p:spPr>
            <a:xfrm rot="5400000" flipH="1">
              <a:off x="6281478" y="1440779"/>
              <a:ext cx="201205" cy="4300427"/>
            </a:xfrm>
            <a:prstGeom prst="bentConnector4">
              <a:avLst>
                <a:gd name="adj1" fmla="val -113615"/>
                <a:gd name="adj2" fmla="val 8858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75" name="连接符: 肘形 102"/>
            <p:cNvCxnSpPr>
              <a:stCxn id="47" idx="2"/>
              <a:endCxn id="266" idx="0"/>
            </p:cNvCxnSpPr>
            <p:nvPr/>
          </p:nvCxnSpPr>
          <p:spPr>
            <a:xfrm rot="16200000" flipH="1">
              <a:off x="6855176" y="1607620"/>
              <a:ext cx="258087" cy="3096150"/>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86" name="连接符: 肘形 102"/>
            <p:cNvCxnSpPr>
              <a:stCxn id="57" idx="2"/>
              <a:endCxn id="299" idx="3"/>
            </p:cNvCxnSpPr>
            <p:nvPr/>
          </p:nvCxnSpPr>
          <p:spPr>
            <a:xfrm rot="5400000" flipH="1">
              <a:off x="4800332" y="2921925"/>
              <a:ext cx="201204" cy="1338133"/>
            </a:xfrm>
            <a:prstGeom prst="bentConnector4">
              <a:avLst>
                <a:gd name="adj1" fmla="val -113616"/>
                <a:gd name="adj2" fmla="val 63193"/>
              </a:avLst>
            </a:prstGeom>
            <a:ln>
              <a:tailEnd type="triangle"/>
            </a:ln>
          </p:spPr>
          <p:style>
            <a:lnRef idx="3">
              <a:schemeClr val="accent6"/>
            </a:lnRef>
            <a:fillRef idx="0">
              <a:schemeClr val="accent6"/>
            </a:fillRef>
            <a:effectRef idx="2">
              <a:schemeClr val="accent6"/>
            </a:effectRef>
            <a:fontRef idx="minor">
              <a:schemeClr val="tx1"/>
            </a:fontRef>
          </p:style>
        </p:cxnSp>
        <p:sp>
          <p:nvSpPr>
            <p:cNvPr id="299" name="矩形 298"/>
            <p:cNvSpPr/>
            <p:nvPr/>
          </p:nvSpPr>
          <p:spPr>
            <a:xfrm>
              <a:off x="2721662" y="3302962"/>
              <a:ext cx="1510205" cy="374854"/>
            </a:xfrm>
            <a:prstGeom prst="rect">
              <a:avLst/>
            </a:prstGeom>
            <a:solidFill>
              <a:srgbClr val="59595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Light" panose="020B0502040204020203" pitchFamily="34" charset="-122"/>
                  <a:ea typeface="微软雅黑 Light" panose="020B0502040204020203" pitchFamily="34" charset="-122"/>
                </a:rPr>
                <a:t>瓶颈工序任务队列</a:t>
              </a:r>
            </a:p>
          </p:txBody>
        </p:sp>
      </p:grpSp>
      <p:sp>
        <p:nvSpPr>
          <p:cNvPr id="58" name="标题 2">
            <a:extLst>
              <a:ext uri="{FF2B5EF4-FFF2-40B4-BE49-F238E27FC236}">
                <a16:creationId xmlns:a16="http://schemas.microsoft.com/office/drawing/2014/main" xmlns="" id="{649E183C-05D8-4281-A025-39273FC20C18}"/>
              </a:ext>
            </a:extLst>
          </p:cNvPr>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多层计划联动</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数据贯通</a:t>
            </a:r>
          </a:p>
        </p:txBody>
      </p:sp>
      <p:grpSp>
        <p:nvGrpSpPr>
          <p:cNvPr id="3" name="组合 2">
            <a:extLst>
              <a:ext uri="{FF2B5EF4-FFF2-40B4-BE49-F238E27FC236}">
                <a16:creationId xmlns:a16="http://schemas.microsoft.com/office/drawing/2014/main" xmlns="" id="{41674BCF-15E9-45B6-9650-56002E663A8B}"/>
              </a:ext>
            </a:extLst>
          </p:cNvPr>
          <p:cNvGrpSpPr/>
          <p:nvPr/>
        </p:nvGrpSpPr>
        <p:grpSpPr>
          <a:xfrm>
            <a:off x="434715" y="1124262"/>
            <a:ext cx="11572407" cy="5336499"/>
            <a:chOff x="1189038" y="1825625"/>
            <a:chExt cx="9813925" cy="4330700"/>
          </a:xfrm>
        </p:grpSpPr>
        <p:pic>
          <p:nvPicPr>
            <p:cNvPr id="6" name="图片 86" descr="C:\Users\Spark\AppData\Local\Microsoft\Windows\Temporary Internet Files\Content.Word\零件工艺网络图展示.bmp">
              <a:extLst>
                <a:ext uri="{FF2B5EF4-FFF2-40B4-BE49-F238E27FC236}">
                  <a16:creationId xmlns:a16="http://schemas.microsoft.com/office/drawing/2014/main" xmlns="" id="{2E959996-F8D1-4116-85B1-8247CD7672AE}"/>
                </a:ext>
              </a:extLst>
            </p:cNvPr>
            <p:cNvPicPr>
              <a:picLocks noChangeAspect="1" noChangeArrowheads="1"/>
            </p:cNvPicPr>
            <p:nvPr/>
          </p:nvPicPr>
          <p:blipFill>
            <a:blip r:embed="rId3" cstate="screen"/>
            <a:srcRect/>
            <a:stretch>
              <a:fillRect/>
            </a:stretch>
          </p:blipFill>
          <p:spPr bwMode="auto">
            <a:xfrm>
              <a:off x="1286606" y="4159570"/>
              <a:ext cx="3126364" cy="1588913"/>
            </a:xfrm>
            <a:prstGeom prst="rect">
              <a:avLst/>
            </a:prstGeom>
            <a:ln w="57150">
              <a:solidFill>
                <a:schemeClr val="bg1">
                  <a:lumMod val="85000"/>
                </a:schemeClr>
              </a:solidFill>
              <a:miter lim="800000"/>
              <a:headEnd/>
              <a:tailEnd/>
            </a:ln>
            <a:effectLst>
              <a:reflection blurRad="6350" stA="17000" endPos="35000" dist="12700" dir="5400000" sy="-100000" algn="bl" rotWithShape="0"/>
            </a:effectLst>
          </p:spPr>
        </p:pic>
        <p:pic>
          <p:nvPicPr>
            <p:cNvPr id="7" name="图片 83" descr="F:\12、产品--MES重要产物\08、产品--界面截图\基础数据\物料和BOM.jpg">
              <a:extLst>
                <a:ext uri="{FF2B5EF4-FFF2-40B4-BE49-F238E27FC236}">
                  <a16:creationId xmlns:a16="http://schemas.microsoft.com/office/drawing/2014/main" xmlns="" id="{3BFE9759-CB8F-46B2-B7C4-6167A0796DE2}"/>
                </a:ext>
              </a:extLst>
            </p:cNvPr>
            <p:cNvPicPr>
              <a:picLocks noChangeAspect="1" noChangeArrowheads="1"/>
            </p:cNvPicPr>
            <p:nvPr/>
          </p:nvPicPr>
          <p:blipFill>
            <a:blip r:embed="rId4" cstate="screen"/>
            <a:srcRect/>
            <a:stretch>
              <a:fillRect/>
            </a:stretch>
          </p:blipFill>
          <p:spPr bwMode="auto">
            <a:xfrm>
              <a:off x="4674536" y="4206722"/>
              <a:ext cx="3097962" cy="1611492"/>
            </a:xfrm>
            <a:prstGeom prst="rect">
              <a:avLst/>
            </a:prstGeom>
            <a:ln w="57150">
              <a:solidFill>
                <a:schemeClr val="bg1">
                  <a:lumMod val="85000"/>
                </a:schemeClr>
              </a:solidFill>
              <a:miter lim="800000"/>
              <a:headEnd/>
              <a:tailEnd/>
            </a:ln>
            <a:effectLst>
              <a:reflection blurRad="6350" stA="17000" endPos="35000" dist="12700" dir="5400000" sy="-100000" algn="bl" rotWithShape="0"/>
            </a:effectLst>
          </p:spPr>
        </p:pic>
        <p:pic>
          <p:nvPicPr>
            <p:cNvPr id="8" name="图片 71" descr="F:\12、产品--MES重要产物\08、产品--界面截图\基础数据\基础数据导入.jpg">
              <a:extLst>
                <a:ext uri="{FF2B5EF4-FFF2-40B4-BE49-F238E27FC236}">
                  <a16:creationId xmlns:a16="http://schemas.microsoft.com/office/drawing/2014/main" xmlns="" id="{818A63DA-87CE-45B9-A1CE-017BEE89C386}"/>
                </a:ext>
              </a:extLst>
            </p:cNvPr>
            <p:cNvPicPr>
              <a:picLocks noChangeAspect="1" noChangeArrowheads="1"/>
            </p:cNvPicPr>
            <p:nvPr/>
          </p:nvPicPr>
          <p:blipFill>
            <a:blip r:embed="rId5" cstate="screen"/>
            <a:srcRect/>
            <a:stretch>
              <a:fillRect/>
            </a:stretch>
          </p:blipFill>
          <p:spPr bwMode="auto">
            <a:xfrm>
              <a:off x="8094239" y="4206722"/>
              <a:ext cx="2842927" cy="1657519"/>
            </a:xfrm>
            <a:prstGeom prst="rect">
              <a:avLst/>
            </a:prstGeom>
            <a:ln w="57150">
              <a:solidFill>
                <a:schemeClr val="bg1">
                  <a:lumMod val="85000"/>
                </a:schemeClr>
              </a:solidFill>
              <a:miter lim="800000"/>
              <a:headEnd/>
              <a:tailEnd/>
            </a:ln>
            <a:effectLst>
              <a:reflection blurRad="6350" stA="17000" endPos="35000" dist="12700" dir="5400000" sy="-100000" algn="bl" rotWithShape="0"/>
            </a:effectLst>
          </p:spPr>
        </p:pic>
        <p:sp>
          <p:nvSpPr>
            <p:cNvPr id="10" name="object 13">
              <a:extLst>
                <a:ext uri="{FF2B5EF4-FFF2-40B4-BE49-F238E27FC236}">
                  <a16:creationId xmlns:a16="http://schemas.microsoft.com/office/drawing/2014/main" xmlns="" id="{800FB99A-D355-4F22-B18D-302D317BCA28}"/>
                </a:ext>
              </a:extLst>
            </p:cNvPr>
            <p:cNvSpPr>
              <a:spLocks/>
            </p:cNvSpPr>
            <p:nvPr/>
          </p:nvSpPr>
          <p:spPr bwMode="auto">
            <a:xfrm>
              <a:off x="1190625" y="5662613"/>
              <a:ext cx="3282950" cy="493712"/>
            </a:xfrm>
            <a:custGeom>
              <a:avLst/>
              <a:gdLst>
                <a:gd name="T0" fmla="*/ 0 w 3960495"/>
                <a:gd name="T1" fmla="*/ 0 h 297802"/>
                <a:gd name="T2" fmla="*/ 3960495 w 3960495"/>
                <a:gd name="T3" fmla="*/ 297802 h 297802"/>
              </a:gdLst>
              <a:ahLst/>
              <a:cxnLst/>
              <a:rect l="T0" t="T1" r="T2" b="T3"/>
              <a:pathLst>
                <a:path w="3960495" h="297802">
                  <a:moveTo>
                    <a:pt x="0" y="297802"/>
                  </a:moveTo>
                  <a:lnTo>
                    <a:pt x="3960495" y="297802"/>
                  </a:lnTo>
                  <a:lnTo>
                    <a:pt x="3960495" y="0"/>
                  </a:lnTo>
                  <a:lnTo>
                    <a:pt x="0" y="0"/>
                  </a:lnTo>
                  <a:lnTo>
                    <a:pt x="0" y="297802"/>
                  </a:lnTo>
                  <a:close/>
                </a:path>
              </a:pathLst>
            </a:custGeom>
            <a:solidFill>
              <a:srgbClr val="24499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1400">
                  <a:solidFill>
                    <a:schemeClr val="bg1"/>
                  </a:solidFill>
                  <a:latin typeface="微软雅黑" panose="020B0503020204020204" pitchFamily="34" charset="-122"/>
                </a:rPr>
                <a:t>图形化工艺配置</a:t>
              </a:r>
            </a:p>
          </p:txBody>
        </p:sp>
        <p:sp>
          <p:nvSpPr>
            <p:cNvPr id="11" name="object 17">
              <a:extLst>
                <a:ext uri="{FF2B5EF4-FFF2-40B4-BE49-F238E27FC236}">
                  <a16:creationId xmlns:a16="http://schemas.microsoft.com/office/drawing/2014/main" xmlns="" id="{8CDCF3B3-BC81-4A43-95D7-EC1E2EB5196F}"/>
                </a:ext>
              </a:extLst>
            </p:cNvPr>
            <p:cNvSpPr>
              <a:spLocks/>
            </p:cNvSpPr>
            <p:nvPr/>
          </p:nvSpPr>
          <p:spPr bwMode="auto">
            <a:xfrm>
              <a:off x="4616450" y="5662613"/>
              <a:ext cx="3216275" cy="493712"/>
            </a:xfrm>
            <a:custGeom>
              <a:avLst/>
              <a:gdLst>
                <a:gd name="T0" fmla="*/ 0 w 3790569"/>
                <a:gd name="T1" fmla="*/ 0 h 307771"/>
                <a:gd name="T2" fmla="*/ 3790569 w 3790569"/>
                <a:gd name="T3" fmla="*/ 307771 h 307771"/>
              </a:gdLst>
              <a:ahLst/>
              <a:cxnLst/>
              <a:rect l="T0" t="T1" r="T2" b="T3"/>
              <a:pathLst>
                <a:path w="3790569" h="307771">
                  <a:moveTo>
                    <a:pt x="0" y="307771"/>
                  </a:moveTo>
                  <a:lnTo>
                    <a:pt x="3790569" y="307771"/>
                  </a:lnTo>
                  <a:lnTo>
                    <a:pt x="3790569" y="0"/>
                  </a:lnTo>
                  <a:lnTo>
                    <a:pt x="0" y="0"/>
                  </a:lnTo>
                  <a:lnTo>
                    <a:pt x="0" y="307771"/>
                  </a:lnTo>
                  <a:close/>
                </a:path>
              </a:pathLst>
            </a:custGeom>
            <a:solidFill>
              <a:srgbClr val="24499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400">
                  <a:solidFill>
                    <a:schemeClr val="bg1"/>
                  </a:solidFill>
                  <a:latin typeface="微软雅黑" panose="020B0503020204020204" pitchFamily="34" charset="-122"/>
                </a:rPr>
                <a:t>BOM</a:t>
              </a:r>
              <a:r>
                <a:rPr lang="zh-CN" altLang="en-US" sz="1400">
                  <a:solidFill>
                    <a:schemeClr val="bg1"/>
                  </a:solidFill>
                  <a:latin typeface="微软雅黑" panose="020B0503020204020204" pitchFamily="34" charset="-122"/>
                </a:rPr>
                <a:t>、物料信息维护</a:t>
              </a:r>
            </a:p>
          </p:txBody>
        </p:sp>
        <p:sp>
          <p:nvSpPr>
            <p:cNvPr id="12" name="object 20">
              <a:extLst>
                <a:ext uri="{FF2B5EF4-FFF2-40B4-BE49-F238E27FC236}">
                  <a16:creationId xmlns:a16="http://schemas.microsoft.com/office/drawing/2014/main" xmlns="" id="{2BD7C9C4-5B43-4517-9C4F-7F4BF104B577}"/>
                </a:ext>
              </a:extLst>
            </p:cNvPr>
            <p:cNvSpPr>
              <a:spLocks/>
            </p:cNvSpPr>
            <p:nvPr/>
          </p:nvSpPr>
          <p:spPr bwMode="auto">
            <a:xfrm>
              <a:off x="8035925" y="5662613"/>
              <a:ext cx="2954338" cy="493712"/>
            </a:xfrm>
            <a:custGeom>
              <a:avLst/>
              <a:gdLst>
                <a:gd name="T0" fmla="*/ 0 w 3790569"/>
                <a:gd name="T1" fmla="*/ 0 h 307771"/>
                <a:gd name="T2" fmla="*/ 3790569 w 3790569"/>
                <a:gd name="T3" fmla="*/ 307771 h 307771"/>
              </a:gdLst>
              <a:ahLst/>
              <a:cxnLst/>
              <a:rect l="T0" t="T1" r="T2" b="T3"/>
              <a:pathLst>
                <a:path w="3790569" h="307771">
                  <a:moveTo>
                    <a:pt x="0" y="307771"/>
                  </a:moveTo>
                  <a:lnTo>
                    <a:pt x="3790569" y="307771"/>
                  </a:lnTo>
                  <a:lnTo>
                    <a:pt x="3790569" y="0"/>
                  </a:lnTo>
                  <a:lnTo>
                    <a:pt x="0" y="0"/>
                  </a:lnTo>
                  <a:lnTo>
                    <a:pt x="0" y="307771"/>
                  </a:lnTo>
                  <a:close/>
                </a:path>
              </a:pathLst>
            </a:custGeom>
            <a:solidFill>
              <a:srgbClr val="24499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1400">
                  <a:solidFill>
                    <a:schemeClr val="bg1"/>
                  </a:solidFill>
                  <a:latin typeface="微软雅黑" panose="020B0503020204020204" pitchFamily="34" charset="-122"/>
                </a:rPr>
                <a:t>技术准备状态查看</a:t>
              </a:r>
            </a:p>
          </p:txBody>
        </p:sp>
        <p:sp>
          <p:nvSpPr>
            <p:cNvPr id="13" name="object 21">
              <a:extLst>
                <a:ext uri="{FF2B5EF4-FFF2-40B4-BE49-F238E27FC236}">
                  <a16:creationId xmlns:a16="http://schemas.microsoft.com/office/drawing/2014/main" xmlns="" id="{B74CD962-80F2-499F-A704-9C40917D7ACF}"/>
                </a:ext>
              </a:extLst>
            </p:cNvPr>
            <p:cNvSpPr txBox="1"/>
            <p:nvPr/>
          </p:nvSpPr>
          <p:spPr>
            <a:xfrm>
              <a:off x="1189038" y="1825625"/>
              <a:ext cx="9813925" cy="2003425"/>
            </a:xfrm>
            <a:prstGeom prst="rect">
              <a:avLst/>
            </a:prstGeom>
            <a:solidFill>
              <a:schemeClr val="bg1">
                <a:lumMod val="95000"/>
              </a:schemeClr>
            </a:solidFill>
            <a:ln>
              <a:solidFill>
                <a:schemeClr val="bg1">
                  <a:lumMod val="75000"/>
                </a:schemeClr>
              </a:solidFill>
            </a:ln>
          </p:spPr>
          <p:txBody>
            <a:bodyPr lIns="251999" tIns="108000" rIns="180000" bIns="108000" anchor="ctr" anchorCtr="1"/>
            <a:lstStyle>
              <a:defPPr>
                <a:defRPr lang="zh-CN"/>
              </a:defPPr>
              <a:lvl1pPr defTabSz="1828165" fontAlgn="base">
                <a:lnSpc>
                  <a:spcPct val="250000"/>
                </a:lnSpc>
                <a:spcBef>
                  <a:spcPts val="600"/>
                </a:spcBef>
                <a:spcAft>
                  <a:spcPts val="600"/>
                </a:spcAft>
                <a:defRPr sz="1200" b="1">
                  <a:solidFill>
                    <a:schemeClr val="tx1">
                      <a:lumMod val="65000"/>
                      <a:lumOff val="35000"/>
                    </a:schemeClr>
                  </a:solidFill>
                  <a:latin typeface="Microsoft YaHei" panose="020B0503020204020204" pitchFamily="34" charset="-122"/>
                  <a:ea typeface="Microsoft YaHei" panose="020B0503020204020204" pitchFamily="34" charset="-122"/>
                </a:defRPr>
              </a:lvl1pPr>
              <a:lvl2pPr defTabSz="457200"/>
              <a:lvl3pPr defTabSz="457200"/>
              <a:lvl4pPr defTabSz="457200"/>
              <a:lvl5pPr defTabSz="457200"/>
              <a:lvl6pPr defTabSz="457200"/>
              <a:lvl7pPr defTabSz="457200"/>
              <a:lvl8pPr defTabSz="457200"/>
              <a:lvl9pPr defTabSz="457200"/>
            </a:lstStyle>
            <a:p>
              <a:pPr eaLnBrk="1" hangingPunct="1">
                <a:lnSpc>
                  <a:spcPct val="150000"/>
                </a:lnSpc>
                <a:defRPr/>
              </a:pPr>
              <a:r>
                <a:rPr lang="zh-CN" altLang="en-US" sz="1800" dirty="0"/>
                <a:t>基础数据管理</a:t>
              </a:r>
              <a:endParaRPr lang="en-US" altLang="zh-CN" sz="1800" dirty="0"/>
            </a:p>
            <a:p>
              <a:pPr eaLnBrk="1" hangingPunct="1">
                <a:lnSpc>
                  <a:spcPct val="150000"/>
                </a:lnSpc>
                <a:defRPr/>
              </a:pPr>
              <a:r>
                <a:rPr lang="zh-CN" altLang="en-US" sz="1400" dirty="0"/>
                <a:t>系统数据建模支持对订单、产品、产品物料清单、产品工艺、工厂日历、工装采购到货计划、项目交付期等排产主数据进行统一的管理；</a:t>
              </a:r>
            </a:p>
            <a:p>
              <a:pPr eaLnBrk="1" hangingPunct="1">
                <a:lnSpc>
                  <a:spcPct val="150000"/>
                </a:lnSpc>
                <a:defRPr/>
              </a:pPr>
              <a:r>
                <a:rPr lang="zh-CN" altLang="en-US" sz="1400" dirty="0"/>
                <a:t>本模块为企业及车间生产计划的制定及调整的基础依据，各项功能单独存在，也可以系统集成，进行物料、</a:t>
              </a:r>
              <a:r>
                <a:rPr lang="en-US" altLang="zh-CN" sz="1400" dirty="0"/>
                <a:t>BOM</a:t>
              </a:r>
              <a:r>
                <a:rPr lang="zh-CN" altLang="en-US" sz="1400" dirty="0"/>
                <a:t>数据、工艺、工作中心、工厂日历、人员信息、班次等基本数据进行维护、管理。</a:t>
              </a:r>
            </a:p>
          </p:txBody>
        </p:sp>
      </p:grpSp>
    </p:spTree>
    <p:extLst>
      <p:ext uri="{BB962C8B-B14F-4D97-AF65-F5344CB8AC3E}">
        <p14:creationId xmlns:p14="http://schemas.microsoft.com/office/powerpoint/2010/main" val="2895661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缺件统计</a:t>
            </a:r>
          </a:p>
        </p:txBody>
      </p:sp>
      <p:sp>
        <p:nvSpPr>
          <p:cNvPr id="3" name="Text Placeholder 3">
            <a:extLst>
              <a:ext uri="{FF2B5EF4-FFF2-40B4-BE49-F238E27FC236}">
                <a16:creationId xmlns:a16="http://schemas.microsoft.com/office/drawing/2014/main" xmlns="" id="{95145490-3325-4FED-AAAA-A2C5D0FC1F84}"/>
              </a:ext>
            </a:extLst>
          </p:cNvPr>
          <p:cNvSpPr txBox="1"/>
          <p:nvPr/>
        </p:nvSpPr>
        <p:spPr>
          <a:xfrm>
            <a:off x="596900" y="1425575"/>
            <a:ext cx="3484563" cy="220663"/>
          </a:xfrm>
          <a:prstGeom prst="rect">
            <a:avLst/>
          </a:prstGeom>
        </p:spPr>
        <p:txBody>
          <a:bodyPr lIns="0" tIns="64821" rIns="0" bIns="64821"/>
          <a:lstStyle>
            <a:lvl1pPr marL="0" indent="0" algn="ctr" defTabSz="404495" rtl="0" eaLnBrk="1" latinLnBrk="0" hangingPunct="1">
              <a:lnSpc>
                <a:spcPct val="100000"/>
              </a:lnSpc>
              <a:spcBef>
                <a:spcPts val="0"/>
              </a:spcBef>
              <a:spcAft>
                <a:spcPts val="0"/>
              </a:spcAft>
              <a:buFont typeface="Arial" panose="020B0604020202020204"/>
              <a:buNone/>
              <a:defRPr sz="1500" b="0" kern="1200">
                <a:solidFill>
                  <a:schemeClr val="accent3"/>
                </a:solidFill>
                <a:latin typeface="Lato Light"/>
                <a:ea typeface="+mn-ea"/>
                <a:cs typeface="Lato Light"/>
              </a:defRPr>
            </a:lvl1pPr>
            <a:lvl2pPr marL="658495" indent="-253365" algn="l" defTabSz="404495" rtl="0" eaLnBrk="1" latinLnBrk="0" hangingPunct="1">
              <a:spcBef>
                <a:spcPct val="20000"/>
              </a:spcBef>
              <a:buFont typeface="Arial" panose="020B0604020202020204"/>
              <a:buChar char="–"/>
              <a:defRPr sz="2500" kern="1200">
                <a:solidFill>
                  <a:schemeClr val="tx1"/>
                </a:solidFill>
                <a:latin typeface="+mn-lt"/>
                <a:ea typeface="+mn-ea"/>
                <a:cs typeface="+mn-cs"/>
              </a:defRPr>
            </a:lvl2pPr>
            <a:lvl3pPr marL="1012825" indent="-202565" algn="l" defTabSz="404495" rtl="0" eaLnBrk="1" latinLnBrk="0" hangingPunct="1">
              <a:spcBef>
                <a:spcPct val="20000"/>
              </a:spcBef>
              <a:buFont typeface="Arial" panose="020B0604020202020204"/>
              <a:buChar char="•"/>
              <a:defRPr sz="2100" kern="1200">
                <a:solidFill>
                  <a:schemeClr val="tx1"/>
                </a:solidFill>
                <a:latin typeface="+mn-lt"/>
                <a:ea typeface="+mn-ea"/>
                <a:cs typeface="+mn-cs"/>
              </a:defRPr>
            </a:lvl3pPr>
            <a:lvl4pPr marL="141732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182245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22758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63271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03784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44297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fontAlgn="auto">
              <a:defRPr/>
            </a:pPr>
            <a:r>
              <a:rPr lang="zh-CN" altLang="en-US" sz="1865" b="1"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物料齐套检查</a:t>
            </a:r>
            <a:endParaRPr lang="en-US" sz="1865" b="1"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p:txBody>
      </p:sp>
      <p:cxnSp>
        <p:nvCxnSpPr>
          <p:cNvPr id="4" name="直接连接符 139">
            <a:extLst>
              <a:ext uri="{FF2B5EF4-FFF2-40B4-BE49-F238E27FC236}">
                <a16:creationId xmlns:a16="http://schemas.microsoft.com/office/drawing/2014/main" xmlns="" id="{2B39CF24-D88B-466D-BF63-0513377AECB3}"/>
              </a:ext>
            </a:extLst>
          </p:cNvPr>
          <p:cNvCxnSpPr/>
          <p:nvPr/>
        </p:nvCxnSpPr>
        <p:spPr>
          <a:xfrm>
            <a:off x="596900" y="1577975"/>
            <a:ext cx="641350" cy="0"/>
          </a:xfrm>
          <a:prstGeom prst="line">
            <a:avLst/>
          </a:prstGeom>
          <a:ln w="1905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5" name="直接连接符 140">
            <a:extLst>
              <a:ext uri="{FF2B5EF4-FFF2-40B4-BE49-F238E27FC236}">
                <a16:creationId xmlns:a16="http://schemas.microsoft.com/office/drawing/2014/main" xmlns="" id="{714A78E0-4754-4ED1-AC39-EAA869FF9BB6}"/>
              </a:ext>
            </a:extLst>
          </p:cNvPr>
          <p:cNvCxnSpPr/>
          <p:nvPr/>
        </p:nvCxnSpPr>
        <p:spPr>
          <a:xfrm>
            <a:off x="3760788" y="1646238"/>
            <a:ext cx="641350" cy="0"/>
          </a:xfrm>
          <a:prstGeom prst="line">
            <a:avLst/>
          </a:prstGeom>
          <a:ln w="1905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6" name="Picture 8">
            <a:extLst>
              <a:ext uri="{FF2B5EF4-FFF2-40B4-BE49-F238E27FC236}">
                <a16:creationId xmlns:a16="http://schemas.microsoft.com/office/drawing/2014/main" xmlns="" id="{61CD314F-D97E-41FD-972E-C25075DD6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575" y="1212850"/>
            <a:ext cx="6843713"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xmlns="" id="{C8656363-481A-4575-940A-577B3D2B39F4}"/>
              </a:ext>
            </a:extLst>
          </p:cNvPr>
          <p:cNvSpPr txBox="1"/>
          <p:nvPr/>
        </p:nvSpPr>
        <p:spPr>
          <a:xfrm>
            <a:off x="569913" y="2008188"/>
            <a:ext cx="4854575" cy="4549775"/>
          </a:xfrm>
          <a:prstGeom prst="rect">
            <a:avLst/>
          </a:prstGeom>
          <a:noFill/>
        </p:spPr>
        <p:txBody>
          <a:bodyPr lIns="0" tIns="0" rIns="0" bIns="0"/>
          <a:lstStyle>
            <a:defPPr>
              <a:defRPr lang="zh-CN"/>
            </a:defPPr>
            <a:lvl1pPr defTabSz="913765" fontAlgn="base">
              <a:lnSpc>
                <a:spcPts val="2080"/>
              </a:lnSpc>
              <a:spcAft>
                <a:spcPct val="0"/>
              </a:spcAft>
              <a:defRPr sz="1400" b="1">
                <a:solidFill>
                  <a:schemeClr val="tx1">
                    <a:lumMod val="65000"/>
                    <a:lumOff val="35000"/>
                  </a:schemeClr>
                </a:solidFill>
                <a:latin typeface="微软雅黑" panose="020B0503020204020204" pitchFamily="34" charset="-122"/>
                <a:ea typeface="微软雅黑" panose="020B0503020204020204" pitchFamily="34" charset="-122"/>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微软雅黑" panose="020B0503020204020204" pitchFamily="34" charset="-122"/>
                <a:cs typeface="+mn-cs"/>
              </a:defRPr>
            </a:lvl2pPr>
            <a:lvl3pPr marL="152273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1695"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4pPr>
            <a:lvl5pPr marL="2740660"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5pPr>
            <a:lvl6pPr marL="3349625"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8590"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7555"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6520"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nSpc>
                <a:spcPct val="150000"/>
              </a:lnSpc>
              <a:defRPr/>
            </a:pPr>
            <a:r>
              <a:rPr lang="zh-CN" altLang="en-US" sz="1600" b="0" dirty="0">
                <a:sym typeface="思源黑体旧字形 Light" panose="020B0300000000000000" pitchFamily="34" charset="-128"/>
              </a:rPr>
              <a:t>齐套计划：工序计划</a:t>
            </a:r>
            <a:r>
              <a:rPr lang="en-US" altLang="zh-CN" sz="1600" b="0" dirty="0">
                <a:sym typeface="思源黑体旧字形 Light" panose="020B0300000000000000" pitchFamily="34" charset="-128"/>
              </a:rPr>
              <a:t>-&gt;</a:t>
            </a:r>
            <a:r>
              <a:rPr lang="zh-CN" altLang="en-US" sz="1600" b="0" dirty="0">
                <a:sym typeface="思源黑体旧字形 Light" panose="020B0300000000000000" pitchFamily="34" charset="-128"/>
              </a:rPr>
              <a:t>采购回货计划，指导采购催料</a:t>
            </a:r>
            <a:endParaRPr lang="en-US" altLang="zh-CN" sz="1600" b="0" dirty="0">
              <a:sym typeface="思源黑体旧字形 Light" panose="020B0300000000000000" pitchFamily="34" charset="-128"/>
            </a:endParaRPr>
          </a:p>
          <a:p>
            <a:pPr>
              <a:lnSpc>
                <a:spcPct val="150000"/>
              </a:lnSpc>
              <a:defRPr/>
            </a:pPr>
            <a:r>
              <a:rPr lang="zh-CN" altLang="en-US" sz="1600" b="0" dirty="0">
                <a:sym typeface="思源黑体旧字形 Light" panose="020B0300000000000000" pitchFamily="34" charset="-128"/>
              </a:rPr>
              <a:t>齐套检查：采购实绩</a:t>
            </a:r>
            <a:r>
              <a:rPr lang="en-US" altLang="zh-CN" sz="1600" b="0" dirty="0">
                <a:sym typeface="思源黑体旧字形 Light" panose="020B0300000000000000" pitchFamily="34" charset="-128"/>
              </a:rPr>
              <a:t>-&gt;</a:t>
            </a:r>
            <a:r>
              <a:rPr lang="zh-CN" altLang="en-US" sz="1600" b="0" dirty="0">
                <a:sym typeface="思源黑体旧字形 Light" panose="020B0300000000000000" pitchFamily="34" charset="-128"/>
              </a:rPr>
              <a:t>工序计划，制约工单开始时间</a:t>
            </a:r>
            <a:endParaRPr lang="en-US" altLang="zh-CN" sz="1600" b="0" dirty="0">
              <a:sym typeface="思源黑体旧字形 Light" panose="020B0300000000000000" pitchFamily="34" charset="-128"/>
            </a:endParaRPr>
          </a:p>
          <a:p>
            <a:pPr>
              <a:lnSpc>
                <a:spcPct val="150000"/>
              </a:lnSpc>
              <a:defRPr/>
            </a:pPr>
            <a:r>
              <a:rPr lang="zh-CN" altLang="en-US" sz="1600" dirty="0">
                <a:sym typeface="思源黑体旧字形 Light" panose="020B0300000000000000" pitchFamily="34" charset="-128"/>
              </a:rPr>
              <a:t>物料齐套功能输入</a:t>
            </a:r>
            <a:endParaRPr lang="en-US" altLang="zh-CN" sz="1600" dirty="0">
              <a:solidFill>
                <a:schemeClr val="tx1"/>
              </a:solidFill>
              <a:latin typeface="+mn-lt"/>
              <a:sym typeface="思源黑体旧字形 Light" panose="020B0300000000000000" pitchFamily="34" charset="-128"/>
            </a:endParaRPr>
          </a:p>
          <a:p>
            <a:pPr marL="171446" indent="-171446">
              <a:lnSpc>
                <a:spcPct val="150000"/>
              </a:lnSpc>
              <a:buFont typeface="Arial" panose="020B0604020202020204" pitchFamily="34" charset="0"/>
              <a:buChar char="•"/>
              <a:defRPr/>
            </a:pPr>
            <a:r>
              <a:rPr lang="zh-CN" altLang="en-US" sz="1600" b="0" dirty="0">
                <a:sym typeface="思源黑体旧字形 Light" panose="020B0300000000000000" pitchFamily="34" charset="-128"/>
              </a:rPr>
              <a:t>需求：成品销售单、生产工单</a:t>
            </a:r>
            <a:endParaRPr lang="en-US" altLang="zh-CN" sz="1600" b="0" dirty="0">
              <a:sym typeface="思源黑体旧字形 Light" panose="020B0300000000000000" pitchFamily="34" charset="-128"/>
            </a:endParaRPr>
          </a:p>
          <a:p>
            <a:pPr marL="171446" indent="-171446">
              <a:lnSpc>
                <a:spcPct val="150000"/>
              </a:lnSpc>
              <a:buFont typeface="Arial" panose="020B0604020202020204" pitchFamily="34" charset="0"/>
              <a:buChar char="•"/>
              <a:defRPr/>
            </a:pPr>
            <a:r>
              <a:rPr lang="zh-CN" altLang="en-US" sz="1600" b="0" dirty="0">
                <a:sym typeface="思源黑体旧字形 Light" panose="020B0300000000000000" pitchFamily="34" charset="-128"/>
              </a:rPr>
              <a:t>供应：生产工单、库存（领料、库区库位）、采购（</a:t>
            </a:r>
            <a:r>
              <a:rPr lang="en-US" altLang="zh-CN" sz="1600" b="0" dirty="0">
                <a:sym typeface="思源黑体旧字形 Light" panose="020B0300000000000000" pitchFamily="34" charset="-128"/>
              </a:rPr>
              <a:t>PR</a:t>
            </a:r>
            <a:r>
              <a:rPr lang="zh-CN" altLang="en-US" sz="1600" b="0" dirty="0">
                <a:sym typeface="思源黑体旧字形 Light" panose="020B0300000000000000" pitchFamily="34" charset="-128"/>
              </a:rPr>
              <a:t>、</a:t>
            </a:r>
            <a:r>
              <a:rPr lang="en-US" altLang="zh-CN" sz="1600" b="0" dirty="0">
                <a:sym typeface="思源黑体旧字形 Light" panose="020B0300000000000000" pitchFamily="34" charset="-128"/>
              </a:rPr>
              <a:t>PO</a:t>
            </a:r>
            <a:r>
              <a:rPr lang="zh-CN" altLang="en-US" sz="1600" b="0" dirty="0">
                <a:sym typeface="思源黑体旧字形 Light" panose="020B0300000000000000" pitchFamily="34" charset="-128"/>
              </a:rPr>
              <a:t>、</a:t>
            </a:r>
            <a:r>
              <a:rPr lang="en-US" altLang="zh-CN" sz="1600" b="0" dirty="0">
                <a:sym typeface="思源黑体旧字形 Light" panose="020B0300000000000000" pitchFamily="34" charset="-128"/>
              </a:rPr>
              <a:t>RCV</a:t>
            </a:r>
            <a:r>
              <a:rPr lang="zh-CN" altLang="en-US" sz="1600" b="0" dirty="0">
                <a:sym typeface="思源黑体旧字形 Light" panose="020B0300000000000000" pitchFamily="34" charset="-128"/>
              </a:rPr>
              <a:t>）</a:t>
            </a:r>
            <a:endParaRPr lang="en-US" altLang="zh-CN" sz="1600" b="0" dirty="0">
              <a:sym typeface="思源黑体旧字形 Light" panose="020B0300000000000000" pitchFamily="34" charset="-128"/>
            </a:endParaRPr>
          </a:p>
          <a:p>
            <a:pPr marL="171446" indent="-171446">
              <a:lnSpc>
                <a:spcPct val="150000"/>
              </a:lnSpc>
              <a:buFont typeface="Arial" panose="020B0604020202020204" pitchFamily="34" charset="0"/>
              <a:buChar char="•"/>
              <a:defRPr/>
            </a:pPr>
            <a:r>
              <a:rPr lang="en-US" altLang="zh-CN" sz="1600" b="0" dirty="0">
                <a:sym typeface="思源黑体旧字形 Light" panose="020B0300000000000000" pitchFamily="34" charset="-128"/>
              </a:rPr>
              <a:t>BOM</a:t>
            </a:r>
            <a:r>
              <a:rPr lang="zh-CN" altLang="en-US" sz="1600" b="0" dirty="0">
                <a:sym typeface="思源黑体旧字形 Light" panose="020B0300000000000000" pitchFamily="34" charset="-128"/>
              </a:rPr>
              <a:t>：</a:t>
            </a:r>
            <a:r>
              <a:rPr lang="en-US" altLang="zh-CN" sz="1600" b="0" dirty="0">
                <a:sym typeface="思源黑体旧字形 Light" panose="020B0300000000000000" pitchFamily="34" charset="-128"/>
              </a:rPr>
              <a:t>PBOM/</a:t>
            </a:r>
            <a:r>
              <a:rPr lang="zh-CN" altLang="en-US" sz="1600" b="0" dirty="0">
                <a:sym typeface="思源黑体旧字形 Light" panose="020B0300000000000000" pitchFamily="34" charset="-128"/>
              </a:rPr>
              <a:t>工单</a:t>
            </a:r>
            <a:r>
              <a:rPr lang="en-US" altLang="zh-CN" sz="1600" b="0" dirty="0">
                <a:sym typeface="思源黑体旧字形 Light" panose="020B0300000000000000" pitchFamily="34" charset="-128"/>
              </a:rPr>
              <a:t>BOM</a:t>
            </a:r>
            <a:r>
              <a:rPr lang="zh-CN" altLang="en-US" sz="1600" b="0" dirty="0">
                <a:sym typeface="思源黑体旧字形 Light" panose="020B0300000000000000" pitchFamily="34" charset="-128"/>
              </a:rPr>
              <a:t>（备料清单）</a:t>
            </a:r>
            <a:endParaRPr lang="en-US" altLang="zh-CN" sz="1600" b="0" dirty="0">
              <a:sym typeface="思源黑体旧字形 Light" panose="020B0300000000000000" pitchFamily="34" charset="-128"/>
            </a:endParaRPr>
          </a:p>
          <a:p>
            <a:pPr>
              <a:lnSpc>
                <a:spcPct val="150000"/>
              </a:lnSpc>
              <a:defRPr/>
            </a:pPr>
            <a:r>
              <a:rPr lang="zh-CN" altLang="en-US" sz="1600" dirty="0">
                <a:sym typeface="思源黑体旧字形 Light" panose="020B0300000000000000" pitchFamily="34" charset="-128"/>
              </a:rPr>
              <a:t>物料齐套功能输出</a:t>
            </a:r>
            <a:endParaRPr lang="en-US" altLang="zh-CN" sz="1600" dirty="0">
              <a:solidFill>
                <a:schemeClr val="tx1"/>
              </a:solidFill>
              <a:sym typeface="思源黑体旧字形 Light" panose="020B0300000000000000" pitchFamily="34" charset="-128"/>
            </a:endParaRPr>
          </a:p>
          <a:p>
            <a:pPr marL="171446" indent="-171446">
              <a:lnSpc>
                <a:spcPct val="150000"/>
              </a:lnSpc>
              <a:buFont typeface="Arial" panose="020B0604020202020204" pitchFamily="34" charset="0"/>
              <a:buChar char="•"/>
              <a:defRPr/>
            </a:pPr>
            <a:r>
              <a:rPr lang="zh-CN" altLang="en-US" sz="1600" b="0" dirty="0">
                <a:sym typeface="思源黑体旧字形 Light" panose="020B0300000000000000" pitchFamily="34" charset="-128"/>
              </a:rPr>
              <a:t>缺料，延迟供料清单</a:t>
            </a:r>
            <a:endParaRPr lang="en-US" altLang="zh-CN" sz="1600" b="0" dirty="0">
              <a:sym typeface="思源黑体旧字形 Light" panose="020B0300000000000000" pitchFamily="34" charset="-128"/>
            </a:endParaRPr>
          </a:p>
          <a:p>
            <a:pPr marL="171446" indent="-171446">
              <a:lnSpc>
                <a:spcPct val="150000"/>
              </a:lnSpc>
              <a:buFont typeface="Arial" panose="020B0604020202020204" pitchFamily="34" charset="0"/>
              <a:buChar char="•"/>
              <a:defRPr/>
            </a:pPr>
            <a:r>
              <a:rPr lang="zh-CN" altLang="en-US" sz="1600" b="0" dirty="0">
                <a:sym typeface="思源黑体旧字形 Light" panose="020B0300000000000000" pitchFamily="34" charset="-128"/>
              </a:rPr>
              <a:t>工单父子关系、工单采购单供应关系</a:t>
            </a:r>
            <a:endParaRPr lang="en-US" altLang="zh-CN" sz="1600" b="0" dirty="0">
              <a:sym typeface="思源黑体旧字形 Light" panose="020B0300000000000000" pitchFamily="34" charset="-128"/>
            </a:endParaRPr>
          </a:p>
          <a:p>
            <a:pPr marL="171446" indent="-171446">
              <a:lnSpc>
                <a:spcPct val="150000"/>
              </a:lnSpc>
              <a:buFont typeface="Arial" panose="020B0604020202020204" pitchFamily="34" charset="0"/>
              <a:buChar char="•"/>
              <a:defRPr/>
            </a:pPr>
            <a:r>
              <a:rPr lang="zh-CN" altLang="en-US" sz="1600" b="0" dirty="0">
                <a:sym typeface="思源黑体旧字形 Light" panose="020B0300000000000000" pitchFamily="34" charset="-128"/>
              </a:rPr>
              <a:t>工单最早开始时间</a:t>
            </a:r>
            <a:endParaRPr lang="en-US" altLang="zh-CN" sz="1600" b="0" dirty="0">
              <a:sym typeface="思源黑体旧字形 Light" panose="020B0300000000000000" pitchFamily="34" charset="-128"/>
            </a:endParaRPr>
          </a:p>
          <a:p>
            <a:pPr marL="171446" indent="-171446">
              <a:lnSpc>
                <a:spcPct val="150000"/>
              </a:lnSpc>
              <a:buFont typeface="Arial" panose="020B0604020202020204" pitchFamily="34" charset="0"/>
              <a:buChar char="•"/>
              <a:defRPr/>
            </a:pPr>
            <a:r>
              <a:rPr lang="zh-CN" altLang="en-US" sz="1600" b="0" dirty="0">
                <a:sym typeface="思源黑体旧字形 Light" panose="020B0300000000000000" pitchFamily="34" charset="-128"/>
              </a:rPr>
              <a:t>采购回货计划</a:t>
            </a:r>
          </a:p>
        </p:txBody>
      </p:sp>
    </p:spTree>
    <p:extLst>
      <p:ext uri="{BB962C8B-B14F-4D97-AF65-F5344CB8AC3E}">
        <p14:creationId xmlns:p14="http://schemas.microsoft.com/office/powerpoint/2010/main" val="3431731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有限产能计划</a:t>
            </a:r>
          </a:p>
        </p:txBody>
      </p:sp>
      <p:grpSp>
        <p:nvGrpSpPr>
          <p:cNvPr id="10" name="组合 9">
            <a:extLst>
              <a:ext uri="{FF2B5EF4-FFF2-40B4-BE49-F238E27FC236}">
                <a16:creationId xmlns:a16="http://schemas.microsoft.com/office/drawing/2014/main" xmlns="" id="{36660B50-2297-41C3-BC88-FEB0EA8C55E0}"/>
              </a:ext>
            </a:extLst>
          </p:cNvPr>
          <p:cNvGrpSpPr/>
          <p:nvPr/>
        </p:nvGrpSpPr>
        <p:grpSpPr>
          <a:xfrm>
            <a:off x="1415880" y="1220252"/>
            <a:ext cx="9360239" cy="2944296"/>
            <a:chOff x="1117548" y="1045819"/>
            <a:chExt cx="10007991" cy="4590877"/>
          </a:xfrm>
        </p:grpSpPr>
        <p:sp>
          <p:nvSpPr>
            <p:cNvPr id="11" name="矩形 10">
              <a:extLst>
                <a:ext uri="{FF2B5EF4-FFF2-40B4-BE49-F238E27FC236}">
                  <a16:creationId xmlns:a16="http://schemas.microsoft.com/office/drawing/2014/main" xmlns="" id="{0AC462FA-8465-4CD7-A924-720A6995C133}"/>
                </a:ext>
              </a:extLst>
            </p:cNvPr>
            <p:cNvSpPr/>
            <p:nvPr/>
          </p:nvSpPr>
          <p:spPr>
            <a:xfrm>
              <a:off x="1491682" y="2625271"/>
              <a:ext cx="9633857" cy="64225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后工序完工时间 </a:t>
              </a:r>
              <a:r>
                <a:rPr lang="en-US" altLang="zh-CN" sz="2000" b="1" dirty="0">
                  <a:solidFill>
                    <a:schemeClr val="tx1"/>
                  </a:solidFill>
                  <a:latin typeface="微软雅黑" panose="020B0503020204020204" pitchFamily="34" charset="-122"/>
                  <a:ea typeface="微软雅黑" panose="020B0503020204020204" pitchFamily="34" charset="-122"/>
                </a:rPr>
                <a:t>= </a:t>
              </a:r>
              <a:r>
                <a:rPr lang="zh-CN" altLang="en-US" sz="2000" b="1" dirty="0">
                  <a:solidFill>
                    <a:schemeClr val="tx1"/>
                  </a:solidFill>
                  <a:latin typeface="微软雅黑" panose="020B0503020204020204" pitchFamily="34" charset="-122"/>
                  <a:ea typeface="微软雅黑" panose="020B0503020204020204" pitchFamily="34" charset="-122"/>
                </a:rPr>
                <a:t>前工序完工时间 </a:t>
              </a:r>
              <a:r>
                <a:rPr lang="en-US" altLang="zh-CN" sz="2000" b="1" dirty="0">
                  <a:solidFill>
                    <a:schemeClr val="tx1"/>
                  </a:solidFill>
                  <a:latin typeface="微软雅黑" panose="020B0503020204020204" pitchFamily="34" charset="-122"/>
                  <a:ea typeface="微软雅黑" panose="020B0503020204020204" pitchFamily="34" charset="-122"/>
                </a:rPr>
                <a:t>+ </a:t>
              </a:r>
              <a:r>
                <a:rPr lang="zh-CN" altLang="en-US" sz="2000" b="1" dirty="0">
                  <a:solidFill>
                    <a:schemeClr val="tx1"/>
                  </a:solidFill>
                  <a:latin typeface="微软雅黑" panose="020B0503020204020204" pitchFamily="34" charset="-122"/>
                  <a:ea typeface="微软雅黑" panose="020B0503020204020204" pitchFamily="34" charset="-122"/>
                </a:rPr>
                <a:t>本工序完工时间</a:t>
              </a:r>
            </a:p>
          </p:txBody>
        </p:sp>
        <p:sp>
          <p:nvSpPr>
            <p:cNvPr id="12" name="圆角矩形标注 13">
              <a:extLst>
                <a:ext uri="{FF2B5EF4-FFF2-40B4-BE49-F238E27FC236}">
                  <a16:creationId xmlns:a16="http://schemas.microsoft.com/office/drawing/2014/main" xmlns="" id="{30B6E066-06F4-455F-BFEA-A590BABB389B}"/>
                </a:ext>
              </a:extLst>
            </p:cNvPr>
            <p:cNvSpPr/>
            <p:nvPr/>
          </p:nvSpPr>
          <p:spPr>
            <a:xfrm>
              <a:off x="2943855" y="3511491"/>
              <a:ext cx="1750727" cy="545761"/>
            </a:xfrm>
            <a:prstGeom prst="wedgeRoundRectCallout">
              <a:avLst>
                <a:gd name="adj1" fmla="val -18852"/>
                <a:gd name="adj2" fmla="val -8217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生产工单</a:t>
              </a:r>
            </a:p>
          </p:txBody>
        </p:sp>
        <p:sp>
          <p:nvSpPr>
            <p:cNvPr id="13" name="圆角矩形标注 14">
              <a:extLst>
                <a:ext uri="{FF2B5EF4-FFF2-40B4-BE49-F238E27FC236}">
                  <a16:creationId xmlns:a16="http://schemas.microsoft.com/office/drawing/2014/main" xmlns="" id="{89434096-CF4E-4EE9-8704-00ED51B44B44}"/>
                </a:ext>
              </a:extLst>
            </p:cNvPr>
            <p:cNvSpPr/>
            <p:nvPr/>
          </p:nvSpPr>
          <p:spPr>
            <a:xfrm>
              <a:off x="2943853" y="1835547"/>
              <a:ext cx="1750727" cy="545761"/>
            </a:xfrm>
            <a:prstGeom prst="wedgeRoundRectCallout">
              <a:avLst>
                <a:gd name="adj1" fmla="val -19474"/>
                <a:gd name="adj2" fmla="val 8537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有限产能</a:t>
              </a:r>
            </a:p>
          </p:txBody>
        </p:sp>
        <p:sp>
          <p:nvSpPr>
            <p:cNvPr id="14" name="圆角矩形标注 15">
              <a:extLst>
                <a:ext uri="{FF2B5EF4-FFF2-40B4-BE49-F238E27FC236}">
                  <a16:creationId xmlns:a16="http://schemas.microsoft.com/office/drawing/2014/main" xmlns="" id="{B3803BF6-F9F8-457E-8B2F-FD298FE59D3B}"/>
                </a:ext>
              </a:extLst>
            </p:cNvPr>
            <p:cNvSpPr/>
            <p:nvPr/>
          </p:nvSpPr>
          <p:spPr>
            <a:xfrm>
              <a:off x="4794426" y="4301213"/>
              <a:ext cx="3130713" cy="545761"/>
            </a:xfrm>
            <a:prstGeom prst="wedgeRoundRectCallout">
              <a:avLst>
                <a:gd name="adj1" fmla="val -18852"/>
                <a:gd name="adj2" fmla="val -8217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rPr>
                <a:t>物料属性 </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自制</a:t>
              </a:r>
            </a:p>
          </p:txBody>
        </p:sp>
        <p:sp>
          <p:nvSpPr>
            <p:cNvPr id="15" name="圆角矩形标注 16">
              <a:extLst>
                <a:ext uri="{FF2B5EF4-FFF2-40B4-BE49-F238E27FC236}">
                  <a16:creationId xmlns:a16="http://schemas.microsoft.com/office/drawing/2014/main" xmlns="" id="{A4E760A9-9A9A-446A-B0A5-C354B3A2D68F}"/>
                </a:ext>
              </a:extLst>
            </p:cNvPr>
            <p:cNvSpPr/>
            <p:nvPr/>
          </p:nvSpPr>
          <p:spPr>
            <a:xfrm>
              <a:off x="2943854" y="4301213"/>
              <a:ext cx="1750727" cy="545761"/>
            </a:xfrm>
            <a:prstGeom prst="wedgeRoundRectCallout">
              <a:avLst>
                <a:gd name="adj1" fmla="val -18852"/>
                <a:gd name="adj2" fmla="val -8217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物料属性</a:t>
              </a:r>
            </a:p>
          </p:txBody>
        </p:sp>
        <p:sp>
          <p:nvSpPr>
            <p:cNvPr id="16" name="圆角矩形标注 18">
              <a:extLst>
                <a:ext uri="{FF2B5EF4-FFF2-40B4-BE49-F238E27FC236}">
                  <a16:creationId xmlns:a16="http://schemas.microsoft.com/office/drawing/2014/main" xmlns="" id="{9DF4F166-AA75-487A-A852-8EBE73D548A7}"/>
                </a:ext>
              </a:extLst>
            </p:cNvPr>
            <p:cNvSpPr/>
            <p:nvPr/>
          </p:nvSpPr>
          <p:spPr>
            <a:xfrm>
              <a:off x="4794426" y="5090935"/>
              <a:ext cx="3130713" cy="545761"/>
            </a:xfrm>
            <a:prstGeom prst="wedgeRoundRectCallout">
              <a:avLst>
                <a:gd name="adj1" fmla="val -18852"/>
                <a:gd name="adj2" fmla="val -8217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tx1"/>
                  </a:solidFill>
                  <a:latin typeface="微软雅黑" panose="020B0503020204020204" pitchFamily="34" charset="-122"/>
                  <a:ea typeface="微软雅黑" panose="020B0503020204020204" pitchFamily="34" charset="-122"/>
                </a:rPr>
                <a:t>物料属性 </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允许手工修改</a:t>
              </a:r>
            </a:p>
          </p:txBody>
        </p:sp>
        <p:sp>
          <p:nvSpPr>
            <p:cNvPr id="17" name="圆角矩形标注 19">
              <a:extLst>
                <a:ext uri="{FF2B5EF4-FFF2-40B4-BE49-F238E27FC236}">
                  <a16:creationId xmlns:a16="http://schemas.microsoft.com/office/drawing/2014/main" xmlns="" id="{E1738FA4-B130-4C2B-9F29-AD2914E9CD02}"/>
                </a:ext>
              </a:extLst>
            </p:cNvPr>
            <p:cNvSpPr/>
            <p:nvPr/>
          </p:nvSpPr>
          <p:spPr>
            <a:xfrm>
              <a:off x="4794427" y="1835546"/>
              <a:ext cx="2423142" cy="545761"/>
            </a:xfrm>
            <a:prstGeom prst="wedgeRoundRectCallout">
              <a:avLst>
                <a:gd name="adj1" fmla="val -20243"/>
                <a:gd name="adj2" fmla="val 8337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tx1"/>
                  </a:solidFill>
                  <a:latin typeface="微软雅黑" panose="020B0503020204020204" pitchFamily="34" charset="-122"/>
                  <a:ea typeface="微软雅黑" panose="020B0503020204020204" pitchFamily="34" charset="-122"/>
                </a:rPr>
                <a:t>资源属性 </a:t>
              </a:r>
              <a:r>
                <a:rPr lang="en-US" altLang="zh-CN" sz="1600" b="1" dirty="0">
                  <a:solidFill>
                    <a:schemeClr val="tx1"/>
                  </a:solidFill>
                  <a:latin typeface="微软雅黑" panose="020B0503020204020204" pitchFamily="34" charset="-122"/>
                  <a:ea typeface="微软雅黑" panose="020B0503020204020204" pitchFamily="34" charset="-122"/>
                </a:rPr>
                <a:t>= </a:t>
              </a:r>
              <a:r>
                <a:rPr lang="zh-CN" altLang="en-US" sz="1600" b="1" dirty="0">
                  <a:solidFill>
                    <a:schemeClr val="tx1"/>
                  </a:solidFill>
                  <a:latin typeface="微软雅黑" panose="020B0503020204020204" pitchFamily="34" charset="-122"/>
                  <a:ea typeface="微软雅黑" panose="020B0503020204020204" pitchFamily="34" charset="-122"/>
                </a:rPr>
                <a:t>有限产能</a:t>
              </a:r>
            </a:p>
          </p:txBody>
        </p:sp>
        <p:sp>
          <p:nvSpPr>
            <p:cNvPr id="18" name="圆角矩形标注 20">
              <a:extLst>
                <a:ext uri="{FF2B5EF4-FFF2-40B4-BE49-F238E27FC236}">
                  <a16:creationId xmlns:a16="http://schemas.microsoft.com/office/drawing/2014/main" xmlns="" id="{9C541C62-DB7F-4A34-BA70-C8A7DB5EFB90}"/>
                </a:ext>
              </a:extLst>
            </p:cNvPr>
            <p:cNvSpPr/>
            <p:nvPr/>
          </p:nvSpPr>
          <p:spPr>
            <a:xfrm>
              <a:off x="7317415" y="1835545"/>
              <a:ext cx="3808123" cy="545761"/>
            </a:xfrm>
            <a:prstGeom prst="wedgeRoundRectCallout">
              <a:avLst>
                <a:gd name="adj1" fmla="val -20243"/>
                <a:gd name="adj2" fmla="val 8337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latin typeface="微软雅黑" panose="020B0503020204020204" pitchFamily="34" charset="-122"/>
                  <a:ea typeface="微软雅黑" panose="020B0503020204020204" pitchFamily="34" charset="-122"/>
                </a:rPr>
                <a:t>UPH</a:t>
              </a:r>
              <a:r>
                <a:rPr lang="zh-CN" altLang="en-US" b="1" dirty="0">
                  <a:solidFill>
                    <a:schemeClr val="tx1"/>
                  </a:solidFill>
                  <a:latin typeface="微软雅黑" panose="020B0503020204020204" pitchFamily="34" charset="-122"/>
                  <a:ea typeface="微软雅黑" panose="020B0503020204020204" pitchFamily="34" charset="-122"/>
                </a:rPr>
                <a:t> </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周期时间、产出率</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周期</a:t>
              </a:r>
            </a:p>
          </p:txBody>
        </p:sp>
        <p:sp>
          <p:nvSpPr>
            <p:cNvPr id="19" name="圆角矩形标注 21">
              <a:extLst>
                <a:ext uri="{FF2B5EF4-FFF2-40B4-BE49-F238E27FC236}">
                  <a16:creationId xmlns:a16="http://schemas.microsoft.com/office/drawing/2014/main" xmlns="" id="{DCA4BE87-5646-416F-A0D6-CEFA222859CB}"/>
                </a:ext>
              </a:extLst>
            </p:cNvPr>
            <p:cNvSpPr/>
            <p:nvPr/>
          </p:nvSpPr>
          <p:spPr>
            <a:xfrm>
              <a:off x="7317414" y="1045819"/>
              <a:ext cx="3808123" cy="545761"/>
            </a:xfrm>
            <a:prstGeom prst="wedgeRoundRectCallout">
              <a:avLst>
                <a:gd name="adj1" fmla="val -20243"/>
                <a:gd name="adj2" fmla="val 8337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产品</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资源的相互关系</a:t>
              </a:r>
            </a:p>
          </p:txBody>
        </p:sp>
        <p:sp>
          <p:nvSpPr>
            <p:cNvPr id="20" name="圆角矩形标注 22">
              <a:extLst>
                <a:ext uri="{FF2B5EF4-FFF2-40B4-BE49-F238E27FC236}">
                  <a16:creationId xmlns:a16="http://schemas.microsoft.com/office/drawing/2014/main" xmlns="" id="{0F7DE6F7-CF5F-4E71-ABF1-D5D81A2D1ABF}"/>
                </a:ext>
              </a:extLst>
            </p:cNvPr>
            <p:cNvSpPr/>
            <p:nvPr/>
          </p:nvSpPr>
          <p:spPr>
            <a:xfrm>
              <a:off x="1117548" y="1835545"/>
              <a:ext cx="1750727" cy="545761"/>
            </a:xfrm>
            <a:prstGeom prst="wedgeRoundRectCallout">
              <a:avLst>
                <a:gd name="adj1" fmla="val -19474"/>
                <a:gd name="adj2" fmla="val 8537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厂内资源</a:t>
              </a:r>
            </a:p>
          </p:txBody>
        </p:sp>
      </p:grpSp>
      <p:pic>
        <p:nvPicPr>
          <p:cNvPr id="22" name="图片 21">
            <a:extLst>
              <a:ext uri="{FF2B5EF4-FFF2-40B4-BE49-F238E27FC236}">
                <a16:creationId xmlns:a16="http://schemas.microsoft.com/office/drawing/2014/main" xmlns="" id="{1A9BD933-D9C0-4674-ABB2-6DFDF8BBE7A9}"/>
              </a:ext>
            </a:extLst>
          </p:cNvPr>
          <p:cNvPicPr/>
          <p:nvPr/>
        </p:nvPicPr>
        <p:blipFill>
          <a:blip r:embed="rId3"/>
          <a:stretch>
            <a:fillRect/>
          </a:stretch>
        </p:blipFill>
        <p:spPr>
          <a:xfrm>
            <a:off x="35681" y="4212886"/>
            <a:ext cx="6060319" cy="2556213"/>
          </a:xfrm>
          <a:prstGeom prst="rect">
            <a:avLst/>
          </a:prstGeom>
          <a:ln>
            <a:solidFill>
              <a:srgbClr val="C00000"/>
            </a:solidFill>
          </a:ln>
        </p:spPr>
      </p:pic>
      <p:pic>
        <p:nvPicPr>
          <p:cNvPr id="23" name="图片 22">
            <a:extLst>
              <a:ext uri="{FF2B5EF4-FFF2-40B4-BE49-F238E27FC236}">
                <a16:creationId xmlns:a16="http://schemas.microsoft.com/office/drawing/2014/main" xmlns="" id="{60FCBB45-01C2-4201-8EE7-5A6691FBDB5C}"/>
              </a:ext>
            </a:extLst>
          </p:cNvPr>
          <p:cNvPicPr/>
          <p:nvPr/>
        </p:nvPicPr>
        <p:blipFill>
          <a:blip r:embed="rId4"/>
          <a:stretch>
            <a:fillRect/>
          </a:stretch>
        </p:blipFill>
        <p:spPr>
          <a:xfrm>
            <a:off x="6130486" y="4212886"/>
            <a:ext cx="6025833" cy="2556213"/>
          </a:xfrm>
          <a:prstGeom prst="rect">
            <a:avLst/>
          </a:prstGeom>
          <a:ln>
            <a:solidFill>
              <a:srgbClr val="C00000"/>
            </a:solidFill>
          </a:ln>
        </p:spPr>
      </p:pic>
      <p:sp>
        <p:nvSpPr>
          <p:cNvPr id="24" name="矩形 23">
            <a:extLst>
              <a:ext uri="{FF2B5EF4-FFF2-40B4-BE49-F238E27FC236}">
                <a16:creationId xmlns:a16="http://schemas.microsoft.com/office/drawing/2014/main" xmlns="" id="{0C75DB45-9581-4EB8-BEEF-E9F49D0F21C2}"/>
              </a:ext>
            </a:extLst>
          </p:cNvPr>
          <p:cNvSpPr/>
          <p:nvPr/>
        </p:nvSpPr>
        <p:spPr>
          <a:xfrm>
            <a:off x="35681" y="1104900"/>
            <a:ext cx="12120638" cy="31079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25107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瓶颈约束排程</a:t>
            </a:r>
          </a:p>
        </p:txBody>
      </p:sp>
      <p:sp>
        <p:nvSpPr>
          <p:cNvPr id="18" name="标题 1">
            <a:extLst>
              <a:ext uri="{FF2B5EF4-FFF2-40B4-BE49-F238E27FC236}">
                <a16:creationId xmlns:a16="http://schemas.microsoft.com/office/drawing/2014/main" xmlns="" id="{0BEC9E65-5324-F246-B2A1-5134CA91F877}"/>
              </a:ext>
            </a:extLst>
          </p:cNvPr>
          <p:cNvSpPr txBox="1">
            <a:spLocks/>
          </p:cNvSpPr>
          <p:nvPr/>
        </p:nvSpPr>
        <p:spPr bwMode="auto">
          <a:xfrm>
            <a:off x="683615" y="1240884"/>
            <a:ext cx="2087910" cy="493713"/>
          </a:xfrm>
          <a:prstGeom prst="rect">
            <a:avLst/>
          </a:prstGeom>
        </p:spPr>
        <p:txBody>
          <a:bodyPr anchor="ctr"/>
          <a:lstStyle>
            <a:defPPr>
              <a:defRPr lang="zh-CN"/>
            </a:defPPr>
            <a:lvl1pPr>
              <a:lnSpc>
                <a:spcPct val="90000"/>
              </a:lnSpc>
              <a:spcBef>
                <a:spcPct val="0"/>
              </a:spcBef>
              <a:defRPr sz="2000" b="1">
                <a:solidFill>
                  <a:srgbClr val="24499D"/>
                </a:solidFill>
                <a:latin typeface="微软雅黑" panose="020B0503020204020204" pitchFamily="34" charset="-122"/>
                <a:ea typeface="微软雅黑" panose="020B0503020204020204" pitchFamily="34" charset="-122"/>
                <a:cs typeface="+mj-cs"/>
              </a:defRPr>
            </a:lvl1pPr>
          </a:lstStyle>
          <a:p>
            <a:r>
              <a:rPr lang="zh-CN" altLang="en-US" dirty="0"/>
              <a:t>瓶颈约束排程</a:t>
            </a:r>
          </a:p>
        </p:txBody>
      </p:sp>
      <p:pic>
        <p:nvPicPr>
          <p:cNvPr id="4" name="图片 3">
            <a:extLst>
              <a:ext uri="{FF2B5EF4-FFF2-40B4-BE49-F238E27FC236}">
                <a16:creationId xmlns:a16="http://schemas.microsoft.com/office/drawing/2014/main" xmlns="" id="{81DFB25A-FC68-453B-957B-F6D48A2723C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8938" y="1734597"/>
            <a:ext cx="9094124" cy="2433107"/>
          </a:xfrm>
          <a:prstGeom prst="rect">
            <a:avLst/>
          </a:prstGeom>
          <a:noFill/>
        </p:spPr>
      </p:pic>
      <p:sp>
        <p:nvSpPr>
          <p:cNvPr id="6" name="文本框 5">
            <a:extLst>
              <a:ext uri="{FF2B5EF4-FFF2-40B4-BE49-F238E27FC236}">
                <a16:creationId xmlns:a16="http://schemas.microsoft.com/office/drawing/2014/main" xmlns="" id="{717FBFA8-3718-4B14-BF91-EE9555B19B16}"/>
              </a:ext>
            </a:extLst>
          </p:cNvPr>
          <p:cNvSpPr txBox="1"/>
          <p:nvPr/>
        </p:nvSpPr>
        <p:spPr>
          <a:xfrm>
            <a:off x="683615" y="4167704"/>
            <a:ext cx="10954203" cy="2120902"/>
          </a:xfrm>
          <a:prstGeom prst="rect">
            <a:avLst/>
          </a:prstGeom>
          <a:noFill/>
        </p:spPr>
        <p:txBody>
          <a:bodyPr wrap="square">
            <a:spAutoFit/>
          </a:bodyPr>
          <a:lstStyle/>
          <a:p>
            <a:pPr>
              <a:lnSpc>
                <a:spcPct val="150000"/>
              </a:lnSpc>
            </a:pPr>
            <a:r>
              <a:rPr lang="zh-CN" altLang="en-US" sz="1800" b="1" dirty="0">
                <a:latin typeface="微软雅黑" panose="020B0503020204020204" pitchFamily="34" charset="-122"/>
                <a:ea typeface="微软雅黑" panose="020B0503020204020204" pitchFamily="34" charset="-122"/>
              </a:rPr>
              <a:t>计划系统首先排定瓶颈工序的作业计划，以该工序的节拍和顺序， 拉出前序推出后序的生产作业计划。同时为保证瓶颈工序不会因缺料等因素造成的等待浪费，计划系统将在瓶颈工序前设置缓冲，该缓冲可以是时间缓冲也可以数量缓冲。 </a:t>
            </a:r>
            <a:endParaRPr lang="en-US" altLang="zh-CN" sz="1800" b="1" dirty="0">
              <a:latin typeface="微软雅黑" panose="020B0503020204020204" pitchFamily="34" charset="-122"/>
              <a:ea typeface="微软雅黑" panose="020B0503020204020204" pitchFamily="34" charset="-122"/>
            </a:endParaRPr>
          </a:p>
          <a:p>
            <a:pPr>
              <a:lnSpc>
                <a:spcPct val="150000"/>
              </a:lnSpc>
            </a:pPr>
            <a:r>
              <a:rPr lang="zh-CN" altLang="en-US" sz="1800" b="1" dirty="0">
                <a:latin typeface="微软雅黑" panose="020B0503020204020204" pitchFamily="34" charset="-122"/>
                <a:ea typeface="微软雅黑" panose="020B0503020204020204" pitchFamily="34" charset="-122"/>
              </a:rPr>
              <a:t>实现上下游协同一致，均衡化的生产计划，减少因上下游不协同而造成的等待，在制增加而造成的浪费；</a:t>
            </a:r>
            <a:endParaRPr lang="en-US" altLang="zh-CN" sz="1800"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提升光刻机等关键设备稼动率，从而提高系统产能；</a:t>
            </a:r>
            <a:endParaRPr lang="zh-CN" altLang="en-US" sz="1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27307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均衡生产</a:t>
            </a:r>
          </a:p>
        </p:txBody>
      </p:sp>
      <p:pic>
        <p:nvPicPr>
          <p:cNvPr id="3" name="图片 2">
            <a:extLst>
              <a:ext uri="{FF2B5EF4-FFF2-40B4-BE49-F238E27FC236}">
                <a16:creationId xmlns:a16="http://schemas.microsoft.com/office/drawing/2014/main" xmlns="" id="{EE0125C5-857A-4AA4-8193-D383E88D9B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0043" r="13864" b="-935"/>
          <a:stretch>
            <a:fillRect/>
          </a:stretch>
        </p:blipFill>
        <p:spPr bwMode="auto">
          <a:xfrm>
            <a:off x="831850" y="3789363"/>
            <a:ext cx="69310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xmlns="" id="{49D780A5-40E5-4D88-B58C-34C8AF245887}"/>
              </a:ext>
            </a:extLst>
          </p:cNvPr>
          <p:cNvSpPr/>
          <p:nvPr/>
        </p:nvSpPr>
        <p:spPr>
          <a:xfrm rot="16200000">
            <a:off x="4576762" y="2984501"/>
            <a:ext cx="3038475" cy="4648199"/>
          </a:xfrm>
          <a:prstGeom prst="rect">
            <a:avLst/>
          </a:prstGeom>
          <a:gradFill>
            <a:gsLst>
              <a:gs pos="65000">
                <a:srgbClr val="F5F5F5"/>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kumimoji="1" lang="zh-CN" altLang="en-US" noProof="1"/>
          </a:p>
        </p:txBody>
      </p:sp>
      <p:sp>
        <p:nvSpPr>
          <p:cNvPr id="5" name="矩形 4">
            <a:extLst>
              <a:ext uri="{FF2B5EF4-FFF2-40B4-BE49-F238E27FC236}">
                <a16:creationId xmlns:a16="http://schemas.microsoft.com/office/drawing/2014/main" xmlns="" id="{97E32313-3818-4886-9525-08AD9CAA8BF2}"/>
              </a:ext>
            </a:extLst>
          </p:cNvPr>
          <p:cNvSpPr/>
          <p:nvPr/>
        </p:nvSpPr>
        <p:spPr>
          <a:xfrm rot="5400000">
            <a:off x="107950" y="3711575"/>
            <a:ext cx="3038475" cy="3254375"/>
          </a:xfrm>
          <a:prstGeom prst="rect">
            <a:avLst/>
          </a:prstGeom>
          <a:gradFill>
            <a:gsLst>
              <a:gs pos="65000">
                <a:srgbClr val="F5F5F5"/>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kumimoji="1" lang="zh-CN" altLang="en-US" noProof="1"/>
          </a:p>
        </p:txBody>
      </p:sp>
      <p:sp>
        <p:nvSpPr>
          <p:cNvPr id="6" name="椭圆 5">
            <a:extLst>
              <a:ext uri="{FF2B5EF4-FFF2-40B4-BE49-F238E27FC236}">
                <a16:creationId xmlns:a16="http://schemas.microsoft.com/office/drawing/2014/main" xmlns="" id="{C74596B8-A5C5-49C4-B9D2-944CB4860556}"/>
              </a:ext>
            </a:extLst>
          </p:cNvPr>
          <p:cNvSpPr/>
          <p:nvPr/>
        </p:nvSpPr>
        <p:spPr>
          <a:xfrm>
            <a:off x="3340100" y="4386263"/>
            <a:ext cx="1592263" cy="1593850"/>
          </a:xfrm>
          <a:prstGeom prst="ellipse">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kumimoji="1" lang="zh-CN" altLang="en-US" noProof="1"/>
          </a:p>
        </p:txBody>
      </p:sp>
      <p:sp>
        <p:nvSpPr>
          <p:cNvPr id="7" name="矩形 19">
            <a:extLst>
              <a:ext uri="{FF2B5EF4-FFF2-40B4-BE49-F238E27FC236}">
                <a16:creationId xmlns:a16="http://schemas.microsoft.com/office/drawing/2014/main" xmlns="" id="{85BDF7C3-051E-41CA-AAFD-2A2FEFC490C5}"/>
              </a:ext>
            </a:extLst>
          </p:cNvPr>
          <p:cNvSpPr>
            <a:spLocks noChangeArrowheads="1"/>
          </p:cNvSpPr>
          <p:nvPr/>
        </p:nvSpPr>
        <p:spPr bwMode="auto">
          <a:xfrm>
            <a:off x="1138238" y="2146300"/>
            <a:ext cx="3165475" cy="11445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216000" rIns="144000" bIns="216000" anchor="ctr" anchorCtr="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1200">
                <a:latin typeface="微软雅黑" panose="020B0503020204020204" pitchFamily="34" charset="-122"/>
              </a:rPr>
              <a:t>选择资源均衡功能后，</a:t>
            </a:r>
            <a:r>
              <a:rPr lang="en-US" altLang="zh-CN" sz="1200">
                <a:latin typeface="微软雅黑" panose="020B0503020204020204" pitchFamily="34" charset="-122"/>
              </a:rPr>
              <a:t>APS</a:t>
            </a:r>
            <a:r>
              <a:rPr lang="zh-CN" altLang="en-US" sz="1200">
                <a:latin typeface="微软雅黑" panose="020B0503020204020204" pitchFamily="34" charset="-122"/>
              </a:rPr>
              <a:t>分派任务时，会根据工序和设备对应关系，以及设备负荷情况，让每台设备的负荷均衡。</a:t>
            </a:r>
          </a:p>
        </p:txBody>
      </p:sp>
      <p:cxnSp>
        <p:nvCxnSpPr>
          <p:cNvPr id="8" name="肘形连接符 24">
            <a:extLst>
              <a:ext uri="{FF2B5EF4-FFF2-40B4-BE49-F238E27FC236}">
                <a16:creationId xmlns:a16="http://schemas.microsoft.com/office/drawing/2014/main" xmlns="" id="{F23318D4-124A-44BE-9E11-1397F9D94751}"/>
              </a:ext>
            </a:extLst>
          </p:cNvPr>
          <p:cNvCxnSpPr/>
          <p:nvPr/>
        </p:nvCxnSpPr>
        <p:spPr>
          <a:xfrm rot="16200000" flipH="1">
            <a:off x="417513" y="2325688"/>
            <a:ext cx="3454400" cy="2406650"/>
          </a:xfrm>
          <a:prstGeom prst="bentConnector3">
            <a:avLst>
              <a:gd name="adj1" fmla="val 100608"/>
            </a:avLst>
          </a:prstGeom>
          <a:ln w="38100">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矩形 25">
            <a:extLst>
              <a:ext uri="{FF2B5EF4-FFF2-40B4-BE49-F238E27FC236}">
                <a16:creationId xmlns:a16="http://schemas.microsoft.com/office/drawing/2014/main" xmlns="" id="{D93C88D9-1E9E-4AA7-B857-955CAB8C069D}"/>
              </a:ext>
            </a:extLst>
          </p:cNvPr>
          <p:cNvSpPr>
            <a:spLocks noChangeArrowheads="1"/>
          </p:cNvSpPr>
          <p:nvPr/>
        </p:nvSpPr>
        <p:spPr bwMode="auto">
          <a:xfrm>
            <a:off x="1169988" y="1571625"/>
            <a:ext cx="1211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000">
                <a:latin typeface="微软雅黑" panose="020B0503020204020204" pitchFamily="34" charset="-122"/>
              </a:rPr>
              <a:t>资源均衡</a:t>
            </a:r>
          </a:p>
        </p:txBody>
      </p:sp>
      <p:pic>
        <p:nvPicPr>
          <p:cNvPr id="10" name="图片 9">
            <a:extLst>
              <a:ext uri="{FF2B5EF4-FFF2-40B4-BE49-F238E27FC236}">
                <a16:creationId xmlns:a16="http://schemas.microsoft.com/office/drawing/2014/main" xmlns="" id="{81F8677D-CA38-462A-B51D-9E7EECD6F899}"/>
              </a:ext>
            </a:extLst>
          </p:cNvPr>
          <p:cNvPicPr>
            <a:picLocks noChangeAspect="1"/>
          </p:cNvPicPr>
          <p:nvPr/>
        </p:nvPicPr>
        <p:blipFill rotWithShape="1">
          <a:blip r:embed="rId4"/>
          <a:srcRect r="10692"/>
          <a:stretch>
            <a:fillRect/>
          </a:stretch>
        </p:blipFill>
        <p:spPr>
          <a:xfrm>
            <a:off x="5395619" y="1802262"/>
            <a:ext cx="5965175" cy="3639002"/>
          </a:xfrm>
          <a:prstGeom prst="rect">
            <a:avLst/>
          </a:prstGeom>
          <a:ln w="38100">
            <a:solidFill>
              <a:srgbClr val="253C67"/>
            </a:solidFill>
          </a:ln>
          <a:effectLst>
            <a:reflection blurRad="6350" stA="8000" endPos="35000" dist="12700" dir="5400000" sy="-100000" algn="bl" rotWithShape="0"/>
          </a:effectLst>
        </p:spPr>
      </p:pic>
      <p:sp>
        <p:nvSpPr>
          <p:cNvPr id="11" name="矩形 21">
            <a:extLst>
              <a:ext uri="{FF2B5EF4-FFF2-40B4-BE49-F238E27FC236}">
                <a16:creationId xmlns:a16="http://schemas.microsoft.com/office/drawing/2014/main" xmlns="" id="{8DB08BDB-CC30-412F-BDCC-B23F63FBFB63}"/>
              </a:ext>
            </a:extLst>
          </p:cNvPr>
          <p:cNvSpPr>
            <a:spLocks noChangeArrowheads="1"/>
          </p:cNvSpPr>
          <p:nvPr/>
        </p:nvSpPr>
        <p:spPr bwMode="auto">
          <a:xfrm>
            <a:off x="8151813" y="5597525"/>
            <a:ext cx="1004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1600">
                <a:latin typeface="微软雅黑" panose="020B0503020204020204" pitchFamily="34" charset="-122"/>
              </a:rPr>
              <a:t>资源均衡</a:t>
            </a:r>
          </a:p>
        </p:txBody>
      </p:sp>
    </p:spTree>
    <p:extLst>
      <p:ext uri="{BB962C8B-B14F-4D97-AF65-F5344CB8AC3E}">
        <p14:creationId xmlns:p14="http://schemas.microsoft.com/office/powerpoint/2010/main" val="793816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计划进度透明化</a:t>
            </a:r>
          </a:p>
        </p:txBody>
      </p:sp>
      <p:pic>
        <p:nvPicPr>
          <p:cNvPr id="3" name="图片 2">
            <a:extLst>
              <a:ext uri="{FF2B5EF4-FFF2-40B4-BE49-F238E27FC236}">
                <a16:creationId xmlns:a16="http://schemas.microsoft.com/office/drawing/2014/main" xmlns="" id="{296BB098-03B1-4297-8C54-F0558772FA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7279" r="284" b="-365"/>
          <a:stretch>
            <a:fillRect/>
          </a:stretch>
        </p:blipFill>
        <p:spPr bwMode="auto">
          <a:xfrm>
            <a:off x="0" y="3849688"/>
            <a:ext cx="6480175"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xmlns="" id="{D288D63A-5EBA-4EBC-83A1-DECD8E9EB300}"/>
              </a:ext>
            </a:extLst>
          </p:cNvPr>
          <p:cNvSpPr/>
          <p:nvPr/>
        </p:nvSpPr>
        <p:spPr>
          <a:xfrm rot="16200000" flipV="1">
            <a:off x="281782" y="3440906"/>
            <a:ext cx="3135312" cy="3698875"/>
          </a:xfrm>
          <a:prstGeom prst="rect">
            <a:avLst/>
          </a:prstGeom>
          <a:gradFill>
            <a:gsLst>
              <a:gs pos="65000">
                <a:srgbClr val="F5F5F5"/>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kumimoji="1" lang="zh-CN" altLang="en-US" noProof="1"/>
          </a:p>
        </p:txBody>
      </p:sp>
      <p:sp>
        <p:nvSpPr>
          <p:cNvPr id="5" name="矩形 4">
            <a:extLst>
              <a:ext uri="{FF2B5EF4-FFF2-40B4-BE49-F238E27FC236}">
                <a16:creationId xmlns:a16="http://schemas.microsoft.com/office/drawing/2014/main" xmlns="" id="{7BFC8E18-BCB8-44CE-8C97-2837AC11EC23}"/>
              </a:ext>
            </a:extLst>
          </p:cNvPr>
          <p:cNvSpPr/>
          <p:nvPr/>
        </p:nvSpPr>
        <p:spPr>
          <a:xfrm>
            <a:off x="2595283" y="1132852"/>
            <a:ext cx="8130676" cy="2827055"/>
          </a:xfrm>
          <a:prstGeom prst="rect">
            <a:avLst/>
          </a:prstGeom>
          <a:solidFill>
            <a:schemeClr val="bg1"/>
          </a:solidFill>
          <a:ln w="28575">
            <a:solidFill>
              <a:schemeClr val="bg1">
                <a:lumMod val="75000"/>
              </a:schemeClr>
            </a:solidFill>
            <a:miter lim="800000"/>
          </a:ln>
          <a:effectLst>
            <a:reflection blurRad="6350" stA="17000" endPos="35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kumimoji="1" lang="zh-CN" altLang="en-US" noProof="1"/>
          </a:p>
        </p:txBody>
      </p:sp>
      <p:graphicFrame>
        <p:nvGraphicFramePr>
          <p:cNvPr id="6" name="图表 5">
            <a:extLst>
              <a:ext uri="{FF2B5EF4-FFF2-40B4-BE49-F238E27FC236}">
                <a16:creationId xmlns:a16="http://schemas.microsoft.com/office/drawing/2014/main" xmlns="" id="{89E5D863-C5F1-40F3-84C1-92A448209112}"/>
              </a:ext>
            </a:extLst>
          </p:cNvPr>
          <p:cNvGraphicFramePr/>
          <p:nvPr>
            <p:extLst>
              <p:ext uri="{D42A27DB-BD31-4B8C-83A1-F6EECF244321}">
                <p14:modId xmlns:p14="http://schemas.microsoft.com/office/powerpoint/2010/main" val="2589361851"/>
              </p:ext>
            </p:extLst>
          </p:nvPr>
        </p:nvGraphicFramePr>
        <p:xfrm>
          <a:off x="2698063" y="1132853"/>
          <a:ext cx="8027894" cy="2694848"/>
        </p:xfrm>
        <a:graphic>
          <a:graphicData uri="http://schemas.openxmlformats.org/drawingml/2006/chart">
            <c:chart xmlns:c="http://schemas.openxmlformats.org/drawingml/2006/chart" xmlns:r="http://schemas.openxmlformats.org/officeDocument/2006/relationships" r:id="rId4"/>
          </a:graphicData>
        </a:graphic>
      </p:graphicFrame>
      <p:sp>
        <p:nvSpPr>
          <p:cNvPr id="7" name="椭圆 6">
            <a:extLst>
              <a:ext uri="{FF2B5EF4-FFF2-40B4-BE49-F238E27FC236}">
                <a16:creationId xmlns:a16="http://schemas.microsoft.com/office/drawing/2014/main" xmlns="" id="{ACD0F3E5-BFD5-4493-BB1B-C4E424471ABE}"/>
              </a:ext>
            </a:extLst>
          </p:cNvPr>
          <p:cNvSpPr/>
          <p:nvPr/>
        </p:nvSpPr>
        <p:spPr>
          <a:xfrm>
            <a:off x="3611563" y="4164013"/>
            <a:ext cx="1196975" cy="1196975"/>
          </a:xfrm>
          <a:prstGeom prst="ellipse">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kumimoji="1" lang="zh-CN" altLang="en-US" noProof="1"/>
          </a:p>
        </p:txBody>
      </p:sp>
      <p:sp>
        <p:nvSpPr>
          <p:cNvPr id="8" name="矩形 7">
            <a:extLst>
              <a:ext uri="{FF2B5EF4-FFF2-40B4-BE49-F238E27FC236}">
                <a16:creationId xmlns:a16="http://schemas.microsoft.com/office/drawing/2014/main" xmlns="" id="{D43D8BD5-A7D6-4927-983F-D74934E4CFCA}"/>
              </a:ext>
            </a:extLst>
          </p:cNvPr>
          <p:cNvSpPr/>
          <p:nvPr/>
        </p:nvSpPr>
        <p:spPr bwMode="auto">
          <a:xfrm>
            <a:off x="4506913" y="2220913"/>
            <a:ext cx="1404937" cy="61912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anchor="ctr"/>
          <a:lstStyle/>
          <a:p>
            <a:pPr algn="ctr" eaLnBrk="1" hangingPunct="1">
              <a:defRPr/>
            </a:pPr>
            <a:endParaRPr lang="zh-CN" altLang="en-US" sz="2160" dirty="0">
              <a:solidFill>
                <a:schemeClr val="bg1"/>
              </a:solidFill>
              <a:ea typeface="黑体" panose="02010609060101010101" charset="-122"/>
            </a:endParaRPr>
          </a:p>
        </p:txBody>
      </p:sp>
      <p:cxnSp>
        <p:nvCxnSpPr>
          <p:cNvPr id="9" name="肘形连接符 40">
            <a:extLst>
              <a:ext uri="{FF2B5EF4-FFF2-40B4-BE49-F238E27FC236}">
                <a16:creationId xmlns:a16="http://schemas.microsoft.com/office/drawing/2014/main" xmlns="" id="{62FA793B-EF47-449D-89AF-236150B73AE1}"/>
              </a:ext>
            </a:extLst>
          </p:cNvPr>
          <p:cNvCxnSpPr/>
          <p:nvPr/>
        </p:nvCxnSpPr>
        <p:spPr>
          <a:xfrm rot="10800000" flipH="1" flipV="1">
            <a:off x="1028700" y="1873250"/>
            <a:ext cx="2481263" cy="3003550"/>
          </a:xfrm>
          <a:prstGeom prst="bentConnector4">
            <a:avLst>
              <a:gd name="adj1" fmla="val -9215"/>
              <a:gd name="adj2" fmla="val 100789"/>
            </a:avLst>
          </a:prstGeom>
          <a:ln w="38100">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矩形 48">
            <a:extLst>
              <a:ext uri="{FF2B5EF4-FFF2-40B4-BE49-F238E27FC236}">
                <a16:creationId xmlns:a16="http://schemas.microsoft.com/office/drawing/2014/main" xmlns="" id="{1657A3AC-A36F-48C5-97ED-5422F0558759}"/>
              </a:ext>
            </a:extLst>
          </p:cNvPr>
          <p:cNvSpPr>
            <a:spLocks noChangeArrowheads="1"/>
          </p:cNvSpPr>
          <p:nvPr/>
        </p:nvSpPr>
        <p:spPr bwMode="auto">
          <a:xfrm>
            <a:off x="1109663" y="1673225"/>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000" dirty="0">
                <a:latin typeface="微软雅黑" panose="020B0503020204020204" pitchFamily="34" charset="-122"/>
              </a:rPr>
              <a:t>供需检测</a:t>
            </a:r>
          </a:p>
        </p:txBody>
      </p:sp>
      <p:sp>
        <p:nvSpPr>
          <p:cNvPr id="11" name="矩形 10">
            <a:extLst>
              <a:ext uri="{FF2B5EF4-FFF2-40B4-BE49-F238E27FC236}">
                <a16:creationId xmlns:a16="http://schemas.microsoft.com/office/drawing/2014/main" xmlns="" id="{1F9566F8-BC97-49D5-90EC-44D4DE194F58}"/>
              </a:ext>
            </a:extLst>
          </p:cNvPr>
          <p:cNvSpPr/>
          <p:nvPr/>
        </p:nvSpPr>
        <p:spPr bwMode="auto">
          <a:xfrm>
            <a:off x="7085013" y="2022475"/>
            <a:ext cx="1404937" cy="72707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anchor="ctr"/>
          <a:lstStyle/>
          <a:p>
            <a:pPr algn="ctr" eaLnBrk="1" hangingPunct="1">
              <a:defRPr/>
            </a:pPr>
            <a:endParaRPr lang="zh-CN" altLang="en-US" sz="2160">
              <a:solidFill>
                <a:schemeClr val="bg1"/>
              </a:solidFill>
              <a:ea typeface="黑体" panose="02010609060101010101" charset="-122"/>
            </a:endParaRPr>
          </a:p>
        </p:txBody>
      </p:sp>
      <p:sp>
        <p:nvSpPr>
          <p:cNvPr id="12" name="矩形 19">
            <a:extLst>
              <a:ext uri="{FF2B5EF4-FFF2-40B4-BE49-F238E27FC236}">
                <a16:creationId xmlns:a16="http://schemas.microsoft.com/office/drawing/2014/main" xmlns="" id="{B452D640-E06A-4676-8196-6C2312F0FA56}"/>
              </a:ext>
            </a:extLst>
          </p:cNvPr>
          <p:cNvSpPr>
            <a:spLocks noChangeArrowheads="1"/>
          </p:cNvSpPr>
          <p:nvPr/>
        </p:nvSpPr>
        <p:spPr bwMode="auto">
          <a:xfrm>
            <a:off x="885825" y="2106613"/>
            <a:ext cx="1536700" cy="217487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216000" rIns="144000" bIns="216000" anchor="ctr" anchorCtr="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1200">
                <a:latin typeface="微软雅黑" panose="020B0503020204020204" pitchFamily="34" charset="-122"/>
              </a:rPr>
              <a:t>针对</a:t>
            </a:r>
            <a:r>
              <a:rPr lang="en-US" altLang="zh-CN" sz="1200">
                <a:latin typeface="微软雅黑" panose="020B0503020204020204" pitchFamily="34" charset="-122"/>
              </a:rPr>
              <a:t>MTS</a:t>
            </a:r>
            <a:r>
              <a:rPr lang="zh-CN" altLang="en-US" sz="1200">
                <a:latin typeface="微软雅黑" panose="020B0503020204020204" pitchFamily="34" charset="-122"/>
              </a:rPr>
              <a:t>生产模式，</a:t>
            </a:r>
            <a:r>
              <a:rPr lang="en-US" altLang="zh-CN" sz="1200">
                <a:latin typeface="微软雅黑" panose="020B0503020204020204" pitchFamily="34" charset="-122"/>
              </a:rPr>
              <a:t>APS</a:t>
            </a:r>
            <a:r>
              <a:rPr lang="zh-CN" altLang="en-US" sz="1200">
                <a:latin typeface="微软雅黑" panose="020B0503020204020204" pitchFamily="34" charset="-122"/>
              </a:rPr>
              <a:t>系统可以对成品预计可用库存和预计需求进行检测，评估备库计划是否需要修改。</a:t>
            </a:r>
          </a:p>
        </p:txBody>
      </p:sp>
      <p:pic>
        <p:nvPicPr>
          <p:cNvPr id="13" name="图片 12">
            <a:extLst>
              <a:ext uri="{FF2B5EF4-FFF2-40B4-BE49-F238E27FC236}">
                <a16:creationId xmlns:a16="http://schemas.microsoft.com/office/drawing/2014/main" xmlns="" id="{7DDA697E-C048-4894-A2E9-4AF332972C1A}"/>
              </a:ext>
            </a:extLst>
          </p:cNvPr>
          <p:cNvPicPr>
            <a:picLocks noChangeAspect="1"/>
          </p:cNvPicPr>
          <p:nvPr/>
        </p:nvPicPr>
        <p:blipFill>
          <a:blip r:embed="rId5"/>
          <a:stretch>
            <a:fillRect/>
          </a:stretch>
        </p:blipFill>
        <p:spPr>
          <a:xfrm>
            <a:off x="6314355" y="3868042"/>
            <a:ext cx="4991495" cy="2063144"/>
          </a:xfrm>
          <a:prstGeom prst="rect">
            <a:avLst/>
          </a:prstGeom>
          <a:ln w="38100">
            <a:solidFill>
              <a:srgbClr val="253C67"/>
            </a:solidFill>
          </a:ln>
          <a:effectLst>
            <a:reflection blurRad="6350" stA="17000" endPos="35000" dist="12700" dir="5400000" sy="-100000" algn="bl" rotWithShape="0"/>
          </a:effectLst>
        </p:spPr>
      </p:pic>
      <p:sp>
        <p:nvSpPr>
          <p:cNvPr id="14" name="矩形 58">
            <a:extLst>
              <a:ext uri="{FF2B5EF4-FFF2-40B4-BE49-F238E27FC236}">
                <a16:creationId xmlns:a16="http://schemas.microsoft.com/office/drawing/2014/main" xmlns="" id="{92E10CCE-9EA5-4AAB-AB39-C70F44E03DAB}"/>
              </a:ext>
            </a:extLst>
          </p:cNvPr>
          <p:cNvSpPr>
            <a:spLocks noChangeArrowheads="1"/>
          </p:cNvSpPr>
          <p:nvPr/>
        </p:nvSpPr>
        <p:spPr bwMode="auto">
          <a:xfrm>
            <a:off x="7435850" y="6067425"/>
            <a:ext cx="40576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0" tIns="216000" rIns="144000" bIns="216000" anchor="ctr" anchorCtr="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1200">
                <a:latin typeface="微软雅黑" panose="020B0503020204020204" pitchFamily="34" charset="-122"/>
              </a:rPr>
              <a:t>交期快速模拟，为订单评审快速决策做出合理数据支撑。</a:t>
            </a:r>
          </a:p>
        </p:txBody>
      </p:sp>
      <p:sp>
        <p:nvSpPr>
          <p:cNvPr id="15" name="矩形 63">
            <a:extLst>
              <a:ext uri="{FF2B5EF4-FFF2-40B4-BE49-F238E27FC236}">
                <a16:creationId xmlns:a16="http://schemas.microsoft.com/office/drawing/2014/main" xmlns="" id="{936304AF-652B-4E62-B9C8-4EB701C94A4E}"/>
              </a:ext>
            </a:extLst>
          </p:cNvPr>
          <p:cNvSpPr>
            <a:spLocks noChangeArrowheads="1"/>
          </p:cNvSpPr>
          <p:nvPr/>
        </p:nvSpPr>
        <p:spPr bwMode="auto">
          <a:xfrm>
            <a:off x="6372225" y="6083300"/>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000">
                <a:latin typeface="微软雅黑" panose="020B0503020204020204" pitchFamily="34" charset="-122"/>
              </a:rPr>
              <a:t>交期模拟</a:t>
            </a:r>
          </a:p>
        </p:txBody>
      </p:sp>
      <p:cxnSp>
        <p:nvCxnSpPr>
          <p:cNvPr id="16" name="肘形连接符 67">
            <a:extLst>
              <a:ext uri="{FF2B5EF4-FFF2-40B4-BE49-F238E27FC236}">
                <a16:creationId xmlns:a16="http://schemas.microsoft.com/office/drawing/2014/main" xmlns="" id="{5B9451C8-7119-447A-A4F5-7E7FAE14A247}"/>
              </a:ext>
            </a:extLst>
          </p:cNvPr>
          <p:cNvCxnSpPr/>
          <p:nvPr/>
        </p:nvCxnSpPr>
        <p:spPr>
          <a:xfrm rot="10800000">
            <a:off x="5018088" y="5199063"/>
            <a:ext cx="1354137" cy="1050925"/>
          </a:xfrm>
          <a:prstGeom prst="bentConnector3">
            <a:avLst/>
          </a:prstGeom>
          <a:ln w="38100">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244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计划进度透明化</a:t>
            </a:r>
          </a:p>
        </p:txBody>
      </p:sp>
      <p:sp>
        <p:nvSpPr>
          <p:cNvPr id="17" name="标题 1">
            <a:extLst>
              <a:ext uri="{FF2B5EF4-FFF2-40B4-BE49-F238E27FC236}">
                <a16:creationId xmlns:a16="http://schemas.microsoft.com/office/drawing/2014/main" xmlns="" id="{53C02823-8AF2-4B8B-991B-E98FD4353E1B}"/>
              </a:ext>
            </a:extLst>
          </p:cNvPr>
          <p:cNvSpPr txBox="1">
            <a:spLocks/>
          </p:cNvSpPr>
          <p:nvPr/>
        </p:nvSpPr>
        <p:spPr bwMode="auto">
          <a:xfrm>
            <a:off x="702546" y="1323746"/>
            <a:ext cx="5976938" cy="493713"/>
          </a:xfrm>
          <a:prstGeom prst="rect">
            <a:avLst/>
          </a:prstGeom>
        </p:spPr>
        <p:txBody>
          <a:bodyPr anchor="ctr"/>
          <a:lstStyle>
            <a:defPPr>
              <a:defRPr lang="zh-CN"/>
            </a:defPPr>
            <a:lvl1pPr>
              <a:lnSpc>
                <a:spcPct val="90000"/>
              </a:lnSpc>
              <a:spcBef>
                <a:spcPct val="0"/>
              </a:spcBef>
              <a:defRPr sz="2000" b="1">
                <a:solidFill>
                  <a:srgbClr val="24499D"/>
                </a:solidFill>
                <a:latin typeface="微软雅黑" panose="020B0503020204020204" pitchFamily="34" charset="-122"/>
                <a:ea typeface="微软雅黑" panose="020B0503020204020204" pitchFamily="34" charset="-122"/>
                <a:cs typeface="+mj-cs"/>
              </a:defRPr>
            </a:lvl1pPr>
          </a:lstStyle>
          <a:p>
            <a:r>
              <a:rPr lang="zh-CN" altLang="en-US" dirty="0"/>
              <a:t>物料配送与在制品跟踪</a:t>
            </a:r>
          </a:p>
        </p:txBody>
      </p:sp>
      <p:pic>
        <p:nvPicPr>
          <p:cNvPr id="18" name="Picture 3">
            <a:extLst>
              <a:ext uri="{FF2B5EF4-FFF2-40B4-BE49-F238E27FC236}">
                <a16:creationId xmlns:a16="http://schemas.microsoft.com/office/drawing/2014/main" xmlns="" id="{2071CE15-B281-41C1-B14D-AD98D904DF6E}"/>
              </a:ext>
            </a:extLst>
          </p:cNvPr>
          <p:cNvPicPr>
            <a:picLocks noChangeAspect="1" noChangeArrowheads="1"/>
          </p:cNvPicPr>
          <p:nvPr/>
        </p:nvPicPr>
        <p:blipFill>
          <a:blip r:embed="rId3"/>
          <a:srcRect/>
          <a:stretch>
            <a:fillRect/>
          </a:stretch>
        </p:blipFill>
        <p:spPr bwMode="auto">
          <a:xfrm>
            <a:off x="5354554" y="2322094"/>
            <a:ext cx="6109398" cy="3817208"/>
          </a:xfrm>
          <a:prstGeom prst="rect">
            <a:avLst/>
          </a:prstGeom>
          <a:ln w="57150">
            <a:solidFill>
              <a:schemeClr val="bg1">
                <a:lumMod val="85000"/>
              </a:schemeClr>
            </a:solidFill>
            <a:miter lim="800000"/>
            <a:headEnd/>
            <a:tailEnd/>
          </a:ln>
          <a:effectLst>
            <a:reflection blurRad="6350" stA="17000" endPos="35000" dist="12700" dir="5400000" sy="-100000" algn="bl" rotWithShape="0"/>
          </a:effectLst>
          <a:extLst>
            <a:ext uri="{909E8E84-426E-40DD-AFC4-6F175D3DCCD1}">
              <a14:hiddenFill xmlns:a14="http://schemas.microsoft.com/office/drawing/2010/main">
                <a:solidFill>
                  <a:schemeClr val="accent1"/>
                </a:solidFill>
              </a14:hiddenFill>
            </a:ext>
          </a:extLst>
        </p:spPr>
      </p:pic>
      <p:pic>
        <p:nvPicPr>
          <p:cNvPr id="19" name="图片 18" descr="任务追踪查询">
            <a:extLst>
              <a:ext uri="{FF2B5EF4-FFF2-40B4-BE49-F238E27FC236}">
                <a16:creationId xmlns:a16="http://schemas.microsoft.com/office/drawing/2014/main" xmlns="" id="{FC19476C-78F3-4EC7-B949-A5EFD849399F}"/>
              </a:ext>
            </a:extLst>
          </p:cNvPr>
          <p:cNvPicPr/>
          <p:nvPr/>
        </p:nvPicPr>
        <p:blipFill>
          <a:blip r:embed="rId4"/>
          <a:srcRect/>
          <a:stretch>
            <a:fillRect/>
          </a:stretch>
        </p:blipFill>
        <p:spPr bwMode="auto">
          <a:xfrm>
            <a:off x="941085" y="2022223"/>
            <a:ext cx="6149526" cy="3512031"/>
          </a:xfrm>
          <a:prstGeom prst="rect">
            <a:avLst/>
          </a:prstGeom>
          <a:ln w="57150">
            <a:solidFill>
              <a:schemeClr val="bg1">
                <a:lumMod val="85000"/>
              </a:schemeClr>
            </a:solidFill>
            <a:miter lim="800000"/>
            <a:headEnd/>
            <a:tailEnd/>
          </a:ln>
          <a:effectLst>
            <a:reflection blurRad="6350" stA="17000" endPos="35000" dist="12700" dir="5400000" sy="-100000" algn="bl" rotWithShape="0"/>
          </a:effectLst>
        </p:spPr>
      </p:pic>
      <p:pic>
        <p:nvPicPr>
          <p:cNvPr id="20" name="图片 19">
            <a:extLst>
              <a:ext uri="{FF2B5EF4-FFF2-40B4-BE49-F238E27FC236}">
                <a16:creationId xmlns:a16="http://schemas.microsoft.com/office/drawing/2014/main" xmlns="" id="{68B1579C-0026-4EF0-98AA-8C9AE62C7425}"/>
              </a:ext>
            </a:extLst>
          </p:cNvPr>
          <p:cNvPicPr/>
          <p:nvPr/>
        </p:nvPicPr>
        <p:blipFill>
          <a:blip r:embed="rId5"/>
          <a:srcRect/>
          <a:stretch>
            <a:fillRect/>
          </a:stretch>
        </p:blipFill>
        <p:spPr bwMode="auto">
          <a:xfrm>
            <a:off x="3316261" y="2874302"/>
            <a:ext cx="5435893" cy="2712792"/>
          </a:xfrm>
          <a:prstGeom prst="rect">
            <a:avLst/>
          </a:prstGeom>
          <a:ln w="38100">
            <a:solidFill>
              <a:srgbClr val="136BB1"/>
            </a:solidFill>
            <a:miter lim="800000"/>
            <a:headEnd/>
            <a:tailEnd/>
          </a:ln>
          <a:effectLst>
            <a:reflection blurRad="6350" stA="17000" endPos="35000" dist="12700" dir="5400000" sy="-100000" algn="bl" rotWithShape="0"/>
          </a:effectLst>
        </p:spPr>
      </p:pic>
    </p:spTree>
    <p:extLst>
      <p:ext uri="{BB962C8B-B14F-4D97-AF65-F5344CB8AC3E}">
        <p14:creationId xmlns:p14="http://schemas.microsoft.com/office/powerpoint/2010/main" val="3974079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计划重排</a:t>
            </a:r>
          </a:p>
        </p:txBody>
      </p:sp>
      <p:pic>
        <p:nvPicPr>
          <p:cNvPr id="3" name="图片 2">
            <a:extLst>
              <a:ext uri="{FF2B5EF4-FFF2-40B4-BE49-F238E27FC236}">
                <a16:creationId xmlns:a16="http://schemas.microsoft.com/office/drawing/2014/main" xmlns="" id="{F5104563-9890-480E-802B-52EEEEAD93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0043" r="13864" b="3877"/>
          <a:stretch>
            <a:fillRect/>
          </a:stretch>
        </p:blipFill>
        <p:spPr bwMode="auto">
          <a:xfrm>
            <a:off x="831850" y="3963988"/>
            <a:ext cx="6931025"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xmlns="" id="{B7946ADC-9697-42F6-8DE8-4BD0F848BA4A}"/>
              </a:ext>
            </a:extLst>
          </p:cNvPr>
          <p:cNvSpPr/>
          <p:nvPr/>
        </p:nvSpPr>
        <p:spPr>
          <a:xfrm rot="16200000">
            <a:off x="4576762" y="2984501"/>
            <a:ext cx="3038475" cy="4648199"/>
          </a:xfrm>
          <a:prstGeom prst="rect">
            <a:avLst/>
          </a:prstGeom>
          <a:gradFill>
            <a:gsLst>
              <a:gs pos="65000">
                <a:srgbClr val="F5F5F5"/>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kumimoji="1" lang="zh-CN" altLang="en-US" noProof="1"/>
          </a:p>
        </p:txBody>
      </p:sp>
      <p:sp>
        <p:nvSpPr>
          <p:cNvPr id="5" name="矩形 4">
            <a:extLst>
              <a:ext uri="{FF2B5EF4-FFF2-40B4-BE49-F238E27FC236}">
                <a16:creationId xmlns:a16="http://schemas.microsoft.com/office/drawing/2014/main" xmlns="" id="{740F35B7-54D6-4A6B-9093-B683FA964790}"/>
              </a:ext>
            </a:extLst>
          </p:cNvPr>
          <p:cNvSpPr/>
          <p:nvPr/>
        </p:nvSpPr>
        <p:spPr>
          <a:xfrm rot="5400000">
            <a:off x="107950" y="3711575"/>
            <a:ext cx="3038475" cy="3254375"/>
          </a:xfrm>
          <a:prstGeom prst="rect">
            <a:avLst/>
          </a:prstGeom>
          <a:gradFill>
            <a:gsLst>
              <a:gs pos="65000">
                <a:srgbClr val="F5F5F5"/>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kumimoji="1" lang="zh-CN" altLang="en-US" noProof="1"/>
          </a:p>
        </p:txBody>
      </p:sp>
      <p:sp>
        <p:nvSpPr>
          <p:cNvPr id="6" name="椭圆 5">
            <a:extLst>
              <a:ext uri="{FF2B5EF4-FFF2-40B4-BE49-F238E27FC236}">
                <a16:creationId xmlns:a16="http://schemas.microsoft.com/office/drawing/2014/main" xmlns="" id="{B22A5636-3F17-49BE-8461-C1C1F1B6212B}"/>
              </a:ext>
            </a:extLst>
          </p:cNvPr>
          <p:cNvSpPr/>
          <p:nvPr/>
        </p:nvSpPr>
        <p:spPr>
          <a:xfrm>
            <a:off x="3340100" y="4386263"/>
            <a:ext cx="1592263" cy="1593850"/>
          </a:xfrm>
          <a:prstGeom prst="ellipse">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kumimoji="1" lang="zh-CN" altLang="en-US" noProof="1"/>
          </a:p>
        </p:txBody>
      </p:sp>
      <p:sp>
        <p:nvSpPr>
          <p:cNvPr id="7" name="矩形 19">
            <a:extLst>
              <a:ext uri="{FF2B5EF4-FFF2-40B4-BE49-F238E27FC236}">
                <a16:creationId xmlns:a16="http://schemas.microsoft.com/office/drawing/2014/main" xmlns="" id="{6EB90BE5-A7E1-4780-9723-ADB9524ABEA9}"/>
              </a:ext>
            </a:extLst>
          </p:cNvPr>
          <p:cNvSpPr>
            <a:spLocks noChangeArrowheads="1"/>
          </p:cNvSpPr>
          <p:nvPr/>
        </p:nvSpPr>
        <p:spPr bwMode="auto">
          <a:xfrm>
            <a:off x="1138238" y="2146300"/>
            <a:ext cx="3916362" cy="193833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16000" tIns="216000" rIns="144000" bIns="216000" anchor="ctr" anchorCtr="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1200" dirty="0">
                <a:latin typeface="微软雅黑" panose="020B0503020204020204" pitchFamily="34" charset="-122"/>
              </a:rPr>
              <a:t>由于在实际的生产环境中，执行和计划会存在差距，如果计划不考虑执行的反馈，则计划和执行的差距会越来越大，以致失去参考意义。</a:t>
            </a:r>
            <a:endParaRPr lang="en-US" altLang="zh-CN" sz="1200" dirty="0">
              <a:latin typeface="微软雅黑" panose="020B0503020204020204" pitchFamily="34" charset="-122"/>
            </a:endParaRPr>
          </a:p>
          <a:p>
            <a:pPr eaLnBrk="1" hangingPunct="1">
              <a:lnSpc>
                <a:spcPct val="150000"/>
              </a:lnSpc>
            </a:pPr>
            <a:r>
              <a:rPr lang="en-US" altLang="zh-CN" sz="1200" dirty="0">
                <a:latin typeface="微软雅黑" panose="020B0503020204020204" pitchFamily="34" charset="-122"/>
              </a:rPr>
              <a:t>APS-</a:t>
            </a:r>
            <a:r>
              <a:rPr lang="zh-CN" altLang="en-US" sz="1200" dirty="0">
                <a:latin typeface="微软雅黑" panose="020B0503020204020204" pitchFamily="34" charset="-122"/>
              </a:rPr>
              <a:t>滚动排程，及时获取进度、设备、图纸、材料等异常或设计工艺的更改，锁定生产计划并下发，并对后期的生产计划进行闭环滚动计划（如图所示，未锁定区间），修正计划与执行异常的差别。</a:t>
            </a:r>
          </a:p>
        </p:txBody>
      </p:sp>
      <p:cxnSp>
        <p:nvCxnSpPr>
          <p:cNvPr id="8" name="肘形连接符 24">
            <a:extLst>
              <a:ext uri="{FF2B5EF4-FFF2-40B4-BE49-F238E27FC236}">
                <a16:creationId xmlns:a16="http://schemas.microsoft.com/office/drawing/2014/main" xmlns="" id="{4A1B734F-B8F4-4BBB-A298-68E2782A6D5E}"/>
              </a:ext>
            </a:extLst>
          </p:cNvPr>
          <p:cNvCxnSpPr/>
          <p:nvPr/>
        </p:nvCxnSpPr>
        <p:spPr>
          <a:xfrm rot="16200000" flipH="1">
            <a:off x="417513" y="2325688"/>
            <a:ext cx="3454400" cy="2406650"/>
          </a:xfrm>
          <a:prstGeom prst="bentConnector3">
            <a:avLst>
              <a:gd name="adj1" fmla="val 100608"/>
            </a:avLst>
          </a:prstGeom>
          <a:ln w="38100">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矩形 25">
            <a:extLst>
              <a:ext uri="{FF2B5EF4-FFF2-40B4-BE49-F238E27FC236}">
                <a16:creationId xmlns:a16="http://schemas.microsoft.com/office/drawing/2014/main" xmlns="" id="{B077F82A-34DD-4922-81E8-273B423487A8}"/>
              </a:ext>
            </a:extLst>
          </p:cNvPr>
          <p:cNvSpPr>
            <a:spLocks noChangeArrowheads="1"/>
          </p:cNvSpPr>
          <p:nvPr/>
        </p:nvSpPr>
        <p:spPr bwMode="auto">
          <a:xfrm>
            <a:off x="1169988" y="1571625"/>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2000" dirty="0">
                <a:latin typeface="微软雅黑" panose="020B0503020204020204" pitchFamily="34" charset="-122"/>
              </a:rPr>
              <a:t>滚动排程</a:t>
            </a:r>
          </a:p>
        </p:txBody>
      </p:sp>
      <p:sp>
        <p:nvSpPr>
          <p:cNvPr id="10" name="矩形 21">
            <a:extLst>
              <a:ext uri="{FF2B5EF4-FFF2-40B4-BE49-F238E27FC236}">
                <a16:creationId xmlns:a16="http://schemas.microsoft.com/office/drawing/2014/main" xmlns="" id="{ED5704E1-266A-4B48-9DCB-789D22EFEC1A}"/>
              </a:ext>
            </a:extLst>
          </p:cNvPr>
          <p:cNvSpPr>
            <a:spLocks noChangeArrowheads="1"/>
          </p:cNvSpPr>
          <p:nvPr/>
        </p:nvSpPr>
        <p:spPr bwMode="auto">
          <a:xfrm>
            <a:off x="7512050" y="5597525"/>
            <a:ext cx="285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1600">
                <a:latin typeface="微软雅黑" panose="020B0503020204020204" pitchFamily="34" charset="-122"/>
              </a:rPr>
              <a:t>滚动排程修正计划与执行差距</a:t>
            </a:r>
          </a:p>
        </p:txBody>
      </p:sp>
      <p:sp>
        <p:nvSpPr>
          <p:cNvPr id="11" name="矩形 10">
            <a:extLst>
              <a:ext uri="{FF2B5EF4-FFF2-40B4-BE49-F238E27FC236}">
                <a16:creationId xmlns:a16="http://schemas.microsoft.com/office/drawing/2014/main" xmlns="" id="{3F2EEA4E-D1DC-448E-9625-1EBEC8EC5671}"/>
              </a:ext>
            </a:extLst>
          </p:cNvPr>
          <p:cNvSpPr/>
          <p:nvPr/>
        </p:nvSpPr>
        <p:spPr>
          <a:xfrm>
            <a:off x="5131668" y="1600200"/>
            <a:ext cx="6623977" cy="3836059"/>
          </a:xfrm>
          <a:prstGeom prst="rect">
            <a:avLst/>
          </a:prstGeom>
          <a:solidFill>
            <a:schemeClr val="bg1"/>
          </a:solidFill>
          <a:ln w="28575">
            <a:solidFill>
              <a:schemeClr val="bg1">
                <a:lumMod val="75000"/>
              </a:schemeClr>
            </a:solidFill>
            <a:miter lim="800000"/>
          </a:ln>
          <a:effectLst>
            <a:reflection blurRad="6350" stA="17000" endPos="35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kumimoji="1" lang="zh-CN" altLang="en-US" noProof="1"/>
          </a:p>
        </p:txBody>
      </p:sp>
      <p:grpSp>
        <p:nvGrpSpPr>
          <p:cNvPr id="12" name="组合 11">
            <a:extLst>
              <a:ext uri="{FF2B5EF4-FFF2-40B4-BE49-F238E27FC236}">
                <a16:creationId xmlns:a16="http://schemas.microsoft.com/office/drawing/2014/main" xmlns="" id="{45D469FE-6DF9-4DA1-8B2D-33B4B4E60F0F}"/>
              </a:ext>
            </a:extLst>
          </p:cNvPr>
          <p:cNvGrpSpPr>
            <a:grpSpLocks/>
          </p:cNvGrpSpPr>
          <p:nvPr/>
        </p:nvGrpSpPr>
        <p:grpSpPr bwMode="auto">
          <a:xfrm>
            <a:off x="5373688" y="1600200"/>
            <a:ext cx="6261100" cy="3509963"/>
            <a:chOff x="1744832" y="1627434"/>
            <a:chExt cx="9000038" cy="6177494"/>
          </a:xfrm>
        </p:grpSpPr>
        <p:sp>
          <p:nvSpPr>
            <p:cNvPr id="13" name="圆角矩形 12">
              <a:extLst>
                <a:ext uri="{FF2B5EF4-FFF2-40B4-BE49-F238E27FC236}">
                  <a16:creationId xmlns:a16="http://schemas.microsoft.com/office/drawing/2014/main" xmlns="" id="{DFF1E18A-0CDF-4939-890A-379372898878}"/>
                </a:ext>
              </a:extLst>
            </p:cNvPr>
            <p:cNvSpPr/>
            <p:nvPr/>
          </p:nvSpPr>
          <p:spPr>
            <a:xfrm>
              <a:off x="4371364" y="4133636"/>
              <a:ext cx="577336" cy="508505"/>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en-US" altLang="zh-CN" sz="1200" kern="0" noProof="1">
                  <a:solidFill>
                    <a:prstClr val="black"/>
                  </a:solidFill>
                  <a:latin typeface="微软雅黑 Light" panose="020B0502040204020203" pitchFamily="34" charset="-122"/>
                  <a:ea typeface="微软雅黑 Light" panose="020B0502040204020203" pitchFamily="34" charset="-122"/>
                </a:rPr>
                <a:t>01</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14" name="圆角矩形 14">
              <a:extLst>
                <a:ext uri="{FF2B5EF4-FFF2-40B4-BE49-F238E27FC236}">
                  <a16:creationId xmlns:a16="http://schemas.microsoft.com/office/drawing/2014/main" xmlns="" id="{009A67B1-82B5-4969-869E-44FA0F5E991D}"/>
                </a:ext>
              </a:extLst>
            </p:cNvPr>
            <p:cNvSpPr/>
            <p:nvPr/>
          </p:nvSpPr>
          <p:spPr>
            <a:xfrm>
              <a:off x="6447944" y="4918744"/>
              <a:ext cx="2747476" cy="508505"/>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zh-CN" altLang="en-US" sz="1200" kern="0" noProof="1">
                  <a:solidFill>
                    <a:prstClr val="black"/>
                  </a:solidFill>
                  <a:latin typeface="微软雅黑 Light" panose="020B0502040204020203" pitchFamily="34" charset="-122"/>
                  <a:ea typeface="微软雅黑 Light" panose="020B0502040204020203" pitchFamily="34" charset="-122"/>
                </a:rPr>
                <a:t> </a:t>
              </a:r>
              <a:r>
                <a:rPr lang="en-US" altLang="zh-CN" sz="1200" kern="0" noProof="1">
                  <a:solidFill>
                    <a:prstClr val="black"/>
                  </a:solidFill>
                  <a:latin typeface="微软雅黑 Light" panose="020B0502040204020203" pitchFamily="34" charset="-122"/>
                  <a:ea typeface="微软雅黑 Light" panose="020B0502040204020203" pitchFamily="34" charset="-122"/>
                </a:rPr>
                <a:t>04-03</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cxnSp>
          <p:nvCxnSpPr>
            <p:cNvPr id="15" name="直接连接符 32">
              <a:extLst>
                <a:ext uri="{FF2B5EF4-FFF2-40B4-BE49-F238E27FC236}">
                  <a16:creationId xmlns:a16="http://schemas.microsoft.com/office/drawing/2014/main" xmlns="" id="{8B1C35E3-9445-453C-AC04-628D7A7A7B07}"/>
                </a:ext>
              </a:extLst>
            </p:cNvPr>
            <p:cNvCxnSpPr>
              <a:cxnSpLocks noChangeShapeType="1"/>
            </p:cNvCxnSpPr>
            <p:nvPr/>
          </p:nvCxnSpPr>
          <p:spPr bwMode="auto">
            <a:xfrm>
              <a:off x="2211598" y="4802437"/>
              <a:ext cx="8064896" cy="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cxnSp>
        <p:sp>
          <p:nvSpPr>
            <p:cNvPr id="16" name="圆角矩形 17">
              <a:extLst>
                <a:ext uri="{FF2B5EF4-FFF2-40B4-BE49-F238E27FC236}">
                  <a16:creationId xmlns:a16="http://schemas.microsoft.com/office/drawing/2014/main" xmlns="" id="{2A5C80D8-6E36-4716-82DE-B90AB06D30B9}"/>
                </a:ext>
              </a:extLst>
            </p:cNvPr>
            <p:cNvSpPr/>
            <p:nvPr/>
          </p:nvSpPr>
          <p:spPr>
            <a:xfrm>
              <a:off x="4978364" y="4133636"/>
              <a:ext cx="454110" cy="508505"/>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17" name="圆角矩形 18">
              <a:extLst>
                <a:ext uri="{FF2B5EF4-FFF2-40B4-BE49-F238E27FC236}">
                  <a16:creationId xmlns:a16="http://schemas.microsoft.com/office/drawing/2014/main" xmlns="" id="{74A6B04A-62B6-438B-943F-71E549FD9A83}"/>
                </a:ext>
              </a:extLst>
            </p:cNvPr>
            <p:cNvSpPr/>
            <p:nvPr/>
          </p:nvSpPr>
          <p:spPr>
            <a:xfrm>
              <a:off x="6491302" y="4133636"/>
              <a:ext cx="1330380" cy="508505"/>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en-US" altLang="zh-CN" sz="1200" kern="0" noProof="1">
                  <a:solidFill>
                    <a:prstClr val="black"/>
                  </a:solidFill>
                  <a:latin typeface="微软雅黑 Light" panose="020B0502040204020203" pitchFamily="34" charset="-122"/>
                  <a:ea typeface="微软雅黑 Light" panose="020B0502040204020203" pitchFamily="34" charset="-122"/>
                </a:rPr>
                <a:t>03-02</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18" name="右大括号 20">
              <a:extLst>
                <a:ext uri="{FF2B5EF4-FFF2-40B4-BE49-F238E27FC236}">
                  <a16:creationId xmlns:a16="http://schemas.microsoft.com/office/drawing/2014/main" xmlns="" id="{B516190C-0BBF-472F-93E3-AAAB3B74D8D2}"/>
                </a:ext>
              </a:extLst>
            </p:cNvPr>
            <p:cNvSpPr>
              <a:spLocks/>
            </p:cNvSpPr>
            <p:nvPr/>
          </p:nvSpPr>
          <p:spPr bwMode="auto">
            <a:xfrm rot="-5400000">
              <a:off x="3642177" y="3419907"/>
              <a:ext cx="159657" cy="977049"/>
            </a:xfrm>
            <a:prstGeom prst="rightBrace">
              <a:avLst>
                <a:gd name="adj1" fmla="val 8330"/>
                <a:gd name="adj2" fmla="val 50000"/>
              </a:avLst>
            </a:prstGeom>
            <a:noFill/>
            <a:ln w="28575">
              <a:solidFill>
                <a:srgbClr val="4A7EBB"/>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19" name="右大括号 23">
              <a:extLst>
                <a:ext uri="{FF2B5EF4-FFF2-40B4-BE49-F238E27FC236}">
                  <a16:creationId xmlns:a16="http://schemas.microsoft.com/office/drawing/2014/main" xmlns="" id="{D88110B6-8CCF-42F3-A888-176A5C60BEDA}"/>
                </a:ext>
              </a:extLst>
            </p:cNvPr>
            <p:cNvSpPr>
              <a:spLocks/>
            </p:cNvSpPr>
            <p:nvPr/>
          </p:nvSpPr>
          <p:spPr bwMode="auto">
            <a:xfrm rot="-5400000">
              <a:off x="4796174" y="4350767"/>
              <a:ext cx="159657" cy="977049"/>
            </a:xfrm>
            <a:prstGeom prst="rightBrace">
              <a:avLst>
                <a:gd name="adj1" fmla="val 8330"/>
                <a:gd name="adj2" fmla="val 50000"/>
              </a:avLst>
            </a:prstGeom>
            <a:noFill/>
            <a:ln w="28575">
              <a:solidFill>
                <a:srgbClr val="4A7EBB"/>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20" name="右大括号 26">
              <a:extLst>
                <a:ext uri="{FF2B5EF4-FFF2-40B4-BE49-F238E27FC236}">
                  <a16:creationId xmlns:a16="http://schemas.microsoft.com/office/drawing/2014/main" xmlns="" id="{AED5AD0B-F909-4D49-8AD1-EEB3008A0673}"/>
                </a:ext>
              </a:extLst>
            </p:cNvPr>
            <p:cNvSpPr>
              <a:spLocks/>
            </p:cNvSpPr>
            <p:nvPr/>
          </p:nvSpPr>
          <p:spPr bwMode="auto">
            <a:xfrm rot="-5400000">
              <a:off x="5841288" y="4350767"/>
              <a:ext cx="159657" cy="977049"/>
            </a:xfrm>
            <a:prstGeom prst="rightBrace">
              <a:avLst>
                <a:gd name="adj1" fmla="val 8330"/>
                <a:gd name="adj2" fmla="val 50000"/>
              </a:avLst>
            </a:prstGeom>
            <a:noFill/>
            <a:ln w="28575">
              <a:solidFill>
                <a:srgbClr val="4A7EBB"/>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21" name="圆角矩形 28">
              <a:extLst>
                <a:ext uri="{FF2B5EF4-FFF2-40B4-BE49-F238E27FC236}">
                  <a16:creationId xmlns:a16="http://schemas.microsoft.com/office/drawing/2014/main" xmlns="" id="{C5A356F0-35A6-4F8C-856B-DE5A21534A45}"/>
                </a:ext>
              </a:extLst>
            </p:cNvPr>
            <p:cNvSpPr/>
            <p:nvPr/>
          </p:nvSpPr>
          <p:spPr>
            <a:xfrm>
              <a:off x="5432474" y="4910363"/>
              <a:ext cx="1017753" cy="508505"/>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zh-CN" altLang="en-US" sz="1200" kern="0" noProof="1">
                  <a:solidFill>
                    <a:prstClr val="black"/>
                  </a:solidFill>
                  <a:latin typeface="微软雅黑 Light" panose="020B0502040204020203" pitchFamily="34" charset="-122"/>
                  <a:ea typeface="微软雅黑 Light" panose="020B0502040204020203" pitchFamily="34" charset="-122"/>
                </a:rPr>
                <a:t> </a:t>
              </a:r>
              <a:r>
                <a:rPr lang="en-US" altLang="zh-CN" sz="1200" kern="0" noProof="1">
                  <a:solidFill>
                    <a:prstClr val="black"/>
                  </a:solidFill>
                  <a:latin typeface="微软雅黑 Light" panose="020B0502040204020203" pitchFamily="34" charset="-122"/>
                  <a:ea typeface="微软雅黑 Light" panose="020B0502040204020203" pitchFamily="34" charset="-122"/>
                </a:rPr>
                <a:t>04-02</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22" name="圆角矩形 29">
              <a:extLst>
                <a:ext uri="{FF2B5EF4-FFF2-40B4-BE49-F238E27FC236}">
                  <a16:creationId xmlns:a16="http://schemas.microsoft.com/office/drawing/2014/main" xmlns="" id="{01476E5B-33C7-40D0-9F05-9F466DF659DA}"/>
                </a:ext>
              </a:extLst>
            </p:cNvPr>
            <p:cNvSpPr/>
            <p:nvPr/>
          </p:nvSpPr>
          <p:spPr>
            <a:xfrm>
              <a:off x="4359955" y="4910363"/>
              <a:ext cx="1017753" cy="508505"/>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zh-CN" altLang="en-US" sz="1200" kern="0" noProof="1">
                  <a:solidFill>
                    <a:prstClr val="black"/>
                  </a:solidFill>
                  <a:latin typeface="微软雅黑 Light" panose="020B0502040204020203" pitchFamily="34" charset="-122"/>
                  <a:ea typeface="微软雅黑 Light" panose="020B0502040204020203" pitchFamily="34" charset="-122"/>
                </a:rPr>
                <a:t> </a:t>
              </a:r>
              <a:r>
                <a:rPr lang="en-US" altLang="zh-CN" sz="1200" kern="0" noProof="1">
                  <a:solidFill>
                    <a:prstClr val="black"/>
                  </a:solidFill>
                  <a:latin typeface="微软雅黑 Light" panose="020B0502040204020203" pitchFamily="34" charset="-122"/>
                  <a:ea typeface="微软雅黑 Light" panose="020B0502040204020203" pitchFamily="34" charset="-122"/>
                </a:rPr>
                <a:t>04-01</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23" name="圆角矩形 30">
              <a:extLst>
                <a:ext uri="{FF2B5EF4-FFF2-40B4-BE49-F238E27FC236}">
                  <a16:creationId xmlns:a16="http://schemas.microsoft.com/office/drawing/2014/main" xmlns="" id="{54F6D3F1-8307-429B-81BB-50B985555EF3}"/>
                </a:ext>
              </a:extLst>
            </p:cNvPr>
            <p:cNvSpPr/>
            <p:nvPr/>
          </p:nvSpPr>
          <p:spPr>
            <a:xfrm>
              <a:off x="5432474" y="4133636"/>
              <a:ext cx="659485" cy="508505"/>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24" name="矩形 31">
              <a:extLst>
                <a:ext uri="{FF2B5EF4-FFF2-40B4-BE49-F238E27FC236}">
                  <a16:creationId xmlns:a16="http://schemas.microsoft.com/office/drawing/2014/main" xmlns="" id="{9A201131-DC16-41F3-A554-86A424BD2603}"/>
                </a:ext>
              </a:extLst>
            </p:cNvPr>
            <p:cNvSpPr>
              <a:spLocks noChangeArrowheads="1"/>
            </p:cNvSpPr>
            <p:nvPr/>
          </p:nvSpPr>
          <p:spPr bwMode="auto">
            <a:xfrm>
              <a:off x="5427397" y="4248995"/>
              <a:ext cx="730371"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02-02</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25" name="矩形 32">
              <a:extLst>
                <a:ext uri="{FF2B5EF4-FFF2-40B4-BE49-F238E27FC236}">
                  <a16:creationId xmlns:a16="http://schemas.microsoft.com/office/drawing/2014/main" xmlns="" id="{D1F8F2A5-C544-4201-9562-20A534E711F0}"/>
                </a:ext>
              </a:extLst>
            </p:cNvPr>
            <p:cNvSpPr>
              <a:spLocks noChangeArrowheads="1"/>
            </p:cNvSpPr>
            <p:nvPr/>
          </p:nvSpPr>
          <p:spPr bwMode="auto">
            <a:xfrm>
              <a:off x="4838955" y="4256547"/>
              <a:ext cx="698633"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02-01</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26" name="圆角矩形 33">
              <a:extLst>
                <a:ext uri="{FF2B5EF4-FFF2-40B4-BE49-F238E27FC236}">
                  <a16:creationId xmlns:a16="http://schemas.microsoft.com/office/drawing/2014/main" xmlns="" id="{2D569030-FEFF-4E49-87B8-40E3BA328001}"/>
                </a:ext>
              </a:extLst>
            </p:cNvPr>
            <p:cNvSpPr/>
            <p:nvPr/>
          </p:nvSpPr>
          <p:spPr>
            <a:xfrm>
              <a:off x="6133034" y="4133636"/>
              <a:ext cx="317193" cy="508505"/>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27" name="矩形 34">
              <a:extLst>
                <a:ext uri="{FF2B5EF4-FFF2-40B4-BE49-F238E27FC236}">
                  <a16:creationId xmlns:a16="http://schemas.microsoft.com/office/drawing/2014/main" xmlns="" id="{846531A6-5FFC-41C2-A82A-2207550BAE54}"/>
                </a:ext>
              </a:extLst>
            </p:cNvPr>
            <p:cNvSpPr>
              <a:spLocks noChangeArrowheads="1"/>
            </p:cNvSpPr>
            <p:nvPr/>
          </p:nvSpPr>
          <p:spPr bwMode="auto">
            <a:xfrm>
              <a:off x="5991081" y="4248995"/>
              <a:ext cx="698633"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03-01</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cxnSp>
          <p:nvCxnSpPr>
            <p:cNvPr id="29" name="直接连接符 45">
              <a:extLst>
                <a:ext uri="{FF2B5EF4-FFF2-40B4-BE49-F238E27FC236}">
                  <a16:creationId xmlns:a16="http://schemas.microsoft.com/office/drawing/2014/main" xmlns="" id="{94CFBD1F-8266-4209-9BA6-17F2AF023938}"/>
                </a:ext>
              </a:extLst>
            </p:cNvPr>
            <p:cNvCxnSpPr>
              <a:cxnSpLocks noChangeShapeType="1"/>
            </p:cNvCxnSpPr>
            <p:nvPr/>
          </p:nvCxnSpPr>
          <p:spPr bwMode="auto">
            <a:xfrm>
              <a:off x="2226078" y="2476093"/>
              <a:ext cx="8064896" cy="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cxnSp>
        <p:cxnSp>
          <p:nvCxnSpPr>
            <p:cNvPr id="30" name="直接连接符 46">
              <a:extLst>
                <a:ext uri="{FF2B5EF4-FFF2-40B4-BE49-F238E27FC236}">
                  <a16:creationId xmlns:a16="http://schemas.microsoft.com/office/drawing/2014/main" xmlns="" id="{E229BAD2-7BE9-42BF-911D-5D9FAF7B968C}"/>
                </a:ext>
              </a:extLst>
            </p:cNvPr>
            <p:cNvCxnSpPr>
              <a:cxnSpLocks noChangeShapeType="1"/>
            </p:cNvCxnSpPr>
            <p:nvPr/>
          </p:nvCxnSpPr>
          <p:spPr bwMode="auto">
            <a:xfrm>
              <a:off x="2216862" y="3290269"/>
              <a:ext cx="8064896" cy="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cxnSp>
        <p:cxnSp>
          <p:nvCxnSpPr>
            <p:cNvPr id="31" name="直接连接符 47">
              <a:extLst>
                <a:ext uri="{FF2B5EF4-FFF2-40B4-BE49-F238E27FC236}">
                  <a16:creationId xmlns:a16="http://schemas.microsoft.com/office/drawing/2014/main" xmlns="" id="{789C6875-98B0-4B56-8F65-3303739D2D24}"/>
                </a:ext>
              </a:extLst>
            </p:cNvPr>
            <p:cNvCxnSpPr>
              <a:cxnSpLocks noChangeShapeType="1"/>
            </p:cNvCxnSpPr>
            <p:nvPr/>
          </p:nvCxnSpPr>
          <p:spPr bwMode="auto">
            <a:xfrm>
              <a:off x="2216862" y="4005062"/>
              <a:ext cx="8064896" cy="0"/>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cxnSp>
        <p:sp>
          <p:nvSpPr>
            <p:cNvPr id="32" name="圆角矩形 38">
              <a:extLst>
                <a:ext uri="{FF2B5EF4-FFF2-40B4-BE49-F238E27FC236}">
                  <a16:creationId xmlns:a16="http://schemas.microsoft.com/office/drawing/2014/main" xmlns="" id="{408E1685-A9CE-4F7F-80F8-FF256D139518}"/>
                </a:ext>
              </a:extLst>
            </p:cNvPr>
            <p:cNvSpPr/>
            <p:nvPr/>
          </p:nvSpPr>
          <p:spPr>
            <a:xfrm>
              <a:off x="4674865" y="5790466"/>
              <a:ext cx="575053" cy="508505"/>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en-US" altLang="zh-CN" sz="1200" kern="0" noProof="1">
                  <a:solidFill>
                    <a:prstClr val="black"/>
                  </a:solidFill>
                  <a:latin typeface="微软雅黑 Light" panose="020B0502040204020203" pitchFamily="34" charset="-122"/>
                  <a:ea typeface="微软雅黑 Light" panose="020B0502040204020203" pitchFamily="34" charset="-122"/>
                </a:rPr>
                <a:t>01</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33" name="圆角矩形 39">
              <a:extLst>
                <a:ext uri="{FF2B5EF4-FFF2-40B4-BE49-F238E27FC236}">
                  <a16:creationId xmlns:a16="http://schemas.microsoft.com/office/drawing/2014/main" xmlns="" id="{9D2AE89B-0FCE-4FB6-9D2C-99792961A575}"/>
                </a:ext>
              </a:extLst>
            </p:cNvPr>
            <p:cNvSpPr/>
            <p:nvPr/>
          </p:nvSpPr>
          <p:spPr>
            <a:xfrm>
              <a:off x="6751445" y="6578369"/>
              <a:ext cx="2747476" cy="508505"/>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zh-CN" altLang="en-US" sz="1200" kern="0" noProof="1">
                  <a:solidFill>
                    <a:prstClr val="black"/>
                  </a:solidFill>
                  <a:latin typeface="微软雅黑 Light" panose="020B0502040204020203" pitchFamily="34" charset="-122"/>
                  <a:ea typeface="微软雅黑 Light" panose="020B0502040204020203" pitchFamily="34" charset="-122"/>
                </a:rPr>
                <a:t> </a:t>
              </a:r>
              <a:r>
                <a:rPr lang="en-US" altLang="zh-CN" sz="1200" kern="0" noProof="1">
                  <a:solidFill>
                    <a:prstClr val="black"/>
                  </a:solidFill>
                  <a:latin typeface="微软雅黑 Light" panose="020B0502040204020203" pitchFamily="34" charset="-122"/>
                  <a:ea typeface="微软雅黑 Light" panose="020B0502040204020203" pitchFamily="34" charset="-122"/>
                </a:rPr>
                <a:t>04-03</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cxnSp>
          <p:nvCxnSpPr>
            <p:cNvPr id="34" name="直接连接符 50">
              <a:extLst>
                <a:ext uri="{FF2B5EF4-FFF2-40B4-BE49-F238E27FC236}">
                  <a16:creationId xmlns:a16="http://schemas.microsoft.com/office/drawing/2014/main" xmlns="" id="{51E156E8-762A-4492-A086-946E217ACEC7}"/>
                </a:ext>
              </a:extLst>
            </p:cNvPr>
            <p:cNvCxnSpPr>
              <a:cxnSpLocks noChangeShapeType="1"/>
            </p:cNvCxnSpPr>
            <p:nvPr/>
          </p:nvCxnSpPr>
          <p:spPr bwMode="auto">
            <a:xfrm>
              <a:off x="2216862" y="5661246"/>
              <a:ext cx="8064896" cy="0"/>
            </a:xfrm>
            <a:prstGeom prst="line">
              <a:avLst/>
            </a:prstGeom>
            <a:noFill/>
            <a:ln w="28575">
              <a:solidFill>
                <a:srgbClr val="D45EC3"/>
              </a:solidFill>
              <a:prstDash val="dash"/>
              <a:round/>
              <a:headEnd/>
              <a:tailEnd/>
            </a:ln>
            <a:extLst>
              <a:ext uri="{909E8E84-426E-40DD-AFC4-6F175D3DCCD1}">
                <a14:hiddenFill xmlns:a14="http://schemas.microsoft.com/office/drawing/2010/main">
                  <a:noFill/>
                </a14:hiddenFill>
              </a:ext>
            </a:extLst>
          </p:spPr>
        </p:cxnSp>
        <p:cxnSp>
          <p:nvCxnSpPr>
            <p:cNvPr id="35" name="直接连接符 51">
              <a:extLst>
                <a:ext uri="{FF2B5EF4-FFF2-40B4-BE49-F238E27FC236}">
                  <a16:creationId xmlns:a16="http://schemas.microsoft.com/office/drawing/2014/main" xmlns="" id="{DFF2B569-8874-4722-B6F5-43C5912573A3}"/>
                </a:ext>
              </a:extLst>
            </p:cNvPr>
            <p:cNvCxnSpPr>
              <a:cxnSpLocks noChangeShapeType="1"/>
            </p:cNvCxnSpPr>
            <p:nvPr/>
          </p:nvCxnSpPr>
          <p:spPr bwMode="auto">
            <a:xfrm>
              <a:off x="2216862" y="6475422"/>
              <a:ext cx="8064896" cy="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cxnSp>
        <p:cxnSp>
          <p:nvCxnSpPr>
            <p:cNvPr id="36" name="直接连接符 52">
              <a:extLst>
                <a:ext uri="{FF2B5EF4-FFF2-40B4-BE49-F238E27FC236}">
                  <a16:creationId xmlns:a16="http://schemas.microsoft.com/office/drawing/2014/main" xmlns="" id="{AB9D3A81-08F1-417E-95E3-DE86B819B50D}"/>
                </a:ext>
              </a:extLst>
            </p:cNvPr>
            <p:cNvCxnSpPr>
              <a:cxnSpLocks noChangeShapeType="1"/>
            </p:cNvCxnSpPr>
            <p:nvPr/>
          </p:nvCxnSpPr>
          <p:spPr bwMode="auto">
            <a:xfrm>
              <a:off x="2216862" y="7173414"/>
              <a:ext cx="8064896" cy="0"/>
            </a:xfrm>
            <a:prstGeom prst="line">
              <a:avLst/>
            </a:prstGeom>
            <a:noFill/>
            <a:ln w="28575">
              <a:solidFill>
                <a:srgbClr val="0000FF"/>
              </a:solidFill>
              <a:prstDash val="dash"/>
              <a:round/>
              <a:headEnd/>
              <a:tailEnd/>
            </a:ln>
            <a:extLst>
              <a:ext uri="{909E8E84-426E-40DD-AFC4-6F175D3DCCD1}">
                <a14:hiddenFill xmlns:a14="http://schemas.microsoft.com/office/drawing/2010/main">
                  <a:noFill/>
                </a14:hiddenFill>
              </a:ext>
            </a:extLst>
          </p:spPr>
        </p:cxnSp>
        <p:sp>
          <p:nvSpPr>
            <p:cNvPr id="37" name="圆角矩形 43">
              <a:extLst>
                <a:ext uri="{FF2B5EF4-FFF2-40B4-BE49-F238E27FC236}">
                  <a16:creationId xmlns:a16="http://schemas.microsoft.com/office/drawing/2014/main" xmlns="" id="{1AB6CBE5-D883-4677-A2FF-3BD3BE1A0843}"/>
                </a:ext>
              </a:extLst>
            </p:cNvPr>
            <p:cNvSpPr/>
            <p:nvPr/>
          </p:nvSpPr>
          <p:spPr>
            <a:xfrm>
              <a:off x="5281865" y="5790466"/>
              <a:ext cx="454109" cy="508505"/>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38" name="圆角矩形 44">
              <a:extLst>
                <a:ext uri="{FF2B5EF4-FFF2-40B4-BE49-F238E27FC236}">
                  <a16:creationId xmlns:a16="http://schemas.microsoft.com/office/drawing/2014/main" xmlns="" id="{76C492EE-B69D-4B32-9C53-3C144F183C28}"/>
                </a:ext>
              </a:extLst>
            </p:cNvPr>
            <p:cNvSpPr/>
            <p:nvPr/>
          </p:nvSpPr>
          <p:spPr>
            <a:xfrm>
              <a:off x="6794802" y="5790466"/>
              <a:ext cx="1330382" cy="508505"/>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en-US" altLang="zh-CN" sz="1200" kern="0" noProof="1">
                  <a:solidFill>
                    <a:prstClr val="black"/>
                  </a:solidFill>
                  <a:latin typeface="微软雅黑 Light" panose="020B0502040204020203" pitchFamily="34" charset="-122"/>
                  <a:ea typeface="微软雅黑 Light" panose="020B0502040204020203" pitchFamily="34" charset="-122"/>
                </a:rPr>
                <a:t>03-02</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39" name="右大括号 45">
              <a:extLst>
                <a:ext uri="{FF2B5EF4-FFF2-40B4-BE49-F238E27FC236}">
                  <a16:creationId xmlns:a16="http://schemas.microsoft.com/office/drawing/2014/main" xmlns="" id="{6451A245-B889-4314-92A0-79E6422192A8}"/>
                </a:ext>
              </a:extLst>
            </p:cNvPr>
            <p:cNvSpPr>
              <a:spLocks/>
            </p:cNvSpPr>
            <p:nvPr/>
          </p:nvSpPr>
          <p:spPr bwMode="auto">
            <a:xfrm rot="-5400000">
              <a:off x="5867910" y="5092892"/>
              <a:ext cx="159657" cy="977049"/>
            </a:xfrm>
            <a:prstGeom prst="rightBrace">
              <a:avLst>
                <a:gd name="adj1" fmla="val 8330"/>
                <a:gd name="adj2" fmla="val 50000"/>
              </a:avLst>
            </a:prstGeom>
            <a:noFill/>
            <a:ln w="28575">
              <a:solidFill>
                <a:srgbClr val="4A7EBB"/>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40" name="右大括号 46">
              <a:extLst>
                <a:ext uri="{FF2B5EF4-FFF2-40B4-BE49-F238E27FC236}">
                  <a16:creationId xmlns:a16="http://schemas.microsoft.com/office/drawing/2014/main" xmlns="" id="{082AEDCF-56AB-466E-AA9C-F911E4A9A0B6}"/>
                </a:ext>
              </a:extLst>
            </p:cNvPr>
            <p:cNvSpPr>
              <a:spLocks/>
            </p:cNvSpPr>
            <p:nvPr/>
          </p:nvSpPr>
          <p:spPr bwMode="auto">
            <a:xfrm rot="-5400000">
              <a:off x="6922902" y="5092892"/>
              <a:ext cx="159657" cy="977049"/>
            </a:xfrm>
            <a:prstGeom prst="rightBrace">
              <a:avLst>
                <a:gd name="adj1" fmla="val 8330"/>
                <a:gd name="adj2" fmla="val 50000"/>
              </a:avLst>
            </a:prstGeom>
            <a:noFill/>
            <a:ln w="28575">
              <a:solidFill>
                <a:srgbClr val="4A7EBB"/>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41" name="右大括号 47">
              <a:extLst>
                <a:ext uri="{FF2B5EF4-FFF2-40B4-BE49-F238E27FC236}">
                  <a16:creationId xmlns:a16="http://schemas.microsoft.com/office/drawing/2014/main" xmlns="" id="{FE269B0B-2FCC-4518-8C55-C8530434A927}"/>
                </a:ext>
              </a:extLst>
            </p:cNvPr>
            <p:cNvSpPr>
              <a:spLocks/>
            </p:cNvSpPr>
            <p:nvPr/>
          </p:nvSpPr>
          <p:spPr bwMode="auto">
            <a:xfrm rot="-5400000">
              <a:off x="5098668" y="6009238"/>
              <a:ext cx="159657" cy="977049"/>
            </a:xfrm>
            <a:prstGeom prst="rightBrace">
              <a:avLst>
                <a:gd name="adj1" fmla="val 8330"/>
                <a:gd name="adj2" fmla="val 50000"/>
              </a:avLst>
            </a:prstGeom>
            <a:noFill/>
            <a:ln w="28575">
              <a:solidFill>
                <a:srgbClr val="4A7EBB"/>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42" name="右大括号 48">
              <a:extLst>
                <a:ext uri="{FF2B5EF4-FFF2-40B4-BE49-F238E27FC236}">
                  <a16:creationId xmlns:a16="http://schemas.microsoft.com/office/drawing/2014/main" xmlns="" id="{A74EFDBC-40CA-4AF9-8929-56D9D10B3AF0}"/>
                </a:ext>
              </a:extLst>
            </p:cNvPr>
            <p:cNvSpPr>
              <a:spLocks/>
            </p:cNvSpPr>
            <p:nvPr/>
          </p:nvSpPr>
          <p:spPr bwMode="auto">
            <a:xfrm rot="-5400000">
              <a:off x="6143782" y="6009238"/>
              <a:ext cx="159657" cy="977049"/>
            </a:xfrm>
            <a:prstGeom prst="rightBrace">
              <a:avLst>
                <a:gd name="adj1" fmla="val 8330"/>
                <a:gd name="adj2" fmla="val 50000"/>
              </a:avLst>
            </a:prstGeom>
            <a:noFill/>
            <a:ln w="28575">
              <a:solidFill>
                <a:srgbClr val="4A7EBB"/>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43" name="圆角矩形 49">
              <a:extLst>
                <a:ext uri="{FF2B5EF4-FFF2-40B4-BE49-F238E27FC236}">
                  <a16:creationId xmlns:a16="http://schemas.microsoft.com/office/drawing/2014/main" xmlns="" id="{49C8D0B7-109F-44FB-A257-F47FD7B62FC8}"/>
                </a:ext>
              </a:extLst>
            </p:cNvPr>
            <p:cNvSpPr/>
            <p:nvPr/>
          </p:nvSpPr>
          <p:spPr>
            <a:xfrm>
              <a:off x="5735974" y="6569988"/>
              <a:ext cx="1017753" cy="508505"/>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zh-CN" altLang="en-US" sz="1200" kern="0" noProof="1">
                  <a:solidFill>
                    <a:prstClr val="black"/>
                  </a:solidFill>
                  <a:latin typeface="微软雅黑 Light" panose="020B0502040204020203" pitchFamily="34" charset="-122"/>
                  <a:ea typeface="微软雅黑 Light" panose="020B0502040204020203" pitchFamily="34" charset="-122"/>
                </a:rPr>
                <a:t> </a:t>
              </a:r>
              <a:r>
                <a:rPr lang="en-US" altLang="zh-CN" sz="1200" kern="0" noProof="1">
                  <a:solidFill>
                    <a:prstClr val="black"/>
                  </a:solidFill>
                  <a:latin typeface="微软雅黑 Light" panose="020B0502040204020203" pitchFamily="34" charset="-122"/>
                  <a:ea typeface="微软雅黑 Light" panose="020B0502040204020203" pitchFamily="34" charset="-122"/>
                </a:rPr>
                <a:t>04-02</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44" name="圆角矩形 50">
              <a:extLst>
                <a:ext uri="{FF2B5EF4-FFF2-40B4-BE49-F238E27FC236}">
                  <a16:creationId xmlns:a16="http://schemas.microsoft.com/office/drawing/2014/main" xmlns="" id="{23C6F4BA-DA35-4CF9-A797-9029486F6596}"/>
                </a:ext>
              </a:extLst>
            </p:cNvPr>
            <p:cNvSpPr/>
            <p:nvPr/>
          </p:nvSpPr>
          <p:spPr>
            <a:xfrm>
              <a:off x="4663454" y="6569988"/>
              <a:ext cx="1017753" cy="508505"/>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zh-CN" altLang="en-US" sz="1200" kern="0" noProof="1">
                  <a:solidFill>
                    <a:prstClr val="black"/>
                  </a:solidFill>
                  <a:latin typeface="微软雅黑 Light" panose="020B0502040204020203" pitchFamily="34" charset="-122"/>
                  <a:ea typeface="微软雅黑 Light" panose="020B0502040204020203" pitchFamily="34" charset="-122"/>
                </a:rPr>
                <a:t> </a:t>
              </a:r>
              <a:r>
                <a:rPr lang="en-US" altLang="zh-CN" sz="1200" kern="0" noProof="1">
                  <a:solidFill>
                    <a:prstClr val="black"/>
                  </a:solidFill>
                  <a:latin typeface="微软雅黑 Light" panose="020B0502040204020203" pitchFamily="34" charset="-122"/>
                  <a:ea typeface="微软雅黑 Light" panose="020B0502040204020203" pitchFamily="34" charset="-122"/>
                </a:rPr>
                <a:t>04-01</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45" name="圆角矩形 51">
              <a:extLst>
                <a:ext uri="{FF2B5EF4-FFF2-40B4-BE49-F238E27FC236}">
                  <a16:creationId xmlns:a16="http://schemas.microsoft.com/office/drawing/2014/main" xmlns="" id="{953D9773-CAC8-42F1-8181-D25A57C4B597}"/>
                </a:ext>
              </a:extLst>
            </p:cNvPr>
            <p:cNvSpPr/>
            <p:nvPr/>
          </p:nvSpPr>
          <p:spPr>
            <a:xfrm>
              <a:off x="5735974" y="5790466"/>
              <a:ext cx="657204" cy="508505"/>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46" name="矩形 52">
              <a:extLst>
                <a:ext uri="{FF2B5EF4-FFF2-40B4-BE49-F238E27FC236}">
                  <a16:creationId xmlns:a16="http://schemas.microsoft.com/office/drawing/2014/main" xmlns="" id="{E361CE16-014E-4CD8-832B-12F06A3EE810}"/>
                </a:ext>
              </a:extLst>
            </p:cNvPr>
            <p:cNvSpPr>
              <a:spLocks noChangeArrowheads="1"/>
            </p:cNvSpPr>
            <p:nvPr/>
          </p:nvSpPr>
          <p:spPr bwMode="auto">
            <a:xfrm>
              <a:off x="5729892" y="5907467"/>
              <a:ext cx="730371"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02-02</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47" name="矩形 53">
              <a:extLst>
                <a:ext uri="{FF2B5EF4-FFF2-40B4-BE49-F238E27FC236}">
                  <a16:creationId xmlns:a16="http://schemas.microsoft.com/office/drawing/2014/main" xmlns="" id="{AE8CB8E6-349F-42FA-9483-7C640FD557F7}"/>
                </a:ext>
              </a:extLst>
            </p:cNvPr>
            <p:cNvSpPr>
              <a:spLocks noChangeArrowheads="1"/>
            </p:cNvSpPr>
            <p:nvPr/>
          </p:nvSpPr>
          <p:spPr bwMode="auto">
            <a:xfrm>
              <a:off x="5141447" y="5915019"/>
              <a:ext cx="698633"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02-01</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48" name="圆角矩形 54">
              <a:extLst>
                <a:ext uri="{FF2B5EF4-FFF2-40B4-BE49-F238E27FC236}">
                  <a16:creationId xmlns:a16="http://schemas.microsoft.com/office/drawing/2014/main" xmlns="" id="{5A9C6585-C61B-40DA-91BB-2322334790CC}"/>
                </a:ext>
              </a:extLst>
            </p:cNvPr>
            <p:cNvSpPr/>
            <p:nvPr/>
          </p:nvSpPr>
          <p:spPr>
            <a:xfrm>
              <a:off x="6434253" y="5790466"/>
              <a:ext cx="319474" cy="508505"/>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49" name="矩形 55">
              <a:extLst>
                <a:ext uri="{FF2B5EF4-FFF2-40B4-BE49-F238E27FC236}">
                  <a16:creationId xmlns:a16="http://schemas.microsoft.com/office/drawing/2014/main" xmlns="" id="{3FC8E52A-2C0B-4BA6-82CF-51A7046CDE0A}"/>
                </a:ext>
              </a:extLst>
            </p:cNvPr>
            <p:cNvSpPr>
              <a:spLocks noChangeArrowheads="1"/>
            </p:cNvSpPr>
            <p:nvPr/>
          </p:nvSpPr>
          <p:spPr bwMode="auto">
            <a:xfrm>
              <a:off x="6293577" y="5907467"/>
              <a:ext cx="698633"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03-01</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50" name="TextBox 143">
              <a:extLst>
                <a:ext uri="{FF2B5EF4-FFF2-40B4-BE49-F238E27FC236}">
                  <a16:creationId xmlns:a16="http://schemas.microsoft.com/office/drawing/2014/main" xmlns="" id="{B0C80788-02EA-453C-917F-3B63C6AD6E75}"/>
                </a:ext>
              </a:extLst>
            </p:cNvPr>
            <p:cNvSpPr txBox="1">
              <a:spLocks noChangeArrowheads="1"/>
            </p:cNvSpPr>
            <p:nvPr/>
          </p:nvSpPr>
          <p:spPr bwMode="auto">
            <a:xfrm>
              <a:off x="1816840" y="4211793"/>
              <a:ext cx="1424367"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C</a:t>
              </a:r>
              <a:r>
                <a:rPr lang="zh-CN" altLang="en-US" sz="1200">
                  <a:solidFill>
                    <a:srgbClr val="000000"/>
                  </a:solidFill>
                  <a:latin typeface="微软雅黑 Light" panose="020B0502040204020203" pitchFamily="34" charset="-122"/>
                  <a:ea typeface="微软雅黑 Light" panose="020B0502040204020203" pitchFamily="34" charset="-122"/>
                </a:rPr>
                <a:t>设备</a:t>
              </a:r>
              <a:endParaRPr lang="en-US" altLang="zh-CN" sz="1200">
                <a:solidFill>
                  <a:srgbClr val="000000"/>
                </a:solidFill>
                <a:latin typeface="微软雅黑 Light" panose="020B0502040204020203" pitchFamily="34" charset="-122"/>
                <a:ea typeface="微软雅黑 Light" panose="020B0502040204020203" pitchFamily="34" charset="-122"/>
              </a:endParaRPr>
            </a:p>
          </p:txBody>
        </p:sp>
        <p:sp>
          <p:nvSpPr>
            <p:cNvPr id="51" name="TextBox 144">
              <a:extLst>
                <a:ext uri="{FF2B5EF4-FFF2-40B4-BE49-F238E27FC236}">
                  <a16:creationId xmlns:a16="http://schemas.microsoft.com/office/drawing/2014/main" xmlns="" id="{5024BF4B-36FA-4E72-A171-522D44943EB5}"/>
                </a:ext>
              </a:extLst>
            </p:cNvPr>
            <p:cNvSpPr txBox="1">
              <a:spLocks noChangeArrowheads="1"/>
            </p:cNvSpPr>
            <p:nvPr/>
          </p:nvSpPr>
          <p:spPr bwMode="auto">
            <a:xfrm>
              <a:off x="1816839" y="5075889"/>
              <a:ext cx="1396430"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D</a:t>
              </a:r>
              <a:r>
                <a:rPr lang="zh-CN" altLang="en-US" sz="1200">
                  <a:solidFill>
                    <a:srgbClr val="000000"/>
                  </a:solidFill>
                  <a:latin typeface="微软雅黑 Light" panose="020B0502040204020203" pitchFamily="34" charset="-122"/>
                  <a:ea typeface="微软雅黑 Light" panose="020B0502040204020203" pitchFamily="34" charset="-122"/>
                </a:rPr>
                <a:t>设备</a:t>
              </a:r>
              <a:endParaRPr lang="en-US" altLang="zh-CN" sz="1200">
                <a:solidFill>
                  <a:srgbClr val="000000"/>
                </a:solidFill>
                <a:latin typeface="微软雅黑 Light" panose="020B0502040204020203" pitchFamily="34" charset="-122"/>
                <a:ea typeface="微软雅黑 Light" panose="020B0502040204020203" pitchFamily="34" charset="-122"/>
              </a:endParaRPr>
            </a:p>
          </p:txBody>
        </p:sp>
        <p:sp>
          <p:nvSpPr>
            <p:cNvPr id="52" name="TextBox 145">
              <a:extLst>
                <a:ext uri="{FF2B5EF4-FFF2-40B4-BE49-F238E27FC236}">
                  <a16:creationId xmlns:a16="http://schemas.microsoft.com/office/drawing/2014/main" xmlns="" id="{BA9BBAE1-2B6D-46B1-8497-A50AEF9131D0}"/>
                </a:ext>
              </a:extLst>
            </p:cNvPr>
            <p:cNvSpPr txBox="1"/>
            <p:nvPr/>
          </p:nvSpPr>
          <p:spPr>
            <a:xfrm>
              <a:off x="1744832" y="4038641"/>
              <a:ext cx="262424" cy="1430519"/>
            </a:xfrm>
            <a:prstGeom prst="rect">
              <a:avLst/>
            </a:prstGeom>
            <a:solidFill>
              <a:schemeClr val="accent5">
                <a:lumMod val="75000"/>
              </a:schemeClr>
            </a:solidFill>
          </p:spPr>
          <p:txBody>
            <a:bodyPr>
              <a:spAutoFit/>
            </a:bodyPr>
            <a:lstStyle/>
            <a:p>
              <a:pPr algn="ctr" eaLnBrk="1" fontAlgn="auto" hangingPunct="1">
                <a:spcBef>
                  <a:spcPts val="0"/>
                </a:spcBef>
                <a:spcAft>
                  <a:spcPts val="0"/>
                </a:spcAft>
                <a:defRPr/>
              </a:pPr>
              <a:endParaRPr lang="en-US" altLang="zh-CN" sz="1200" kern="0" noProof="1">
                <a:solidFill>
                  <a:schemeClr val="bg1"/>
                </a:solidFill>
                <a:latin typeface="微软雅黑 Light" panose="020B0502040204020203" pitchFamily="34" charset="-122"/>
                <a:ea typeface="微软雅黑 Light" panose="020B0502040204020203" pitchFamily="34" charset="-122"/>
              </a:endParaRPr>
            </a:p>
            <a:p>
              <a:pPr algn="ctr" eaLnBrk="1" fontAlgn="auto" hangingPunct="1">
                <a:spcBef>
                  <a:spcPts val="0"/>
                </a:spcBef>
                <a:spcAft>
                  <a:spcPts val="0"/>
                </a:spcAft>
                <a:defRPr/>
              </a:pPr>
              <a:r>
                <a:rPr lang="zh-CN" altLang="en-US" sz="1200" kern="0" noProof="1">
                  <a:solidFill>
                    <a:schemeClr val="bg1"/>
                  </a:solidFill>
                  <a:latin typeface="微软雅黑 Light" panose="020B0502040204020203" pitchFamily="34" charset="-122"/>
                  <a:ea typeface="微软雅黑 Light" panose="020B0502040204020203" pitchFamily="34" charset="-122"/>
                </a:rPr>
                <a:t>工序</a:t>
              </a:r>
              <a:endParaRPr lang="en-US" altLang="zh-CN" sz="1200" kern="0" noProof="1">
                <a:solidFill>
                  <a:schemeClr val="bg1"/>
                </a:solidFill>
                <a:latin typeface="微软雅黑 Light" panose="020B0502040204020203" pitchFamily="34" charset="-122"/>
                <a:ea typeface="微软雅黑 Light" panose="020B0502040204020203" pitchFamily="34" charset="-122"/>
              </a:endParaRPr>
            </a:p>
            <a:p>
              <a:pPr algn="ctr" eaLnBrk="1" fontAlgn="auto" hangingPunct="1">
                <a:spcBef>
                  <a:spcPts val="0"/>
                </a:spcBef>
                <a:spcAft>
                  <a:spcPts val="0"/>
                </a:spcAft>
                <a:defRPr/>
              </a:pPr>
              <a:r>
                <a:rPr lang="zh-CN" altLang="en-US" sz="1200" kern="0" noProof="1">
                  <a:solidFill>
                    <a:schemeClr val="bg1"/>
                  </a:solidFill>
                  <a:latin typeface="微软雅黑 Light" panose="020B0502040204020203" pitchFamily="34" charset="-122"/>
                  <a:ea typeface="微软雅黑 Light" panose="020B0502040204020203" pitchFamily="34" charset="-122"/>
                </a:rPr>
                <a:t>二</a:t>
              </a:r>
              <a:endParaRPr lang="en-US" altLang="zh-CN" sz="1200" kern="0" noProof="1">
                <a:solidFill>
                  <a:schemeClr val="bg1"/>
                </a:solidFill>
                <a:latin typeface="微软雅黑 Light" panose="020B0502040204020203" pitchFamily="34" charset="-122"/>
                <a:ea typeface="微软雅黑 Light" panose="020B0502040204020203" pitchFamily="34" charset="-122"/>
              </a:endParaRPr>
            </a:p>
            <a:p>
              <a:pPr algn="ctr" eaLnBrk="1" fontAlgn="auto" hangingPunct="1">
                <a:spcBef>
                  <a:spcPts val="0"/>
                </a:spcBef>
                <a:spcAft>
                  <a:spcPts val="0"/>
                </a:spcAft>
                <a:defRPr/>
              </a:pPr>
              <a:endParaRPr lang="zh-CN" altLang="en-US" sz="1200" kern="0" noProof="1">
                <a:solidFill>
                  <a:schemeClr val="bg1"/>
                </a:solidFill>
                <a:latin typeface="微软雅黑 Light" panose="020B0502040204020203" pitchFamily="34" charset="-122"/>
                <a:ea typeface="微软雅黑 Light" panose="020B0502040204020203" pitchFamily="34" charset="-122"/>
              </a:endParaRPr>
            </a:p>
          </p:txBody>
        </p:sp>
        <p:sp>
          <p:nvSpPr>
            <p:cNvPr id="53" name="TextBox 146">
              <a:extLst>
                <a:ext uri="{FF2B5EF4-FFF2-40B4-BE49-F238E27FC236}">
                  <a16:creationId xmlns:a16="http://schemas.microsoft.com/office/drawing/2014/main" xmlns="" id="{CF501D4E-C433-4AD9-B847-56407E31D365}"/>
                </a:ext>
              </a:extLst>
            </p:cNvPr>
            <p:cNvSpPr txBox="1">
              <a:spLocks noChangeArrowheads="1"/>
            </p:cNvSpPr>
            <p:nvPr/>
          </p:nvSpPr>
          <p:spPr bwMode="auto">
            <a:xfrm>
              <a:off x="1843173" y="5939986"/>
              <a:ext cx="1370095"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E</a:t>
              </a:r>
              <a:r>
                <a:rPr lang="zh-CN" altLang="en-US" sz="1200">
                  <a:solidFill>
                    <a:srgbClr val="000000"/>
                  </a:solidFill>
                  <a:latin typeface="微软雅黑 Light" panose="020B0502040204020203" pitchFamily="34" charset="-122"/>
                  <a:ea typeface="微软雅黑 Light" panose="020B0502040204020203" pitchFamily="34" charset="-122"/>
                </a:rPr>
                <a:t>设备</a:t>
              </a:r>
              <a:endParaRPr lang="en-US" altLang="zh-CN" sz="1200">
                <a:solidFill>
                  <a:srgbClr val="000000"/>
                </a:solidFill>
                <a:latin typeface="微软雅黑 Light" panose="020B0502040204020203" pitchFamily="34" charset="-122"/>
                <a:ea typeface="微软雅黑 Light" panose="020B0502040204020203" pitchFamily="34" charset="-122"/>
              </a:endParaRPr>
            </a:p>
          </p:txBody>
        </p:sp>
        <p:sp>
          <p:nvSpPr>
            <p:cNvPr id="54" name="TextBox 147">
              <a:extLst>
                <a:ext uri="{FF2B5EF4-FFF2-40B4-BE49-F238E27FC236}">
                  <a16:creationId xmlns:a16="http://schemas.microsoft.com/office/drawing/2014/main" xmlns="" id="{68999C24-0D4A-49C9-90E1-2C0142E96F3B}"/>
                </a:ext>
              </a:extLst>
            </p:cNvPr>
            <p:cNvSpPr txBox="1">
              <a:spLocks noChangeArrowheads="1"/>
            </p:cNvSpPr>
            <p:nvPr/>
          </p:nvSpPr>
          <p:spPr bwMode="auto">
            <a:xfrm>
              <a:off x="1843173" y="6660068"/>
              <a:ext cx="1370094"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F</a:t>
              </a:r>
              <a:r>
                <a:rPr lang="zh-CN" altLang="en-US" sz="1200">
                  <a:solidFill>
                    <a:srgbClr val="000000"/>
                  </a:solidFill>
                  <a:latin typeface="微软雅黑 Light" panose="020B0502040204020203" pitchFamily="34" charset="-122"/>
                  <a:ea typeface="微软雅黑 Light" panose="020B0502040204020203" pitchFamily="34" charset="-122"/>
                </a:rPr>
                <a:t>设备</a:t>
              </a:r>
              <a:endParaRPr lang="en-US" altLang="zh-CN" sz="1200">
                <a:solidFill>
                  <a:srgbClr val="000000"/>
                </a:solidFill>
                <a:latin typeface="微软雅黑 Light" panose="020B0502040204020203" pitchFamily="34" charset="-122"/>
                <a:ea typeface="微软雅黑 Light" panose="020B0502040204020203" pitchFamily="34" charset="-122"/>
              </a:endParaRPr>
            </a:p>
          </p:txBody>
        </p:sp>
        <p:sp>
          <p:nvSpPr>
            <p:cNvPr id="55" name="TextBox 148">
              <a:extLst>
                <a:ext uri="{FF2B5EF4-FFF2-40B4-BE49-F238E27FC236}">
                  <a16:creationId xmlns:a16="http://schemas.microsoft.com/office/drawing/2014/main" xmlns="" id="{691D728D-19B5-4A27-BE7F-4895212ECA7B}"/>
                </a:ext>
              </a:extLst>
            </p:cNvPr>
            <p:cNvSpPr txBox="1">
              <a:spLocks noChangeArrowheads="1"/>
            </p:cNvSpPr>
            <p:nvPr/>
          </p:nvSpPr>
          <p:spPr bwMode="auto">
            <a:xfrm>
              <a:off x="1744832" y="5661247"/>
              <a:ext cx="261696" cy="142974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en-US" altLang="zh-CN" sz="1200">
                <a:solidFill>
                  <a:schemeClr val="bg1"/>
                </a:solidFill>
                <a:latin typeface="微软雅黑 Light" panose="020B0502040204020203" pitchFamily="34" charset="-122"/>
                <a:ea typeface="微软雅黑 Light" panose="020B0502040204020203" pitchFamily="34" charset="-122"/>
              </a:endParaRPr>
            </a:p>
            <a:p>
              <a:pPr algn="ctr" eaLnBrk="1" hangingPunct="1"/>
              <a:r>
                <a:rPr lang="zh-CN" altLang="en-US" sz="1200">
                  <a:solidFill>
                    <a:schemeClr val="bg1"/>
                  </a:solidFill>
                  <a:latin typeface="微软雅黑 Light" panose="020B0502040204020203" pitchFamily="34" charset="-122"/>
                  <a:ea typeface="微软雅黑 Light" panose="020B0502040204020203" pitchFamily="34" charset="-122"/>
                </a:rPr>
                <a:t>工序</a:t>
              </a:r>
              <a:endParaRPr lang="en-US" altLang="zh-CN" sz="1200">
                <a:solidFill>
                  <a:schemeClr val="bg1"/>
                </a:solidFill>
                <a:latin typeface="微软雅黑 Light" panose="020B0502040204020203" pitchFamily="34" charset="-122"/>
                <a:ea typeface="微软雅黑 Light" panose="020B0502040204020203" pitchFamily="34" charset="-122"/>
              </a:endParaRPr>
            </a:p>
            <a:p>
              <a:pPr algn="ctr" eaLnBrk="1" hangingPunct="1"/>
              <a:r>
                <a:rPr lang="zh-CN" altLang="en-US" sz="1200">
                  <a:solidFill>
                    <a:schemeClr val="bg1"/>
                  </a:solidFill>
                  <a:latin typeface="微软雅黑 Light" panose="020B0502040204020203" pitchFamily="34" charset="-122"/>
                  <a:ea typeface="微软雅黑 Light" panose="020B0502040204020203" pitchFamily="34" charset="-122"/>
                </a:rPr>
                <a:t>三</a:t>
              </a:r>
              <a:endParaRPr lang="en-US" altLang="zh-CN" sz="1200">
                <a:solidFill>
                  <a:schemeClr val="bg1"/>
                </a:solidFill>
                <a:latin typeface="微软雅黑 Light" panose="020B0502040204020203" pitchFamily="34" charset="-122"/>
                <a:ea typeface="微软雅黑 Light" panose="020B0502040204020203" pitchFamily="34" charset="-122"/>
              </a:endParaRPr>
            </a:p>
            <a:p>
              <a:pPr algn="ctr" eaLnBrk="1" hangingPunct="1"/>
              <a:endParaRPr lang="zh-CN" altLang="en-US" sz="1200">
                <a:solidFill>
                  <a:schemeClr val="bg1"/>
                </a:solidFill>
                <a:latin typeface="微软雅黑 Light" panose="020B0502040204020203" pitchFamily="34" charset="-122"/>
                <a:ea typeface="微软雅黑 Light" panose="020B0502040204020203" pitchFamily="34" charset="-122"/>
              </a:endParaRPr>
            </a:p>
          </p:txBody>
        </p:sp>
        <p:sp>
          <p:nvSpPr>
            <p:cNvPr id="56" name="TextBox 149">
              <a:extLst>
                <a:ext uri="{FF2B5EF4-FFF2-40B4-BE49-F238E27FC236}">
                  <a16:creationId xmlns:a16="http://schemas.microsoft.com/office/drawing/2014/main" xmlns="" id="{12A4E86E-AE0C-4CA7-828C-5B0D02709217}"/>
                </a:ext>
              </a:extLst>
            </p:cNvPr>
            <p:cNvSpPr txBox="1">
              <a:spLocks noChangeArrowheads="1"/>
            </p:cNvSpPr>
            <p:nvPr/>
          </p:nvSpPr>
          <p:spPr bwMode="auto">
            <a:xfrm>
              <a:off x="1843173" y="2636910"/>
              <a:ext cx="1390307"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A</a:t>
              </a:r>
              <a:r>
                <a:rPr lang="zh-CN" altLang="en-US" sz="1200">
                  <a:solidFill>
                    <a:srgbClr val="000000"/>
                  </a:solidFill>
                  <a:latin typeface="微软雅黑 Light" panose="020B0502040204020203" pitchFamily="34" charset="-122"/>
                  <a:ea typeface="微软雅黑 Light" panose="020B0502040204020203" pitchFamily="34" charset="-122"/>
                </a:rPr>
                <a:t>设备</a:t>
              </a:r>
              <a:endParaRPr lang="en-US" altLang="zh-CN" sz="1200">
                <a:solidFill>
                  <a:srgbClr val="000000"/>
                </a:solidFill>
                <a:latin typeface="微软雅黑 Light" panose="020B0502040204020203" pitchFamily="34" charset="-122"/>
                <a:ea typeface="微软雅黑 Light" panose="020B0502040204020203" pitchFamily="34" charset="-122"/>
              </a:endParaRPr>
            </a:p>
          </p:txBody>
        </p:sp>
        <p:sp>
          <p:nvSpPr>
            <p:cNvPr id="57" name="TextBox 150">
              <a:extLst>
                <a:ext uri="{FF2B5EF4-FFF2-40B4-BE49-F238E27FC236}">
                  <a16:creationId xmlns:a16="http://schemas.microsoft.com/office/drawing/2014/main" xmlns="" id="{AB1CD398-6FC9-4174-9F0E-368CD101E227}"/>
                </a:ext>
              </a:extLst>
            </p:cNvPr>
            <p:cNvSpPr txBox="1">
              <a:spLocks noChangeArrowheads="1"/>
            </p:cNvSpPr>
            <p:nvPr/>
          </p:nvSpPr>
          <p:spPr bwMode="auto">
            <a:xfrm>
              <a:off x="1843173" y="3431022"/>
              <a:ext cx="1370096"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B</a:t>
              </a:r>
              <a:r>
                <a:rPr lang="zh-CN" altLang="en-US" sz="1200">
                  <a:solidFill>
                    <a:srgbClr val="000000"/>
                  </a:solidFill>
                  <a:latin typeface="微软雅黑 Light" panose="020B0502040204020203" pitchFamily="34" charset="-122"/>
                  <a:ea typeface="微软雅黑 Light" panose="020B0502040204020203" pitchFamily="34" charset="-122"/>
                </a:rPr>
                <a:t>设备</a:t>
              </a:r>
              <a:endParaRPr lang="en-US" altLang="zh-CN" sz="1200">
                <a:solidFill>
                  <a:srgbClr val="000000"/>
                </a:solidFill>
                <a:latin typeface="微软雅黑 Light" panose="020B0502040204020203" pitchFamily="34" charset="-122"/>
                <a:ea typeface="微软雅黑 Light" panose="020B0502040204020203" pitchFamily="34" charset="-122"/>
              </a:endParaRPr>
            </a:p>
          </p:txBody>
        </p:sp>
        <p:sp>
          <p:nvSpPr>
            <p:cNvPr id="58" name="TextBox 151">
              <a:extLst>
                <a:ext uri="{FF2B5EF4-FFF2-40B4-BE49-F238E27FC236}">
                  <a16:creationId xmlns:a16="http://schemas.microsoft.com/office/drawing/2014/main" xmlns="" id="{ED4A8A75-A720-4B9B-9D3B-BB921CBF5078}"/>
                </a:ext>
              </a:extLst>
            </p:cNvPr>
            <p:cNvSpPr txBox="1"/>
            <p:nvPr/>
          </p:nvSpPr>
          <p:spPr>
            <a:xfrm>
              <a:off x="1744832" y="2493568"/>
              <a:ext cx="262424" cy="1430519"/>
            </a:xfrm>
            <a:prstGeom prst="rect">
              <a:avLst/>
            </a:prstGeom>
            <a:solidFill>
              <a:schemeClr val="accent5">
                <a:lumMod val="60000"/>
                <a:lumOff val="40000"/>
              </a:schemeClr>
            </a:solidFill>
            <a:ln>
              <a:noFill/>
            </a:ln>
          </p:spPr>
          <p:txBody>
            <a:bodyPr>
              <a:spAutoFit/>
            </a:bodyPr>
            <a:lstStyle/>
            <a:p>
              <a:pPr algn="ctr" eaLnBrk="1" fontAlgn="auto" hangingPunct="1">
                <a:spcBef>
                  <a:spcPts val="0"/>
                </a:spcBef>
                <a:spcAft>
                  <a:spcPts val="0"/>
                </a:spcAft>
                <a:defRPr/>
              </a:pPr>
              <a:endParaRPr lang="en-US" altLang="zh-CN" sz="1200" kern="0" noProof="1">
                <a:solidFill>
                  <a:schemeClr val="bg1"/>
                </a:solidFill>
                <a:latin typeface="微软雅黑 Light" panose="020B0502040204020203" pitchFamily="34" charset="-122"/>
                <a:ea typeface="微软雅黑 Light" panose="020B0502040204020203" pitchFamily="34" charset="-122"/>
              </a:endParaRPr>
            </a:p>
            <a:p>
              <a:pPr algn="ctr" eaLnBrk="1" fontAlgn="auto" hangingPunct="1">
                <a:spcBef>
                  <a:spcPts val="0"/>
                </a:spcBef>
                <a:spcAft>
                  <a:spcPts val="0"/>
                </a:spcAft>
                <a:defRPr/>
              </a:pPr>
              <a:r>
                <a:rPr lang="zh-CN" altLang="en-US" sz="1200" kern="0" noProof="1">
                  <a:solidFill>
                    <a:schemeClr val="bg1"/>
                  </a:solidFill>
                  <a:latin typeface="微软雅黑 Light" panose="020B0502040204020203" pitchFamily="34" charset="-122"/>
                  <a:ea typeface="微软雅黑 Light" panose="020B0502040204020203" pitchFamily="34" charset="-122"/>
                </a:rPr>
                <a:t>工序</a:t>
              </a:r>
              <a:endParaRPr lang="en-US" altLang="zh-CN" sz="1200" kern="0" noProof="1">
                <a:solidFill>
                  <a:schemeClr val="bg1"/>
                </a:solidFill>
                <a:latin typeface="微软雅黑 Light" panose="020B0502040204020203" pitchFamily="34" charset="-122"/>
                <a:ea typeface="微软雅黑 Light" panose="020B0502040204020203" pitchFamily="34" charset="-122"/>
              </a:endParaRPr>
            </a:p>
            <a:p>
              <a:pPr algn="ctr" eaLnBrk="1" fontAlgn="auto" hangingPunct="1">
                <a:spcBef>
                  <a:spcPts val="0"/>
                </a:spcBef>
                <a:spcAft>
                  <a:spcPts val="0"/>
                </a:spcAft>
                <a:defRPr/>
              </a:pPr>
              <a:r>
                <a:rPr lang="zh-CN" altLang="en-US" sz="1200" kern="0" noProof="1">
                  <a:solidFill>
                    <a:schemeClr val="bg1"/>
                  </a:solidFill>
                  <a:latin typeface="微软雅黑 Light" panose="020B0502040204020203" pitchFamily="34" charset="-122"/>
                  <a:ea typeface="微软雅黑 Light" panose="020B0502040204020203" pitchFamily="34" charset="-122"/>
                </a:rPr>
                <a:t>一</a:t>
              </a:r>
              <a:endParaRPr lang="en-US" altLang="zh-CN" sz="1200" kern="0" noProof="1">
                <a:solidFill>
                  <a:schemeClr val="bg1"/>
                </a:solidFill>
                <a:latin typeface="微软雅黑 Light" panose="020B0502040204020203" pitchFamily="34" charset="-122"/>
                <a:ea typeface="微软雅黑 Light" panose="020B0502040204020203" pitchFamily="34" charset="-122"/>
              </a:endParaRPr>
            </a:p>
            <a:p>
              <a:pPr algn="ctr" eaLnBrk="1" fontAlgn="auto" hangingPunct="1">
                <a:spcBef>
                  <a:spcPts val="0"/>
                </a:spcBef>
                <a:spcAft>
                  <a:spcPts val="0"/>
                </a:spcAft>
                <a:defRPr/>
              </a:pPr>
              <a:endParaRPr lang="zh-CN" altLang="en-US" sz="1200" kern="0" noProof="1">
                <a:solidFill>
                  <a:schemeClr val="bg1"/>
                </a:solidFill>
                <a:latin typeface="微软雅黑 Light" panose="020B0502040204020203" pitchFamily="34" charset="-122"/>
                <a:ea typeface="微软雅黑 Light" panose="020B0502040204020203" pitchFamily="34" charset="-122"/>
              </a:endParaRPr>
            </a:p>
          </p:txBody>
        </p:sp>
        <p:grpSp>
          <p:nvGrpSpPr>
            <p:cNvPr id="59" name="组合 65">
              <a:extLst>
                <a:ext uri="{FF2B5EF4-FFF2-40B4-BE49-F238E27FC236}">
                  <a16:creationId xmlns:a16="http://schemas.microsoft.com/office/drawing/2014/main" xmlns="" id="{4C9B55E9-9361-4731-8870-C29BE30F1F4D}"/>
                </a:ext>
              </a:extLst>
            </p:cNvPr>
            <p:cNvGrpSpPr>
              <a:grpSpLocks/>
            </p:cNvGrpSpPr>
            <p:nvPr/>
          </p:nvGrpSpPr>
          <p:grpSpPr bwMode="auto">
            <a:xfrm>
              <a:off x="2211916" y="1843458"/>
              <a:ext cx="8532954" cy="505420"/>
              <a:chOff x="-1297674" y="971436"/>
              <a:chExt cx="8532954" cy="505420"/>
            </a:xfrm>
          </p:grpSpPr>
          <p:cxnSp>
            <p:nvCxnSpPr>
              <p:cNvPr id="91" name="直接箭头连接符 110">
                <a:extLst>
                  <a:ext uri="{FF2B5EF4-FFF2-40B4-BE49-F238E27FC236}">
                    <a16:creationId xmlns:a16="http://schemas.microsoft.com/office/drawing/2014/main" xmlns="" id="{04036979-CF89-49FB-B05D-6E2501A5C803}"/>
                  </a:ext>
                </a:extLst>
              </p:cNvPr>
              <p:cNvCxnSpPr>
                <a:cxnSpLocks noChangeShapeType="1"/>
              </p:cNvCxnSpPr>
              <p:nvPr/>
            </p:nvCxnSpPr>
            <p:spPr bwMode="auto">
              <a:xfrm>
                <a:off x="-1297674" y="1340768"/>
                <a:ext cx="8532954" cy="0"/>
              </a:xfrm>
              <a:prstGeom prst="straightConnector1">
                <a:avLst/>
              </a:prstGeom>
              <a:noFill/>
              <a:ln w="38100">
                <a:solidFill>
                  <a:srgbClr val="4A7EBB"/>
                </a:solidFill>
                <a:round/>
                <a:headEnd/>
                <a:tailEnd type="arrow" w="med" len="med"/>
              </a:ln>
              <a:extLst>
                <a:ext uri="{909E8E84-426E-40DD-AFC4-6F175D3DCCD1}">
                  <a14:hiddenFill xmlns:a14="http://schemas.microsoft.com/office/drawing/2010/main">
                    <a:noFill/>
                  </a14:hiddenFill>
                </a:ext>
              </a:extLst>
            </p:spPr>
          </p:cxnSp>
          <p:cxnSp>
            <p:nvCxnSpPr>
              <p:cNvPr id="92" name="直接连接符 111">
                <a:extLst>
                  <a:ext uri="{FF2B5EF4-FFF2-40B4-BE49-F238E27FC236}">
                    <a16:creationId xmlns:a16="http://schemas.microsoft.com/office/drawing/2014/main" xmlns="" id="{4A48796B-EE16-4515-8719-8BF7077771CD}"/>
                  </a:ext>
                </a:extLst>
              </p:cNvPr>
              <p:cNvCxnSpPr>
                <a:cxnSpLocks noChangeShapeType="1"/>
              </p:cNvCxnSpPr>
              <p:nvPr/>
            </p:nvCxnSpPr>
            <p:spPr bwMode="auto">
              <a:xfrm>
                <a:off x="862566" y="1097448"/>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93" name="直接连接符 112">
                <a:extLst>
                  <a:ext uri="{FF2B5EF4-FFF2-40B4-BE49-F238E27FC236}">
                    <a16:creationId xmlns:a16="http://schemas.microsoft.com/office/drawing/2014/main" xmlns="" id="{FBC9DA21-94BB-4F7D-8B40-A42637B0314B}"/>
                  </a:ext>
                </a:extLst>
              </p:cNvPr>
              <p:cNvCxnSpPr>
                <a:cxnSpLocks noChangeShapeType="1"/>
              </p:cNvCxnSpPr>
              <p:nvPr/>
            </p:nvCxnSpPr>
            <p:spPr bwMode="auto">
              <a:xfrm>
                <a:off x="1888094" y="1097448"/>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94" name="直接连接符 113">
                <a:extLst>
                  <a:ext uri="{FF2B5EF4-FFF2-40B4-BE49-F238E27FC236}">
                    <a16:creationId xmlns:a16="http://schemas.microsoft.com/office/drawing/2014/main" xmlns="" id="{39E40AF7-4CFE-459D-A8A2-8F16D91BC987}"/>
                  </a:ext>
                </a:extLst>
              </p:cNvPr>
              <p:cNvCxnSpPr>
                <a:cxnSpLocks noChangeShapeType="1"/>
              </p:cNvCxnSpPr>
              <p:nvPr/>
            </p:nvCxnSpPr>
            <p:spPr bwMode="auto">
              <a:xfrm>
                <a:off x="951990" y="1268760"/>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95" name="直接连接符 114">
                <a:extLst>
                  <a:ext uri="{FF2B5EF4-FFF2-40B4-BE49-F238E27FC236}">
                    <a16:creationId xmlns:a16="http://schemas.microsoft.com/office/drawing/2014/main" xmlns="" id="{4D07DCE6-3E68-48FF-8381-572AFB9BC8AD}"/>
                  </a:ext>
                </a:extLst>
              </p:cNvPr>
              <p:cNvCxnSpPr>
                <a:cxnSpLocks noChangeShapeType="1"/>
              </p:cNvCxnSpPr>
              <p:nvPr/>
            </p:nvCxnSpPr>
            <p:spPr bwMode="auto">
              <a:xfrm>
                <a:off x="1312030" y="1268760"/>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96" name="TextBox 158">
                <a:extLst>
                  <a:ext uri="{FF2B5EF4-FFF2-40B4-BE49-F238E27FC236}">
                    <a16:creationId xmlns:a16="http://schemas.microsoft.com/office/drawing/2014/main" xmlns="" id="{0B97D1FD-A5E8-4FA7-BEEC-BD5129B6F165}"/>
                  </a:ext>
                </a:extLst>
              </p:cNvPr>
              <p:cNvSpPr txBox="1">
                <a:spLocks noChangeArrowheads="1"/>
              </p:cNvSpPr>
              <p:nvPr/>
            </p:nvSpPr>
            <p:spPr bwMode="auto">
              <a:xfrm>
                <a:off x="-1009642" y="980727"/>
                <a:ext cx="576064"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solidFill>
                      <a:srgbClr val="000000"/>
                    </a:solidFill>
                    <a:latin typeface="微软雅黑 Light" panose="020B0502040204020203" pitchFamily="34" charset="-122"/>
                    <a:ea typeface="微软雅黑 Light" panose="020B0502040204020203" pitchFamily="34" charset="-122"/>
                  </a:rPr>
                  <a:t>1</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97" name="TextBox 159">
                <a:extLst>
                  <a:ext uri="{FF2B5EF4-FFF2-40B4-BE49-F238E27FC236}">
                    <a16:creationId xmlns:a16="http://schemas.microsoft.com/office/drawing/2014/main" xmlns="" id="{7F8121FC-6083-493B-A7F8-C9CC9EE3AC76}"/>
                  </a:ext>
                </a:extLst>
              </p:cNvPr>
              <p:cNvSpPr txBox="1">
                <a:spLocks noChangeArrowheads="1"/>
              </p:cNvSpPr>
              <p:nvPr/>
            </p:nvSpPr>
            <p:spPr bwMode="auto">
              <a:xfrm>
                <a:off x="70478" y="980727"/>
                <a:ext cx="576064"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solidFill>
                      <a:srgbClr val="000000"/>
                    </a:solidFill>
                    <a:latin typeface="微软雅黑 Light" panose="020B0502040204020203" pitchFamily="34" charset="-122"/>
                    <a:ea typeface="微软雅黑 Light" panose="020B0502040204020203" pitchFamily="34" charset="-122"/>
                  </a:rPr>
                  <a:t>2</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98" name="TextBox 160">
                <a:extLst>
                  <a:ext uri="{FF2B5EF4-FFF2-40B4-BE49-F238E27FC236}">
                    <a16:creationId xmlns:a16="http://schemas.microsoft.com/office/drawing/2014/main" xmlns="" id="{8B3B504D-46F1-4826-9816-CFCD3BCB2919}"/>
                  </a:ext>
                </a:extLst>
              </p:cNvPr>
              <p:cNvSpPr txBox="1">
                <a:spLocks noChangeArrowheads="1"/>
              </p:cNvSpPr>
              <p:nvPr/>
            </p:nvSpPr>
            <p:spPr bwMode="auto">
              <a:xfrm>
                <a:off x="1096006" y="980727"/>
                <a:ext cx="576064"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solidFill>
                      <a:srgbClr val="000000"/>
                    </a:solidFill>
                    <a:latin typeface="微软雅黑 Light" panose="020B0502040204020203" pitchFamily="34" charset="-122"/>
                    <a:ea typeface="微软雅黑 Light" panose="020B0502040204020203" pitchFamily="34" charset="-122"/>
                  </a:rPr>
                  <a:t>3</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99" name="TextBox 161">
                <a:extLst>
                  <a:ext uri="{FF2B5EF4-FFF2-40B4-BE49-F238E27FC236}">
                    <a16:creationId xmlns:a16="http://schemas.microsoft.com/office/drawing/2014/main" xmlns="" id="{6C18B711-9770-460E-9406-C3E3F86F4C0D}"/>
                  </a:ext>
                </a:extLst>
              </p:cNvPr>
              <p:cNvSpPr txBox="1">
                <a:spLocks noChangeArrowheads="1"/>
              </p:cNvSpPr>
              <p:nvPr/>
            </p:nvSpPr>
            <p:spPr bwMode="auto">
              <a:xfrm>
                <a:off x="2158710" y="980727"/>
                <a:ext cx="576064"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solidFill>
                      <a:srgbClr val="000000"/>
                    </a:solidFill>
                    <a:latin typeface="微软雅黑 Light" panose="020B0502040204020203" pitchFamily="34" charset="-122"/>
                    <a:ea typeface="微软雅黑 Light" panose="020B0502040204020203" pitchFamily="34" charset="-122"/>
                  </a:rPr>
                  <a:t>4</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100" name="TextBox 162">
                <a:extLst>
                  <a:ext uri="{FF2B5EF4-FFF2-40B4-BE49-F238E27FC236}">
                    <a16:creationId xmlns:a16="http://schemas.microsoft.com/office/drawing/2014/main" xmlns="" id="{2758DBF4-2C9E-4AC9-BB1B-A1C7168F771E}"/>
                  </a:ext>
                </a:extLst>
              </p:cNvPr>
              <p:cNvSpPr txBox="1">
                <a:spLocks noChangeArrowheads="1"/>
              </p:cNvSpPr>
              <p:nvPr/>
            </p:nvSpPr>
            <p:spPr bwMode="auto">
              <a:xfrm>
                <a:off x="3166822" y="980727"/>
                <a:ext cx="576064"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solidFill>
                      <a:srgbClr val="000000"/>
                    </a:solidFill>
                    <a:latin typeface="微软雅黑 Light" panose="020B0502040204020203" pitchFamily="34" charset="-122"/>
                    <a:ea typeface="微软雅黑 Light" panose="020B0502040204020203" pitchFamily="34" charset="-122"/>
                  </a:rPr>
                  <a:t>5</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101" name="TextBox 163">
                <a:extLst>
                  <a:ext uri="{FF2B5EF4-FFF2-40B4-BE49-F238E27FC236}">
                    <a16:creationId xmlns:a16="http://schemas.microsoft.com/office/drawing/2014/main" xmlns="" id="{274C6EE6-469A-49B0-BA80-552DBD651AE9}"/>
                  </a:ext>
                </a:extLst>
              </p:cNvPr>
              <p:cNvSpPr txBox="1">
                <a:spLocks noChangeArrowheads="1"/>
              </p:cNvSpPr>
              <p:nvPr/>
            </p:nvSpPr>
            <p:spPr bwMode="auto">
              <a:xfrm>
                <a:off x="4246941" y="980727"/>
                <a:ext cx="576064"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solidFill>
                      <a:srgbClr val="000000"/>
                    </a:solidFill>
                    <a:latin typeface="微软雅黑 Light" panose="020B0502040204020203" pitchFamily="34" charset="-122"/>
                    <a:ea typeface="微软雅黑 Light" panose="020B0502040204020203" pitchFamily="34" charset="-122"/>
                  </a:rPr>
                  <a:t>6</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102" name="TextBox 164">
                <a:extLst>
                  <a:ext uri="{FF2B5EF4-FFF2-40B4-BE49-F238E27FC236}">
                    <a16:creationId xmlns:a16="http://schemas.microsoft.com/office/drawing/2014/main" xmlns="" id="{756CBC02-8ADF-470B-8630-EF30B28138B3}"/>
                  </a:ext>
                </a:extLst>
              </p:cNvPr>
              <p:cNvSpPr txBox="1">
                <a:spLocks noChangeArrowheads="1"/>
              </p:cNvSpPr>
              <p:nvPr/>
            </p:nvSpPr>
            <p:spPr bwMode="auto">
              <a:xfrm>
                <a:off x="5255054" y="971436"/>
                <a:ext cx="576064" cy="37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solidFill>
                      <a:srgbClr val="000000"/>
                    </a:solidFill>
                    <a:latin typeface="微软雅黑 Light" panose="020B0502040204020203" pitchFamily="34" charset="-122"/>
                    <a:ea typeface="微软雅黑 Light" panose="020B0502040204020203" pitchFamily="34" charset="-122"/>
                  </a:rPr>
                  <a:t>7</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103" name="TextBox 165">
                <a:extLst>
                  <a:ext uri="{FF2B5EF4-FFF2-40B4-BE49-F238E27FC236}">
                    <a16:creationId xmlns:a16="http://schemas.microsoft.com/office/drawing/2014/main" xmlns="" id="{1C7DFBB9-3083-41D9-98D1-8AF019BA8F01}"/>
                  </a:ext>
                </a:extLst>
              </p:cNvPr>
              <p:cNvSpPr txBox="1">
                <a:spLocks noChangeArrowheads="1"/>
              </p:cNvSpPr>
              <p:nvPr/>
            </p:nvSpPr>
            <p:spPr bwMode="auto">
              <a:xfrm>
                <a:off x="6286544" y="971436"/>
                <a:ext cx="576064" cy="37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solidFill>
                      <a:srgbClr val="000000"/>
                    </a:solidFill>
                    <a:latin typeface="微软雅黑 Light" panose="020B0502040204020203" pitchFamily="34" charset="-122"/>
                    <a:ea typeface="微软雅黑 Light" panose="020B0502040204020203" pitchFamily="34" charset="-122"/>
                  </a:rPr>
                  <a:t>8</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cxnSp>
            <p:nvCxnSpPr>
              <p:cNvPr id="104" name="直接连接符 123">
                <a:extLst>
                  <a:ext uri="{FF2B5EF4-FFF2-40B4-BE49-F238E27FC236}">
                    <a16:creationId xmlns:a16="http://schemas.microsoft.com/office/drawing/2014/main" xmlns="" id="{500598C2-A668-4A24-9B31-444F0B75DDFF}"/>
                  </a:ext>
                </a:extLst>
              </p:cNvPr>
              <p:cNvCxnSpPr>
                <a:cxnSpLocks noChangeShapeType="1"/>
              </p:cNvCxnSpPr>
              <p:nvPr/>
            </p:nvCxnSpPr>
            <p:spPr bwMode="auto">
              <a:xfrm>
                <a:off x="1664369" y="1272528"/>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05" name="直接连接符 124">
                <a:extLst>
                  <a:ext uri="{FF2B5EF4-FFF2-40B4-BE49-F238E27FC236}">
                    <a16:creationId xmlns:a16="http://schemas.microsoft.com/office/drawing/2014/main" xmlns="" id="{523EADA2-BE51-4C5A-A814-084DB819406A}"/>
                  </a:ext>
                </a:extLst>
              </p:cNvPr>
              <p:cNvCxnSpPr>
                <a:cxnSpLocks noChangeShapeType="1"/>
              </p:cNvCxnSpPr>
              <p:nvPr/>
            </p:nvCxnSpPr>
            <p:spPr bwMode="auto">
              <a:xfrm>
                <a:off x="2024424" y="1284680"/>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06" name="直接连接符 125">
                <a:extLst>
                  <a:ext uri="{FF2B5EF4-FFF2-40B4-BE49-F238E27FC236}">
                    <a16:creationId xmlns:a16="http://schemas.microsoft.com/office/drawing/2014/main" xmlns="" id="{78506C11-C47A-47AA-A837-1F56FC6C4639}"/>
                  </a:ext>
                </a:extLst>
              </p:cNvPr>
              <p:cNvCxnSpPr>
                <a:cxnSpLocks noChangeShapeType="1"/>
              </p:cNvCxnSpPr>
              <p:nvPr/>
            </p:nvCxnSpPr>
            <p:spPr bwMode="auto">
              <a:xfrm>
                <a:off x="2960528" y="1111096"/>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07" name="直接连接符 126">
                <a:extLst>
                  <a:ext uri="{FF2B5EF4-FFF2-40B4-BE49-F238E27FC236}">
                    <a16:creationId xmlns:a16="http://schemas.microsoft.com/office/drawing/2014/main" xmlns="" id="{3616C414-6FC9-4902-A61D-E4C557D287BD}"/>
                  </a:ext>
                </a:extLst>
              </p:cNvPr>
              <p:cNvCxnSpPr>
                <a:cxnSpLocks noChangeShapeType="1"/>
              </p:cNvCxnSpPr>
              <p:nvPr/>
            </p:nvCxnSpPr>
            <p:spPr bwMode="auto">
              <a:xfrm>
                <a:off x="2384464" y="1282408"/>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08" name="直接连接符 127">
                <a:extLst>
                  <a:ext uri="{FF2B5EF4-FFF2-40B4-BE49-F238E27FC236}">
                    <a16:creationId xmlns:a16="http://schemas.microsoft.com/office/drawing/2014/main" xmlns="" id="{1E4EFA8A-4F58-435A-93BA-A8D28F81C847}"/>
                  </a:ext>
                </a:extLst>
              </p:cNvPr>
              <p:cNvCxnSpPr>
                <a:cxnSpLocks noChangeShapeType="1"/>
              </p:cNvCxnSpPr>
              <p:nvPr/>
            </p:nvCxnSpPr>
            <p:spPr bwMode="auto">
              <a:xfrm>
                <a:off x="2736803" y="1286176"/>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09" name="直接连接符 128">
                <a:extLst>
                  <a:ext uri="{FF2B5EF4-FFF2-40B4-BE49-F238E27FC236}">
                    <a16:creationId xmlns:a16="http://schemas.microsoft.com/office/drawing/2014/main" xmlns="" id="{5DAFF346-C104-4184-A883-E8589E8D5760}"/>
                  </a:ext>
                </a:extLst>
              </p:cNvPr>
              <p:cNvCxnSpPr>
                <a:cxnSpLocks noChangeShapeType="1"/>
              </p:cNvCxnSpPr>
              <p:nvPr/>
            </p:nvCxnSpPr>
            <p:spPr bwMode="auto">
              <a:xfrm>
                <a:off x="2968214" y="1097448"/>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10" name="直接连接符 129">
                <a:extLst>
                  <a:ext uri="{FF2B5EF4-FFF2-40B4-BE49-F238E27FC236}">
                    <a16:creationId xmlns:a16="http://schemas.microsoft.com/office/drawing/2014/main" xmlns="" id="{89316222-8BC2-4704-851D-CFA88F2C4816}"/>
                  </a:ext>
                </a:extLst>
              </p:cNvPr>
              <p:cNvCxnSpPr>
                <a:cxnSpLocks noChangeShapeType="1"/>
              </p:cNvCxnSpPr>
              <p:nvPr/>
            </p:nvCxnSpPr>
            <p:spPr bwMode="auto">
              <a:xfrm>
                <a:off x="3104544" y="1284680"/>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11" name="直接连接符 130">
                <a:extLst>
                  <a:ext uri="{FF2B5EF4-FFF2-40B4-BE49-F238E27FC236}">
                    <a16:creationId xmlns:a16="http://schemas.microsoft.com/office/drawing/2014/main" xmlns="" id="{8B8F803E-4887-4239-899F-64E940115355}"/>
                  </a:ext>
                </a:extLst>
              </p:cNvPr>
              <p:cNvCxnSpPr>
                <a:cxnSpLocks noChangeShapeType="1"/>
              </p:cNvCxnSpPr>
              <p:nvPr/>
            </p:nvCxnSpPr>
            <p:spPr bwMode="auto">
              <a:xfrm>
                <a:off x="4040648" y="1111096"/>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12" name="直接连接符 131">
                <a:extLst>
                  <a:ext uri="{FF2B5EF4-FFF2-40B4-BE49-F238E27FC236}">
                    <a16:creationId xmlns:a16="http://schemas.microsoft.com/office/drawing/2014/main" xmlns="" id="{40C93CFB-B321-4F18-9FD8-E648B9472DB5}"/>
                  </a:ext>
                </a:extLst>
              </p:cNvPr>
              <p:cNvCxnSpPr>
                <a:cxnSpLocks noChangeShapeType="1"/>
              </p:cNvCxnSpPr>
              <p:nvPr/>
            </p:nvCxnSpPr>
            <p:spPr bwMode="auto">
              <a:xfrm>
                <a:off x="3464584" y="1282408"/>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13" name="直接连接符 132">
                <a:extLst>
                  <a:ext uri="{FF2B5EF4-FFF2-40B4-BE49-F238E27FC236}">
                    <a16:creationId xmlns:a16="http://schemas.microsoft.com/office/drawing/2014/main" xmlns="" id="{04396995-B6EA-4BB7-9AED-D260E9C7FA70}"/>
                  </a:ext>
                </a:extLst>
              </p:cNvPr>
              <p:cNvCxnSpPr>
                <a:cxnSpLocks noChangeShapeType="1"/>
              </p:cNvCxnSpPr>
              <p:nvPr/>
            </p:nvCxnSpPr>
            <p:spPr bwMode="auto">
              <a:xfrm>
                <a:off x="3816923" y="1286176"/>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14" name="直接连接符 133">
                <a:extLst>
                  <a:ext uri="{FF2B5EF4-FFF2-40B4-BE49-F238E27FC236}">
                    <a16:creationId xmlns:a16="http://schemas.microsoft.com/office/drawing/2014/main" xmlns="" id="{06689E16-6FBA-4E84-94CC-54BFDA3A4ED9}"/>
                  </a:ext>
                </a:extLst>
              </p:cNvPr>
              <p:cNvCxnSpPr>
                <a:cxnSpLocks noChangeShapeType="1"/>
              </p:cNvCxnSpPr>
              <p:nvPr/>
            </p:nvCxnSpPr>
            <p:spPr bwMode="auto">
              <a:xfrm>
                <a:off x="4044566" y="1083800"/>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15" name="直接连接符 134">
                <a:extLst>
                  <a:ext uri="{FF2B5EF4-FFF2-40B4-BE49-F238E27FC236}">
                    <a16:creationId xmlns:a16="http://schemas.microsoft.com/office/drawing/2014/main" xmlns="" id="{40C6ADE8-B87A-4271-8168-32795A260BED}"/>
                  </a:ext>
                </a:extLst>
              </p:cNvPr>
              <p:cNvCxnSpPr>
                <a:cxnSpLocks noChangeShapeType="1"/>
              </p:cNvCxnSpPr>
              <p:nvPr/>
            </p:nvCxnSpPr>
            <p:spPr bwMode="auto">
              <a:xfrm>
                <a:off x="4180896" y="1271032"/>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16" name="直接连接符 135">
                <a:extLst>
                  <a:ext uri="{FF2B5EF4-FFF2-40B4-BE49-F238E27FC236}">
                    <a16:creationId xmlns:a16="http://schemas.microsoft.com/office/drawing/2014/main" xmlns="" id="{D8A41337-9218-4209-8EA1-4A82A4C39F5B}"/>
                  </a:ext>
                </a:extLst>
              </p:cNvPr>
              <p:cNvCxnSpPr>
                <a:cxnSpLocks noChangeShapeType="1"/>
              </p:cNvCxnSpPr>
              <p:nvPr/>
            </p:nvCxnSpPr>
            <p:spPr bwMode="auto">
              <a:xfrm>
                <a:off x="4540936" y="1268760"/>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17" name="直接连接符 136">
                <a:extLst>
                  <a:ext uri="{FF2B5EF4-FFF2-40B4-BE49-F238E27FC236}">
                    <a16:creationId xmlns:a16="http://schemas.microsoft.com/office/drawing/2014/main" xmlns="" id="{D97058CC-4058-40CB-AE8D-EBEAB3712453}"/>
                  </a:ext>
                </a:extLst>
              </p:cNvPr>
              <p:cNvCxnSpPr>
                <a:cxnSpLocks noChangeShapeType="1"/>
              </p:cNvCxnSpPr>
              <p:nvPr/>
            </p:nvCxnSpPr>
            <p:spPr bwMode="auto">
              <a:xfrm>
                <a:off x="4893275" y="1272528"/>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18" name="直接连接符 137">
                <a:extLst>
                  <a:ext uri="{FF2B5EF4-FFF2-40B4-BE49-F238E27FC236}">
                    <a16:creationId xmlns:a16="http://schemas.microsoft.com/office/drawing/2014/main" xmlns="" id="{D8D1B51E-3F1E-4926-AA6F-CECD5F377EC3}"/>
                  </a:ext>
                </a:extLst>
              </p:cNvPr>
              <p:cNvCxnSpPr>
                <a:cxnSpLocks noChangeShapeType="1"/>
              </p:cNvCxnSpPr>
              <p:nvPr/>
            </p:nvCxnSpPr>
            <p:spPr bwMode="auto">
              <a:xfrm>
                <a:off x="5124686" y="1083800"/>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19" name="直接连接符 138">
                <a:extLst>
                  <a:ext uri="{FF2B5EF4-FFF2-40B4-BE49-F238E27FC236}">
                    <a16:creationId xmlns:a16="http://schemas.microsoft.com/office/drawing/2014/main" xmlns="" id="{3EB17EB0-0E8E-4876-83BF-062E387BF52C}"/>
                  </a:ext>
                </a:extLst>
              </p:cNvPr>
              <p:cNvCxnSpPr>
                <a:cxnSpLocks noChangeShapeType="1"/>
              </p:cNvCxnSpPr>
              <p:nvPr/>
            </p:nvCxnSpPr>
            <p:spPr bwMode="auto">
              <a:xfrm>
                <a:off x="5261016" y="1271032"/>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0" name="直接连接符 139">
                <a:extLst>
                  <a:ext uri="{FF2B5EF4-FFF2-40B4-BE49-F238E27FC236}">
                    <a16:creationId xmlns:a16="http://schemas.microsoft.com/office/drawing/2014/main" xmlns="" id="{E5A1F593-98FF-44F2-9E36-F39A2EAE70BF}"/>
                  </a:ext>
                </a:extLst>
              </p:cNvPr>
              <p:cNvCxnSpPr>
                <a:cxnSpLocks noChangeShapeType="1"/>
              </p:cNvCxnSpPr>
              <p:nvPr/>
            </p:nvCxnSpPr>
            <p:spPr bwMode="auto">
              <a:xfrm>
                <a:off x="6197120" y="1097448"/>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21" name="直接连接符 140">
                <a:extLst>
                  <a:ext uri="{FF2B5EF4-FFF2-40B4-BE49-F238E27FC236}">
                    <a16:creationId xmlns:a16="http://schemas.microsoft.com/office/drawing/2014/main" xmlns="" id="{E74BB9E9-5B8B-41C9-AEC5-87CC2A860786}"/>
                  </a:ext>
                </a:extLst>
              </p:cNvPr>
              <p:cNvCxnSpPr>
                <a:cxnSpLocks noChangeShapeType="1"/>
              </p:cNvCxnSpPr>
              <p:nvPr/>
            </p:nvCxnSpPr>
            <p:spPr bwMode="auto">
              <a:xfrm>
                <a:off x="5621056" y="1268760"/>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2" name="直接连接符 141">
                <a:extLst>
                  <a:ext uri="{FF2B5EF4-FFF2-40B4-BE49-F238E27FC236}">
                    <a16:creationId xmlns:a16="http://schemas.microsoft.com/office/drawing/2014/main" xmlns="" id="{909EB312-CC63-49B7-8294-888F43CD199C}"/>
                  </a:ext>
                </a:extLst>
              </p:cNvPr>
              <p:cNvCxnSpPr>
                <a:cxnSpLocks noChangeShapeType="1"/>
              </p:cNvCxnSpPr>
              <p:nvPr/>
            </p:nvCxnSpPr>
            <p:spPr bwMode="auto">
              <a:xfrm>
                <a:off x="5973395" y="1272528"/>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3" name="直接连接符 142">
                <a:extLst>
                  <a:ext uri="{FF2B5EF4-FFF2-40B4-BE49-F238E27FC236}">
                    <a16:creationId xmlns:a16="http://schemas.microsoft.com/office/drawing/2014/main" xmlns="" id="{51A34063-FBFF-4F40-A9E9-50B25B69F1ED}"/>
                  </a:ext>
                </a:extLst>
              </p:cNvPr>
              <p:cNvCxnSpPr>
                <a:cxnSpLocks noChangeShapeType="1"/>
              </p:cNvCxnSpPr>
              <p:nvPr/>
            </p:nvCxnSpPr>
            <p:spPr bwMode="auto">
              <a:xfrm>
                <a:off x="6194926" y="1097448"/>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24" name="直接连接符 143">
                <a:extLst>
                  <a:ext uri="{FF2B5EF4-FFF2-40B4-BE49-F238E27FC236}">
                    <a16:creationId xmlns:a16="http://schemas.microsoft.com/office/drawing/2014/main" xmlns="" id="{6325C77A-B74B-49D0-B137-4DC889D9ABF1}"/>
                  </a:ext>
                </a:extLst>
              </p:cNvPr>
              <p:cNvCxnSpPr>
                <a:cxnSpLocks noChangeShapeType="1"/>
              </p:cNvCxnSpPr>
              <p:nvPr/>
            </p:nvCxnSpPr>
            <p:spPr bwMode="auto">
              <a:xfrm>
                <a:off x="6331256" y="1284680"/>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5" name="直接连接符 144">
                <a:extLst>
                  <a:ext uri="{FF2B5EF4-FFF2-40B4-BE49-F238E27FC236}">
                    <a16:creationId xmlns:a16="http://schemas.microsoft.com/office/drawing/2014/main" xmlns="" id="{268E0B0D-A65E-4D46-ADD3-B4A4BC94118A}"/>
                  </a:ext>
                </a:extLst>
              </p:cNvPr>
              <p:cNvCxnSpPr>
                <a:cxnSpLocks noChangeShapeType="1"/>
              </p:cNvCxnSpPr>
              <p:nvPr/>
            </p:nvCxnSpPr>
            <p:spPr bwMode="auto">
              <a:xfrm>
                <a:off x="6691296" y="1282408"/>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6" name="直接连接符 145">
                <a:extLst>
                  <a:ext uri="{FF2B5EF4-FFF2-40B4-BE49-F238E27FC236}">
                    <a16:creationId xmlns:a16="http://schemas.microsoft.com/office/drawing/2014/main" xmlns="" id="{97A41078-5115-4DDC-B9A2-4B2F7223DB5B}"/>
                  </a:ext>
                </a:extLst>
              </p:cNvPr>
              <p:cNvCxnSpPr>
                <a:cxnSpLocks noChangeShapeType="1"/>
              </p:cNvCxnSpPr>
              <p:nvPr/>
            </p:nvCxnSpPr>
            <p:spPr bwMode="auto">
              <a:xfrm>
                <a:off x="7043635" y="1286176"/>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7" name="直接连接符 146">
                <a:extLst>
                  <a:ext uri="{FF2B5EF4-FFF2-40B4-BE49-F238E27FC236}">
                    <a16:creationId xmlns:a16="http://schemas.microsoft.com/office/drawing/2014/main" xmlns="" id="{24562299-92A2-4F66-AB3B-570D17CDD9F4}"/>
                  </a:ext>
                </a:extLst>
              </p:cNvPr>
              <p:cNvCxnSpPr>
                <a:cxnSpLocks noChangeShapeType="1"/>
              </p:cNvCxnSpPr>
              <p:nvPr/>
            </p:nvCxnSpPr>
            <p:spPr bwMode="auto">
              <a:xfrm>
                <a:off x="-207824" y="1083800"/>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28" name="直接连接符 147">
                <a:extLst>
                  <a:ext uri="{FF2B5EF4-FFF2-40B4-BE49-F238E27FC236}">
                    <a16:creationId xmlns:a16="http://schemas.microsoft.com/office/drawing/2014/main" xmlns="" id="{CB693618-6C52-4B7A-BAA9-49DD3D3B5276}"/>
                  </a:ext>
                </a:extLst>
              </p:cNvPr>
              <p:cNvCxnSpPr>
                <a:cxnSpLocks noChangeShapeType="1"/>
              </p:cNvCxnSpPr>
              <p:nvPr/>
            </p:nvCxnSpPr>
            <p:spPr bwMode="auto">
              <a:xfrm>
                <a:off x="-71494" y="1271032"/>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9" name="直接连接符 148">
                <a:extLst>
                  <a:ext uri="{FF2B5EF4-FFF2-40B4-BE49-F238E27FC236}">
                    <a16:creationId xmlns:a16="http://schemas.microsoft.com/office/drawing/2014/main" xmlns="" id="{C13F6340-8861-4F5E-B451-28541A920167}"/>
                  </a:ext>
                </a:extLst>
              </p:cNvPr>
              <p:cNvCxnSpPr>
                <a:cxnSpLocks noChangeShapeType="1"/>
              </p:cNvCxnSpPr>
              <p:nvPr/>
            </p:nvCxnSpPr>
            <p:spPr bwMode="auto">
              <a:xfrm>
                <a:off x="864610" y="1097448"/>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30" name="直接连接符 149">
                <a:extLst>
                  <a:ext uri="{FF2B5EF4-FFF2-40B4-BE49-F238E27FC236}">
                    <a16:creationId xmlns:a16="http://schemas.microsoft.com/office/drawing/2014/main" xmlns="" id="{D571BF20-E1ED-44E7-82AC-0B112D9B9765}"/>
                  </a:ext>
                </a:extLst>
              </p:cNvPr>
              <p:cNvCxnSpPr>
                <a:cxnSpLocks noChangeShapeType="1"/>
              </p:cNvCxnSpPr>
              <p:nvPr/>
            </p:nvCxnSpPr>
            <p:spPr bwMode="auto">
              <a:xfrm>
                <a:off x="288546" y="1268760"/>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31" name="直接连接符 150">
                <a:extLst>
                  <a:ext uri="{FF2B5EF4-FFF2-40B4-BE49-F238E27FC236}">
                    <a16:creationId xmlns:a16="http://schemas.microsoft.com/office/drawing/2014/main" xmlns="" id="{8484BF0B-DD8A-43AC-AF80-068FE5941A56}"/>
                  </a:ext>
                </a:extLst>
              </p:cNvPr>
              <p:cNvCxnSpPr>
                <a:cxnSpLocks noChangeShapeType="1"/>
              </p:cNvCxnSpPr>
              <p:nvPr/>
            </p:nvCxnSpPr>
            <p:spPr bwMode="auto">
              <a:xfrm>
                <a:off x="640885" y="1272528"/>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32" name="直接连接符 151">
                <a:extLst>
                  <a:ext uri="{FF2B5EF4-FFF2-40B4-BE49-F238E27FC236}">
                    <a16:creationId xmlns:a16="http://schemas.microsoft.com/office/drawing/2014/main" xmlns="" id="{CBFD4798-A8B8-494F-A1B8-92A0DE908F7A}"/>
                  </a:ext>
                </a:extLst>
              </p:cNvPr>
              <p:cNvCxnSpPr>
                <a:cxnSpLocks noChangeShapeType="1"/>
              </p:cNvCxnSpPr>
              <p:nvPr/>
            </p:nvCxnSpPr>
            <p:spPr bwMode="auto">
              <a:xfrm>
                <a:off x="-1274296" y="1066384"/>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33" name="直接连接符 152">
                <a:extLst>
                  <a:ext uri="{FF2B5EF4-FFF2-40B4-BE49-F238E27FC236}">
                    <a16:creationId xmlns:a16="http://schemas.microsoft.com/office/drawing/2014/main" xmlns="" id="{0ED31835-F7CA-43BB-B818-F7DFBB36D65B}"/>
                  </a:ext>
                </a:extLst>
              </p:cNvPr>
              <p:cNvCxnSpPr>
                <a:cxnSpLocks noChangeShapeType="1"/>
              </p:cNvCxnSpPr>
              <p:nvPr/>
            </p:nvCxnSpPr>
            <p:spPr bwMode="auto">
              <a:xfrm>
                <a:off x="-1137966" y="1253616"/>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34" name="直接连接符 153">
                <a:extLst>
                  <a:ext uri="{FF2B5EF4-FFF2-40B4-BE49-F238E27FC236}">
                    <a16:creationId xmlns:a16="http://schemas.microsoft.com/office/drawing/2014/main" xmlns="" id="{F400C694-FB25-403E-8C86-15D53198CAA6}"/>
                  </a:ext>
                </a:extLst>
              </p:cNvPr>
              <p:cNvCxnSpPr>
                <a:cxnSpLocks noChangeShapeType="1"/>
              </p:cNvCxnSpPr>
              <p:nvPr/>
            </p:nvCxnSpPr>
            <p:spPr bwMode="auto">
              <a:xfrm>
                <a:off x="-201862" y="1080032"/>
                <a:ext cx="0" cy="36576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cxnSp>
          <p:cxnSp>
            <p:nvCxnSpPr>
              <p:cNvPr id="135" name="直接连接符 154">
                <a:extLst>
                  <a:ext uri="{FF2B5EF4-FFF2-40B4-BE49-F238E27FC236}">
                    <a16:creationId xmlns:a16="http://schemas.microsoft.com/office/drawing/2014/main" xmlns="" id="{F316A58A-4782-4232-9327-0C2ED9C9848C}"/>
                  </a:ext>
                </a:extLst>
              </p:cNvPr>
              <p:cNvCxnSpPr>
                <a:cxnSpLocks noChangeShapeType="1"/>
              </p:cNvCxnSpPr>
              <p:nvPr/>
            </p:nvCxnSpPr>
            <p:spPr bwMode="auto">
              <a:xfrm>
                <a:off x="-777926" y="1251344"/>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36" name="直接连接符 155">
                <a:extLst>
                  <a:ext uri="{FF2B5EF4-FFF2-40B4-BE49-F238E27FC236}">
                    <a16:creationId xmlns:a16="http://schemas.microsoft.com/office/drawing/2014/main" xmlns="" id="{EE013284-A1F6-4B97-95E8-B6E0844A9178}"/>
                  </a:ext>
                </a:extLst>
              </p:cNvPr>
              <p:cNvCxnSpPr>
                <a:cxnSpLocks noChangeShapeType="1"/>
              </p:cNvCxnSpPr>
              <p:nvPr/>
            </p:nvCxnSpPr>
            <p:spPr bwMode="auto">
              <a:xfrm>
                <a:off x="-425587" y="1255112"/>
                <a:ext cx="0" cy="1440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sp>
          <p:nvSpPr>
            <p:cNvPr id="60" name="圆角矩形 66">
              <a:extLst>
                <a:ext uri="{FF2B5EF4-FFF2-40B4-BE49-F238E27FC236}">
                  <a16:creationId xmlns:a16="http://schemas.microsoft.com/office/drawing/2014/main" xmlns="" id="{A1BAC988-CE48-4124-BEA6-8AFB7A88CCB9}"/>
                </a:ext>
              </a:extLst>
            </p:cNvPr>
            <p:cNvSpPr/>
            <p:nvPr/>
          </p:nvSpPr>
          <p:spPr>
            <a:xfrm>
              <a:off x="4147732" y="2588564"/>
              <a:ext cx="575053" cy="508505"/>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en-US" altLang="zh-CN" sz="1200" kern="0" noProof="1">
                  <a:solidFill>
                    <a:prstClr val="black"/>
                  </a:solidFill>
                  <a:latin typeface="微软雅黑 Light" panose="020B0502040204020203" pitchFamily="34" charset="-122"/>
                  <a:ea typeface="微软雅黑 Light" panose="020B0502040204020203" pitchFamily="34" charset="-122"/>
                </a:rPr>
                <a:t>01</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61" name="圆角矩形 67">
              <a:extLst>
                <a:ext uri="{FF2B5EF4-FFF2-40B4-BE49-F238E27FC236}">
                  <a16:creationId xmlns:a16="http://schemas.microsoft.com/office/drawing/2014/main" xmlns="" id="{B66A8559-034A-43FC-A934-279DEE844B79}"/>
                </a:ext>
              </a:extLst>
            </p:cNvPr>
            <p:cNvSpPr/>
            <p:nvPr/>
          </p:nvSpPr>
          <p:spPr>
            <a:xfrm>
              <a:off x="4754732" y="2588564"/>
              <a:ext cx="454110" cy="508505"/>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62" name="圆角矩形 68">
              <a:extLst>
                <a:ext uri="{FF2B5EF4-FFF2-40B4-BE49-F238E27FC236}">
                  <a16:creationId xmlns:a16="http://schemas.microsoft.com/office/drawing/2014/main" xmlns="" id="{654668CD-7E6D-4543-95A8-CDCE15AB4D32}"/>
                </a:ext>
              </a:extLst>
            </p:cNvPr>
            <p:cNvSpPr/>
            <p:nvPr/>
          </p:nvSpPr>
          <p:spPr>
            <a:xfrm>
              <a:off x="6267671" y="2588564"/>
              <a:ext cx="1330380" cy="508505"/>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en-US" altLang="zh-CN" sz="1200" kern="0" noProof="1">
                  <a:solidFill>
                    <a:prstClr val="black"/>
                  </a:solidFill>
                  <a:latin typeface="微软雅黑 Light" panose="020B0502040204020203" pitchFamily="34" charset="-122"/>
                  <a:ea typeface="微软雅黑 Light" panose="020B0502040204020203" pitchFamily="34" charset="-122"/>
                </a:rPr>
                <a:t>03-02</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63" name="圆角矩形 69">
              <a:extLst>
                <a:ext uri="{FF2B5EF4-FFF2-40B4-BE49-F238E27FC236}">
                  <a16:creationId xmlns:a16="http://schemas.microsoft.com/office/drawing/2014/main" xmlns="" id="{D4048547-B575-45D7-BE92-3B3C82A8B620}"/>
                </a:ext>
              </a:extLst>
            </p:cNvPr>
            <p:cNvSpPr/>
            <p:nvPr/>
          </p:nvSpPr>
          <p:spPr>
            <a:xfrm>
              <a:off x="5208843" y="2588564"/>
              <a:ext cx="659485" cy="508505"/>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64" name="矩形 70">
              <a:extLst>
                <a:ext uri="{FF2B5EF4-FFF2-40B4-BE49-F238E27FC236}">
                  <a16:creationId xmlns:a16="http://schemas.microsoft.com/office/drawing/2014/main" xmlns="" id="{A0E0E79F-A507-41CE-BF6C-57FFB045B3CF}"/>
                </a:ext>
              </a:extLst>
            </p:cNvPr>
            <p:cNvSpPr>
              <a:spLocks noChangeArrowheads="1"/>
            </p:cNvSpPr>
            <p:nvPr/>
          </p:nvSpPr>
          <p:spPr bwMode="auto">
            <a:xfrm>
              <a:off x="5202989" y="2704844"/>
              <a:ext cx="730371"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02-02</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65" name="矩形 71">
              <a:extLst>
                <a:ext uri="{FF2B5EF4-FFF2-40B4-BE49-F238E27FC236}">
                  <a16:creationId xmlns:a16="http://schemas.microsoft.com/office/drawing/2014/main" xmlns="" id="{636DEDE4-21FA-4E77-A16C-6D3EC8107FD1}"/>
                </a:ext>
              </a:extLst>
            </p:cNvPr>
            <p:cNvSpPr>
              <a:spLocks noChangeArrowheads="1"/>
            </p:cNvSpPr>
            <p:nvPr/>
          </p:nvSpPr>
          <p:spPr bwMode="auto">
            <a:xfrm>
              <a:off x="4614547" y="2712396"/>
              <a:ext cx="698633"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02-01</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66" name="圆角矩形 72">
              <a:extLst>
                <a:ext uri="{FF2B5EF4-FFF2-40B4-BE49-F238E27FC236}">
                  <a16:creationId xmlns:a16="http://schemas.microsoft.com/office/drawing/2014/main" xmlns="" id="{EB0A10A8-E1DB-4657-A232-6B61098D0324}"/>
                </a:ext>
              </a:extLst>
            </p:cNvPr>
            <p:cNvSpPr/>
            <p:nvPr/>
          </p:nvSpPr>
          <p:spPr>
            <a:xfrm>
              <a:off x="5907121" y="2588564"/>
              <a:ext cx="319474" cy="508505"/>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67" name="矩形 73">
              <a:extLst>
                <a:ext uri="{FF2B5EF4-FFF2-40B4-BE49-F238E27FC236}">
                  <a16:creationId xmlns:a16="http://schemas.microsoft.com/office/drawing/2014/main" xmlns="" id="{EE2E4BCE-28DB-488D-9632-42D4556BE92B}"/>
                </a:ext>
              </a:extLst>
            </p:cNvPr>
            <p:cNvSpPr>
              <a:spLocks noChangeArrowheads="1"/>
            </p:cNvSpPr>
            <p:nvPr/>
          </p:nvSpPr>
          <p:spPr bwMode="auto">
            <a:xfrm>
              <a:off x="5766674" y="2704844"/>
              <a:ext cx="698633"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03-01</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68" name="圆角矩形 74">
              <a:extLst>
                <a:ext uri="{FF2B5EF4-FFF2-40B4-BE49-F238E27FC236}">
                  <a16:creationId xmlns:a16="http://schemas.microsoft.com/office/drawing/2014/main" xmlns="" id="{77289649-7390-4F91-B4E2-1E864D87AFE3}"/>
                </a:ext>
              </a:extLst>
            </p:cNvPr>
            <p:cNvSpPr/>
            <p:nvPr/>
          </p:nvSpPr>
          <p:spPr>
            <a:xfrm>
              <a:off x="6263107" y="3365290"/>
              <a:ext cx="2747476" cy="511299"/>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zh-CN" altLang="en-US" sz="1200" kern="0" noProof="1">
                  <a:solidFill>
                    <a:prstClr val="black"/>
                  </a:solidFill>
                  <a:latin typeface="微软雅黑 Light" panose="020B0502040204020203" pitchFamily="34" charset="-122"/>
                  <a:ea typeface="微软雅黑 Light" panose="020B0502040204020203" pitchFamily="34" charset="-122"/>
                </a:rPr>
                <a:t> </a:t>
              </a:r>
              <a:r>
                <a:rPr lang="en-US" altLang="zh-CN" sz="1200" kern="0" noProof="1">
                  <a:solidFill>
                    <a:prstClr val="black"/>
                  </a:solidFill>
                  <a:latin typeface="微软雅黑 Light" panose="020B0502040204020203" pitchFamily="34" charset="-122"/>
                  <a:ea typeface="微软雅黑 Light" panose="020B0502040204020203" pitchFamily="34" charset="-122"/>
                </a:rPr>
                <a:t>04-03</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69" name="圆角矩形 75">
              <a:extLst>
                <a:ext uri="{FF2B5EF4-FFF2-40B4-BE49-F238E27FC236}">
                  <a16:creationId xmlns:a16="http://schemas.microsoft.com/office/drawing/2014/main" xmlns="" id="{893EE8DD-FAA8-403F-8757-606B5D1A14AA}"/>
                </a:ext>
              </a:extLst>
            </p:cNvPr>
            <p:cNvSpPr/>
            <p:nvPr/>
          </p:nvSpPr>
          <p:spPr>
            <a:xfrm>
              <a:off x="5247635" y="3356909"/>
              <a:ext cx="1017753" cy="508505"/>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zh-CN" altLang="en-US" sz="1200" kern="0" noProof="1">
                  <a:solidFill>
                    <a:prstClr val="black"/>
                  </a:solidFill>
                  <a:latin typeface="微软雅黑 Light" panose="020B0502040204020203" pitchFamily="34" charset="-122"/>
                  <a:ea typeface="微软雅黑 Light" panose="020B0502040204020203" pitchFamily="34" charset="-122"/>
                </a:rPr>
                <a:t> </a:t>
              </a:r>
              <a:r>
                <a:rPr lang="en-US" altLang="zh-CN" sz="1200" kern="0" noProof="1">
                  <a:solidFill>
                    <a:prstClr val="black"/>
                  </a:solidFill>
                  <a:latin typeface="微软雅黑 Light" panose="020B0502040204020203" pitchFamily="34" charset="-122"/>
                  <a:ea typeface="微软雅黑 Light" panose="020B0502040204020203" pitchFamily="34" charset="-122"/>
                </a:rPr>
                <a:t>04-02</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70" name="圆角矩形 76">
              <a:extLst>
                <a:ext uri="{FF2B5EF4-FFF2-40B4-BE49-F238E27FC236}">
                  <a16:creationId xmlns:a16="http://schemas.microsoft.com/office/drawing/2014/main" xmlns="" id="{34596A1D-4F9F-4889-86C6-CA2976FF18A7}"/>
                </a:ext>
              </a:extLst>
            </p:cNvPr>
            <p:cNvSpPr/>
            <p:nvPr/>
          </p:nvSpPr>
          <p:spPr>
            <a:xfrm>
              <a:off x="4175115" y="3356909"/>
              <a:ext cx="1017753" cy="508505"/>
            </a:xfrm>
            <a:prstGeom prst="round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zh-CN" altLang="en-US" sz="1200" kern="0" noProof="1">
                  <a:solidFill>
                    <a:prstClr val="black"/>
                  </a:solidFill>
                  <a:latin typeface="微软雅黑 Light" panose="020B0502040204020203" pitchFamily="34" charset="-122"/>
                  <a:ea typeface="微软雅黑 Light" panose="020B0502040204020203" pitchFamily="34" charset="-122"/>
                </a:rPr>
                <a:t> </a:t>
              </a:r>
              <a:r>
                <a:rPr lang="en-US" altLang="zh-CN" sz="1200" kern="0" noProof="1">
                  <a:solidFill>
                    <a:prstClr val="black"/>
                  </a:solidFill>
                  <a:latin typeface="微软雅黑 Light" panose="020B0502040204020203" pitchFamily="34" charset="-122"/>
                  <a:ea typeface="微软雅黑 Light" panose="020B0502040204020203" pitchFamily="34" charset="-122"/>
                </a:rPr>
                <a:t>04-01</a:t>
              </a:r>
              <a:endParaRPr lang="zh-CN" altLang="en-US" sz="1200" kern="0" noProof="1">
                <a:solidFill>
                  <a:prstClr val="black"/>
                </a:solidFill>
                <a:latin typeface="微软雅黑 Light" panose="020B0502040204020203" pitchFamily="34" charset="-122"/>
                <a:ea typeface="微软雅黑 Light" panose="020B0502040204020203" pitchFamily="34" charset="-122"/>
              </a:endParaRPr>
            </a:p>
          </p:txBody>
        </p:sp>
        <p:sp>
          <p:nvSpPr>
            <p:cNvPr id="71" name="TextBox 8">
              <a:extLst>
                <a:ext uri="{FF2B5EF4-FFF2-40B4-BE49-F238E27FC236}">
                  <a16:creationId xmlns:a16="http://schemas.microsoft.com/office/drawing/2014/main" xmlns="" id="{37F55D8C-850F-4CB0-AA85-9385B434C26B}"/>
                </a:ext>
              </a:extLst>
            </p:cNvPr>
            <p:cNvSpPr txBox="1">
              <a:spLocks noChangeArrowheads="1"/>
            </p:cNvSpPr>
            <p:nvPr/>
          </p:nvSpPr>
          <p:spPr bwMode="auto">
            <a:xfrm>
              <a:off x="3327250" y="4319805"/>
              <a:ext cx="531635"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solidFill>
                    <a:srgbClr val="000000"/>
                  </a:solidFill>
                  <a:latin typeface="微软雅黑 Light" panose="020B0502040204020203" pitchFamily="34" charset="-122"/>
                  <a:ea typeface="微软雅黑 Light" panose="020B0502040204020203" pitchFamily="34" charset="-122"/>
                </a:rPr>
                <a:t>4h</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cxnSp>
          <p:nvCxnSpPr>
            <p:cNvPr id="72" name="直接箭头连接符 91">
              <a:extLst>
                <a:ext uri="{FF2B5EF4-FFF2-40B4-BE49-F238E27FC236}">
                  <a16:creationId xmlns:a16="http://schemas.microsoft.com/office/drawing/2014/main" xmlns="" id="{73358C19-2838-4EC8-91A1-AE3A82A92870}"/>
                </a:ext>
              </a:extLst>
            </p:cNvPr>
            <p:cNvCxnSpPr>
              <a:cxnSpLocks noChangeShapeType="1"/>
            </p:cNvCxnSpPr>
            <p:nvPr/>
          </p:nvCxnSpPr>
          <p:spPr bwMode="auto">
            <a:xfrm>
              <a:off x="4085862" y="4319806"/>
              <a:ext cx="349600" cy="0"/>
            </a:xfrm>
            <a:prstGeom prst="straightConnector1">
              <a:avLst/>
            </a:prstGeom>
            <a:noFill/>
            <a:ln w="28575">
              <a:solidFill>
                <a:srgbClr val="4A7EBB"/>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73" name="直接箭头连接符 92">
              <a:extLst>
                <a:ext uri="{FF2B5EF4-FFF2-40B4-BE49-F238E27FC236}">
                  <a16:creationId xmlns:a16="http://schemas.microsoft.com/office/drawing/2014/main" xmlns="" id="{9DF7BD61-7BDC-491F-89F0-4AD7EB4D1B7A}"/>
                </a:ext>
              </a:extLst>
            </p:cNvPr>
            <p:cNvCxnSpPr>
              <a:cxnSpLocks noChangeShapeType="1"/>
            </p:cNvCxnSpPr>
            <p:nvPr/>
          </p:nvCxnSpPr>
          <p:spPr bwMode="auto">
            <a:xfrm>
              <a:off x="4310270" y="6004353"/>
              <a:ext cx="349600" cy="0"/>
            </a:xfrm>
            <a:prstGeom prst="straightConnector1">
              <a:avLst/>
            </a:prstGeom>
            <a:noFill/>
            <a:ln w="28575">
              <a:solidFill>
                <a:srgbClr val="4A7EBB"/>
              </a:solidFill>
              <a:round/>
              <a:headEnd type="triangle" w="med" len="med"/>
              <a:tailEnd type="triangle" w="med" len="med"/>
            </a:ln>
            <a:extLst>
              <a:ext uri="{909E8E84-426E-40DD-AFC4-6F175D3DCCD1}">
                <a14:hiddenFill xmlns:a14="http://schemas.microsoft.com/office/drawing/2010/main">
                  <a:noFill/>
                </a14:hiddenFill>
              </a:ext>
            </a:extLst>
          </p:spPr>
        </p:cxnSp>
        <p:sp>
          <p:nvSpPr>
            <p:cNvPr id="74" name="TextBox 219">
              <a:extLst>
                <a:ext uri="{FF2B5EF4-FFF2-40B4-BE49-F238E27FC236}">
                  <a16:creationId xmlns:a16="http://schemas.microsoft.com/office/drawing/2014/main" xmlns="" id="{9B89A943-2E88-4521-85F8-D0D7A8394524}"/>
                </a:ext>
              </a:extLst>
            </p:cNvPr>
            <p:cNvSpPr txBox="1">
              <a:spLocks noChangeArrowheads="1"/>
            </p:cNvSpPr>
            <p:nvPr/>
          </p:nvSpPr>
          <p:spPr bwMode="auto">
            <a:xfrm>
              <a:off x="4097128" y="6061617"/>
              <a:ext cx="504057"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solidFill>
                    <a:srgbClr val="000000"/>
                  </a:solidFill>
                  <a:latin typeface="微软雅黑 Light" panose="020B0502040204020203" pitchFamily="34" charset="-122"/>
                  <a:ea typeface="微软雅黑 Light" panose="020B0502040204020203" pitchFamily="34" charset="-122"/>
                </a:rPr>
                <a:t>4h</a:t>
              </a:r>
              <a:endParaRPr lang="zh-CN" altLang="en-US" sz="1200">
                <a:solidFill>
                  <a:srgbClr val="000000"/>
                </a:solidFill>
                <a:latin typeface="微软雅黑 Light" panose="020B0502040204020203" pitchFamily="34" charset="-122"/>
                <a:ea typeface="微软雅黑 Light" panose="020B0502040204020203" pitchFamily="34" charset="-122"/>
              </a:endParaRPr>
            </a:p>
          </p:txBody>
        </p:sp>
        <p:cxnSp>
          <p:nvCxnSpPr>
            <p:cNvPr id="75" name="直接连接符 94">
              <a:extLst>
                <a:ext uri="{FF2B5EF4-FFF2-40B4-BE49-F238E27FC236}">
                  <a16:creationId xmlns:a16="http://schemas.microsoft.com/office/drawing/2014/main" xmlns="" id="{AA797AA9-B1BB-4F9C-90AD-B8BE1F8033A4}"/>
                </a:ext>
              </a:extLst>
            </p:cNvPr>
            <p:cNvCxnSpPr>
              <a:cxnSpLocks noChangeShapeType="1"/>
            </p:cNvCxnSpPr>
            <p:nvPr/>
          </p:nvCxnSpPr>
          <p:spPr bwMode="auto">
            <a:xfrm flipH="1">
              <a:off x="4360059" y="2348878"/>
              <a:ext cx="3395" cy="502604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76" name="直接连接符 95">
              <a:extLst>
                <a:ext uri="{FF2B5EF4-FFF2-40B4-BE49-F238E27FC236}">
                  <a16:creationId xmlns:a16="http://schemas.microsoft.com/office/drawing/2014/main" xmlns="" id="{270A9BFD-0201-42A4-86D4-7DA8129A9EB4}"/>
                </a:ext>
              </a:extLst>
            </p:cNvPr>
            <p:cNvCxnSpPr>
              <a:cxnSpLocks noChangeShapeType="1"/>
            </p:cNvCxnSpPr>
            <p:nvPr/>
          </p:nvCxnSpPr>
          <p:spPr bwMode="auto">
            <a:xfrm>
              <a:off x="7531806" y="2316436"/>
              <a:ext cx="0" cy="5058488"/>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77" name="左大括号 83">
              <a:extLst>
                <a:ext uri="{FF2B5EF4-FFF2-40B4-BE49-F238E27FC236}">
                  <a16:creationId xmlns:a16="http://schemas.microsoft.com/office/drawing/2014/main" xmlns="" id="{AC93CA33-CA97-4488-889F-E0B212ECA21E}"/>
                </a:ext>
              </a:extLst>
            </p:cNvPr>
            <p:cNvSpPr>
              <a:spLocks/>
            </p:cNvSpPr>
            <p:nvPr/>
          </p:nvSpPr>
          <p:spPr bwMode="auto">
            <a:xfrm rot="-5400000">
              <a:off x="3254175" y="6318827"/>
              <a:ext cx="236350" cy="1875844"/>
            </a:xfrm>
            <a:prstGeom prst="leftBrace">
              <a:avLst>
                <a:gd name="adj1" fmla="val 8304"/>
                <a:gd name="adj2" fmla="val 47384"/>
              </a:avLst>
            </a:prstGeom>
            <a:noFill/>
            <a:ln w="38100">
              <a:solidFill>
                <a:srgbClr val="0066CC"/>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78" name="文本框 84">
              <a:extLst>
                <a:ext uri="{FF2B5EF4-FFF2-40B4-BE49-F238E27FC236}">
                  <a16:creationId xmlns:a16="http://schemas.microsoft.com/office/drawing/2014/main" xmlns="" id="{63AED1DE-07C9-44E1-8F8E-A57184342978}"/>
                </a:ext>
              </a:extLst>
            </p:cNvPr>
            <p:cNvSpPr txBox="1">
              <a:spLocks noChangeArrowheads="1"/>
            </p:cNvSpPr>
            <p:nvPr/>
          </p:nvSpPr>
          <p:spPr bwMode="auto">
            <a:xfrm>
              <a:off x="4066296" y="6741366"/>
              <a:ext cx="873222"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1200">
                  <a:solidFill>
                    <a:srgbClr val="000000"/>
                  </a:solidFill>
                  <a:latin typeface="微软雅黑 Light" panose="020B0502040204020203" pitchFamily="34" charset="-122"/>
                  <a:ea typeface="微软雅黑 Light" panose="020B0502040204020203" pitchFamily="34" charset="-122"/>
                </a:rPr>
                <a:t>今日</a:t>
              </a:r>
            </a:p>
          </p:txBody>
        </p:sp>
        <p:sp>
          <p:nvSpPr>
            <p:cNvPr id="79" name="左大括号 85">
              <a:extLst>
                <a:ext uri="{FF2B5EF4-FFF2-40B4-BE49-F238E27FC236}">
                  <a16:creationId xmlns:a16="http://schemas.microsoft.com/office/drawing/2014/main" xmlns="" id="{D111FEA4-1B95-4DCF-8DC6-0824A407C672}"/>
                </a:ext>
              </a:extLst>
            </p:cNvPr>
            <p:cNvSpPr>
              <a:spLocks/>
            </p:cNvSpPr>
            <p:nvPr/>
          </p:nvSpPr>
          <p:spPr bwMode="auto">
            <a:xfrm rot="-5400000">
              <a:off x="5845116" y="5706696"/>
              <a:ext cx="214261" cy="3078015"/>
            </a:xfrm>
            <a:prstGeom prst="leftBrace">
              <a:avLst>
                <a:gd name="adj1" fmla="val 8313"/>
                <a:gd name="adj2" fmla="val 47384"/>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80" name="左大括号 86">
              <a:extLst>
                <a:ext uri="{FF2B5EF4-FFF2-40B4-BE49-F238E27FC236}">
                  <a16:creationId xmlns:a16="http://schemas.microsoft.com/office/drawing/2014/main" xmlns="" id="{67E503F6-D44E-4D94-8013-F6C34F047BCB}"/>
                </a:ext>
              </a:extLst>
            </p:cNvPr>
            <p:cNvSpPr>
              <a:spLocks/>
            </p:cNvSpPr>
            <p:nvPr/>
          </p:nvSpPr>
          <p:spPr bwMode="auto">
            <a:xfrm rot="-5400000">
              <a:off x="8400569" y="6321407"/>
              <a:ext cx="167812" cy="1824234"/>
            </a:xfrm>
            <a:prstGeom prst="leftBrace">
              <a:avLst>
                <a:gd name="adj1" fmla="val 8304"/>
                <a:gd name="adj2" fmla="val 47384"/>
              </a:avLst>
            </a:prstGeom>
            <a:noFill/>
            <a:ln w="38100">
              <a:solidFill>
                <a:srgbClr val="92D05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endParaRPr lang="zh-CN" altLang="en-US" sz="1200">
                <a:solidFill>
                  <a:srgbClr val="000000"/>
                </a:solidFill>
                <a:latin typeface="微软雅黑 Light" panose="020B0502040204020203" pitchFamily="34" charset="-122"/>
                <a:ea typeface="微软雅黑 Light" panose="020B0502040204020203" pitchFamily="34" charset="-122"/>
              </a:endParaRPr>
            </a:p>
          </p:txBody>
        </p:sp>
        <p:sp>
          <p:nvSpPr>
            <p:cNvPr id="81" name="文本框 87">
              <a:extLst>
                <a:ext uri="{FF2B5EF4-FFF2-40B4-BE49-F238E27FC236}">
                  <a16:creationId xmlns:a16="http://schemas.microsoft.com/office/drawing/2014/main" xmlns="" id="{9BA577BC-5F0F-468B-9F34-26D8C0E4F4A8}"/>
                </a:ext>
              </a:extLst>
            </p:cNvPr>
            <p:cNvSpPr txBox="1">
              <a:spLocks noChangeArrowheads="1"/>
            </p:cNvSpPr>
            <p:nvPr/>
          </p:nvSpPr>
          <p:spPr bwMode="auto">
            <a:xfrm>
              <a:off x="2731664" y="7317434"/>
              <a:ext cx="1628393" cy="48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1200">
                  <a:solidFill>
                    <a:srgbClr val="0066CC"/>
                  </a:solidFill>
                  <a:latin typeface="微软雅黑 Light" panose="020B0502040204020203" pitchFamily="34" charset="-122"/>
                  <a:ea typeface="微软雅黑 Light" panose="020B0502040204020203" pitchFamily="34" charset="-122"/>
                </a:rPr>
                <a:t>已派工区间</a:t>
              </a:r>
            </a:p>
          </p:txBody>
        </p:sp>
        <p:sp>
          <p:nvSpPr>
            <p:cNvPr id="82" name="文本框 88">
              <a:extLst>
                <a:ext uri="{FF2B5EF4-FFF2-40B4-BE49-F238E27FC236}">
                  <a16:creationId xmlns:a16="http://schemas.microsoft.com/office/drawing/2014/main" xmlns="" id="{CD665D72-1D65-47E7-BBFF-7AF3741E0DB9}"/>
                </a:ext>
              </a:extLst>
            </p:cNvPr>
            <p:cNvSpPr txBox="1">
              <a:spLocks noChangeArrowheads="1"/>
            </p:cNvSpPr>
            <p:nvPr/>
          </p:nvSpPr>
          <p:spPr bwMode="auto">
            <a:xfrm>
              <a:off x="5281459" y="7297685"/>
              <a:ext cx="1639889"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1200">
                  <a:solidFill>
                    <a:srgbClr val="FF0000"/>
                  </a:solidFill>
                  <a:latin typeface="微软雅黑 Light" panose="020B0502040204020203" pitchFamily="34" charset="-122"/>
                  <a:ea typeface="微软雅黑 Light" panose="020B0502040204020203" pitchFamily="34" charset="-122"/>
                </a:rPr>
                <a:t>计划锁定区间</a:t>
              </a:r>
            </a:p>
          </p:txBody>
        </p:sp>
        <p:sp>
          <p:nvSpPr>
            <p:cNvPr id="83" name="文本框 89">
              <a:extLst>
                <a:ext uri="{FF2B5EF4-FFF2-40B4-BE49-F238E27FC236}">
                  <a16:creationId xmlns:a16="http://schemas.microsoft.com/office/drawing/2014/main" xmlns="" id="{7E8CEB8A-DA08-4300-A394-C59FCAF23A79}"/>
                </a:ext>
              </a:extLst>
            </p:cNvPr>
            <p:cNvSpPr txBox="1">
              <a:spLocks noChangeArrowheads="1"/>
            </p:cNvSpPr>
            <p:nvPr/>
          </p:nvSpPr>
          <p:spPr bwMode="auto">
            <a:xfrm>
              <a:off x="7864381" y="7289598"/>
              <a:ext cx="1423595"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zh-CN" altLang="en-US" sz="1200">
                  <a:solidFill>
                    <a:srgbClr val="92D050"/>
                  </a:solidFill>
                  <a:latin typeface="微软雅黑 Light" panose="020B0502040204020203" pitchFamily="34" charset="-122"/>
                  <a:ea typeface="微软雅黑 Light" panose="020B0502040204020203" pitchFamily="34" charset="-122"/>
                </a:rPr>
                <a:t>未锁定区间</a:t>
              </a:r>
            </a:p>
          </p:txBody>
        </p:sp>
        <p:sp>
          <p:nvSpPr>
            <p:cNvPr id="84" name="文本框 90">
              <a:extLst>
                <a:ext uri="{FF2B5EF4-FFF2-40B4-BE49-F238E27FC236}">
                  <a16:creationId xmlns:a16="http://schemas.microsoft.com/office/drawing/2014/main" xmlns="" id="{699615BF-A49B-4C13-B707-6B4F3DDCEFF1}"/>
                </a:ext>
              </a:extLst>
            </p:cNvPr>
            <p:cNvSpPr txBox="1">
              <a:spLocks noChangeArrowheads="1"/>
            </p:cNvSpPr>
            <p:nvPr/>
          </p:nvSpPr>
          <p:spPr bwMode="auto">
            <a:xfrm>
              <a:off x="4435462" y="1627434"/>
              <a:ext cx="3136896"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eaLnBrk="1" hangingPunct="1"/>
              <a:r>
                <a:rPr lang="en-US" altLang="zh-CN" sz="1200">
                  <a:solidFill>
                    <a:srgbClr val="000000"/>
                  </a:solidFill>
                  <a:latin typeface="微软雅黑 Light" panose="020B0502040204020203" pitchFamily="34" charset="-122"/>
                  <a:ea typeface="微软雅黑 Light" panose="020B0502040204020203" pitchFamily="34" charset="-122"/>
                </a:rPr>
                <a:t>T+1</a:t>
              </a:r>
              <a:r>
                <a:rPr lang="zh-CN" altLang="en-US" sz="1200">
                  <a:solidFill>
                    <a:srgbClr val="000000"/>
                  </a:solidFill>
                  <a:latin typeface="微软雅黑 Light" panose="020B0502040204020203" pitchFamily="34" charset="-122"/>
                  <a:ea typeface="微软雅黑 Light" panose="020B0502040204020203" pitchFamily="34" charset="-122"/>
                </a:rPr>
                <a:t>锁定计划模式</a:t>
              </a:r>
            </a:p>
          </p:txBody>
        </p:sp>
        <p:sp>
          <p:nvSpPr>
            <p:cNvPr id="85" name="线形标注 2 91">
              <a:extLst>
                <a:ext uri="{FF2B5EF4-FFF2-40B4-BE49-F238E27FC236}">
                  <a16:creationId xmlns:a16="http://schemas.microsoft.com/office/drawing/2014/main" xmlns="" id="{A48FC56C-5FD6-4588-BCFE-410EBDCD712C}"/>
                </a:ext>
              </a:extLst>
            </p:cNvPr>
            <p:cNvSpPr>
              <a:spLocks/>
            </p:cNvSpPr>
            <p:nvPr/>
          </p:nvSpPr>
          <p:spPr bwMode="auto">
            <a:xfrm>
              <a:off x="2963225" y="5589237"/>
              <a:ext cx="1159104" cy="556701"/>
            </a:xfrm>
            <a:prstGeom prst="borderCallout2">
              <a:avLst>
                <a:gd name="adj1" fmla="val 111208"/>
                <a:gd name="adj2" fmla="val 36958"/>
                <a:gd name="adj3" fmla="val 190778"/>
                <a:gd name="adj4" fmla="val 30310"/>
                <a:gd name="adj5" fmla="val 300319"/>
                <a:gd name="adj6" fmla="val 49463"/>
              </a:avLst>
            </a:prstGeom>
            <a:solidFill>
              <a:srgbClr val="FFFFFF"/>
            </a:solidFill>
            <a:ln w="25400">
              <a:solidFill>
                <a:srgbClr val="0066CC"/>
              </a:solidFill>
              <a:round/>
              <a:headEnd/>
              <a:tailEnd/>
            </a:ln>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MES</a:t>
              </a:r>
              <a:r>
                <a:rPr lang="zh-CN" altLang="en-US" sz="1200">
                  <a:solidFill>
                    <a:srgbClr val="000000"/>
                  </a:solidFill>
                  <a:latin typeface="微软雅黑 Light" panose="020B0502040204020203" pitchFamily="34" charset="-122"/>
                  <a:ea typeface="微软雅黑 Light" panose="020B0502040204020203" pitchFamily="34" charset="-122"/>
                </a:rPr>
                <a:t>反馈</a:t>
              </a:r>
              <a:endParaRPr lang="en-US" altLang="zh-CN" sz="1200">
                <a:solidFill>
                  <a:srgbClr val="000000"/>
                </a:solidFill>
                <a:latin typeface="微软雅黑 Light" panose="020B0502040204020203" pitchFamily="34" charset="-122"/>
                <a:ea typeface="微软雅黑 Light" panose="020B0502040204020203" pitchFamily="34" charset="-122"/>
              </a:endParaRPr>
            </a:p>
            <a:p>
              <a:pPr algn="ctr" eaLnBrk="1" hangingPunct="1"/>
              <a:r>
                <a:rPr lang="zh-CN" altLang="en-US" sz="1200">
                  <a:solidFill>
                    <a:srgbClr val="000000"/>
                  </a:solidFill>
                  <a:latin typeface="微软雅黑 Light" panose="020B0502040204020203" pitchFamily="34" charset="-122"/>
                  <a:ea typeface="微软雅黑 Light" panose="020B0502040204020203" pitchFamily="34" charset="-122"/>
                </a:rPr>
                <a:t>执行结果</a:t>
              </a:r>
            </a:p>
          </p:txBody>
        </p:sp>
        <p:sp>
          <p:nvSpPr>
            <p:cNvPr id="86" name="线形标注 2 92">
              <a:extLst>
                <a:ext uri="{FF2B5EF4-FFF2-40B4-BE49-F238E27FC236}">
                  <a16:creationId xmlns:a16="http://schemas.microsoft.com/office/drawing/2014/main" xmlns="" id="{96D9F49C-75CA-4BC9-AB7D-2B3E47757C32}"/>
                </a:ext>
              </a:extLst>
            </p:cNvPr>
            <p:cNvSpPr>
              <a:spLocks/>
            </p:cNvSpPr>
            <p:nvPr/>
          </p:nvSpPr>
          <p:spPr bwMode="auto">
            <a:xfrm>
              <a:off x="8037525" y="4260251"/>
              <a:ext cx="1291001" cy="556701"/>
            </a:xfrm>
            <a:prstGeom prst="borderCallout2">
              <a:avLst>
                <a:gd name="adj1" fmla="val 111208"/>
                <a:gd name="adj2" fmla="val 36958"/>
                <a:gd name="adj3" fmla="val 167676"/>
                <a:gd name="adj4" fmla="val 4111"/>
                <a:gd name="adj5" fmla="val 521037"/>
                <a:gd name="adj6" fmla="val -91185"/>
              </a:avLst>
            </a:prstGeom>
            <a:solidFill>
              <a:srgbClr val="FFFFFF"/>
            </a:solidFill>
            <a:ln w="25400">
              <a:solidFill>
                <a:srgbClr val="FF0000"/>
              </a:solidFill>
              <a:round/>
              <a:headEnd/>
              <a:tailEnd/>
            </a:ln>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1200">
                  <a:solidFill>
                    <a:srgbClr val="000000"/>
                  </a:solidFill>
                  <a:latin typeface="微软雅黑 Light" panose="020B0502040204020203" pitchFamily="34" charset="-122"/>
                  <a:ea typeface="微软雅黑 Light" panose="020B0502040204020203" pitchFamily="34" charset="-122"/>
                </a:rPr>
                <a:t>APS</a:t>
              </a:r>
              <a:r>
                <a:rPr lang="zh-CN" altLang="en-US" sz="1200">
                  <a:solidFill>
                    <a:srgbClr val="000000"/>
                  </a:solidFill>
                  <a:latin typeface="微软雅黑 Light" panose="020B0502040204020203" pitchFamily="34" charset="-122"/>
                  <a:ea typeface="微软雅黑 Light" panose="020B0502040204020203" pitchFamily="34" charset="-122"/>
                </a:rPr>
                <a:t>优化排程</a:t>
              </a:r>
              <a:endParaRPr lang="en-US" altLang="zh-CN" sz="1200">
                <a:solidFill>
                  <a:srgbClr val="000000"/>
                </a:solidFill>
                <a:latin typeface="微软雅黑 Light" panose="020B0502040204020203" pitchFamily="34" charset="-122"/>
                <a:ea typeface="微软雅黑 Light" panose="020B0502040204020203" pitchFamily="34" charset="-122"/>
              </a:endParaRPr>
            </a:p>
            <a:p>
              <a:pPr algn="ctr" eaLnBrk="1" hangingPunct="1"/>
              <a:r>
                <a:rPr lang="zh-CN" altLang="en-US" sz="1200">
                  <a:solidFill>
                    <a:srgbClr val="000000"/>
                  </a:solidFill>
                  <a:latin typeface="微软雅黑 Light" panose="020B0502040204020203" pitchFamily="34" charset="-122"/>
                  <a:ea typeface="微软雅黑 Light" panose="020B0502040204020203" pitchFamily="34" charset="-122"/>
                </a:rPr>
                <a:t>锁定生产序列</a:t>
              </a:r>
            </a:p>
          </p:txBody>
        </p:sp>
        <p:sp>
          <p:nvSpPr>
            <p:cNvPr id="87" name="线形标注 2 93">
              <a:extLst>
                <a:ext uri="{FF2B5EF4-FFF2-40B4-BE49-F238E27FC236}">
                  <a16:creationId xmlns:a16="http://schemas.microsoft.com/office/drawing/2014/main" xmlns="" id="{74FA75F2-4352-4A34-AFD0-B1145A70BC25}"/>
                </a:ext>
              </a:extLst>
            </p:cNvPr>
            <p:cNvSpPr>
              <a:spLocks/>
            </p:cNvSpPr>
            <p:nvPr/>
          </p:nvSpPr>
          <p:spPr bwMode="auto">
            <a:xfrm>
              <a:off x="9096236" y="5618134"/>
              <a:ext cx="1291001" cy="556701"/>
            </a:xfrm>
            <a:prstGeom prst="borderCallout2">
              <a:avLst>
                <a:gd name="adj1" fmla="val 111208"/>
                <a:gd name="adj2" fmla="val 36958"/>
                <a:gd name="adj3" fmla="val 142014"/>
                <a:gd name="adj4" fmla="val -4745"/>
                <a:gd name="adj5" fmla="val 174565"/>
                <a:gd name="adj6" fmla="val -12606"/>
              </a:avLst>
            </a:prstGeom>
            <a:solidFill>
              <a:srgbClr val="FFFFFF"/>
            </a:solidFill>
            <a:ln w="25400">
              <a:solidFill>
                <a:srgbClr val="92D050"/>
              </a:solidFill>
              <a:round/>
              <a:headEnd/>
              <a:tailEnd/>
            </a:ln>
          </p:spPr>
          <p:txBody>
            <a:bodyPr anchor="ct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1200">
                  <a:solidFill>
                    <a:srgbClr val="000000"/>
                  </a:solidFill>
                  <a:latin typeface="微软雅黑 Light" panose="020B0502040204020203" pitchFamily="34" charset="-122"/>
                  <a:ea typeface="微软雅黑 Light" panose="020B0502040204020203" pitchFamily="34" charset="-122"/>
                </a:rPr>
                <a:t>计划波动区</a:t>
              </a:r>
              <a:endParaRPr lang="en-US" altLang="zh-CN" sz="1200">
                <a:solidFill>
                  <a:srgbClr val="000000"/>
                </a:solidFill>
                <a:latin typeface="微软雅黑 Light" panose="020B0502040204020203" pitchFamily="34" charset="-122"/>
                <a:ea typeface="微软雅黑 Light" panose="020B0502040204020203" pitchFamily="34" charset="-122"/>
              </a:endParaRPr>
            </a:p>
          </p:txBody>
        </p:sp>
        <p:grpSp>
          <p:nvGrpSpPr>
            <p:cNvPr id="88" name="组合 94">
              <a:extLst>
                <a:ext uri="{FF2B5EF4-FFF2-40B4-BE49-F238E27FC236}">
                  <a16:creationId xmlns:a16="http://schemas.microsoft.com/office/drawing/2014/main" xmlns="" id="{44032857-442B-4C37-9ADD-23F00AEBC80E}"/>
                </a:ext>
              </a:extLst>
            </p:cNvPr>
            <p:cNvGrpSpPr>
              <a:grpSpLocks/>
            </p:cNvGrpSpPr>
            <p:nvPr/>
          </p:nvGrpSpPr>
          <p:grpSpPr bwMode="auto">
            <a:xfrm>
              <a:off x="8402973" y="2334821"/>
              <a:ext cx="2099756" cy="909413"/>
              <a:chOff x="6811319" y="1739014"/>
              <a:chExt cx="2099756" cy="909413"/>
            </a:xfrm>
          </p:grpSpPr>
          <p:sp>
            <p:nvSpPr>
              <p:cNvPr id="89" name="云形标注 95">
                <a:extLst>
                  <a:ext uri="{FF2B5EF4-FFF2-40B4-BE49-F238E27FC236}">
                    <a16:creationId xmlns:a16="http://schemas.microsoft.com/office/drawing/2014/main" xmlns="" id="{22C298CF-BF69-4A08-BB79-8024A5AB5812}"/>
                  </a:ext>
                </a:extLst>
              </p:cNvPr>
              <p:cNvSpPr/>
              <p:nvPr/>
            </p:nvSpPr>
            <p:spPr>
              <a:xfrm>
                <a:off x="6811928" y="1738505"/>
                <a:ext cx="2099401" cy="910839"/>
              </a:xfrm>
              <a:prstGeom prst="cloudCallout">
                <a:avLst>
                  <a:gd name="adj1" fmla="val -85048"/>
                  <a:gd name="adj2" fmla="val 46713"/>
                </a:avLst>
              </a:prstGeom>
              <a:solidFill>
                <a:srgbClr val="92D050"/>
              </a:solidFill>
            </p:spPr>
            <p:style>
              <a:lnRef idx="3">
                <a:schemeClr val="lt1"/>
              </a:lnRef>
              <a:fillRef idx="1">
                <a:schemeClr val="accent6"/>
              </a:fillRef>
              <a:effectRef idx="1">
                <a:schemeClr val="accent6"/>
              </a:effectRef>
              <a:fontRef idx="minor">
                <a:schemeClr val="lt1"/>
              </a:fontRef>
            </p:style>
            <p:txBody>
              <a:bodyPr anchor="ctr"/>
              <a:lstStyle/>
              <a:p>
                <a:pPr algn="ctr" eaLnBrk="1" fontAlgn="auto" hangingPunct="1">
                  <a:spcBef>
                    <a:spcPts val="0"/>
                  </a:spcBef>
                  <a:spcAft>
                    <a:spcPts val="0"/>
                  </a:spcAft>
                  <a:defRPr/>
                </a:pPr>
                <a:endParaRPr lang="zh-CN" altLang="en-US" sz="1200" kern="0" noProof="1">
                  <a:solidFill>
                    <a:prstClr val="white"/>
                  </a:solidFill>
                  <a:latin typeface="微软雅黑 Light" panose="020B0502040204020203" pitchFamily="34" charset="-122"/>
                  <a:ea typeface="微软雅黑 Light" panose="020B0502040204020203" pitchFamily="34" charset="-122"/>
                </a:endParaRPr>
              </a:p>
            </p:txBody>
          </p:sp>
          <p:sp>
            <p:nvSpPr>
              <p:cNvPr id="90" name="矩形 96">
                <a:extLst>
                  <a:ext uri="{FF2B5EF4-FFF2-40B4-BE49-F238E27FC236}">
                    <a16:creationId xmlns:a16="http://schemas.microsoft.com/office/drawing/2014/main" xmlns="" id="{6A272E88-7B54-4E90-90D2-3F3A074B8453}"/>
                  </a:ext>
                </a:extLst>
              </p:cNvPr>
              <p:cNvSpPr>
                <a:spLocks noChangeArrowheads="1"/>
              </p:cNvSpPr>
              <p:nvPr/>
            </p:nvSpPr>
            <p:spPr bwMode="auto">
              <a:xfrm>
                <a:off x="7205785" y="1993346"/>
                <a:ext cx="1371085"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1200">
                    <a:solidFill>
                      <a:schemeClr val="bg1"/>
                    </a:solidFill>
                    <a:latin typeface="微软雅黑 Light" panose="020B0502040204020203" pitchFamily="34" charset="-122"/>
                    <a:ea typeface="微软雅黑 Light" panose="020B0502040204020203" pitchFamily="34" charset="-122"/>
                  </a:rPr>
                  <a:t>闭环滚动计划</a:t>
                </a:r>
              </a:p>
            </p:txBody>
          </p:sp>
        </p:grpSp>
      </p:grpSp>
    </p:spTree>
    <p:extLst>
      <p:ext uri="{BB962C8B-B14F-4D97-AF65-F5344CB8AC3E}">
        <p14:creationId xmlns:p14="http://schemas.microsoft.com/office/powerpoint/2010/main" val="675560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3393195" y="1922502"/>
            <a:ext cx="2290117" cy="2769774"/>
          </a:xfrm>
          <a:prstGeom prst="rect">
            <a:avLst/>
          </a:prstGeom>
          <a:noFill/>
          <a:ln w="12700">
            <a:solidFill>
              <a:srgbClr val="253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81" name="矩形 80"/>
          <p:cNvSpPr/>
          <p:nvPr/>
        </p:nvSpPr>
        <p:spPr>
          <a:xfrm>
            <a:off x="5448985" y="2863476"/>
            <a:ext cx="486950" cy="88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6" name="文本框 5"/>
          <p:cNvSpPr txBox="1"/>
          <p:nvPr/>
        </p:nvSpPr>
        <p:spPr>
          <a:xfrm>
            <a:off x="5219287" y="2917418"/>
            <a:ext cx="906017" cy="523220"/>
          </a:xfrm>
          <a:prstGeom prst="rect">
            <a:avLst/>
          </a:prstGeom>
          <a:noFill/>
        </p:spPr>
        <p:txBody>
          <a:bodyPr wrap="none" rtlCol="0">
            <a:spAutoFit/>
            <a:scene3d>
              <a:camera prst="orthographicFront"/>
              <a:lightRig rig="threePt" dir="t"/>
            </a:scene3d>
            <a:sp3d contourW="12700"/>
          </a:bodyPr>
          <a:lstStyle/>
          <a:p>
            <a:pPr algn="ctr"/>
            <a:r>
              <a:rPr lang="zh-CN" altLang="en-US" sz="2800"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目录</a:t>
            </a:r>
          </a:p>
        </p:txBody>
      </p:sp>
      <p:sp>
        <p:nvSpPr>
          <p:cNvPr id="7" name="文本框 6"/>
          <p:cNvSpPr txBox="1"/>
          <p:nvPr/>
        </p:nvSpPr>
        <p:spPr>
          <a:xfrm>
            <a:off x="4597716" y="3381970"/>
            <a:ext cx="1476879" cy="369332"/>
          </a:xfrm>
          <a:prstGeom prst="rect">
            <a:avLst/>
          </a:prstGeom>
          <a:solidFill>
            <a:schemeClr val="bg1"/>
          </a:solidFill>
        </p:spPr>
        <p:txBody>
          <a:bodyPr wrap="none" rtlCol="0">
            <a:spAutoFit/>
            <a:scene3d>
              <a:camera prst="orthographicFront"/>
              <a:lightRig rig="threePt" dir="t"/>
            </a:scene3d>
            <a:sp3d contourW="12700"/>
          </a:bodyPr>
          <a:lstStyle/>
          <a:p>
            <a:pPr algn="ctr"/>
            <a:r>
              <a:rPr lang="en-US" altLang="zh-CN" b="1" dirty="0">
                <a:solidFill>
                  <a:srgbClr val="253C67"/>
                </a:solidFill>
                <a:latin typeface="Microsoft YaHei" panose="020B0503020204020204" pitchFamily="34" charset="-122"/>
                <a:ea typeface="Microsoft YaHei" panose="020B0503020204020204" pitchFamily="34" charset="-122"/>
                <a:cs typeface="+mn-ea"/>
                <a:sym typeface="+mn-lt"/>
              </a:rPr>
              <a:t>CONTENTS</a:t>
            </a:r>
            <a:endParaRPr lang="zh-CN" altLang="en-US" b="1" dirty="0">
              <a:solidFill>
                <a:srgbClr val="253C67"/>
              </a:solidFill>
              <a:latin typeface="Microsoft YaHei" panose="020B0503020204020204" pitchFamily="34" charset="-122"/>
              <a:ea typeface="Microsoft YaHei" panose="020B0503020204020204" pitchFamily="34" charset="-122"/>
              <a:cs typeface="+mn-ea"/>
              <a:sym typeface="+mn-lt"/>
            </a:endParaRPr>
          </a:p>
        </p:txBody>
      </p:sp>
      <p:sp>
        <p:nvSpPr>
          <p:cNvPr id="10" name="矩形 9">
            <a:extLst>
              <a:ext uri="{FF2B5EF4-FFF2-40B4-BE49-F238E27FC236}">
                <a16:creationId xmlns:a16="http://schemas.microsoft.com/office/drawing/2014/main" xmlns="" id="{33FE02FA-284A-DA4A-A609-AE77971652E1}"/>
              </a:ext>
            </a:extLst>
          </p:cNvPr>
          <p:cNvSpPr/>
          <p:nvPr/>
        </p:nvSpPr>
        <p:spPr>
          <a:xfrm>
            <a:off x="1024568" y="2488161"/>
            <a:ext cx="3504823" cy="18816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pic>
        <p:nvPicPr>
          <p:cNvPr id="17" name="图片 16">
            <a:extLst>
              <a:ext uri="{FF2B5EF4-FFF2-40B4-BE49-F238E27FC236}">
                <a16:creationId xmlns:a16="http://schemas.microsoft.com/office/drawing/2014/main" xmlns="" id="{42DC8763-2F53-9842-80CD-8269F1A82D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729" y="2994216"/>
            <a:ext cx="2742501" cy="814604"/>
          </a:xfrm>
          <a:prstGeom prst="rect">
            <a:avLst/>
          </a:prstGeom>
        </p:spPr>
      </p:pic>
      <p:grpSp>
        <p:nvGrpSpPr>
          <p:cNvPr id="11" name="组合 10">
            <a:extLst>
              <a:ext uri="{FF2B5EF4-FFF2-40B4-BE49-F238E27FC236}">
                <a16:creationId xmlns:a16="http://schemas.microsoft.com/office/drawing/2014/main" xmlns="" id="{364DBD7B-9CA6-4021-ACFA-6191CFF7E3E0}"/>
              </a:ext>
            </a:extLst>
          </p:cNvPr>
          <p:cNvGrpSpPr/>
          <p:nvPr/>
        </p:nvGrpSpPr>
        <p:grpSpPr>
          <a:xfrm>
            <a:off x="6787204" y="1357621"/>
            <a:ext cx="3481936" cy="616717"/>
            <a:chOff x="6787204" y="1357621"/>
            <a:chExt cx="3481936" cy="616717"/>
          </a:xfrm>
        </p:grpSpPr>
        <p:sp>
          <p:nvSpPr>
            <p:cNvPr id="25" name="文本框 24"/>
            <p:cNvSpPr txBox="1"/>
            <p:nvPr/>
          </p:nvSpPr>
          <p:spPr>
            <a:xfrm>
              <a:off x="7468271" y="1367689"/>
              <a:ext cx="1569660" cy="369332"/>
            </a:xfrm>
            <a:prstGeom prst="rect">
              <a:avLst/>
            </a:prstGeom>
            <a:noFill/>
          </p:spPr>
          <p:txBody>
            <a:bodyPr wrap="none" rtlCol="0">
              <a:spAutoFit/>
              <a:scene3d>
                <a:camera prst="orthographicFront"/>
                <a:lightRig rig="threePt" dir="t"/>
              </a:scene3d>
              <a:sp3d contourW="12700"/>
            </a:bodyPr>
            <a:lstStyle/>
            <a:p>
              <a:pPr algn="ctr"/>
              <a:r>
                <a:rPr lang="zh-CN" altLang="en-US"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业务需求分析</a:t>
              </a:r>
            </a:p>
          </p:txBody>
        </p:sp>
        <p:grpSp>
          <p:nvGrpSpPr>
            <p:cNvPr id="12" name="组合 11"/>
            <p:cNvGrpSpPr/>
            <p:nvPr/>
          </p:nvGrpSpPr>
          <p:grpSpPr>
            <a:xfrm>
              <a:off x="6787204" y="1357621"/>
              <a:ext cx="585702" cy="585702"/>
              <a:chOff x="8888804" y="1777934"/>
              <a:chExt cx="585702" cy="585702"/>
            </a:xfrm>
          </p:grpSpPr>
          <p:sp>
            <p:nvSpPr>
              <p:cNvPr id="31" name="椭圆 26"/>
              <p:cNvSpPr/>
              <p:nvPr/>
            </p:nvSpPr>
            <p:spPr>
              <a:xfrm>
                <a:off x="8984169" y="1873559"/>
                <a:ext cx="394972" cy="394453"/>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5" name="圆角矩形 4"/>
              <p:cNvSpPr/>
              <p:nvPr/>
            </p:nvSpPr>
            <p:spPr>
              <a:xfrm>
                <a:off x="8888804" y="1777934"/>
                <a:ext cx="585702" cy="585702"/>
              </a:xfrm>
              <a:prstGeom prst="roundRect">
                <a:avLst>
                  <a:gd name="adj" fmla="val 8596"/>
                </a:avLst>
              </a:prstGeom>
              <a:noFill/>
              <a:ln>
                <a:solidFill>
                  <a:srgbClr val="253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grpSp>
        <p:sp>
          <p:nvSpPr>
            <p:cNvPr id="54" name="文本框 53">
              <a:extLst>
                <a:ext uri="{FF2B5EF4-FFF2-40B4-BE49-F238E27FC236}">
                  <a16:creationId xmlns:a16="http://schemas.microsoft.com/office/drawing/2014/main" xmlns="" id="{BA4F5A09-CEA0-4446-90E2-334B37C76C68}"/>
                </a:ext>
              </a:extLst>
            </p:cNvPr>
            <p:cNvSpPr txBox="1"/>
            <p:nvPr/>
          </p:nvSpPr>
          <p:spPr>
            <a:xfrm>
              <a:off x="7514847" y="1728117"/>
              <a:ext cx="2754293" cy="246221"/>
            </a:xfrm>
            <a:prstGeom prst="rect">
              <a:avLst/>
            </a:prstGeom>
            <a:noFill/>
          </p:spPr>
          <p:txBody>
            <a:bodyPr wrap="square" rtlCol="0">
              <a:spAutoFit/>
              <a:scene3d>
                <a:camera prst="orthographicFront"/>
                <a:lightRig rig="threePt" dir="t"/>
              </a:scene3d>
              <a:sp3d contourW="12700"/>
            </a:bodyPr>
            <a:lstStyle/>
            <a:p>
              <a:r>
                <a:rPr lang="zh-CN" altLang="en-US" sz="1000" dirty="0">
                  <a:solidFill>
                    <a:schemeClr val="tx1">
                      <a:lumMod val="65000"/>
                      <a:lumOff val="35000"/>
                    </a:schemeClr>
                  </a:solidFill>
                  <a:latin typeface="Microsoft YaHei Light" panose="020B0503020204020204" pitchFamily="34" charset="-122"/>
                  <a:ea typeface="Microsoft YaHei Light" panose="020B0503020204020204" pitchFamily="34" charset="-122"/>
                  <a:cs typeface="+mn-ea"/>
                  <a:sym typeface="+mn-lt"/>
                </a:rPr>
                <a:t>生产计划业务需求分析</a:t>
              </a:r>
              <a:endParaRPr lang="en-US" altLang="zh-CN" sz="1000" dirty="0">
                <a:solidFill>
                  <a:schemeClr val="tx1">
                    <a:lumMod val="65000"/>
                    <a:lumOff val="35000"/>
                  </a:schemeClr>
                </a:solidFill>
                <a:latin typeface="Microsoft YaHei Light" panose="020B0503020204020204" pitchFamily="34" charset="-122"/>
                <a:ea typeface="Microsoft YaHei Light" panose="020B0503020204020204" pitchFamily="34" charset="-122"/>
                <a:cs typeface="+mn-ea"/>
                <a:sym typeface="+mn-lt"/>
              </a:endParaRPr>
            </a:p>
          </p:txBody>
        </p:sp>
      </p:grpSp>
      <p:grpSp>
        <p:nvGrpSpPr>
          <p:cNvPr id="8" name="组合 7">
            <a:extLst>
              <a:ext uri="{FF2B5EF4-FFF2-40B4-BE49-F238E27FC236}">
                <a16:creationId xmlns:a16="http://schemas.microsoft.com/office/drawing/2014/main" xmlns="" id="{16CBB597-A070-4503-9B2C-87BF9C5CDFA5}"/>
              </a:ext>
            </a:extLst>
          </p:cNvPr>
          <p:cNvGrpSpPr/>
          <p:nvPr/>
        </p:nvGrpSpPr>
        <p:grpSpPr>
          <a:xfrm>
            <a:off x="6787204" y="2435448"/>
            <a:ext cx="3481936" cy="629725"/>
            <a:chOff x="6787204" y="2167887"/>
            <a:chExt cx="3481936" cy="629725"/>
          </a:xfrm>
        </p:grpSpPr>
        <p:grpSp>
          <p:nvGrpSpPr>
            <p:cNvPr id="3" name="组合 2">
              <a:extLst>
                <a:ext uri="{FF2B5EF4-FFF2-40B4-BE49-F238E27FC236}">
                  <a16:creationId xmlns:a16="http://schemas.microsoft.com/office/drawing/2014/main" xmlns="" id="{949C74F9-822F-5F47-A961-14746D183B8F}"/>
                </a:ext>
              </a:extLst>
            </p:cNvPr>
            <p:cNvGrpSpPr/>
            <p:nvPr/>
          </p:nvGrpSpPr>
          <p:grpSpPr>
            <a:xfrm>
              <a:off x="6787204" y="2167887"/>
              <a:ext cx="1808813" cy="585702"/>
              <a:chOff x="6869138" y="2676929"/>
              <a:chExt cx="1808813" cy="585702"/>
            </a:xfrm>
          </p:grpSpPr>
          <p:sp>
            <p:nvSpPr>
              <p:cNvPr id="50" name="圆角矩形 49"/>
              <p:cNvSpPr/>
              <p:nvPr/>
            </p:nvSpPr>
            <p:spPr>
              <a:xfrm>
                <a:off x="6869138" y="2676929"/>
                <a:ext cx="585702" cy="585702"/>
              </a:xfrm>
              <a:prstGeom prst="roundRect">
                <a:avLst>
                  <a:gd name="adj" fmla="val 8596"/>
                </a:avLst>
              </a:prstGeom>
              <a:noFill/>
              <a:ln>
                <a:solidFill>
                  <a:srgbClr val="253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67" name="文本框 66"/>
              <p:cNvSpPr txBox="1"/>
              <p:nvPr/>
            </p:nvSpPr>
            <p:spPr>
              <a:xfrm>
                <a:off x="7569955" y="2677273"/>
                <a:ext cx="1107996" cy="369332"/>
              </a:xfrm>
              <a:prstGeom prst="rect">
                <a:avLst/>
              </a:prstGeom>
              <a:noFill/>
            </p:spPr>
            <p:txBody>
              <a:bodyPr wrap="none" rtlCol="0">
                <a:spAutoFit/>
                <a:scene3d>
                  <a:camera prst="orthographicFront"/>
                  <a:lightRig rig="threePt" dir="t"/>
                </a:scene3d>
                <a:sp3d contourW="12700"/>
              </a:bodyPr>
              <a:lstStyle/>
              <a:p>
                <a:r>
                  <a:rPr lang="zh-CN" altLang="en-US" b="1" dirty="0">
                    <a:solidFill>
                      <a:schemeClr val="tx1">
                        <a:lumMod val="75000"/>
                        <a:lumOff val="25000"/>
                      </a:schemeClr>
                    </a:solidFill>
                    <a:latin typeface="Microsoft YaHei" panose="020B0503020204020204" pitchFamily="34" charset="-122"/>
                    <a:ea typeface="Microsoft YaHei" panose="020B0503020204020204" pitchFamily="34" charset="-122"/>
                    <a:cs typeface="+mn-ea"/>
                    <a:sym typeface="+mn-lt"/>
                  </a:rPr>
                  <a:t>产品介绍</a:t>
                </a:r>
              </a:p>
            </p:txBody>
          </p:sp>
        </p:grpSp>
        <p:grpSp>
          <p:nvGrpSpPr>
            <p:cNvPr id="57" name="组合 56">
              <a:extLst>
                <a:ext uri="{FF2B5EF4-FFF2-40B4-BE49-F238E27FC236}">
                  <a16:creationId xmlns:a16="http://schemas.microsoft.com/office/drawing/2014/main" xmlns="" id="{BDB7BDF2-3451-004C-B67F-EF580DC5BB6E}"/>
                </a:ext>
              </a:extLst>
            </p:cNvPr>
            <p:cNvGrpSpPr/>
            <p:nvPr/>
          </p:nvGrpSpPr>
          <p:grpSpPr>
            <a:xfrm>
              <a:off x="6914592" y="2294365"/>
              <a:ext cx="323269" cy="366765"/>
              <a:chOff x="4422277" y="493033"/>
              <a:chExt cx="3987801" cy="4524374"/>
            </a:xfrm>
            <a:solidFill>
              <a:srgbClr val="253C67"/>
            </a:solidFill>
          </p:grpSpPr>
          <p:sp>
            <p:nvSpPr>
              <p:cNvPr id="58" name="Freeform 15">
                <a:extLst>
                  <a:ext uri="{FF2B5EF4-FFF2-40B4-BE49-F238E27FC236}">
                    <a16:creationId xmlns:a16="http://schemas.microsoft.com/office/drawing/2014/main" xmlns="" id="{15DA69F3-7EB6-6042-9075-734A864C226D}"/>
                  </a:ext>
                </a:extLst>
              </p:cNvPr>
              <p:cNvSpPr>
                <a:spLocks noEditPoints="1"/>
              </p:cNvSpPr>
              <p:nvPr/>
            </p:nvSpPr>
            <p:spPr bwMode="auto">
              <a:xfrm>
                <a:off x="4422277" y="493033"/>
                <a:ext cx="2909888" cy="4524374"/>
              </a:xfrm>
              <a:custGeom>
                <a:avLst/>
                <a:gdLst>
                  <a:gd name="T0" fmla="*/ 291 w 689"/>
                  <a:gd name="T1" fmla="*/ 96 h 1085"/>
                  <a:gd name="T2" fmla="*/ 97 w 689"/>
                  <a:gd name="T3" fmla="*/ 908 h 1085"/>
                  <a:gd name="T4" fmla="*/ 398 w 689"/>
                  <a:gd name="T5" fmla="*/ 989 h 1085"/>
                  <a:gd name="T6" fmla="*/ 592 w 689"/>
                  <a:gd name="T7" fmla="*/ 177 h 1085"/>
                  <a:gd name="T8" fmla="*/ 291 w 689"/>
                  <a:gd name="T9" fmla="*/ 96 h 1085"/>
                  <a:gd name="T10" fmla="*/ 316 w 689"/>
                  <a:gd name="T11" fmla="*/ 6 h 1085"/>
                  <a:gd name="T12" fmla="*/ 617 w 689"/>
                  <a:gd name="T13" fmla="*/ 87 h 1085"/>
                  <a:gd name="T14" fmla="*/ 673 w 689"/>
                  <a:gd name="T15" fmla="*/ 130 h 1085"/>
                  <a:gd name="T16" fmla="*/ 683 w 689"/>
                  <a:gd name="T17" fmla="*/ 201 h 1085"/>
                  <a:gd name="T18" fmla="*/ 488 w 689"/>
                  <a:gd name="T19" fmla="*/ 1013 h 1085"/>
                  <a:gd name="T20" fmla="*/ 445 w 689"/>
                  <a:gd name="T21" fmla="*/ 1070 h 1085"/>
                  <a:gd name="T22" fmla="*/ 374 w 689"/>
                  <a:gd name="T23" fmla="*/ 1079 h 1085"/>
                  <a:gd name="T24" fmla="*/ 73 w 689"/>
                  <a:gd name="T25" fmla="*/ 998 h 1085"/>
                  <a:gd name="T26" fmla="*/ 16 w 689"/>
                  <a:gd name="T27" fmla="*/ 955 h 1085"/>
                  <a:gd name="T28" fmla="*/ 7 w 689"/>
                  <a:gd name="T29" fmla="*/ 884 h 1085"/>
                  <a:gd name="T30" fmla="*/ 201 w 689"/>
                  <a:gd name="T31" fmla="*/ 72 h 1085"/>
                  <a:gd name="T32" fmla="*/ 245 w 689"/>
                  <a:gd name="T33" fmla="*/ 15 h 1085"/>
                  <a:gd name="T34" fmla="*/ 316 w 689"/>
                  <a:gd name="T35" fmla="*/ 6 h 1085"/>
                  <a:gd name="T36" fmla="*/ 316 w 689"/>
                  <a:gd name="T37" fmla="*/ 6 h 1085"/>
                  <a:gd name="T38" fmla="*/ 316 w 689"/>
                  <a:gd name="T39" fmla="*/ 6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9" h="1085">
                    <a:moveTo>
                      <a:pt x="291" y="96"/>
                    </a:moveTo>
                    <a:cubicBezTo>
                      <a:pt x="97" y="908"/>
                      <a:pt x="97" y="908"/>
                      <a:pt x="97" y="908"/>
                    </a:cubicBezTo>
                    <a:cubicBezTo>
                      <a:pt x="398" y="989"/>
                      <a:pt x="398" y="989"/>
                      <a:pt x="398" y="989"/>
                    </a:cubicBezTo>
                    <a:cubicBezTo>
                      <a:pt x="592" y="177"/>
                      <a:pt x="592" y="177"/>
                      <a:pt x="592" y="177"/>
                    </a:cubicBezTo>
                    <a:lnTo>
                      <a:pt x="291" y="96"/>
                    </a:lnTo>
                    <a:close/>
                    <a:moveTo>
                      <a:pt x="316" y="6"/>
                    </a:moveTo>
                    <a:cubicBezTo>
                      <a:pt x="617" y="87"/>
                      <a:pt x="617" y="87"/>
                      <a:pt x="617" y="87"/>
                    </a:cubicBezTo>
                    <a:cubicBezTo>
                      <a:pt x="641" y="93"/>
                      <a:pt x="661" y="109"/>
                      <a:pt x="673" y="130"/>
                    </a:cubicBezTo>
                    <a:cubicBezTo>
                      <a:pt x="686" y="152"/>
                      <a:pt x="689" y="177"/>
                      <a:pt x="683" y="201"/>
                    </a:cubicBezTo>
                    <a:cubicBezTo>
                      <a:pt x="488" y="1013"/>
                      <a:pt x="488" y="1013"/>
                      <a:pt x="488" y="1013"/>
                    </a:cubicBezTo>
                    <a:cubicBezTo>
                      <a:pt x="482" y="1037"/>
                      <a:pt x="466" y="1057"/>
                      <a:pt x="445" y="1070"/>
                    </a:cubicBezTo>
                    <a:cubicBezTo>
                      <a:pt x="423" y="1082"/>
                      <a:pt x="398" y="1085"/>
                      <a:pt x="374" y="1079"/>
                    </a:cubicBezTo>
                    <a:cubicBezTo>
                      <a:pt x="73" y="998"/>
                      <a:pt x="73" y="998"/>
                      <a:pt x="73" y="998"/>
                    </a:cubicBezTo>
                    <a:cubicBezTo>
                      <a:pt x="49" y="992"/>
                      <a:pt x="28" y="976"/>
                      <a:pt x="16" y="955"/>
                    </a:cubicBezTo>
                    <a:cubicBezTo>
                      <a:pt x="3" y="933"/>
                      <a:pt x="0" y="908"/>
                      <a:pt x="7" y="884"/>
                    </a:cubicBezTo>
                    <a:cubicBezTo>
                      <a:pt x="201" y="72"/>
                      <a:pt x="201" y="72"/>
                      <a:pt x="201" y="72"/>
                    </a:cubicBezTo>
                    <a:cubicBezTo>
                      <a:pt x="208" y="48"/>
                      <a:pt x="223" y="28"/>
                      <a:pt x="245" y="15"/>
                    </a:cubicBezTo>
                    <a:cubicBezTo>
                      <a:pt x="266" y="3"/>
                      <a:pt x="292" y="0"/>
                      <a:pt x="316" y="6"/>
                    </a:cubicBezTo>
                    <a:close/>
                    <a:moveTo>
                      <a:pt x="316" y="6"/>
                    </a:moveTo>
                    <a:cubicBezTo>
                      <a:pt x="316" y="6"/>
                      <a:pt x="316" y="6"/>
                      <a:pt x="316"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panose="020B0503020204020204" pitchFamily="34" charset="-122"/>
                  <a:ea typeface="Microsoft YaHei" panose="020B0503020204020204" pitchFamily="34" charset="-122"/>
                </a:endParaRPr>
              </a:p>
            </p:txBody>
          </p:sp>
          <p:sp>
            <p:nvSpPr>
              <p:cNvPr id="59" name="Freeform 16">
                <a:extLst>
                  <a:ext uri="{FF2B5EF4-FFF2-40B4-BE49-F238E27FC236}">
                    <a16:creationId xmlns:a16="http://schemas.microsoft.com/office/drawing/2014/main" xmlns="" id="{980C2AEB-5D84-034C-80B4-719343DB2676}"/>
                  </a:ext>
                </a:extLst>
              </p:cNvPr>
              <p:cNvSpPr>
                <a:spLocks noEditPoints="1"/>
              </p:cNvSpPr>
              <p:nvPr/>
            </p:nvSpPr>
            <p:spPr bwMode="auto">
              <a:xfrm>
                <a:off x="5487490" y="1059770"/>
                <a:ext cx="2922588" cy="3898900"/>
              </a:xfrm>
              <a:custGeom>
                <a:avLst/>
                <a:gdLst>
                  <a:gd name="T0" fmla="*/ 80 w 692"/>
                  <a:gd name="T1" fmla="*/ 229 h 935"/>
                  <a:gd name="T2" fmla="*/ 171 w 692"/>
                  <a:gd name="T3" fmla="*/ 254 h 935"/>
                  <a:gd name="T4" fmla="*/ 228 w 692"/>
                  <a:gd name="T5" fmla="*/ 221 h 935"/>
                  <a:gd name="T6" fmla="*/ 195 w 692"/>
                  <a:gd name="T7" fmla="*/ 163 h 935"/>
                  <a:gd name="T8" fmla="*/ 105 w 692"/>
                  <a:gd name="T9" fmla="*/ 139 h 935"/>
                  <a:gd name="T10" fmla="*/ 47 w 692"/>
                  <a:gd name="T11" fmla="*/ 172 h 935"/>
                  <a:gd name="T12" fmla="*/ 80 w 692"/>
                  <a:gd name="T13" fmla="*/ 229 h 935"/>
                  <a:gd name="T14" fmla="*/ 40 w 692"/>
                  <a:gd name="T15" fmla="*/ 380 h 935"/>
                  <a:gd name="T16" fmla="*/ 130 w 692"/>
                  <a:gd name="T17" fmla="*/ 404 h 935"/>
                  <a:gd name="T18" fmla="*/ 188 w 692"/>
                  <a:gd name="T19" fmla="*/ 371 h 935"/>
                  <a:gd name="T20" fmla="*/ 154 w 692"/>
                  <a:gd name="T21" fmla="*/ 314 h 935"/>
                  <a:gd name="T22" fmla="*/ 64 w 692"/>
                  <a:gd name="T23" fmla="*/ 290 h 935"/>
                  <a:gd name="T24" fmla="*/ 7 w 692"/>
                  <a:gd name="T25" fmla="*/ 323 h 935"/>
                  <a:gd name="T26" fmla="*/ 40 w 692"/>
                  <a:gd name="T27" fmla="*/ 380 h 935"/>
                  <a:gd name="T28" fmla="*/ 474 w 692"/>
                  <a:gd name="T29" fmla="*/ 32 h 935"/>
                  <a:gd name="T30" fmla="*/ 474 w 692"/>
                  <a:gd name="T31" fmla="*/ 904 h 935"/>
                  <a:gd name="T32" fmla="*/ 505 w 692"/>
                  <a:gd name="T33" fmla="*/ 935 h 935"/>
                  <a:gd name="T34" fmla="*/ 536 w 692"/>
                  <a:gd name="T35" fmla="*/ 904 h 935"/>
                  <a:gd name="T36" fmla="*/ 536 w 692"/>
                  <a:gd name="T37" fmla="*/ 32 h 935"/>
                  <a:gd name="T38" fmla="*/ 505 w 692"/>
                  <a:gd name="T39" fmla="*/ 0 h 935"/>
                  <a:gd name="T40" fmla="*/ 474 w 692"/>
                  <a:gd name="T41" fmla="*/ 32 h 935"/>
                  <a:gd name="T42" fmla="*/ 599 w 692"/>
                  <a:gd name="T43" fmla="*/ 32 h 935"/>
                  <a:gd name="T44" fmla="*/ 599 w 692"/>
                  <a:gd name="T45" fmla="*/ 904 h 935"/>
                  <a:gd name="T46" fmla="*/ 614 w 692"/>
                  <a:gd name="T47" fmla="*/ 920 h 935"/>
                  <a:gd name="T48" fmla="*/ 630 w 692"/>
                  <a:gd name="T49" fmla="*/ 904 h 935"/>
                  <a:gd name="T50" fmla="*/ 630 w 692"/>
                  <a:gd name="T51" fmla="*/ 32 h 935"/>
                  <a:gd name="T52" fmla="*/ 614 w 692"/>
                  <a:gd name="T53" fmla="*/ 16 h 935"/>
                  <a:gd name="T54" fmla="*/ 599 w 692"/>
                  <a:gd name="T55" fmla="*/ 32 h 935"/>
                  <a:gd name="T56" fmla="*/ 661 w 692"/>
                  <a:gd name="T57" fmla="*/ 32 h 935"/>
                  <a:gd name="T58" fmla="*/ 661 w 692"/>
                  <a:gd name="T59" fmla="*/ 904 h 935"/>
                  <a:gd name="T60" fmla="*/ 677 w 692"/>
                  <a:gd name="T61" fmla="*/ 920 h 935"/>
                  <a:gd name="T62" fmla="*/ 692 w 692"/>
                  <a:gd name="T63" fmla="*/ 904 h 935"/>
                  <a:gd name="T64" fmla="*/ 692 w 692"/>
                  <a:gd name="T65" fmla="*/ 32 h 935"/>
                  <a:gd name="T66" fmla="*/ 677 w 692"/>
                  <a:gd name="T67" fmla="*/ 16 h 935"/>
                  <a:gd name="T68" fmla="*/ 661 w 692"/>
                  <a:gd name="T69" fmla="*/ 32 h 935"/>
                  <a:gd name="T70" fmla="*/ 661 w 692"/>
                  <a:gd name="T71" fmla="*/ 32 h 935"/>
                  <a:gd name="T72" fmla="*/ 661 w 692"/>
                  <a:gd name="T73" fmla="*/ 32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2" h="935">
                    <a:moveTo>
                      <a:pt x="80" y="229"/>
                    </a:moveTo>
                    <a:cubicBezTo>
                      <a:pt x="171" y="254"/>
                      <a:pt x="171" y="254"/>
                      <a:pt x="171" y="254"/>
                    </a:cubicBezTo>
                    <a:cubicBezTo>
                      <a:pt x="196" y="260"/>
                      <a:pt x="221" y="246"/>
                      <a:pt x="228" y="221"/>
                    </a:cubicBezTo>
                    <a:cubicBezTo>
                      <a:pt x="235" y="196"/>
                      <a:pt x="220" y="170"/>
                      <a:pt x="195" y="163"/>
                    </a:cubicBezTo>
                    <a:cubicBezTo>
                      <a:pt x="105" y="139"/>
                      <a:pt x="105" y="139"/>
                      <a:pt x="105" y="139"/>
                    </a:cubicBezTo>
                    <a:cubicBezTo>
                      <a:pt x="80" y="132"/>
                      <a:pt x="54" y="147"/>
                      <a:pt x="47" y="172"/>
                    </a:cubicBezTo>
                    <a:cubicBezTo>
                      <a:pt x="41" y="197"/>
                      <a:pt x="55" y="223"/>
                      <a:pt x="80" y="229"/>
                    </a:cubicBezTo>
                    <a:close/>
                    <a:moveTo>
                      <a:pt x="40" y="380"/>
                    </a:moveTo>
                    <a:cubicBezTo>
                      <a:pt x="130" y="404"/>
                      <a:pt x="130" y="404"/>
                      <a:pt x="130" y="404"/>
                    </a:cubicBezTo>
                    <a:cubicBezTo>
                      <a:pt x="155" y="411"/>
                      <a:pt x="181" y="396"/>
                      <a:pt x="188" y="371"/>
                    </a:cubicBezTo>
                    <a:cubicBezTo>
                      <a:pt x="194" y="346"/>
                      <a:pt x="179" y="321"/>
                      <a:pt x="154" y="314"/>
                    </a:cubicBezTo>
                    <a:cubicBezTo>
                      <a:pt x="64" y="290"/>
                      <a:pt x="64" y="290"/>
                      <a:pt x="64" y="290"/>
                    </a:cubicBezTo>
                    <a:cubicBezTo>
                      <a:pt x="39" y="283"/>
                      <a:pt x="14" y="298"/>
                      <a:pt x="7" y="323"/>
                    </a:cubicBezTo>
                    <a:cubicBezTo>
                      <a:pt x="0" y="348"/>
                      <a:pt x="15" y="373"/>
                      <a:pt x="40" y="380"/>
                    </a:cubicBezTo>
                    <a:close/>
                    <a:moveTo>
                      <a:pt x="474" y="32"/>
                    </a:moveTo>
                    <a:cubicBezTo>
                      <a:pt x="474" y="904"/>
                      <a:pt x="474" y="904"/>
                      <a:pt x="474" y="904"/>
                    </a:cubicBezTo>
                    <a:cubicBezTo>
                      <a:pt x="474" y="921"/>
                      <a:pt x="488" y="935"/>
                      <a:pt x="505" y="935"/>
                    </a:cubicBezTo>
                    <a:cubicBezTo>
                      <a:pt x="522" y="935"/>
                      <a:pt x="536" y="921"/>
                      <a:pt x="536" y="904"/>
                    </a:cubicBezTo>
                    <a:cubicBezTo>
                      <a:pt x="536" y="32"/>
                      <a:pt x="536" y="32"/>
                      <a:pt x="536" y="32"/>
                    </a:cubicBezTo>
                    <a:cubicBezTo>
                      <a:pt x="536" y="14"/>
                      <a:pt x="522" y="0"/>
                      <a:pt x="505" y="0"/>
                    </a:cubicBezTo>
                    <a:cubicBezTo>
                      <a:pt x="488" y="0"/>
                      <a:pt x="474" y="14"/>
                      <a:pt x="474" y="32"/>
                    </a:cubicBezTo>
                    <a:close/>
                    <a:moveTo>
                      <a:pt x="599" y="32"/>
                    </a:moveTo>
                    <a:cubicBezTo>
                      <a:pt x="599" y="904"/>
                      <a:pt x="599" y="904"/>
                      <a:pt x="599" y="904"/>
                    </a:cubicBezTo>
                    <a:cubicBezTo>
                      <a:pt x="599" y="913"/>
                      <a:pt x="606" y="920"/>
                      <a:pt x="614" y="920"/>
                    </a:cubicBezTo>
                    <a:cubicBezTo>
                      <a:pt x="623" y="920"/>
                      <a:pt x="630" y="913"/>
                      <a:pt x="630" y="904"/>
                    </a:cubicBezTo>
                    <a:cubicBezTo>
                      <a:pt x="630" y="32"/>
                      <a:pt x="630" y="32"/>
                      <a:pt x="630" y="32"/>
                    </a:cubicBezTo>
                    <a:cubicBezTo>
                      <a:pt x="630" y="23"/>
                      <a:pt x="623" y="16"/>
                      <a:pt x="614" y="16"/>
                    </a:cubicBezTo>
                    <a:cubicBezTo>
                      <a:pt x="606" y="16"/>
                      <a:pt x="599" y="23"/>
                      <a:pt x="599" y="32"/>
                    </a:cubicBezTo>
                    <a:close/>
                    <a:moveTo>
                      <a:pt x="661" y="32"/>
                    </a:moveTo>
                    <a:cubicBezTo>
                      <a:pt x="661" y="904"/>
                      <a:pt x="661" y="904"/>
                      <a:pt x="661" y="904"/>
                    </a:cubicBezTo>
                    <a:cubicBezTo>
                      <a:pt x="661" y="913"/>
                      <a:pt x="668" y="920"/>
                      <a:pt x="677" y="920"/>
                    </a:cubicBezTo>
                    <a:cubicBezTo>
                      <a:pt x="685" y="920"/>
                      <a:pt x="692" y="913"/>
                      <a:pt x="692" y="904"/>
                    </a:cubicBezTo>
                    <a:cubicBezTo>
                      <a:pt x="692" y="32"/>
                      <a:pt x="692" y="32"/>
                      <a:pt x="692" y="32"/>
                    </a:cubicBezTo>
                    <a:cubicBezTo>
                      <a:pt x="692" y="23"/>
                      <a:pt x="685" y="16"/>
                      <a:pt x="677" y="16"/>
                    </a:cubicBezTo>
                    <a:cubicBezTo>
                      <a:pt x="668" y="16"/>
                      <a:pt x="661" y="23"/>
                      <a:pt x="661" y="32"/>
                    </a:cubicBezTo>
                    <a:close/>
                    <a:moveTo>
                      <a:pt x="661" y="32"/>
                    </a:moveTo>
                    <a:cubicBezTo>
                      <a:pt x="661" y="32"/>
                      <a:pt x="661" y="32"/>
                      <a:pt x="661"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panose="020B0503020204020204" pitchFamily="34" charset="-122"/>
                  <a:ea typeface="Microsoft YaHei" panose="020B0503020204020204" pitchFamily="34" charset="-122"/>
                </a:endParaRPr>
              </a:p>
            </p:txBody>
          </p:sp>
        </p:grpSp>
        <p:sp>
          <p:nvSpPr>
            <p:cNvPr id="55" name="文本框 54">
              <a:extLst>
                <a:ext uri="{FF2B5EF4-FFF2-40B4-BE49-F238E27FC236}">
                  <a16:creationId xmlns:a16="http://schemas.microsoft.com/office/drawing/2014/main" xmlns="" id="{76198C98-5789-8847-A815-B27B13CA2FDF}"/>
                </a:ext>
              </a:extLst>
            </p:cNvPr>
            <p:cNvSpPr txBox="1"/>
            <p:nvPr/>
          </p:nvSpPr>
          <p:spPr>
            <a:xfrm>
              <a:off x="7514847" y="2551391"/>
              <a:ext cx="275429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tx1">
                      <a:lumMod val="65000"/>
                      <a:lumOff val="35000"/>
                    </a:schemeClr>
                  </a:solidFill>
                  <a:latin typeface="Microsoft YaHei Light" panose="020B0503020204020204" pitchFamily="34" charset="-122"/>
                  <a:ea typeface="Microsoft YaHei Light" panose="020B0503020204020204" pitchFamily="34" charset="-122"/>
                  <a:cs typeface="+mn-ea"/>
                  <a:sym typeface="+mn-lt"/>
                </a:rPr>
                <a:t>APS</a:t>
              </a:r>
              <a:r>
                <a:rPr lang="zh-CN" altLang="en-US" sz="1000" dirty="0">
                  <a:solidFill>
                    <a:schemeClr val="tx1">
                      <a:lumMod val="65000"/>
                      <a:lumOff val="35000"/>
                    </a:schemeClr>
                  </a:solidFill>
                  <a:latin typeface="Microsoft YaHei Light" panose="020B0503020204020204" pitchFamily="34" charset="-122"/>
                  <a:ea typeface="Microsoft YaHei Light" panose="020B0503020204020204" pitchFamily="34" charset="-122"/>
                  <a:cs typeface="+mn-ea"/>
                  <a:sym typeface="+mn-lt"/>
                </a:rPr>
                <a:t>产品介绍</a:t>
              </a:r>
              <a:endParaRPr lang="en-US" altLang="zh-CN" sz="1000" dirty="0">
                <a:solidFill>
                  <a:schemeClr val="tx1">
                    <a:lumMod val="65000"/>
                    <a:lumOff val="35000"/>
                  </a:schemeClr>
                </a:solidFill>
                <a:latin typeface="Microsoft YaHei Light" panose="020B0503020204020204" pitchFamily="34" charset="-122"/>
                <a:ea typeface="Microsoft YaHei Light" panose="020B0503020204020204" pitchFamily="34" charset="-122"/>
                <a:cs typeface="+mn-ea"/>
                <a:sym typeface="+mn-lt"/>
              </a:endParaRPr>
            </a:p>
          </p:txBody>
        </p:sp>
      </p:grpSp>
      <p:grpSp>
        <p:nvGrpSpPr>
          <p:cNvPr id="2" name="组合 1">
            <a:extLst>
              <a:ext uri="{FF2B5EF4-FFF2-40B4-BE49-F238E27FC236}">
                <a16:creationId xmlns:a16="http://schemas.microsoft.com/office/drawing/2014/main" xmlns="" id="{DEF857BD-66C9-4463-BD77-1D96242E12B9}"/>
              </a:ext>
            </a:extLst>
          </p:cNvPr>
          <p:cNvGrpSpPr/>
          <p:nvPr/>
        </p:nvGrpSpPr>
        <p:grpSpPr>
          <a:xfrm>
            <a:off x="6787204" y="3489023"/>
            <a:ext cx="3481936" cy="632969"/>
            <a:chOff x="6787204" y="2970110"/>
            <a:chExt cx="3481936" cy="632969"/>
          </a:xfrm>
        </p:grpSpPr>
        <p:grpSp>
          <p:nvGrpSpPr>
            <p:cNvPr id="4" name="组合 3">
              <a:extLst>
                <a:ext uri="{FF2B5EF4-FFF2-40B4-BE49-F238E27FC236}">
                  <a16:creationId xmlns:a16="http://schemas.microsoft.com/office/drawing/2014/main" xmlns="" id="{22368C99-EF7C-0849-81CF-FAC9E4BB1463}"/>
                </a:ext>
              </a:extLst>
            </p:cNvPr>
            <p:cNvGrpSpPr/>
            <p:nvPr/>
          </p:nvGrpSpPr>
          <p:grpSpPr>
            <a:xfrm>
              <a:off x="6787204" y="2970110"/>
              <a:ext cx="1831900" cy="632969"/>
              <a:chOff x="6869138" y="3613126"/>
              <a:chExt cx="1831900" cy="632969"/>
            </a:xfrm>
          </p:grpSpPr>
          <p:grpSp>
            <p:nvGrpSpPr>
              <p:cNvPr id="14" name="组合 13"/>
              <p:cNvGrpSpPr/>
              <p:nvPr/>
            </p:nvGrpSpPr>
            <p:grpSpPr>
              <a:xfrm>
                <a:off x="6869138" y="3660393"/>
                <a:ext cx="585702" cy="585702"/>
                <a:chOff x="10281768" y="2960351"/>
                <a:chExt cx="585702" cy="585702"/>
              </a:xfrm>
            </p:grpSpPr>
            <p:sp>
              <p:nvSpPr>
                <p:cNvPr id="33" name="椭圆 28"/>
                <p:cNvSpPr/>
                <p:nvPr/>
              </p:nvSpPr>
              <p:spPr>
                <a:xfrm>
                  <a:off x="10385303" y="3067577"/>
                  <a:ext cx="378633" cy="371250"/>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62" name="圆角矩形 61"/>
                <p:cNvSpPr/>
                <p:nvPr/>
              </p:nvSpPr>
              <p:spPr>
                <a:xfrm>
                  <a:off x="10281768" y="2960351"/>
                  <a:ext cx="585702" cy="585702"/>
                </a:xfrm>
                <a:prstGeom prst="roundRect">
                  <a:avLst>
                    <a:gd name="adj" fmla="val 8596"/>
                  </a:avLst>
                </a:prstGeom>
                <a:noFill/>
                <a:ln>
                  <a:solidFill>
                    <a:srgbClr val="253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grpSp>
          <p:sp>
            <p:nvSpPr>
              <p:cNvPr id="70" name="文本框 69"/>
              <p:cNvSpPr txBox="1"/>
              <p:nvPr/>
            </p:nvSpPr>
            <p:spPr>
              <a:xfrm>
                <a:off x="7593042" y="3613126"/>
                <a:ext cx="1107996" cy="369332"/>
              </a:xfrm>
              <a:prstGeom prst="rect">
                <a:avLst/>
              </a:prstGeom>
              <a:noFill/>
            </p:spPr>
            <p:txBody>
              <a:bodyPr wrap="none" rtlCol="0">
                <a:spAutoFit/>
                <a:scene3d>
                  <a:camera prst="orthographicFront"/>
                  <a:lightRig rig="threePt" dir="t"/>
                </a:scene3d>
                <a:sp3d contourW="12700"/>
              </a:bodyPr>
              <a:lstStyle>
                <a:defPPr>
                  <a:defRPr lang="zh-CN"/>
                </a:defPPr>
                <a:lvl1pPr algn="ctr">
                  <a:defRPr b="1">
                    <a:solidFill>
                      <a:schemeClr val="tx1">
                        <a:lumMod val="75000"/>
                        <a:lumOff val="25000"/>
                      </a:schemeClr>
                    </a:solidFill>
                    <a:latin typeface="Microsoft YaHei" panose="020B0503020204020204" pitchFamily="34" charset="-122"/>
                    <a:ea typeface="Microsoft YaHei" panose="020B0503020204020204" pitchFamily="34" charset="-122"/>
                    <a:cs typeface="+mn-ea"/>
                  </a:defRPr>
                </a:lvl1pPr>
              </a:lstStyle>
              <a:p>
                <a:r>
                  <a:rPr lang="zh-CN" altLang="en-US" dirty="0"/>
                  <a:t>解决方案</a:t>
                </a:r>
              </a:p>
            </p:txBody>
          </p:sp>
        </p:grpSp>
        <p:sp>
          <p:nvSpPr>
            <p:cNvPr id="56" name="文本框 55">
              <a:extLst>
                <a:ext uri="{FF2B5EF4-FFF2-40B4-BE49-F238E27FC236}">
                  <a16:creationId xmlns:a16="http://schemas.microsoft.com/office/drawing/2014/main" xmlns="" id="{E7760854-91D8-2040-9A61-83742315F2A4}"/>
                </a:ext>
              </a:extLst>
            </p:cNvPr>
            <p:cNvSpPr txBox="1"/>
            <p:nvPr/>
          </p:nvSpPr>
          <p:spPr>
            <a:xfrm>
              <a:off x="7514847" y="3354314"/>
              <a:ext cx="275429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tx1">
                      <a:lumMod val="65000"/>
                      <a:lumOff val="35000"/>
                    </a:schemeClr>
                  </a:solidFill>
                  <a:latin typeface="Microsoft YaHei Light" panose="020B0503020204020204" pitchFamily="34" charset="-122"/>
                  <a:ea typeface="Microsoft YaHei Light" panose="020B0503020204020204" pitchFamily="34" charset="-122"/>
                  <a:cs typeface="+mn-ea"/>
                  <a:sym typeface="+mn-lt"/>
                </a:rPr>
                <a:t>APS</a:t>
              </a:r>
              <a:r>
                <a:rPr lang="zh-CN" altLang="en-US" sz="1000" dirty="0">
                  <a:solidFill>
                    <a:schemeClr val="tx1">
                      <a:lumMod val="65000"/>
                      <a:lumOff val="35000"/>
                    </a:schemeClr>
                  </a:solidFill>
                  <a:latin typeface="Microsoft YaHei Light" panose="020B0503020204020204" pitchFamily="34" charset="-122"/>
                  <a:ea typeface="Microsoft YaHei Light" panose="020B0503020204020204" pitchFamily="34" charset="-122"/>
                  <a:cs typeface="+mn-ea"/>
                  <a:sym typeface="+mn-lt"/>
                </a:rPr>
                <a:t>场景解决方案</a:t>
              </a:r>
              <a:endParaRPr lang="en-US" altLang="zh-CN" sz="1000" dirty="0">
                <a:solidFill>
                  <a:schemeClr val="tx1">
                    <a:lumMod val="65000"/>
                    <a:lumOff val="35000"/>
                  </a:schemeClr>
                </a:solidFill>
                <a:latin typeface="Microsoft YaHei Light" panose="020B0503020204020204" pitchFamily="34" charset="-122"/>
                <a:ea typeface="Microsoft YaHei Light" panose="020B0503020204020204" pitchFamily="34" charset="-122"/>
                <a:cs typeface="+mn-ea"/>
                <a:sym typeface="+mn-lt"/>
              </a:endParaRPr>
            </a:p>
          </p:txBody>
        </p:sp>
      </p:grpSp>
      <p:grpSp>
        <p:nvGrpSpPr>
          <p:cNvPr id="49" name="组合 48">
            <a:extLst>
              <a:ext uri="{FF2B5EF4-FFF2-40B4-BE49-F238E27FC236}">
                <a16:creationId xmlns:a16="http://schemas.microsoft.com/office/drawing/2014/main" xmlns="" id="{4A3A1F4C-A377-456D-A3AA-70E784C18088}"/>
              </a:ext>
            </a:extLst>
          </p:cNvPr>
          <p:cNvGrpSpPr/>
          <p:nvPr/>
        </p:nvGrpSpPr>
        <p:grpSpPr>
          <a:xfrm>
            <a:off x="6787204" y="4689141"/>
            <a:ext cx="3481936" cy="608717"/>
            <a:chOff x="6787204" y="2994362"/>
            <a:chExt cx="3481936" cy="608717"/>
          </a:xfrm>
        </p:grpSpPr>
        <p:grpSp>
          <p:nvGrpSpPr>
            <p:cNvPr id="60" name="组合 59">
              <a:extLst>
                <a:ext uri="{FF2B5EF4-FFF2-40B4-BE49-F238E27FC236}">
                  <a16:creationId xmlns:a16="http://schemas.microsoft.com/office/drawing/2014/main" xmlns="" id="{844FC7F2-C335-4DF0-B812-9D609DEC5B0F}"/>
                </a:ext>
              </a:extLst>
            </p:cNvPr>
            <p:cNvGrpSpPr/>
            <p:nvPr/>
          </p:nvGrpSpPr>
          <p:grpSpPr>
            <a:xfrm>
              <a:off x="6787204" y="2994362"/>
              <a:ext cx="1831900" cy="608717"/>
              <a:chOff x="6869138" y="3637378"/>
              <a:chExt cx="1831900" cy="608717"/>
            </a:xfrm>
          </p:grpSpPr>
          <p:grpSp>
            <p:nvGrpSpPr>
              <p:cNvPr id="64" name="组合 63">
                <a:extLst>
                  <a:ext uri="{FF2B5EF4-FFF2-40B4-BE49-F238E27FC236}">
                    <a16:creationId xmlns:a16="http://schemas.microsoft.com/office/drawing/2014/main" xmlns="" id="{53A77E0D-D2B3-48BB-83DE-904DCF04E825}"/>
                  </a:ext>
                </a:extLst>
              </p:cNvPr>
              <p:cNvGrpSpPr/>
              <p:nvPr/>
            </p:nvGrpSpPr>
            <p:grpSpPr>
              <a:xfrm>
                <a:off x="6869138" y="3660393"/>
                <a:ext cx="585702" cy="585702"/>
                <a:chOff x="10281768" y="2960351"/>
                <a:chExt cx="585702" cy="585702"/>
              </a:xfrm>
            </p:grpSpPr>
            <p:sp>
              <p:nvSpPr>
                <p:cNvPr id="69" name="椭圆 28">
                  <a:extLst>
                    <a:ext uri="{FF2B5EF4-FFF2-40B4-BE49-F238E27FC236}">
                      <a16:creationId xmlns:a16="http://schemas.microsoft.com/office/drawing/2014/main" xmlns="" id="{C9E202EE-1A73-417B-8941-28F892D2A4F4}"/>
                    </a:ext>
                  </a:extLst>
                </p:cNvPr>
                <p:cNvSpPr/>
                <p:nvPr/>
              </p:nvSpPr>
              <p:spPr>
                <a:xfrm>
                  <a:off x="10385303" y="3067577"/>
                  <a:ext cx="378633" cy="371250"/>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Microsoft YaHei" panose="020B0503020204020204" pitchFamily="34" charset="-122"/>
                    <a:ea typeface="Microsoft YaHei" panose="020B0503020204020204" pitchFamily="34" charset="-122"/>
                    <a:cs typeface="+mn-ea"/>
                    <a:sym typeface="+mn-lt"/>
                  </a:endParaRPr>
                </a:p>
              </p:txBody>
            </p:sp>
            <p:sp>
              <p:nvSpPr>
                <p:cNvPr id="71" name="圆角矩形 61">
                  <a:extLst>
                    <a:ext uri="{FF2B5EF4-FFF2-40B4-BE49-F238E27FC236}">
                      <a16:creationId xmlns:a16="http://schemas.microsoft.com/office/drawing/2014/main" xmlns="" id="{581EB75D-4F0C-4B79-83EE-7B2ED639EFA7}"/>
                    </a:ext>
                  </a:extLst>
                </p:cNvPr>
                <p:cNvSpPr/>
                <p:nvPr/>
              </p:nvSpPr>
              <p:spPr>
                <a:xfrm>
                  <a:off x="10281768" y="2960351"/>
                  <a:ext cx="585702" cy="585702"/>
                </a:xfrm>
                <a:prstGeom prst="roundRect">
                  <a:avLst>
                    <a:gd name="adj" fmla="val 8596"/>
                  </a:avLst>
                </a:prstGeom>
                <a:noFill/>
                <a:ln>
                  <a:solidFill>
                    <a:srgbClr val="253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grpSp>
          <p:sp>
            <p:nvSpPr>
              <p:cNvPr id="68" name="文本框 67">
                <a:extLst>
                  <a:ext uri="{FF2B5EF4-FFF2-40B4-BE49-F238E27FC236}">
                    <a16:creationId xmlns:a16="http://schemas.microsoft.com/office/drawing/2014/main" xmlns="" id="{938B4A26-6CCE-4238-820A-B08DC5885FCA}"/>
                  </a:ext>
                </a:extLst>
              </p:cNvPr>
              <p:cNvSpPr txBox="1"/>
              <p:nvPr/>
            </p:nvSpPr>
            <p:spPr>
              <a:xfrm>
                <a:off x="7593042" y="3637378"/>
                <a:ext cx="1107996" cy="369332"/>
              </a:xfrm>
              <a:prstGeom prst="rect">
                <a:avLst/>
              </a:prstGeom>
              <a:noFill/>
            </p:spPr>
            <p:txBody>
              <a:bodyPr wrap="none" rtlCol="0">
                <a:spAutoFit/>
                <a:scene3d>
                  <a:camera prst="orthographicFront"/>
                  <a:lightRig rig="threePt" dir="t"/>
                </a:scene3d>
                <a:sp3d contourW="12700"/>
              </a:bodyPr>
              <a:lstStyle>
                <a:defPPr>
                  <a:defRPr lang="zh-CN"/>
                </a:defPPr>
                <a:lvl1pPr algn="ctr">
                  <a:defRPr b="1">
                    <a:solidFill>
                      <a:schemeClr val="tx1">
                        <a:lumMod val="75000"/>
                        <a:lumOff val="25000"/>
                      </a:schemeClr>
                    </a:solidFill>
                    <a:latin typeface="Microsoft YaHei" panose="020B0503020204020204" pitchFamily="34" charset="-122"/>
                    <a:ea typeface="Microsoft YaHei" panose="020B0503020204020204" pitchFamily="34" charset="-122"/>
                    <a:cs typeface="+mn-ea"/>
                  </a:defRPr>
                </a:lvl1pPr>
              </a:lstStyle>
              <a:p>
                <a:r>
                  <a:rPr lang="zh-CN" altLang="en-US" dirty="0"/>
                  <a:t>案例介绍</a:t>
                </a:r>
              </a:p>
            </p:txBody>
          </p:sp>
        </p:grpSp>
        <p:sp>
          <p:nvSpPr>
            <p:cNvPr id="61" name="文本框 60">
              <a:extLst>
                <a:ext uri="{FF2B5EF4-FFF2-40B4-BE49-F238E27FC236}">
                  <a16:creationId xmlns:a16="http://schemas.microsoft.com/office/drawing/2014/main" xmlns="" id="{D9002675-C15F-4A0F-B944-546EDE4A9475}"/>
                </a:ext>
              </a:extLst>
            </p:cNvPr>
            <p:cNvSpPr txBox="1"/>
            <p:nvPr/>
          </p:nvSpPr>
          <p:spPr>
            <a:xfrm>
              <a:off x="7514847" y="3354314"/>
              <a:ext cx="2754293" cy="246221"/>
            </a:xfrm>
            <a:prstGeom prst="rect">
              <a:avLst/>
            </a:prstGeom>
            <a:noFill/>
          </p:spPr>
          <p:txBody>
            <a:bodyPr wrap="square" rtlCol="0">
              <a:spAutoFit/>
              <a:scene3d>
                <a:camera prst="orthographicFront"/>
                <a:lightRig rig="threePt" dir="t"/>
              </a:scene3d>
              <a:sp3d contourW="12700"/>
            </a:bodyPr>
            <a:lstStyle/>
            <a:p>
              <a:r>
                <a:rPr lang="zh-CN" altLang="en-US" sz="1000" dirty="0">
                  <a:solidFill>
                    <a:schemeClr val="tx1">
                      <a:lumMod val="65000"/>
                      <a:lumOff val="35000"/>
                    </a:schemeClr>
                  </a:solidFill>
                  <a:latin typeface="Microsoft YaHei Light" panose="020B0503020204020204" pitchFamily="34" charset="-122"/>
                  <a:ea typeface="Microsoft YaHei Light" panose="020B0503020204020204" pitchFamily="34" charset="-122"/>
                  <a:cs typeface="+mn-ea"/>
                  <a:sym typeface="+mn-lt"/>
                </a:rPr>
                <a:t>相关行业案例</a:t>
              </a:r>
              <a:endParaRPr lang="en-US" altLang="zh-CN" sz="1000" dirty="0">
                <a:solidFill>
                  <a:schemeClr val="tx1">
                    <a:lumMod val="65000"/>
                    <a:lumOff val="35000"/>
                  </a:schemeClr>
                </a:solidFill>
                <a:latin typeface="Microsoft YaHei Light" panose="020B0503020204020204" pitchFamily="34" charset="-122"/>
                <a:ea typeface="Microsoft YaHei Light" panose="020B0503020204020204" pitchFamily="34" charset="-122"/>
                <a:cs typeface="+mn-ea"/>
                <a:sym typeface="+mn-lt"/>
              </a:endParaRPr>
            </a:p>
          </p:txBody>
        </p:sp>
      </p:grpSp>
    </p:spTree>
    <p:extLst>
      <p:ext uri="{BB962C8B-B14F-4D97-AF65-F5344CB8AC3E}">
        <p14:creationId xmlns:p14="http://schemas.microsoft.com/office/powerpoint/2010/main" val="2390388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计划</a:t>
            </a:r>
            <a:r>
              <a:rPr lang="en-US" altLang="zh-CN" dirty="0"/>
              <a:t>KPI</a:t>
            </a:r>
            <a:r>
              <a:rPr lang="zh-CN" altLang="en-US" dirty="0"/>
              <a:t>可视化</a:t>
            </a:r>
          </a:p>
        </p:txBody>
      </p:sp>
      <p:sp>
        <p:nvSpPr>
          <p:cNvPr id="3" name="矩形: 圆角 1128">
            <a:extLst>
              <a:ext uri="{FF2B5EF4-FFF2-40B4-BE49-F238E27FC236}">
                <a16:creationId xmlns:a16="http://schemas.microsoft.com/office/drawing/2014/main" xmlns="" id="{68FAE6F4-F384-4596-9EF4-198500D6C5B8}"/>
              </a:ext>
            </a:extLst>
          </p:cNvPr>
          <p:cNvSpPr/>
          <p:nvPr>
            <p:custDataLst>
              <p:tags r:id="rId1"/>
            </p:custDataLst>
          </p:nvPr>
        </p:nvSpPr>
        <p:spPr>
          <a:xfrm>
            <a:off x="609552" y="1828815"/>
            <a:ext cx="10972888" cy="4419711"/>
          </a:xfrm>
          <a:prstGeom prst="roundRect">
            <a:avLst>
              <a:gd name="adj" fmla="val 4386"/>
            </a:avLst>
          </a:prstGeom>
          <a:solidFill>
            <a:schemeClr val="bg1">
              <a:lumMod val="95000"/>
            </a:schemeClr>
          </a:solidFill>
          <a:ln w="12700">
            <a:noFill/>
          </a:ln>
          <a:effectLst>
            <a:outerShdw blurRad="50800" dist="76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4" name="图片 3" descr="placingpictureplaceholder">
            <a:extLst>
              <a:ext uri="{FF2B5EF4-FFF2-40B4-BE49-F238E27FC236}">
                <a16:creationId xmlns:a16="http://schemas.microsoft.com/office/drawing/2014/main" xmlns="" id="{70326C9B-23C8-4697-904B-10DCDF1D5FCB}"/>
              </a:ext>
            </a:extLst>
          </p:cNvPr>
          <p:cNvPicPr>
            <a:picLocks noChangeAspect="1"/>
          </p:cNvPicPr>
          <p:nvPr>
            <p:custDataLst>
              <p:tags r:id="rId2"/>
            </p:custDataLst>
          </p:nvPr>
        </p:nvPicPr>
        <p:blipFill>
          <a:blip r:embed="rId8"/>
          <a:srcRect/>
          <a:stretch>
            <a:fillRect/>
          </a:stretch>
        </p:blipFill>
        <p:spPr>
          <a:xfrm>
            <a:off x="1021473" y="2052187"/>
            <a:ext cx="6339535" cy="2246661"/>
          </a:xfrm>
          <a:prstGeom prst="rect">
            <a:avLst/>
          </a:prstGeom>
          <a:ln w="38100">
            <a:solidFill>
              <a:schemeClr val="bg1">
                <a:lumMod val="85000"/>
              </a:schemeClr>
            </a:solidFill>
          </a:ln>
        </p:spPr>
      </p:pic>
      <p:pic>
        <p:nvPicPr>
          <p:cNvPr id="5" name="图片 4" descr="placingpictureplaceholder">
            <a:extLst>
              <a:ext uri="{FF2B5EF4-FFF2-40B4-BE49-F238E27FC236}">
                <a16:creationId xmlns:a16="http://schemas.microsoft.com/office/drawing/2014/main" xmlns="" id="{8D4DF6C1-35C0-401B-B1F2-E6DFD67F9D6E}"/>
              </a:ext>
            </a:extLst>
          </p:cNvPr>
          <p:cNvPicPr>
            <a:picLocks noChangeAspect="1"/>
          </p:cNvPicPr>
          <p:nvPr>
            <p:custDataLst>
              <p:tags r:id="rId3"/>
            </p:custDataLst>
          </p:nvPr>
        </p:nvPicPr>
        <p:blipFill>
          <a:blip r:embed="rId9"/>
          <a:srcRect/>
          <a:stretch>
            <a:fillRect/>
          </a:stretch>
        </p:blipFill>
        <p:spPr>
          <a:xfrm>
            <a:off x="7575843" y="2052186"/>
            <a:ext cx="3770984" cy="2246661"/>
          </a:xfrm>
          <a:prstGeom prst="rect">
            <a:avLst/>
          </a:prstGeom>
          <a:ln w="38100">
            <a:solidFill>
              <a:schemeClr val="bg1">
                <a:lumMod val="85000"/>
              </a:schemeClr>
            </a:solidFill>
          </a:ln>
        </p:spPr>
      </p:pic>
      <p:pic>
        <p:nvPicPr>
          <p:cNvPr id="6" name="图片 5" descr="placingpictureplaceholder">
            <a:extLst>
              <a:ext uri="{FF2B5EF4-FFF2-40B4-BE49-F238E27FC236}">
                <a16:creationId xmlns:a16="http://schemas.microsoft.com/office/drawing/2014/main" xmlns="" id="{B66E42FE-C9ED-4BE6-BE08-5ED98FD3BFF9}"/>
              </a:ext>
            </a:extLst>
          </p:cNvPr>
          <p:cNvPicPr>
            <a:picLocks noChangeAspect="1"/>
          </p:cNvPicPr>
          <p:nvPr>
            <p:custDataLst>
              <p:tags r:id="rId4"/>
            </p:custDataLst>
          </p:nvPr>
        </p:nvPicPr>
        <p:blipFill>
          <a:blip r:embed="rId10"/>
          <a:srcRect/>
          <a:stretch>
            <a:fillRect/>
          </a:stretch>
        </p:blipFill>
        <p:spPr>
          <a:xfrm>
            <a:off x="1021473" y="4455653"/>
            <a:ext cx="6339535" cy="1401809"/>
          </a:xfrm>
          <a:prstGeom prst="rect">
            <a:avLst/>
          </a:prstGeom>
          <a:ln w="38100">
            <a:solidFill>
              <a:schemeClr val="bg1">
                <a:lumMod val="85000"/>
              </a:schemeClr>
            </a:solidFill>
          </a:ln>
        </p:spPr>
      </p:pic>
      <p:pic>
        <p:nvPicPr>
          <p:cNvPr id="7" name="图片 6" descr="placingpictureplaceholder">
            <a:extLst>
              <a:ext uri="{FF2B5EF4-FFF2-40B4-BE49-F238E27FC236}">
                <a16:creationId xmlns:a16="http://schemas.microsoft.com/office/drawing/2014/main" xmlns="" id="{4C79999E-F87F-429C-9F09-33C492FE2B75}"/>
              </a:ext>
            </a:extLst>
          </p:cNvPr>
          <p:cNvPicPr>
            <a:picLocks noChangeAspect="1"/>
          </p:cNvPicPr>
          <p:nvPr>
            <p:custDataLst>
              <p:tags r:id="rId5"/>
            </p:custDataLst>
          </p:nvPr>
        </p:nvPicPr>
        <p:blipFill>
          <a:blip r:embed="rId11"/>
          <a:srcRect/>
          <a:stretch>
            <a:fillRect/>
          </a:stretch>
        </p:blipFill>
        <p:spPr>
          <a:xfrm>
            <a:off x="7575843" y="4455653"/>
            <a:ext cx="3770984" cy="1401809"/>
          </a:xfrm>
          <a:prstGeom prst="rect">
            <a:avLst/>
          </a:prstGeom>
          <a:ln w="38100">
            <a:solidFill>
              <a:schemeClr val="bg1">
                <a:lumMod val="85000"/>
              </a:schemeClr>
            </a:solidFill>
          </a:ln>
        </p:spPr>
      </p:pic>
      <p:sp>
        <p:nvSpPr>
          <p:cNvPr id="8" name="文本框 7">
            <a:extLst>
              <a:ext uri="{FF2B5EF4-FFF2-40B4-BE49-F238E27FC236}">
                <a16:creationId xmlns:a16="http://schemas.microsoft.com/office/drawing/2014/main" xmlns="" id="{39861474-BAE3-4B4D-A5ED-5CF58F60BEA0}"/>
              </a:ext>
            </a:extLst>
          </p:cNvPr>
          <p:cNvSpPr txBox="1"/>
          <p:nvPr/>
        </p:nvSpPr>
        <p:spPr>
          <a:xfrm>
            <a:off x="609552" y="1187833"/>
            <a:ext cx="8039380"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支持延期</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切换</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库存</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资金等</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KPI</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统计、资源负荷分析、延期高亮突出、模具冲突提示</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a:t>
            </a:r>
          </a:p>
        </p:txBody>
      </p:sp>
    </p:spTree>
    <p:extLst>
      <p:ext uri="{BB962C8B-B14F-4D97-AF65-F5344CB8AC3E}">
        <p14:creationId xmlns:p14="http://schemas.microsoft.com/office/powerpoint/2010/main" val="2913031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006CDCB1-31E7-4C78-97B9-488DB68A5F19}"/>
              </a:ext>
            </a:extLst>
          </p:cNvPr>
          <p:cNvGrpSpPr/>
          <p:nvPr/>
        </p:nvGrpSpPr>
        <p:grpSpPr>
          <a:xfrm>
            <a:off x="254833" y="1317546"/>
            <a:ext cx="11692328" cy="5540454"/>
            <a:chOff x="3844168" y="788213"/>
            <a:chExt cx="8393497" cy="5832578"/>
          </a:xfrm>
        </p:grpSpPr>
        <p:sp>
          <p:nvSpPr>
            <p:cNvPr id="6" name="云形 5">
              <a:extLst>
                <a:ext uri="{FF2B5EF4-FFF2-40B4-BE49-F238E27FC236}">
                  <a16:creationId xmlns:a16="http://schemas.microsoft.com/office/drawing/2014/main" xmlns="" id="{224530B7-3536-4FAC-A6B9-F06892C7CE3E}"/>
                </a:ext>
              </a:extLst>
            </p:cNvPr>
            <p:cNvSpPr/>
            <p:nvPr/>
          </p:nvSpPr>
          <p:spPr>
            <a:xfrm>
              <a:off x="3844168" y="2986793"/>
              <a:ext cx="2065471" cy="1147391"/>
            </a:xfrm>
            <a:prstGeom prst="cloud">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What-if</a:t>
              </a:r>
            </a:p>
            <a:p>
              <a:pPr algn="ctr"/>
              <a:r>
                <a:rPr lang="zh-CN" altLang="en-US" dirty="0">
                  <a:latin typeface="微软雅黑" panose="020B0503020204020204" pitchFamily="34" charset="-122"/>
                  <a:ea typeface="微软雅黑" panose="020B0503020204020204" pitchFamily="34" charset="-122"/>
                </a:rPr>
                <a:t>分析</a:t>
              </a:r>
            </a:p>
          </p:txBody>
        </p:sp>
        <p:cxnSp>
          <p:nvCxnSpPr>
            <p:cNvPr id="7" name="直接连接符 6">
              <a:extLst>
                <a:ext uri="{FF2B5EF4-FFF2-40B4-BE49-F238E27FC236}">
                  <a16:creationId xmlns:a16="http://schemas.microsoft.com/office/drawing/2014/main" xmlns="" id="{82793964-1B40-4A5D-8953-1EDECE129B33}"/>
                </a:ext>
              </a:extLst>
            </p:cNvPr>
            <p:cNvCxnSpPr/>
            <p:nvPr/>
          </p:nvCxnSpPr>
          <p:spPr>
            <a:xfrm flipV="1">
              <a:off x="5786778" y="2663089"/>
              <a:ext cx="457200" cy="323704"/>
            </a:xfrm>
            <a:prstGeom prst="line">
              <a:avLst/>
            </a:prstGeom>
            <a:ln w="1905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xmlns="" id="{A725BB35-8253-42A5-9BBE-C92173832D71}"/>
                </a:ext>
              </a:extLst>
            </p:cNvPr>
            <p:cNvSpPr/>
            <p:nvPr/>
          </p:nvSpPr>
          <p:spPr>
            <a:xfrm>
              <a:off x="6364088" y="2254302"/>
              <a:ext cx="1038837" cy="67955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订单</a:t>
              </a:r>
            </a:p>
          </p:txBody>
        </p:sp>
        <p:sp>
          <p:nvSpPr>
            <p:cNvPr id="9" name="文本框 8">
              <a:extLst>
                <a:ext uri="{FF2B5EF4-FFF2-40B4-BE49-F238E27FC236}">
                  <a16:creationId xmlns:a16="http://schemas.microsoft.com/office/drawing/2014/main" xmlns="" id="{B922EC4A-6637-47A6-9485-0D4B4014AE1D}"/>
                </a:ext>
              </a:extLst>
            </p:cNvPr>
            <p:cNvSpPr txBox="1"/>
            <p:nvPr/>
          </p:nvSpPr>
          <p:spPr>
            <a:xfrm>
              <a:off x="7403380" y="2044083"/>
              <a:ext cx="2658141" cy="92333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订单品种组合</a:t>
              </a:r>
              <a:endParaRPr lang="en-US" altLang="zh-CN"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订单信息变更</a:t>
              </a:r>
              <a:endParaRPr lang="en-US" altLang="zh-CN"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紧急插单</a:t>
              </a:r>
              <a:endParaRPr lang="en-US" altLang="zh-CN" dirty="0">
                <a:latin typeface="微软雅黑" panose="020B0503020204020204" pitchFamily="34" charset="-122"/>
                <a:ea typeface="微软雅黑" panose="020B0503020204020204" pitchFamily="34" charset="-122"/>
              </a:endParaRPr>
            </a:p>
          </p:txBody>
        </p:sp>
        <p:cxnSp>
          <p:nvCxnSpPr>
            <p:cNvPr id="10" name="直接连接符 9">
              <a:extLst>
                <a:ext uri="{FF2B5EF4-FFF2-40B4-BE49-F238E27FC236}">
                  <a16:creationId xmlns:a16="http://schemas.microsoft.com/office/drawing/2014/main" xmlns="" id="{C1BBEFC1-2AE9-4E88-B134-1C64148DCA6F}"/>
                </a:ext>
              </a:extLst>
            </p:cNvPr>
            <p:cNvCxnSpPr/>
            <p:nvPr/>
          </p:nvCxnSpPr>
          <p:spPr>
            <a:xfrm>
              <a:off x="5946266" y="3560488"/>
              <a:ext cx="592570" cy="0"/>
            </a:xfrm>
            <a:prstGeom prst="line">
              <a:avLst/>
            </a:prstGeom>
            <a:ln w="1905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椭圆 10">
              <a:extLst>
                <a:ext uri="{FF2B5EF4-FFF2-40B4-BE49-F238E27FC236}">
                  <a16:creationId xmlns:a16="http://schemas.microsoft.com/office/drawing/2014/main" xmlns="" id="{88F7896E-1365-422D-85D1-1487919C4D27}"/>
                </a:ext>
              </a:extLst>
            </p:cNvPr>
            <p:cNvSpPr/>
            <p:nvPr/>
          </p:nvSpPr>
          <p:spPr>
            <a:xfrm>
              <a:off x="6538836" y="3220708"/>
              <a:ext cx="1135216" cy="67955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资源</a:t>
              </a:r>
            </a:p>
          </p:txBody>
        </p:sp>
        <p:sp>
          <p:nvSpPr>
            <p:cNvPr id="12" name="文本框 11">
              <a:extLst>
                <a:ext uri="{FF2B5EF4-FFF2-40B4-BE49-F238E27FC236}">
                  <a16:creationId xmlns:a16="http://schemas.microsoft.com/office/drawing/2014/main" xmlns="" id="{590F83A6-6821-4AAE-95CB-266296BBF1BF}"/>
                </a:ext>
              </a:extLst>
            </p:cNvPr>
            <p:cNvSpPr txBox="1"/>
            <p:nvPr/>
          </p:nvSpPr>
          <p:spPr>
            <a:xfrm>
              <a:off x="7598759" y="3066508"/>
              <a:ext cx="2904753" cy="92333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设备故障</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维护</a:t>
              </a:r>
              <a:endParaRPr lang="en-US" altLang="zh-CN"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资源替换</a:t>
              </a:r>
              <a:endParaRPr lang="en-US" altLang="zh-CN"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工艺能力变更</a:t>
              </a:r>
              <a:endParaRPr lang="en-US" altLang="zh-CN" dirty="0">
                <a:latin typeface="微软雅黑" panose="020B0503020204020204" pitchFamily="34" charset="-122"/>
                <a:ea typeface="微软雅黑" panose="020B0503020204020204" pitchFamily="34" charset="-122"/>
              </a:endParaRPr>
            </a:p>
          </p:txBody>
        </p:sp>
        <p:cxnSp>
          <p:nvCxnSpPr>
            <p:cNvPr id="13" name="直接连接符 12">
              <a:extLst>
                <a:ext uri="{FF2B5EF4-FFF2-40B4-BE49-F238E27FC236}">
                  <a16:creationId xmlns:a16="http://schemas.microsoft.com/office/drawing/2014/main" xmlns="" id="{C8859ED4-1373-4340-9844-8419AB55B52E}"/>
                </a:ext>
              </a:extLst>
            </p:cNvPr>
            <p:cNvCxnSpPr/>
            <p:nvPr/>
          </p:nvCxnSpPr>
          <p:spPr>
            <a:xfrm>
              <a:off x="5593620" y="4106554"/>
              <a:ext cx="623776" cy="351334"/>
            </a:xfrm>
            <a:prstGeom prst="line">
              <a:avLst/>
            </a:prstGeom>
            <a:ln w="1905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xmlns="" id="{65A4C5F9-F526-4D99-8039-79446E2F7075}"/>
                </a:ext>
              </a:extLst>
            </p:cNvPr>
            <p:cNvSpPr/>
            <p:nvPr/>
          </p:nvSpPr>
          <p:spPr>
            <a:xfrm>
              <a:off x="6305023" y="4134184"/>
              <a:ext cx="1038837" cy="67955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物料</a:t>
              </a:r>
            </a:p>
          </p:txBody>
        </p:sp>
        <p:sp>
          <p:nvSpPr>
            <p:cNvPr id="15" name="文本框 14">
              <a:extLst>
                <a:ext uri="{FF2B5EF4-FFF2-40B4-BE49-F238E27FC236}">
                  <a16:creationId xmlns:a16="http://schemas.microsoft.com/office/drawing/2014/main" xmlns="" id="{520CCBDF-959F-48C3-9D55-D618AA37BEC3}"/>
                </a:ext>
              </a:extLst>
            </p:cNvPr>
            <p:cNvSpPr txBox="1"/>
            <p:nvPr/>
          </p:nvSpPr>
          <p:spPr>
            <a:xfrm>
              <a:off x="7340902" y="4186114"/>
              <a:ext cx="2658141" cy="646331"/>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物料到料延期</a:t>
              </a:r>
              <a:endParaRPr lang="en-US" altLang="zh-CN"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物料替代</a:t>
              </a:r>
              <a:endParaRPr lang="en-US" altLang="zh-CN" dirty="0">
                <a:latin typeface="微软雅黑" panose="020B0503020204020204" pitchFamily="34" charset="-122"/>
                <a:ea typeface="微软雅黑" panose="020B0503020204020204" pitchFamily="34" charset="-122"/>
              </a:endParaRPr>
            </a:p>
          </p:txBody>
        </p:sp>
        <p:cxnSp>
          <p:nvCxnSpPr>
            <p:cNvPr id="16" name="直接连接符 15">
              <a:extLst>
                <a:ext uri="{FF2B5EF4-FFF2-40B4-BE49-F238E27FC236}">
                  <a16:creationId xmlns:a16="http://schemas.microsoft.com/office/drawing/2014/main" xmlns="" id="{44CFAACE-0E77-4665-A3EE-D81A73F8891D}"/>
                </a:ext>
              </a:extLst>
            </p:cNvPr>
            <p:cNvCxnSpPr/>
            <p:nvPr/>
          </p:nvCxnSpPr>
          <p:spPr>
            <a:xfrm>
              <a:off x="4997947" y="4299384"/>
              <a:ext cx="1292336" cy="1212790"/>
            </a:xfrm>
            <a:prstGeom prst="line">
              <a:avLst/>
            </a:prstGeom>
            <a:ln w="1905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xmlns="" id="{9A46DCAD-EBFC-4549-A3C7-0A4F7EB5DF55}"/>
                </a:ext>
              </a:extLst>
            </p:cNvPr>
            <p:cNvSpPr/>
            <p:nvPr/>
          </p:nvSpPr>
          <p:spPr>
            <a:xfrm>
              <a:off x="6377910" y="5188470"/>
              <a:ext cx="1038837" cy="679559"/>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工艺</a:t>
              </a:r>
            </a:p>
          </p:txBody>
        </p:sp>
        <p:sp>
          <p:nvSpPr>
            <p:cNvPr id="18" name="文本框 17">
              <a:extLst>
                <a:ext uri="{FF2B5EF4-FFF2-40B4-BE49-F238E27FC236}">
                  <a16:creationId xmlns:a16="http://schemas.microsoft.com/office/drawing/2014/main" xmlns="" id="{DD3D88F7-2D6A-41FA-8C07-252CAFB59DD3}"/>
                </a:ext>
              </a:extLst>
            </p:cNvPr>
            <p:cNvSpPr txBox="1"/>
            <p:nvPr/>
          </p:nvSpPr>
          <p:spPr>
            <a:xfrm>
              <a:off x="7362675" y="5240400"/>
              <a:ext cx="2658141" cy="646331"/>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工艺变更</a:t>
              </a:r>
              <a:r>
                <a:rPr lang="en-US" altLang="zh-CN" dirty="0">
                  <a:latin typeface="微软雅黑" panose="020B0503020204020204" pitchFamily="34" charset="-122"/>
                  <a:ea typeface="微软雅黑" panose="020B0503020204020204" pitchFamily="34" charset="-122"/>
                </a:rPr>
                <a:t>/ECR/ECN</a:t>
              </a:r>
            </a:p>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多工艺路径选择</a:t>
              </a:r>
              <a:endParaRPr lang="en-US" altLang="zh-CN" dirty="0">
                <a:latin typeface="微软雅黑" panose="020B0503020204020204" pitchFamily="34" charset="-122"/>
                <a:ea typeface="微软雅黑" panose="020B0503020204020204" pitchFamily="34" charset="-122"/>
              </a:endParaRPr>
            </a:p>
          </p:txBody>
        </p:sp>
        <p:sp>
          <p:nvSpPr>
            <p:cNvPr id="19" name="Text Box 5">
              <a:extLst>
                <a:ext uri="{FF2B5EF4-FFF2-40B4-BE49-F238E27FC236}">
                  <a16:creationId xmlns:a16="http://schemas.microsoft.com/office/drawing/2014/main" xmlns="" id="{F2225D73-C9F4-400C-AC11-0F6DED32C77E}"/>
                </a:ext>
              </a:extLst>
            </p:cNvPr>
            <p:cNvSpPr txBox="1">
              <a:spLocks noChangeArrowheads="1"/>
            </p:cNvSpPr>
            <p:nvPr/>
          </p:nvSpPr>
          <p:spPr bwMode="auto">
            <a:xfrm>
              <a:off x="3958872" y="788213"/>
              <a:ext cx="8226744" cy="841871"/>
            </a:xfrm>
            <a:prstGeom prst="rect">
              <a:avLst/>
            </a:prstGeom>
            <a:solidFill>
              <a:srgbClr val="15385C"/>
            </a:solidFill>
            <a:ln>
              <a:noFill/>
            </a:ln>
          </p:spPr>
          <p:txBody>
            <a:bodyPr wrap="square">
              <a:spAutoFit/>
            </a:bodyPr>
            <a:lstStyle>
              <a:defPPr>
                <a:defRPr lang="zh-CN"/>
              </a:defPPr>
              <a:lvl1pPr algn="just">
                <a:lnSpc>
                  <a:spcPct val="120000"/>
                </a:lnSpc>
                <a:defRPr kumimoji="1" sz="2400" b="1">
                  <a:solidFill>
                    <a:schemeClr val="bg1"/>
                  </a:solidFill>
                  <a:latin typeface="+mn-ea"/>
                </a:defRPr>
              </a:lvl1pPr>
              <a:lvl2pPr marL="742950" indent="-285750">
                <a:defRPr sz="1200">
                  <a:latin typeface="宋体" panose="02010600030101010101" pitchFamily="2" charset="-122"/>
                  <a:ea typeface="宋体" panose="02010600030101010101" pitchFamily="2" charset="-122"/>
                </a:defRPr>
              </a:lvl2pPr>
              <a:lvl3pPr marL="1143000" indent="-228600">
                <a:defRPr sz="1200">
                  <a:latin typeface="宋体" panose="02010600030101010101" pitchFamily="2" charset="-122"/>
                  <a:ea typeface="宋体" panose="02010600030101010101" pitchFamily="2" charset="-122"/>
                </a:defRPr>
              </a:lvl3pPr>
              <a:lvl4pPr marL="1600200" indent="-228600">
                <a:defRPr sz="1200">
                  <a:latin typeface="宋体" panose="02010600030101010101" pitchFamily="2" charset="-122"/>
                  <a:ea typeface="宋体" panose="02010600030101010101" pitchFamily="2" charset="-122"/>
                </a:defRPr>
              </a:lvl4pPr>
              <a:lvl5pPr marL="2057400" indent="-228600">
                <a:defRPr sz="1200">
                  <a:latin typeface="宋体" panose="02010600030101010101" pitchFamily="2" charset="-122"/>
                  <a:ea typeface="宋体" panose="02010600030101010101" pitchFamily="2" charset="-122"/>
                </a:defRPr>
              </a:lvl5pPr>
              <a:lvl6pPr marL="2514600" indent="-228600" fontAlgn="base">
                <a:spcBef>
                  <a:spcPct val="0"/>
                </a:spcBef>
                <a:spcAft>
                  <a:spcPct val="0"/>
                </a:spcAft>
                <a:defRPr sz="1200">
                  <a:latin typeface="宋体" panose="02010600030101010101" pitchFamily="2" charset="-122"/>
                  <a:ea typeface="宋体" panose="02010600030101010101" pitchFamily="2" charset="-122"/>
                </a:defRPr>
              </a:lvl6pPr>
              <a:lvl7pPr marL="2971800" indent="-228600" fontAlgn="base">
                <a:spcBef>
                  <a:spcPct val="0"/>
                </a:spcBef>
                <a:spcAft>
                  <a:spcPct val="0"/>
                </a:spcAft>
                <a:defRPr sz="1200">
                  <a:latin typeface="宋体" panose="02010600030101010101" pitchFamily="2" charset="-122"/>
                  <a:ea typeface="宋体" panose="02010600030101010101" pitchFamily="2" charset="-122"/>
                </a:defRPr>
              </a:lvl7pPr>
              <a:lvl8pPr marL="3429000" indent="-228600" fontAlgn="base">
                <a:spcBef>
                  <a:spcPct val="0"/>
                </a:spcBef>
                <a:spcAft>
                  <a:spcPct val="0"/>
                </a:spcAft>
                <a:defRPr sz="1200">
                  <a:latin typeface="宋体" panose="02010600030101010101" pitchFamily="2" charset="-122"/>
                  <a:ea typeface="宋体" panose="02010600030101010101" pitchFamily="2" charset="-122"/>
                </a:defRPr>
              </a:lvl8pPr>
              <a:lvl9pPr marL="3886200" indent="-228600" fontAlgn="base">
                <a:spcBef>
                  <a:spcPct val="0"/>
                </a:spcBef>
                <a:spcAft>
                  <a:spcPct val="0"/>
                </a:spcAft>
                <a:defRPr sz="1200">
                  <a:latin typeface="宋体" panose="02010600030101010101" pitchFamily="2" charset="-122"/>
                  <a:ea typeface="宋体" panose="02010600030101010101" pitchFamily="2" charset="-122"/>
                </a:defRPr>
              </a:lvl9pPr>
            </a:lstStyle>
            <a:p>
              <a:r>
                <a:rPr lang="en-US" altLang="zh-CN" sz="2000" dirty="0">
                  <a:solidFill>
                    <a:srgbClr val="FFFFFF"/>
                  </a:solidFill>
                  <a:latin typeface="微软雅黑" panose="020B0503020204020204" pitchFamily="34" charset="-122"/>
                  <a:ea typeface="微软雅黑" panose="020B0503020204020204" pitchFamily="34" charset="-122"/>
                </a:rPr>
                <a:t>APS</a:t>
              </a:r>
              <a:r>
                <a:rPr lang="zh-CN" altLang="en-US" sz="2000" dirty="0">
                  <a:solidFill>
                    <a:srgbClr val="FFFFFF"/>
                  </a:solidFill>
                  <a:latin typeface="微软雅黑" panose="020B0503020204020204" pitchFamily="34" charset="-122"/>
                  <a:ea typeface="微软雅黑" panose="020B0503020204020204" pitchFamily="34" charset="-122"/>
                </a:rPr>
                <a:t>丰富的</a:t>
              </a:r>
              <a:r>
                <a:rPr lang="en-US" altLang="zh-CN" sz="2000" dirty="0">
                  <a:solidFill>
                    <a:srgbClr val="FFFFFF"/>
                  </a:solidFill>
                  <a:latin typeface="微软雅黑" panose="020B0503020204020204" pitchFamily="34" charset="-122"/>
                  <a:ea typeface="微软雅黑" panose="020B0503020204020204" pitchFamily="34" charset="-122"/>
                </a:rPr>
                <a:t>what-if</a:t>
              </a:r>
              <a:r>
                <a:rPr lang="zh-CN" altLang="en-US" sz="2000" dirty="0">
                  <a:solidFill>
                    <a:srgbClr val="FFFFFF"/>
                  </a:solidFill>
                  <a:latin typeface="微软雅黑" panose="020B0503020204020204" pitchFamily="34" charset="-122"/>
                  <a:ea typeface="微软雅黑" panose="020B0503020204020204" pitchFamily="34" charset="-122"/>
                </a:rPr>
                <a:t>分析，可以支持规划者快速结合生产信息，针对订单、工艺、物料、存货、</a:t>
              </a:r>
              <a:r>
                <a:rPr lang="en-US" altLang="zh-CN" sz="2000" dirty="0">
                  <a:solidFill>
                    <a:srgbClr val="FFFFFF"/>
                  </a:solidFill>
                  <a:latin typeface="微软雅黑" panose="020B0503020204020204" pitchFamily="34" charset="-122"/>
                  <a:ea typeface="微软雅黑" panose="020B0503020204020204" pitchFamily="34" charset="-122"/>
                </a:rPr>
                <a:t>BOM</a:t>
              </a:r>
              <a:r>
                <a:rPr lang="zh-CN" altLang="en-US" sz="2000" dirty="0">
                  <a:solidFill>
                    <a:srgbClr val="FFFFFF"/>
                  </a:solidFill>
                  <a:latin typeface="微软雅黑" panose="020B0503020204020204" pitchFamily="34" charset="-122"/>
                  <a:ea typeface="微软雅黑" panose="020B0503020204020204" pitchFamily="34" charset="-122"/>
                </a:rPr>
                <a:t>与产能等动态变化，进行“事前分析”，科学地做出平衡企业利益与顾客权益的最佳决策。</a:t>
              </a:r>
              <a:endParaRPr lang="zh-CN" altLang="en-US" sz="2000" dirty="0">
                <a:solidFill>
                  <a:srgbClr val="FFFF00"/>
                </a:solidFill>
                <a:latin typeface="微软雅黑" panose="020B0503020204020204" pitchFamily="34" charset="-122"/>
                <a:ea typeface="微软雅黑" panose="020B0503020204020204" pitchFamily="34" charset="-122"/>
              </a:endParaRPr>
            </a:p>
          </p:txBody>
        </p:sp>
        <p:sp>
          <p:nvSpPr>
            <p:cNvPr id="20" name="右箭头 9">
              <a:extLst>
                <a:ext uri="{FF2B5EF4-FFF2-40B4-BE49-F238E27FC236}">
                  <a16:creationId xmlns:a16="http://schemas.microsoft.com/office/drawing/2014/main" xmlns="" id="{251760BD-8366-4DBA-9E7E-BBC982AB4EB2}"/>
                </a:ext>
              </a:extLst>
            </p:cNvPr>
            <p:cNvSpPr/>
            <p:nvPr/>
          </p:nvSpPr>
          <p:spPr>
            <a:xfrm>
              <a:off x="9439249" y="3575460"/>
              <a:ext cx="460040" cy="4149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AutoShape 7">
              <a:extLst>
                <a:ext uri="{FF2B5EF4-FFF2-40B4-BE49-F238E27FC236}">
                  <a16:creationId xmlns:a16="http://schemas.microsoft.com/office/drawing/2014/main" xmlns="" id="{323A13CF-805C-4CE0-93EF-1E4980D3413F}"/>
                </a:ext>
              </a:extLst>
            </p:cNvPr>
            <p:cNvSpPr>
              <a:spLocks noChangeArrowheads="1"/>
            </p:cNvSpPr>
            <p:nvPr/>
          </p:nvSpPr>
          <p:spPr bwMode="auto">
            <a:xfrm>
              <a:off x="9968306" y="1949135"/>
              <a:ext cx="2217310" cy="4054094"/>
            </a:xfrm>
            <a:prstGeom prst="roundRect">
              <a:avLst>
                <a:gd name="adj" fmla="val 13745"/>
              </a:avLst>
            </a:prstGeom>
            <a:solidFill>
              <a:schemeClr val="bg1"/>
            </a:solidFill>
            <a:ln w="38100">
              <a:solidFill>
                <a:srgbClr val="0B1749"/>
              </a:solidFill>
              <a:round/>
              <a:headEnd/>
              <a:tailEnd/>
            </a:ln>
          </p:spPr>
          <p:txBody>
            <a:bodyPr wrap="none" anchor="ctr"/>
            <a:lstStyle>
              <a:lvl1pPr eaLnBrk="0" hangingPunct="0">
                <a:defRPr sz="1400" b="1">
                  <a:solidFill>
                    <a:srgbClr val="000000"/>
                  </a:solidFill>
                  <a:latin typeface="Arial" panose="020B0604020202020204" pitchFamily="34" charset="0"/>
                  <a:ea typeface="SimSun" panose="02010600030101010101" pitchFamily="2" charset="-122"/>
                </a:defRPr>
              </a:lvl1pPr>
              <a:lvl2pPr marL="742950" indent="-285750" eaLnBrk="0" hangingPunct="0">
                <a:defRPr sz="1400" b="1">
                  <a:solidFill>
                    <a:srgbClr val="000000"/>
                  </a:solidFill>
                  <a:latin typeface="Arial" panose="020B0604020202020204" pitchFamily="34" charset="0"/>
                  <a:ea typeface="SimSun" panose="02010600030101010101" pitchFamily="2" charset="-122"/>
                </a:defRPr>
              </a:lvl2pPr>
              <a:lvl3pPr marL="1143000" indent="-228600" eaLnBrk="0" hangingPunct="0">
                <a:defRPr sz="1400" b="1">
                  <a:solidFill>
                    <a:srgbClr val="000000"/>
                  </a:solidFill>
                  <a:latin typeface="Arial" panose="020B0604020202020204" pitchFamily="34" charset="0"/>
                  <a:ea typeface="SimSun" panose="02010600030101010101" pitchFamily="2" charset="-122"/>
                </a:defRPr>
              </a:lvl3pPr>
              <a:lvl4pPr marL="1600200" indent="-228600" eaLnBrk="0" hangingPunct="0">
                <a:defRPr sz="1400" b="1">
                  <a:solidFill>
                    <a:srgbClr val="000000"/>
                  </a:solidFill>
                  <a:latin typeface="Arial" panose="020B0604020202020204" pitchFamily="34" charset="0"/>
                  <a:ea typeface="SimSun" panose="02010600030101010101" pitchFamily="2" charset="-122"/>
                </a:defRPr>
              </a:lvl4pPr>
              <a:lvl5pPr marL="2057400" indent="-228600" eaLnBrk="0" hangingPunct="0">
                <a:defRPr sz="1400" b="1">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9pPr>
            </a:lstStyle>
            <a:p>
              <a:pPr eaLnBrk="1" hangingPunct="1"/>
              <a:endParaRPr lang="zh-CN" altLang="en-US"/>
            </a:p>
          </p:txBody>
        </p:sp>
        <p:grpSp>
          <p:nvGrpSpPr>
            <p:cNvPr id="22" name="Group 8">
              <a:extLst>
                <a:ext uri="{FF2B5EF4-FFF2-40B4-BE49-F238E27FC236}">
                  <a16:creationId xmlns:a16="http://schemas.microsoft.com/office/drawing/2014/main" xmlns="" id="{B0F431A4-0157-4AAA-9745-D7E4CC5DB3E2}"/>
                </a:ext>
              </a:extLst>
            </p:cNvPr>
            <p:cNvGrpSpPr>
              <a:grpSpLocks/>
            </p:cNvGrpSpPr>
            <p:nvPr/>
          </p:nvGrpSpPr>
          <p:grpSpPr bwMode="auto">
            <a:xfrm>
              <a:off x="9910648" y="1883460"/>
              <a:ext cx="2305050" cy="953017"/>
              <a:chOff x="1247" y="1903"/>
              <a:chExt cx="1839" cy="653"/>
            </a:xfrm>
          </p:grpSpPr>
          <p:sp>
            <p:nvSpPr>
              <p:cNvPr id="24" name="圆角矩形 9">
                <a:extLst>
                  <a:ext uri="{FF2B5EF4-FFF2-40B4-BE49-F238E27FC236}">
                    <a16:creationId xmlns:a16="http://schemas.microsoft.com/office/drawing/2014/main" xmlns="" id="{F0291F8D-3BCA-4219-8011-958B106A6ABA}"/>
                  </a:ext>
                </a:extLst>
              </p:cNvPr>
              <p:cNvSpPr/>
              <p:nvPr/>
            </p:nvSpPr>
            <p:spPr>
              <a:xfrm>
                <a:off x="1399" y="2032"/>
                <a:ext cx="1539" cy="349"/>
              </a:xfrm>
              <a:prstGeom prst="roundRect">
                <a:avLst>
                  <a:gd name="adj" fmla="val 10568"/>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zh-CN" altLang="en-US" sz="1600">
                  <a:solidFill>
                    <a:schemeClr val="bg1"/>
                  </a:solidFill>
                  <a:latin typeface="微软雅黑" pitchFamily="34" charset="-122"/>
                  <a:ea typeface="微软雅黑" pitchFamily="34" charset="-122"/>
                </a:endParaRPr>
              </a:p>
            </p:txBody>
          </p:sp>
          <p:sp>
            <p:nvSpPr>
              <p:cNvPr id="25" name="Text Box 10">
                <a:extLst>
                  <a:ext uri="{FF2B5EF4-FFF2-40B4-BE49-F238E27FC236}">
                    <a16:creationId xmlns:a16="http://schemas.microsoft.com/office/drawing/2014/main" xmlns="" id="{D472D57A-0385-4F38-8DAA-AF10F8E6B8A3}"/>
                  </a:ext>
                </a:extLst>
              </p:cNvPr>
              <p:cNvSpPr txBox="1">
                <a:spLocks noChangeArrowheads="1"/>
              </p:cNvSpPr>
              <p:nvPr/>
            </p:nvSpPr>
            <p:spPr bwMode="gray">
              <a:xfrm>
                <a:off x="1467" y="2093"/>
                <a:ext cx="13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1400" b="1">
                    <a:solidFill>
                      <a:srgbClr val="000000"/>
                    </a:solidFill>
                    <a:latin typeface="Arial" panose="020B0604020202020204" pitchFamily="34" charset="0"/>
                    <a:ea typeface="SimSun" panose="02010600030101010101" pitchFamily="2" charset="-122"/>
                  </a:defRPr>
                </a:lvl1pPr>
                <a:lvl2pPr marL="742950" indent="-285750" eaLnBrk="0" hangingPunct="0">
                  <a:defRPr sz="1400" b="1">
                    <a:solidFill>
                      <a:srgbClr val="000000"/>
                    </a:solidFill>
                    <a:latin typeface="Arial" panose="020B0604020202020204" pitchFamily="34" charset="0"/>
                    <a:ea typeface="SimSun" panose="02010600030101010101" pitchFamily="2" charset="-122"/>
                  </a:defRPr>
                </a:lvl2pPr>
                <a:lvl3pPr marL="1143000" indent="-228600" eaLnBrk="0" hangingPunct="0">
                  <a:defRPr sz="1400" b="1">
                    <a:solidFill>
                      <a:srgbClr val="000000"/>
                    </a:solidFill>
                    <a:latin typeface="Arial" panose="020B0604020202020204" pitchFamily="34" charset="0"/>
                    <a:ea typeface="SimSun" panose="02010600030101010101" pitchFamily="2" charset="-122"/>
                  </a:defRPr>
                </a:lvl3pPr>
                <a:lvl4pPr marL="1600200" indent="-228600" eaLnBrk="0" hangingPunct="0">
                  <a:defRPr sz="1400" b="1">
                    <a:solidFill>
                      <a:srgbClr val="000000"/>
                    </a:solidFill>
                    <a:latin typeface="Arial" panose="020B0604020202020204" pitchFamily="34" charset="0"/>
                    <a:ea typeface="SimSun" panose="02010600030101010101" pitchFamily="2" charset="-122"/>
                  </a:defRPr>
                </a:lvl4pPr>
                <a:lvl5pPr marL="2057400" indent="-228600" eaLnBrk="0" hangingPunct="0">
                  <a:defRPr sz="1400" b="1">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9pPr>
              </a:lstStyle>
              <a:p>
                <a:pPr algn="ctr"/>
                <a:r>
                  <a:rPr lang="zh-CN" altLang="en-US" sz="1600" dirty="0">
                    <a:solidFill>
                      <a:schemeClr val="bg1"/>
                    </a:solidFill>
                  </a:rPr>
                  <a:t>接单？交期？</a:t>
                </a:r>
              </a:p>
            </p:txBody>
          </p:sp>
        </p:grpSp>
        <p:grpSp>
          <p:nvGrpSpPr>
            <p:cNvPr id="26" name="Group 11">
              <a:extLst>
                <a:ext uri="{FF2B5EF4-FFF2-40B4-BE49-F238E27FC236}">
                  <a16:creationId xmlns:a16="http://schemas.microsoft.com/office/drawing/2014/main" xmlns="" id="{B835F241-7B9E-49F2-A6C7-6E64DC7E4C71}"/>
                </a:ext>
              </a:extLst>
            </p:cNvPr>
            <p:cNvGrpSpPr>
              <a:grpSpLocks/>
            </p:cNvGrpSpPr>
            <p:nvPr/>
          </p:nvGrpSpPr>
          <p:grpSpPr bwMode="auto">
            <a:xfrm>
              <a:off x="10101168" y="2734317"/>
              <a:ext cx="1929022" cy="509346"/>
              <a:chOff x="1399" y="2032"/>
              <a:chExt cx="1539" cy="349"/>
            </a:xfrm>
          </p:grpSpPr>
          <p:sp>
            <p:nvSpPr>
              <p:cNvPr id="27" name="圆角矩形 9">
                <a:extLst>
                  <a:ext uri="{FF2B5EF4-FFF2-40B4-BE49-F238E27FC236}">
                    <a16:creationId xmlns:a16="http://schemas.microsoft.com/office/drawing/2014/main" xmlns="" id="{0CAD8F46-B038-4C21-9BB1-AA8FFB1A7167}"/>
                  </a:ext>
                </a:extLst>
              </p:cNvPr>
              <p:cNvSpPr/>
              <p:nvPr/>
            </p:nvSpPr>
            <p:spPr>
              <a:xfrm>
                <a:off x="1399" y="2032"/>
                <a:ext cx="1539" cy="349"/>
              </a:xfrm>
              <a:prstGeom prst="roundRect">
                <a:avLst>
                  <a:gd name="adj" fmla="val 10568"/>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zh-CN" altLang="en-US" sz="1600">
                  <a:solidFill>
                    <a:schemeClr val="bg1"/>
                  </a:solidFill>
                  <a:latin typeface="微软雅黑" pitchFamily="34" charset="-122"/>
                  <a:ea typeface="微软雅黑" pitchFamily="34" charset="-122"/>
                </a:endParaRPr>
              </a:p>
            </p:txBody>
          </p:sp>
          <p:sp>
            <p:nvSpPr>
              <p:cNvPr id="28" name="Text Box 13">
                <a:extLst>
                  <a:ext uri="{FF2B5EF4-FFF2-40B4-BE49-F238E27FC236}">
                    <a16:creationId xmlns:a16="http://schemas.microsoft.com/office/drawing/2014/main" xmlns="" id="{F348FDFA-66ED-4520-A5A7-933A1FF30461}"/>
                  </a:ext>
                </a:extLst>
              </p:cNvPr>
              <p:cNvSpPr txBox="1">
                <a:spLocks noChangeArrowheads="1"/>
              </p:cNvSpPr>
              <p:nvPr/>
            </p:nvSpPr>
            <p:spPr bwMode="gray">
              <a:xfrm>
                <a:off x="1467" y="2093"/>
                <a:ext cx="1380"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1400" b="1">
                    <a:solidFill>
                      <a:srgbClr val="000000"/>
                    </a:solidFill>
                    <a:latin typeface="Arial" panose="020B0604020202020204" pitchFamily="34" charset="0"/>
                    <a:ea typeface="SimSun" panose="02010600030101010101" pitchFamily="2" charset="-122"/>
                  </a:defRPr>
                </a:lvl1pPr>
                <a:lvl2pPr marL="742950" indent="-285750" eaLnBrk="0" hangingPunct="0">
                  <a:defRPr sz="1400" b="1">
                    <a:solidFill>
                      <a:srgbClr val="000000"/>
                    </a:solidFill>
                    <a:latin typeface="Arial" panose="020B0604020202020204" pitchFamily="34" charset="0"/>
                    <a:ea typeface="SimSun" panose="02010600030101010101" pitchFamily="2" charset="-122"/>
                  </a:defRPr>
                </a:lvl2pPr>
                <a:lvl3pPr marL="1143000" indent="-228600" eaLnBrk="0" hangingPunct="0">
                  <a:defRPr sz="1400" b="1">
                    <a:solidFill>
                      <a:srgbClr val="000000"/>
                    </a:solidFill>
                    <a:latin typeface="Arial" panose="020B0604020202020204" pitchFamily="34" charset="0"/>
                    <a:ea typeface="SimSun" panose="02010600030101010101" pitchFamily="2" charset="-122"/>
                  </a:defRPr>
                </a:lvl3pPr>
                <a:lvl4pPr marL="1600200" indent="-228600" eaLnBrk="0" hangingPunct="0">
                  <a:defRPr sz="1400" b="1">
                    <a:solidFill>
                      <a:srgbClr val="000000"/>
                    </a:solidFill>
                    <a:latin typeface="Arial" panose="020B0604020202020204" pitchFamily="34" charset="0"/>
                    <a:ea typeface="SimSun" panose="02010600030101010101" pitchFamily="2" charset="-122"/>
                  </a:defRPr>
                </a:lvl4pPr>
                <a:lvl5pPr marL="2057400" indent="-228600" eaLnBrk="0" hangingPunct="0">
                  <a:defRPr sz="1400" b="1">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9pPr>
              </a:lstStyle>
              <a:p>
                <a:pPr algn="ctr"/>
                <a:r>
                  <a:rPr lang="zh-CN" altLang="en-US" sz="1600" dirty="0">
                    <a:solidFill>
                      <a:schemeClr val="bg1"/>
                    </a:solidFill>
                  </a:rPr>
                  <a:t>产能是否满足？</a:t>
                </a:r>
              </a:p>
            </p:txBody>
          </p:sp>
        </p:grpSp>
        <p:grpSp>
          <p:nvGrpSpPr>
            <p:cNvPr id="29" name="Group 14">
              <a:extLst>
                <a:ext uri="{FF2B5EF4-FFF2-40B4-BE49-F238E27FC236}">
                  <a16:creationId xmlns:a16="http://schemas.microsoft.com/office/drawing/2014/main" xmlns="" id="{2C404917-6CC4-492A-9200-236934DD131B}"/>
                </a:ext>
              </a:extLst>
            </p:cNvPr>
            <p:cNvGrpSpPr>
              <a:grpSpLocks/>
            </p:cNvGrpSpPr>
            <p:nvPr/>
          </p:nvGrpSpPr>
          <p:grpSpPr bwMode="auto">
            <a:xfrm>
              <a:off x="9910648" y="3869764"/>
              <a:ext cx="2305050" cy="953017"/>
              <a:chOff x="1247" y="1903"/>
              <a:chExt cx="1839" cy="653"/>
            </a:xfrm>
          </p:grpSpPr>
          <p:sp>
            <p:nvSpPr>
              <p:cNvPr id="30" name="圆角矩形 9">
                <a:extLst>
                  <a:ext uri="{FF2B5EF4-FFF2-40B4-BE49-F238E27FC236}">
                    <a16:creationId xmlns:a16="http://schemas.microsoft.com/office/drawing/2014/main" xmlns="" id="{6CF8F924-F466-4D2E-9764-1667ECF0A80A}"/>
                  </a:ext>
                </a:extLst>
              </p:cNvPr>
              <p:cNvSpPr/>
              <p:nvPr/>
            </p:nvSpPr>
            <p:spPr>
              <a:xfrm>
                <a:off x="1399" y="2032"/>
                <a:ext cx="1539" cy="349"/>
              </a:xfrm>
              <a:prstGeom prst="roundRect">
                <a:avLst>
                  <a:gd name="adj" fmla="val 10568"/>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zh-CN" altLang="en-US" sz="1600">
                  <a:solidFill>
                    <a:schemeClr val="bg1"/>
                  </a:solidFill>
                  <a:latin typeface="微软雅黑" pitchFamily="34" charset="-122"/>
                  <a:ea typeface="微软雅黑" pitchFamily="34" charset="-122"/>
                </a:endParaRPr>
              </a:p>
            </p:txBody>
          </p:sp>
          <p:sp>
            <p:nvSpPr>
              <p:cNvPr id="31" name="Text Box 16">
                <a:extLst>
                  <a:ext uri="{FF2B5EF4-FFF2-40B4-BE49-F238E27FC236}">
                    <a16:creationId xmlns:a16="http://schemas.microsoft.com/office/drawing/2014/main" xmlns="" id="{5D409C91-6657-4825-A330-138F415470CA}"/>
                  </a:ext>
                </a:extLst>
              </p:cNvPr>
              <p:cNvSpPr txBox="1">
                <a:spLocks noChangeArrowheads="1"/>
              </p:cNvSpPr>
              <p:nvPr/>
            </p:nvSpPr>
            <p:spPr bwMode="gray">
              <a:xfrm>
                <a:off x="1467" y="2093"/>
                <a:ext cx="138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1400" b="1">
                    <a:solidFill>
                      <a:srgbClr val="000000"/>
                    </a:solidFill>
                    <a:latin typeface="Arial" panose="020B0604020202020204" pitchFamily="34" charset="0"/>
                    <a:ea typeface="SimSun" panose="02010600030101010101" pitchFamily="2" charset="-122"/>
                  </a:defRPr>
                </a:lvl1pPr>
                <a:lvl2pPr marL="742950" indent="-285750" eaLnBrk="0" hangingPunct="0">
                  <a:defRPr sz="1400" b="1">
                    <a:solidFill>
                      <a:srgbClr val="000000"/>
                    </a:solidFill>
                    <a:latin typeface="Arial" panose="020B0604020202020204" pitchFamily="34" charset="0"/>
                    <a:ea typeface="SimSun" panose="02010600030101010101" pitchFamily="2" charset="-122"/>
                  </a:defRPr>
                </a:lvl2pPr>
                <a:lvl3pPr marL="1143000" indent="-228600" eaLnBrk="0" hangingPunct="0">
                  <a:defRPr sz="1400" b="1">
                    <a:solidFill>
                      <a:srgbClr val="000000"/>
                    </a:solidFill>
                    <a:latin typeface="Arial" panose="020B0604020202020204" pitchFamily="34" charset="0"/>
                    <a:ea typeface="SimSun" panose="02010600030101010101" pitchFamily="2" charset="-122"/>
                  </a:defRPr>
                </a:lvl3pPr>
                <a:lvl4pPr marL="1600200" indent="-228600" eaLnBrk="0" hangingPunct="0">
                  <a:defRPr sz="1400" b="1">
                    <a:solidFill>
                      <a:srgbClr val="000000"/>
                    </a:solidFill>
                    <a:latin typeface="Arial" panose="020B0604020202020204" pitchFamily="34" charset="0"/>
                    <a:ea typeface="SimSun" panose="02010600030101010101" pitchFamily="2" charset="-122"/>
                  </a:defRPr>
                </a:lvl4pPr>
                <a:lvl5pPr marL="2057400" indent="-228600" eaLnBrk="0" hangingPunct="0">
                  <a:defRPr sz="1400" b="1">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9pPr>
              </a:lstStyle>
              <a:p>
                <a:pPr algn="ctr"/>
                <a:r>
                  <a:rPr lang="zh-CN" altLang="en-US" sz="1600" dirty="0">
                    <a:solidFill>
                      <a:schemeClr val="bg1"/>
                    </a:solidFill>
                  </a:rPr>
                  <a:t>何种排程策略？</a:t>
                </a:r>
              </a:p>
            </p:txBody>
          </p:sp>
        </p:grpSp>
        <p:grpSp>
          <p:nvGrpSpPr>
            <p:cNvPr id="32" name="Group 17">
              <a:extLst>
                <a:ext uri="{FF2B5EF4-FFF2-40B4-BE49-F238E27FC236}">
                  <a16:creationId xmlns:a16="http://schemas.microsoft.com/office/drawing/2014/main" xmlns="" id="{12418701-CC72-4780-87BC-44CEAB94E7BF}"/>
                </a:ext>
              </a:extLst>
            </p:cNvPr>
            <p:cNvGrpSpPr>
              <a:grpSpLocks/>
            </p:cNvGrpSpPr>
            <p:nvPr/>
          </p:nvGrpSpPr>
          <p:grpSpPr bwMode="auto">
            <a:xfrm>
              <a:off x="9910648" y="3207176"/>
              <a:ext cx="2305050" cy="953017"/>
              <a:chOff x="1247" y="1903"/>
              <a:chExt cx="1839" cy="653"/>
            </a:xfrm>
          </p:grpSpPr>
          <p:sp>
            <p:nvSpPr>
              <p:cNvPr id="33" name="圆角矩形 9">
                <a:extLst>
                  <a:ext uri="{FF2B5EF4-FFF2-40B4-BE49-F238E27FC236}">
                    <a16:creationId xmlns:a16="http://schemas.microsoft.com/office/drawing/2014/main" xmlns="" id="{DA8F0F96-5001-4D16-BA08-E239B742D486}"/>
                  </a:ext>
                </a:extLst>
              </p:cNvPr>
              <p:cNvSpPr/>
              <p:nvPr/>
            </p:nvSpPr>
            <p:spPr>
              <a:xfrm>
                <a:off x="1399" y="2032"/>
                <a:ext cx="1539" cy="349"/>
              </a:xfrm>
              <a:prstGeom prst="roundRect">
                <a:avLst>
                  <a:gd name="adj" fmla="val 10568"/>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zh-CN" altLang="en-US" sz="1600">
                  <a:solidFill>
                    <a:schemeClr val="bg1"/>
                  </a:solidFill>
                  <a:latin typeface="微软雅黑" pitchFamily="34" charset="-122"/>
                  <a:ea typeface="微软雅黑" pitchFamily="34" charset="-122"/>
                </a:endParaRPr>
              </a:p>
            </p:txBody>
          </p:sp>
          <p:sp>
            <p:nvSpPr>
              <p:cNvPr id="34" name="Text Box 19">
                <a:extLst>
                  <a:ext uri="{FF2B5EF4-FFF2-40B4-BE49-F238E27FC236}">
                    <a16:creationId xmlns:a16="http://schemas.microsoft.com/office/drawing/2014/main" xmlns="" id="{E0FD86D4-82E8-4311-BF2B-1DBD6C31F792}"/>
                  </a:ext>
                </a:extLst>
              </p:cNvPr>
              <p:cNvSpPr txBox="1">
                <a:spLocks noChangeArrowheads="1"/>
              </p:cNvSpPr>
              <p:nvPr/>
            </p:nvSpPr>
            <p:spPr bwMode="gray">
              <a:xfrm>
                <a:off x="1467" y="2093"/>
                <a:ext cx="13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1400" b="1">
                    <a:solidFill>
                      <a:srgbClr val="000000"/>
                    </a:solidFill>
                    <a:latin typeface="Arial" panose="020B0604020202020204" pitchFamily="34" charset="0"/>
                    <a:ea typeface="SimSun" panose="02010600030101010101" pitchFamily="2" charset="-122"/>
                  </a:defRPr>
                </a:lvl1pPr>
                <a:lvl2pPr marL="742950" indent="-285750" eaLnBrk="0" hangingPunct="0">
                  <a:defRPr sz="1400" b="1">
                    <a:solidFill>
                      <a:srgbClr val="000000"/>
                    </a:solidFill>
                    <a:latin typeface="Arial" panose="020B0604020202020204" pitchFamily="34" charset="0"/>
                    <a:ea typeface="SimSun" panose="02010600030101010101" pitchFamily="2" charset="-122"/>
                  </a:defRPr>
                </a:lvl2pPr>
                <a:lvl3pPr marL="1143000" indent="-228600" eaLnBrk="0" hangingPunct="0">
                  <a:defRPr sz="1400" b="1">
                    <a:solidFill>
                      <a:srgbClr val="000000"/>
                    </a:solidFill>
                    <a:latin typeface="Arial" panose="020B0604020202020204" pitchFamily="34" charset="0"/>
                    <a:ea typeface="SimSun" panose="02010600030101010101" pitchFamily="2" charset="-122"/>
                  </a:defRPr>
                </a:lvl3pPr>
                <a:lvl4pPr marL="1600200" indent="-228600" eaLnBrk="0" hangingPunct="0">
                  <a:defRPr sz="1400" b="1">
                    <a:solidFill>
                      <a:srgbClr val="000000"/>
                    </a:solidFill>
                    <a:latin typeface="Arial" panose="020B0604020202020204" pitchFamily="34" charset="0"/>
                    <a:ea typeface="SimSun" panose="02010600030101010101" pitchFamily="2" charset="-122"/>
                  </a:defRPr>
                </a:lvl4pPr>
                <a:lvl5pPr marL="2057400" indent="-228600" eaLnBrk="0" hangingPunct="0">
                  <a:defRPr sz="1400" b="1">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9pPr>
              </a:lstStyle>
              <a:p>
                <a:pPr algn="ctr"/>
                <a:r>
                  <a:rPr lang="zh-CN" altLang="en-US" sz="1600" dirty="0">
                    <a:solidFill>
                      <a:schemeClr val="bg1"/>
                    </a:solidFill>
                  </a:rPr>
                  <a:t>是否插单？</a:t>
                </a:r>
              </a:p>
            </p:txBody>
          </p:sp>
        </p:grpSp>
        <p:grpSp>
          <p:nvGrpSpPr>
            <p:cNvPr id="35" name="Group 20">
              <a:extLst>
                <a:ext uri="{FF2B5EF4-FFF2-40B4-BE49-F238E27FC236}">
                  <a16:creationId xmlns:a16="http://schemas.microsoft.com/office/drawing/2014/main" xmlns="" id="{D686050C-56B3-4252-8338-775ECA35C4EB}"/>
                </a:ext>
              </a:extLst>
            </p:cNvPr>
            <p:cNvGrpSpPr>
              <a:grpSpLocks/>
            </p:cNvGrpSpPr>
            <p:nvPr/>
          </p:nvGrpSpPr>
          <p:grpSpPr bwMode="auto">
            <a:xfrm>
              <a:off x="10101168" y="4719161"/>
              <a:ext cx="1929022" cy="509346"/>
              <a:chOff x="1399" y="2032"/>
              <a:chExt cx="1539" cy="349"/>
            </a:xfrm>
          </p:grpSpPr>
          <p:sp>
            <p:nvSpPr>
              <p:cNvPr id="36" name="圆角矩形 42">
                <a:extLst>
                  <a:ext uri="{FF2B5EF4-FFF2-40B4-BE49-F238E27FC236}">
                    <a16:creationId xmlns:a16="http://schemas.microsoft.com/office/drawing/2014/main" xmlns="" id="{7A2AEDA5-EE78-44E4-9566-FD9356FE6DA6}"/>
                  </a:ext>
                </a:extLst>
              </p:cNvPr>
              <p:cNvSpPr/>
              <p:nvPr/>
            </p:nvSpPr>
            <p:spPr>
              <a:xfrm>
                <a:off x="1399" y="2032"/>
                <a:ext cx="1539" cy="349"/>
              </a:xfrm>
              <a:prstGeom prst="roundRect">
                <a:avLst>
                  <a:gd name="adj" fmla="val 10568"/>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zh-CN" altLang="en-US" sz="1600">
                  <a:solidFill>
                    <a:schemeClr val="bg1"/>
                  </a:solidFill>
                  <a:latin typeface="微软雅黑" pitchFamily="34" charset="-122"/>
                  <a:ea typeface="微软雅黑" pitchFamily="34" charset="-122"/>
                </a:endParaRPr>
              </a:p>
            </p:txBody>
          </p:sp>
          <p:sp>
            <p:nvSpPr>
              <p:cNvPr id="37" name="Text Box 22">
                <a:extLst>
                  <a:ext uri="{FF2B5EF4-FFF2-40B4-BE49-F238E27FC236}">
                    <a16:creationId xmlns:a16="http://schemas.microsoft.com/office/drawing/2014/main" xmlns="" id="{0B66F5DD-DE8D-411E-9F87-11862574F79E}"/>
                  </a:ext>
                </a:extLst>
              </p:cNvPr>
              <p:cNvSpPr txBox="1">
                <a:spLocks noChangeArrowheads="1"/>
              </p:cNvSpPr>
              <p:nvPr/>
            </p:nvSpPr>
            <p:spPr bwMode="gray">
              <a:xfrm>
                <a:off x="1467" y="2093"/>
                <a:ext cx="1380"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1400" b="1">
                    <a:solidFill>
                      <a:srgbClr val="000000"/>
                    </a:solidFill>
                    <a:latin typeface="Arial" panose="020B0604020202020204" pitchFamily="34" charset="0"/>
                    <a:ea typeface="SimSun" panose="02010600030101010101" pitchFamily="2" charset="-122"/>
                  </a:defRPr>
                </a:lvl1pPr>
                <a:lvl2pPr marL="742950" indent="-285750" eaLnBrk="0" hangingPunct="0">
                  <a:defRPr sz="1400" b="1">
                    <a:solidFill>
                      <a:srgbClr val="000000"/>
                    </a:solidFill>
                    <a:latin typeface="Arial" panose="020B0604020202020204" pitchFamily="34" charset="0"/>
                    <a:ea typeface="SimSun" panose="02010600030101010101" pitchFamily="2" charset="-122"/>
                  </a:defRPr>
                </a:lvl2pPr>
                <a:lvl3pPr marL="1143000" indent="-228600" eaLnBrk="0" hangingPunct="0">
                  <a:defRPr sz="1400" b="1">
                    <a:solidFill>
                      <a:srgbClr val="000000"/>
                    </a:solidFill>
                    <a:latin typeface="Arial" panose="020B0604020202020204" pitchFamily="34" charset="0"/>
                    <a:ea typeface="SimSun" panose="02010600030101010101" pitchFamily="2" charset="-122"/>
                  </a:defRPr>
                </a:lvl3pPr>
                <a:lvl4pPr marL="1600200" indent="-228600" eaLnBrk="0" hangingPunct="0">
                  <a:defRPr sz="1400" b="1">
                    <a:solidFill>
                      <a:srgbClr val="000000"/>
                    </a:solidFill>
                    <a:latin typeface="Arial" panose="020B0604020202020204" pitchFamily="34" charset="0"/>
                    <a:ea typeface="SimSun" panose="02010600030101010101" pitchFamily="2" charset="-122"/>
                  </a:defRPr>
                </a:lvl4pPr>
                <a:lvl5pPr marL="2057400" indent="-228600" eaLnBrk="0" hangingPunct="0">
                  <a:defRPr sz="1400" b="1">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9pPr>
              </a:lstStyle>
              <a:p>
                <a:pPr algn="ctr"/>
                <a:r>
                  <a:rPr lang="zh-CN" altLang="en-US" sz="1600" dirty="0">
                    <a:solidFill>
                      <a:schemeClr val="bg1"/>
                    </a:solidFill>
                    <a:latin typeface="SimSun" panose="02010600030101010101" pitchFamily="2" charset="-122"/>
                  </a:rPr>
                  <a:t>物料足够</a:t>
                </a:r>
                <a:r>
                  <a:rPr lang="zh-CN" altLang="en-US" sz="800" dirty="0">
                    <a:solidFill>
                      <a:schemeClr val="bg1"/>
                    </a:solidFill>
                    <a:latin typeface="SimSun" panose="02010600030101010101" pitchFamily="2" charset="-122"/>
                  </a:rPr>
                  <a:t>、</a:t>
                </a:r>
                <a:r>
                  <a:rPr lang="zh-CN" altLang="en-US" sz="1600" dirty="0">
                    <a:solidFill>
                      <a:schemeClr val="bg1"/>
                    </a:solidFill>
                    <a:latin typeface="SimSun" panose="02010600030101010101" pitchFamily="2" charset="-122"/>
                  </a:rPr>
                  <a:t>替代？</a:t>
                </a:r>
                <a:r>
                  <a:rPr lang="en-US" altLang="zh-CN" sz="1600" dirty="0">
                    <a:solidFill>
                      <a:schemeClr val="bg1"/>
                    </a:solidFill>
                  </a:rPr>
                  <a:t> </a:t>
                </a:r>
              </a:p>
            </p:txBody>
          </p:sp>
        </p:grpSp>
        <p:grpSp>
          <p:nvGrpSpPr>
            <p:cNvPr id="38" name="Group 20">
              <a:extLst>
                <a:ext uri="{FF2B5EF4-FFF2-40B4-BE49-F238E27FC236}">
                  <a16:creationId xmlns:a16="http://schemas.microsoft.com/office/drawing/2014/main" xmlns="" id="{E9FE7EF3-9C3B-4526-9E5B-619634794363}"/>
                </a:ext>
              </a:extLst>
            </p:cNvPr>
            <p:cNvGrpSpPr>
              <a:grpSpLocks/>
            </p:cNvGrpSpPr>
            <p:nvPr/>
          </p:nvGrpSpPr>
          <p:grpSpPr bwMode="auto">
            <a:xfrm>
              <a:off x="9932615" y="5154003"/>
              <a:ext cx="2305050" cy="953017"/>
              <a:chOff x="1247" y="1903"/>
              <a:chExt cx="1839" cy="653"/>
            </a:xfrm>
          </p:grpSpPr>
          <p:sp>
            <p:nvSpPr>
              <p:cNvPr id="39" name="圆角矩形 53">
                <a:extLst>
                  <a:ext uri="{FF2B5EF4-FFF2-40B4-BE49-F238E27FC236}">
                    <a16:creationId xmlns:a16="http://schemas.microsoft.com/office/drawing/2014/main" xmlns="" id="{78CA0A0B-27FE-4B73-902F-307630D90D0A}"/>
                  </a:ext>
                </a:extLst>
              </p:cNvPr>
              <p:cNvSpPr/>
              <p:nvPr/>
            </p:nvSpPr>
            <p:spPr>
              <a:xfrm>
                <a:off x="1399" y="2032"/>
                <a:ext cx="1539" cy="349"/>
              </a:xfrm>
              <a:prstGeom prst="roundRect">
                <a:avLst>
                  <a:gd name="adj" fmla="val 10568"/>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zh-CN" altLang="en-US" sz="1600">
                  <a:solidFill>
                    <a:schemeClr val="bg1"/>
                  </a:solidFill>
                  <a:latin typeface="微软雅黑" pitchFamily="34" charset="-122"/>
                  <a:ea typeface="微软雅黑" pitchFamily="34" charset="-122"/>
                </a:endParaRPr>
              </a:p>
            </p:txBody>
          </p:sp>
          <p:sp>
            <p:nvSpPr>
              <p:cNvPr id="40" name="Text Box 22">
                <a:extLst>
                  <a:ext uri="{FF2B5EF4-FFF2-40B4-BE49-F238E27FC236}">
                    <a16:creationId xmlns:a16="http://schemas.microsoft.com/office/drawing/2014/main" xmlns="" id="{0EAED084-B718-4CB3-9139-721C5F999AA9}"/>
                  </a:ext>
                </a:extLst>
              </p:cNvPr>
              <p:cNvSpPr txBox="1">
                <a:spLocks noChangeArrowheads="1"/>
              </p:cNvSpPr>
              <p:nvPr/>
            </p:nvSpPr>
            <p:spPr bwMode="gray">
              <a:xfrm>
                <a:off x="1467" y="2093"/>
                <a:ext cx="13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1400" b="1">
                    <a:solidFill>
                      <a:srgbClr val="000000"/>
                    </a:solidFill>
                    <a:latin typeface="Arial" panose="020B0604020202020204" pitchFamily="34" charset="0"/>
                    <a:ea typeface="SimSun" panose="02010600030101010101" pitchFamily="2" charset="-122"/>
                  </a:defRPr>
                </a:lvl1pPr>
                <a:lvl2pPr marL="742950" indent="-285750" eaLnBrk="0" hangingPunct="0">
                  <a:defRPr sz="1400" b="1">
                    <a:solidFill>
                      <a:srgbClr val="000000"/>
                    </a:solidFill>
                    <a:latin typeface="Arial" panose="020B0604020202020204" pitchFamily="34" charset="0"/>
                    <a:ea typeface="SimSun" panose="02010600030101010101" pitchFamily="2" charset="-122"/>
                  </a:defRPr>
                </a:lvl2pPr>
                <a:lvl3pPr marL="1143000" indent="-228600" eaLnBrk="0" hangingPunct="0">
                  <a:defRPr sz="1400" b="1">
                    <a:solidFill>
                      <a:srgbClr val="000000"/>
                    </a:solidFill>
                    <a:latin typeface="Arial" panose="020B0604020202020204" pitchFamily="34" charset="0"/>
                    <a:ea typeface="SimSun" panose="02010600030101010101" pitchFamily="2" charset="-122"/>
                  </a:defRPr>
                </a:lvl3pPr>
                <a:lvl4pPr marL="1600200" indent="-228600" eaLnBrk="0" hangingPunct="0">
                  <a:defRPr sz="1400" b="1">
                    <a:solidFill>
                      <a:srgbClr val="000000"/>
                    </a:solidFill>
                    <a:latin typeface="Arial" panose="020B0604020202020204" pitchFamily="34" charset="0"/>
                    <a:ea typeface="SimSun" panose="02010600030101010101" pitchFamily="2" charset="-122"/>
                  </a:defRPr>
                </a:lvl4pPr>
                <a:lvl5pPr marL="2057400" indent="-228600" eaLnBrk="0" hangingPunct="0">
                  <a:defRPr sz="1400" b="1">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400" b="1">
                    <a:solidFill>
                      <a:srgbClr val="000000"/>
                    </a:solidFill>
                    <a:latin typeface="Arial" panose="020B0604020202020204" pitchFamily="34" charset="0"/>
                    <a:ea typeface="SimSun" panose="02010600030101010101" pitchFamily="2" charset="-122"/>
                  </a:defRPr>
                </a:lvl9pPr>
              </a:lstStyle>
              <a:p>
                <a:pPr algn="ctr"/>
                <a:r>
                  <a:rPr lang="en-US" altLang="zh-CN" sz="1600" dirty="0">
                    <a:solidFill>
                      <a:schemeClr val="bg1"/>
                    </a:solidFill>
                    <a:latin typeface="SimSun" panose="02010600030101010101" pitchFamily="2" charset="-122"/>
                  </a:rPr>
                  <a:t>……</a:t>
                </a:r>
                <a:r>
                  <a:rPr lang="en-US" altLang="zh-CN" sz="1600" dirty="0">
                    <a:solidFill>
                      <a:schemeClr val="bg1"/>
                    </a:solidFill>
                  </a:rPr>
                  <a:t> </a:t>
                </a:r>
              </a:p>
            </p:txBody>
          </p:sp>
        </p:grpSp>
        <p:sp>
          <p:nvSpPr>
            <p:cNvPr id="41" name="Text Box 5">
              <a:extLst>
                <a:ext uri="{FF2B5EF4-FFF2-40B4-BE49-F238E27FC236}">
                  <a16:creationId xmlns:a16="http://schemas.microsoft.com/office/drawing/2014/main" xmlns="" id="{2CF3B5FC-4822-40C8-A487-0DC3EFEB6F99}"/>
                </a:ext>
              </a:extLst>
            </p:cNvPr>
            <p:cNvSpPr txBox="1">
              <a:spLocks noChangeArrowheads="1"/>
            </p:cNvSpPr>
            <p:nvPr/>
          </p:nvSpPr>
          <p:spPr bwMode="auto">
            <a:xfrm>
              <a:off x="3876044" y="6196059"/>
              <a:ext cx="7274556" cy="424732"/>
            </a:xfrm>
            <a:prstGeom prst="rect">
              <a:avLst/>
            </a:prstGeom>
            <a:solidFill>
              <a:srgbClr val="FFC000"/>
            </a:solidFill>
            <a:ln>
              <a:noFill/>
            </a:ln>
          </p:spPr>
          <p:txBody>
            <a:bodyPr wrap="square">
              <a:spAutoFit/>
            </a:bodyPr>
            <a:lstStyle>
              <a:defPPr>
                <a:defRPr lang="en-GB"/>
              </a:defPPr>
              <a:lvl1pPr algn="ctr">
                <a:lnSpc>
                  <a:spcPct val="120000"/>
                </a:lnSpc>
                <a:defRPr kumimoji="1" sz="2400" b="1">
                  <a:solidFill>
                    <a:srgbClr val="29292F"/>
                  </a:solidFill>
                  <a:latin typeface="Times New Roman" panose="02020603050405020304" pitchFamily="18" charset="0"/>
                  <a:ea typeface="微软雅黑" panose="020B0503020204020204" pitchFamily="34" charset="-122"/>
                </a:defRPr>
              </a:lvl1pPr>
              <a:lvl2pPr marL="742950" indent="-285750">
                <a:defRPr sz="1200">
                  <a:latin typeface="宋体" panose="02010600030101010101" pitchFamily="2" charset="-122"/>
                  <a:ea typeface="宋体" panose="02010600030101010101" pitchFamily="2" charset="-122"/>
                </a:defRPr>
              </a:lvl2pPr>
              <a:lvl3pPr marL="1143000" indent="-228600">
                <a:defRPr sz="1200">
                  <a:latin typeface="宋体" panose="02010600030101010101" pitchFamily="2" charset="-122"/>
                  <a:ea typeface="宋体" panose="02010600030101010101" pitchFamily="2" charset="-122"/>
                </a:defRPr>
              </a:lvl3pPr>
              <a:lvl4pPr marL="1600200" indent="-228600">
                <a:defRPr sz="1200">
                  <a:latin typeface="宋体" panose="02010600030101010101" pitchFamily="2" charset="-122"/>
                  <a:ea typeface="宋体" panose="02010600030101010101" pitchFamily="2" charset="-122"/>
                </a:defRPr>
              </a:lvl4pPr>
              <a:lvl5pPr marL="2057400" indent="-228600">
                <a:defRPr sz="1200">
                  <a:latin typeface="宋体" panose="02010600030101010101" pitchFamily="2" charset="-122"/>
                  <a:ea typeface="宋体" panose="02010600030101010101" pitchFamily="2" charset="-122"/>
                </a:defRPr>
              </a:lvl5pPr>
              <a:lvl6pPr marL="2514600" indent="-228600" fontAlgn="base">
                <a:spcBef>
                  <a:spcPct val="0"/>
                </a:spcBef>
                <a:spcAft>
                  <a:spcPct val="0"/>
                </a:spcAft>
                <a:defRPr sz="1200">
                  <a:latin typeface="宋体" panose="02010600030101010101" pitchFamily="2" charset="-122"/>
                  <a:ea typeface="宋体" panose="02010600030101010101" pitchFamily="2" charset="-122"/>
                </a:defRPr>
              </a:lvl6pPr>
              <a:lvl7pPr marL="2971800" indent="-228600" fontAlgn="base">
                <a:spcBef>
                  <a:spcPct val="0"/>
                </a:spcBef>
                <a:spcAft>
                  <a:spcPct val="0"/>
                </a:spcAft>
                <a:defRPr sz="1200">
                  <a:latin typeface="宋体" panose="02010600030101010101" pitchFamily="2" charset="-122"/>
                  <a:ea typeface="宋体" panose="02010600030101010101" pitchFamily="2" charset="-122"/>
                </a:defRPr>
              </a:lvl7pPr>
              <a:lvl8pPr marL="3429000" indent="-228600" fontAlgn="base">
                <a:spcBef>
                  <a:spcPct val="0"/>
                </a:spcBef>
                <a:spcAft>
                  <a:spcPct val="0"/>
                </a:spcAft>
                <a:defRPr sz="1200">
                  <a:latin typeface="宋体" panose="02010600030101010101" pitchFamily="2" charset="-122"/>
                  <a:ea typeface="宋体" panose="02010600030101010101" pitchFamily="2" charset="-122"/>
                </a:defRPr>
              </a:lvl8pPr>
              <a:lvl9pPr marL="3886200" indent="-228600" fontAlgn="base">
                <a:spcBef>
                  <a:spcPct val="0"/>
                </a:spcBef>
                <a:spcAft>
                  <a:spcPct val="0"/>
                </a:spcAft>
                <a:defRPr sz="1200">
                  <a:latin typeface="宋体" panose="02010600030101010101" pitchFamily="2" charset="-122"/>
                  <a:ea typeface="宋体" panose="02010600030101010101" pitchFamily="2" charset="-122"/>
                </a:defRPr>
              </a:lvl9pPr>
            </a:lstStyle>
            <a:p>
              <a:pPr lvl="0"/>
              <a:r>
                <a:rPr kumimoji="1" lang="zh-CN" altLang="en-US" sz="18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rPr>
                <a:t>强大的计算推演功能，轻松实现由“</a:t>
              </a:r>
              <a:r>
                <a:rPr lang="zh-CN" altLang="en-US" sz="1800" kern="0" dirty="0">
                  <a:solidFill>
                    <a:srgbClr val="FF0000"/>
                  </a:solidFill>
                </a:rPr>
                <a:t>预见性分析</a:t>
              </a:r>
              <a:r>
                <a:rPr kumimoji="1" lang="zh-CN" altLang="en-US" sz="18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rPr>
                <a:t>”到“</a:t>
              </a:r>
              <a:r>
                <a:rPr lang="zh-CN" altLang="en-US" sz="1800" kern="0" dirty="0">
                  <a:solidFill>
                    <a:srgbClr val="FF0000"/>
                  </a:solidFill>
                </a:rPr>
                <a:t>在线决策执行</a:t>
              </a:r>
              <a:r>
                <a:rPr kumimoji="1" lang="zh-CN" altLang="en-US" sz="18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rPr>
                <a:t>”</a:t>
              </a:r>
              <a:r>
                <a:rPr kumimoji="1" lang="zh-CN" altLang="en-US" sz="1800" b="1"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rPr>
                <a:t> </a:t>
              </a:r>
              <a:endParaRPr kumimoji="1" lang="zh-CN" altLang="en-US" sz="18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endParaRPr>
            </a:p>
          </p:txBody>
        </p:sp>
      </p:grpSp>
      <p:sp>
        <p:nvSpPr>
          <p:cNvPr id="42" name="标题 2">
            <a:extLst>
              <a:ext uri="{FF2B5EF4-FFF2-40B4-BE49-F238E27FC236}">
                <a16:creationId xmlns:a16="http://schemas.microsoft.com/office/drawing/2014/main" xmlns="" id="{C8F2F8B8-BF4F-4E3D-A49B-A2DD2770D338}"/>
              </a:ext>
            </a:extLst>
          </p:cNvPr>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计划场景模拟</a:t>
            </a:r>
          </a:p>
        </p:txBody>
      </p:sp>
    </p:spTree>
    <p:extLst>
      <p:ext uri="{BB962C8B-B14F-4D97-AF65-F5344CB8AC3E}">
        <p14:creationId xmlns:p14="http://schemas.microsoft.com/office/powerpoint/2010/main" val="2283526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683645"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en-US" altLang="zh-CN" dirty="0"/>
              <a:t>APS</a:t>
            </a:r>
            <a:r>
              <a:rPr lang="zh-CN" altLang="en-US" dirty="0"/>
              <a:t>解决方案</a:t>
            </a:r>
            <a:r>
              <a:rPr lang="en-US" altLang="zh-CN" dirty="0"/>
              <a:t>-</a:t>
            </a:r>
            <a:r>
              <a:rPr lang="zh-CN" altLang="en-US" dirty="0"/>
              <a:t>生产统计分析</a:t>
            </a:r>
          </a:p>
        </p:txBody>
      </p:sp>
      <p:sp>
        <p:nvSpPr>
          <p:cNvPr id="3" name="标题 1">
            <a:extLst>
              <a:ext uri="{FF2B5EF4-FFF2-40B4-BE49-F238E27FC236}">
                <a16:creationId xmlns:a16="http://schemas.microsoft.com/office/drawing/2014/main" xmlns="" id="{ACE1E598-2832-CB48-89FE-A884D7EF9265}"/>
              </a:ext>
            </a:extLst>
          </p:cNvPr>
          <p:cNvSpPr txBox="1">
            <a:spLocks/>
          </p:cNvSpPr>
          <p:nvPr/>
        </p:nvSpPr>
        <p:spPr bwMode="auto">
          <a:xfrm>
            <a:off x="1151146" y="1160845"/>
            <a:ext cx="2087910" cy="493713"/>
          </a:xfrm>
          <a:prstGeom prst="rect">
            <a:avLst/>
          </a:prstGeom>
        </p:spPr>
        <p:txBody>
          <a:bodyPr anchor="ctr"/>
          <a:lstStyle>
            <a:defPPr>
              <a:defRPr lang="zh-CN"/>
            </a:defPPr>
            <a:lvl1pPr>
              <a:lnSpc>
                <a:spcPct val="90000"/>
              </a:lnSpc>
              <a:spcBef>
                <a:spcPct val="0"/>
              </a:spcBef>
              <a:defRPr sz="2000" b="1">
                <a:solidFill>
                  <a:srgbClr val="24499D"/>
                </a:solidFill>
                <a:latin typeface="微软雅黑" panose="020B0503020204020204" pitchFamily="34" charset="-122"/>
                <a:ea typeface="微软雅黑" panose="020B0503020204020204" pitchFamily="34" charset="-122"/>
                <a:cs typeface="+mj-cs"/>
              </a:defRPr>
            </a:lvl1pPr>
          </a:lstStyle>
          <a:p>
            <a:r>
              <a:rPr lang="zh-CN" altLang="en-US" dirty="0"/>
              <a:t>生产统计分析</a:t>
            </a:r>
          </a:p>
        </p:txBody>
      </p:sp>
      <p:sp>
        <p:nvSpPr>
          <p:cNvPr id="5" name="object 21">
            <a:extLst>
              <a:ext uri="{FF2B5EF4-FFF2-40B4-BE49-F238E27FC236}">
                <a16:creationId xmlns:a16="http://schemas.microsoft.com/office/drawing/2014/main" xmlns="" id="{412C3C30-C08B-8C4A-BB07-983259A91735}"/>
              </a:ext>
            </a:extLst>
          </p:cNvPr>
          <p:cNvSpPr txBox="1"/>
          <p:nvPr/>
        </p:nvSpPr>
        <p:spPr>
          <a:xfrm>
            <a:off x="1117548" y="1654558"/>
            <a:ext cx="10140065" cy="1062636"/>
          </a:xfrm>
          <a:prstGeom prst="rect">
            <a:avLst/>
          </a:prstGeom>
          <a:solidFill>
            <a:schemeClr val="bg1">
              <a:lumMod val="95000"/>
            </a:schemeClr>
          </a:solidFill>
        </p:spPr>
        <p:txBody>
          <a:bodyPr wrap="square" lIns="180000" tIns="108000" rIns="180000" bIns="108000" rtlCol="0" anchor="ctr" anchorCtr="1">
            <a:spAutoFit/>
          </a:bodyPr>
          <a:lstStyle>
            <a:defPPr>
              <a:defRPr lang="en-US"/>
            </a:defPPr>
            <a:lvl1pPr defTabSz="1828165" fontAlgn="base">
              <a:lnSpc>
                <a:spcPct val="250000"/>
              </a:lnSpc>
              <a:spcBef>
                <a:spcPts val="600"/>
              </a:spcBef>
              <a:spcAft>
                <a:spcPts val="600"/>
              </a:spcAft>
              <a:defRPr sz="1200" b="1">
                <a:solidFill>
                  <a:schemeClr val="tx1">
                    <a:lumMod val="65000"/>
                    <a:lumOff val="35000"/>
                  </a:schemeClr>
                </a:solidFill>
                <a:latin typeface="Microsoft YaHei" panose="020B0503020204020204" pitchFamily="34" charset="-122"/>
                <a:ea typeface="Microsoft YaHei" panose="020B0503020204020204" pitchFamily="34" charset="-122"/>
              </a:defRPr>
            </a:lvl1pPr>
            <a:lvl2pPr defTabSz="457200"/>
            <a:lvl3pPr defTabSz="457200"/>
            <a:lvl4pPr defTabSz="457200"/>
            <a:lvl5pPr defTabSz="457200"/>
            <a:lvl6pPr defTabSz="457200"/>
            <a:lvl7pPr defTabSz="457200"/>
            <a:lvl8pPr defTabSz="457200"/>
            <a:lvl9pPr defTabSz="457200"/>
          </a:lstStyle>
          <a:p>
            <a:r>
              <a:rPr lang="zh-CN" altLang="en-US" dirty="0"/>
              <a:t>生产和质量数据决策分析。</a:t>
            </a:r>
            <a:r>
              <a:rPr lang="zh-CN" altLang="zh-CN" dirty="0"/>
              <a:t>系统</a:t>
            </a:r>
            <a:r>
              <a:rPr lang="zh-CN" altLang="en-US" dirty="0"/>
              <a:t>以图表的形式，对生产过程数据、</a:t>
            </a:r>
            <a:r>
              <a:rPr lang="zh-CN" altLang="zh-CN" dirty="0"/>
              <a:t>质检项点</a:t>
            </a:r>
            <a:r>
              <a:rPr lang="zh-CN" altLang="en-US" dirty="0"/>
              <a:t>检测</a:t>
            </a:r>
            <a:r>
              <a:rPr lang="zh-CN" altLang="zh-CN" dirty="0"/>
              <a:t>数据等完整生产过程记录</a:t>
            </a:r>
            <a:r>
              <a:rPr lang="zh-CN" altLang="en-US" dirty="0"/>
              <a:t>进行不同维度的展现，为管理层提供准确、即时的决策分析依据。</a:t>
            </a:r>
          </a:p>
        </p:txBody>
      </p:sp>
      <p:pic>
        <p:nvPicPr>
          <p:cNvPr id="6" name="图片 2">
            <a:extLst>
              <a:ext uri="{FF2B5EF4-FFF2-40B4-BE49-F238E27FC236}">
                <a16:creationId xmlns:a16="http://schemas.microsoft.com/office/drawing/2014/main" xmlns="" id="{32E5A93C-3CF7-4240-91E7-5D1B3585588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39442" y="2831895"/>
            <a:ext cx="82962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666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dirty="0"/>
              <a:t>应用目标</a:t>
            </a:r>
          </a:p>
        </p:txBody>
      </p:sp>
      <p:sp>
        <p:nvSpPr>
          <p:cNvPr id="17" name="矩形 16">
            <a:extLst>
              <a:ext uri="{FF2B5EF4-FFF2-40B4-BE49-F238E27FC236}">
                <a16:creationId xmlns:a16="http://schemas.microsoft.com/office/drawing/2014/main" xmlns="" id="{54253972-6484-B24D-839F-7A0247D4ECE5}"/>
              </a:ext>
            </a:extLst>
          </p:cNvPr>
          <p:cNvSpPr/>
          <p:nvPr/>
        </p:nvSpPr>
        <p:spPr>
          <a:xfrm>
            <a:off x="1294891" y="1357133"/>
            <a:ext cx="3067200" cy="579600"/>
          </a:xfrm>
          <a:prstGeom prst="rect">
            <a:avLst/>
          </a:prstGeom>
          <a:solidFill>
            <a:srgbClr val="253C67"/>
          </a:solidFill>
        </p:spPr>
        <p:txBody>
          <a:bodyPr vert="horz" lIns="0" tIns="36000" rIns="0" bIns="36000" anchor="ctr" anchorCtr="1"/>
          <a:lstStyle/>
          <a:p>
            <a:pPr algn="ctr" defTabSz="404495"/>
            <a:r>
              <a:rPr lang="zh-CN" altLang="en-US" sz="1600" b="1" dirty="0">
                <a:solidFill>
                  <a:schemeClr val="bg1"/>
                </a:solidFill>
                <a:latin typeface="微软雅黑" panose="020B0503020204020204" pitchFamily="34" charset="-122"/>
                <a:ea typeface="微软雅黑" panose="020B0503020204020204" pitchFamily="34" charset="-122"/>
                <a:cs typeface="+mn-ea"/>
              </a:rPr>
              <a:t>订单排程</a:t>
            </a:r>
          </a:p>
        </p:txBody>
      </p:sp>
      <p:sp>
        <p:nvSpPr>
          <p:cNvPr id="18" name="矩形 17">
            <a:extLst>
              <a:ext uri="{FF2B5EF4-FFF2-40B4-BE49-F238E27FC236}">
                <a16:creationId xmlns:a16="http://schemas.microsoft.com/office/drawing/2014/main" xmlns="" id="{977568B2-015D-F94F-8B5C-1B9BF09E0D66}"/>
              </a:ext>
            </a:extLst>
          </p:cNvPr>
          <p:cNvSpPr/>
          <p:nvPr/>
        </p:nvSpPr>
        <p:spPr>
          <a:xfrm>
            <a:off x="1294891" y="1935659"/>
            <a:ext cx="3060700" cy="1493340"/>
          </a:xfrm>
          <a:prstGeom prst="rect">
            <a:avLst/>
          </a:prstGeom>
          <a:solidFill>
            <a:schemeClr val="bg1">
              <a:lumMod val="95000"/>
            </a:schemeClr>
          </a:solidFill>
          <a:ln>
            <a:solidFill>
              <a:schemeClr val="bg1">
                <a:lumMod val="75000"/>
              </a:schemeClr>
            </a:solidFill>
          </a:ln>
        </p:spPr>
        <p:txBody>
          <a:bodyPr vert="horz" lIns="216000" tIns="0" rIns="216000" bIns="36000" anchor="ctr" anchorCtr="1"/>
          <a:lstStyle/>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计划合理</a:t>
            </a:r>
            <a:r>
              <a:rPr lang="zh-CN" altLang="en-US" sz="1200">
                <a:solidFill>
                  <a:schemeClr val="tx1">
                    <a:lumMod val="75000"/>
                    <a:lumOff val="25000"/>
                  </a:schemeClr>
                </a:solidFill>
                <a:latin typeface="Microsoft YaHei" panose="020B0503020204020204" pitchFamily="34" charset="-122"/>
                <a:ea typeface="Microsoft YaHei" panose="020B0503020204020204" pitchFamily="34" charset="-122"/>
                <a:cs typeface="+mn-ea"/>
              </a:rPr>
              <a:t>、稳定</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按单生产、临时</a:t>
            </a:r>
            <a:r>
              <a:rPr lang="zh-CN" altLang="en-US" sz="1200">
                <a:solidFill>
                  <a:schemeClr val="tx1">
                    <a:lumMod val="75000"/>
                    <a:lumOff val="25000"/>
                  </a:schemeClr>
                </a:solidFill>
                <a:latin typeface="Microsoft YaHei" panose="020B0503020204020204" pitchFamily="34" charset="-122"/>
                <a:ea typeface="Microsoft YaHei" panose="020B0503020204020204" pitchFamily="34" charset="-122"/>
                <a:cs typeface="+mn-ea"/>
              </a:rPr>
              <a:t>插单</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r>
              <a:rPr lang="zh-CN" altLang="en-US" sz="1200">
                <a:solidFill>
                  <a:schemeClr val="tx1">
                    <a:lumMod val="75000"/>
                    <a:lumOff val="25000"/>
                  </a:schemeClr>
                </a:solidFill>
                <a:latin typeface="Microsoft YaHei" panose="020B0503020204020204" pitchFamily="34" charset="-122"/>
                <a:ea typeface="Microsoft YaHei" panose="020B0503020204020204" pitchFamily="34" charset="-122"/>
                <a:cs typeface="+mn-ea"/>
              </a:rPr>
              <a:t>计划变更</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endPar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p:txBody>
      </p:sp>
      <p:sp>
        <p:nvSpPr>
          <p:cNvPr id="19" name="矩形 18">
            <a:extLst>
              <a:ext uri="{FF2B5EF4-FFF2-40B4-BE49-F238E27FC236}">
                <a16:creationId xmlns:a16="http://schemas.microsoft.com/office/drawing/2014/main" xmlns="" id="{4C06171E-96A2-574B-A79F-ECED80A3A396}"/>
              </a:ext>
            </a:extLst>
          </p:cNvPr>
          <p:cNvSpPr/>
          <p:nvPr/>
        </p:nvSpPr>
        <p:spPr>
          <a:xfrm>
            <a:off x="4599565" y="1357133"/>
            <a:ext cx="3067200" cy="579600"/>
          </a:xfrm>
          <a:prstGeom prst="rect">
            <a:avLst/>
          </a:prstGeom>
          <a:solidFill>
            <a:srgbClr val="253C67"/>
          </a:solidFill>
        </p:spPr>
        <p:txBody>
          <a:bodyPr vert="horz" lIns="0" tIns="36000" rIns="0" bIns="36000" anchor="ctr" anchorCtr="1"/>
          <a:lstStyle/>
          <a:p>
            <a:pPr algn="ctr" defTabSz="404495"/>
            <a:r>
              <a:rPr lang="zh-CN" altLang="en-US" sz="1600" b="1" dirty="0">
                <a:solidFill>
                  <a:schemeClr val="bg1"/>
                </a:solidFill>
                <a:latin typeface="微软雅黑" panose="020B0503020204020204" pitchFamily="34" charset="-122"/>
                <a:ea typeface="微软雅黑" panose="020B0503020204020204" pitchFamily="34" charset="-122"/>
                <a:cs typeface="+mn-ea"/>
              </a:rPr>
              <a:t>物料</a:t>
            </a:r>
          </a:p>
        </p:txBody>
      </p:sp>
      <p:sp>
        <p:nvSpPr>
          <p:cNvPr id="20" name="矩形 19">
            <a:extLst>
              <a:ext uri="{FF2B5EF4-FFF2-40B4-BE49-F238E27FC236}">
                <a16:creationId xmlns:a16="http://schemas.microsoft.com/office/drawing/2014/main" xmlns="" id="{7A56EB09-5F64-B74C-818E-BD2D151DECCE}"/>
              </a:ext>
            </a:extLst>
          </p:cNvPr>
          <p:cNvSpPr/>
          <p:nvPr/>
        </p:nvSpPr>
        <p:spPr>
          <a:xfrm>
            <a:off x="4599565" y="1935658"/>
            <a:ext cx="3060700" cy="1493341"/>
          </a:xfrm>
          <a:prstGeom prst="rect">
            <a:avLst/>
          </a:prstGeom>
          <a:solidFill>
            <a:schemeClr val="bg1">
              <a:lumMod val="95000"/>
            </a:schemeClr>
          </a:solidFill>
          <a:ln>
            <a:solidFill>
              <a:schemeClr val="bg1">
                <a:lumMod val="75000"/>
              </a:schemeClr>
            </a:solidFill>
          </a:ln>
        </p:spPr>
        <p:txBody>
          <a:bodyPr vert="horz" lIns="216000" tIns="324000" rIns="216000" bIns="36000" anchor="ctr" anchorCtr="1"/>
          <a:lstStyle/>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实时了解在制状态</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减少对工人经验的依赖</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过程的无纸化</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实时数据采集分析</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班组人员上岗管理</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endPar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p:txBody>
      </p:sp>
      <p:sp>
        <p:nvSpPr>
          <p:cNvPr id="21" name="矩形 20">
            <a:extLst>
              <a:ext uri="{FF2B5EF4-FFF2-40B4-BE49-F238E27FC236}">
                <a16:creationId xmlns:a16="http://schemas.microsoft.com/office/drawing/2014/main" xmlns="" id="{0B7B2564-A6AB-9048-B1F0-B39B4EA16D48}"/>
              </a:ext>
            </a:extLst>
          </p:cNvPr>
          <p:cNvSpPr/>
          <p:nvPr/>
        </p:nvSpPr>
        <p:spPr>
          <a:xfrm>
            <a:off x="7872155" y="1357133"/>
            <a:ext cx="3067200" cy="579600"/>
          </a:xfrm>
          <a:prstGeom prst="rect">
            <a:avLst/>
          </a:prstGeom>
          <a:solidFill>
            <a:srgbClr val="253C67"/>
          </a:solidFill>
        </p:spPr>
        <p:txBody>
          <a:bodyPr vert="horz" lIns="0" tIns="36000" rIns="0" bIns="36000" anchor="ctr" anchorCtr="1"/>
          <a:lstStyle/>
          <a:p>
            <a:pPr algn="ctr" defTabSz="404495"/>
            <a:r>
              <a:rPr lang="zh-CN" altLang="en-US" sz="1600" b="1" dirty="0">
                <a:solidFill>
                  <a:schemeClr val="bg1"/>
                </a:solidFill>
                <a:latin typeface="微软雅黑" panose="020B0503020204020204" pitchFamily="34" charset="-122"/>
                <a:ea typeface="微软雅黑" panose="020B0503020204020204" pitchFamily="34" charset="-122"/>
                <a:cs typeface="+mn-ea"/>
              </a:rPr>
              <a:t>制造过程</a:t>
            </a:r>
          </a:p>
        </p:txBody>
      </p:sp>
      <p:sp>
        <p:nvSpPr>
          <p:cNvPr id="22" name="矩形 21">
            <a:extLst>
              <a:ext uri="{FF2B5EF4-FFF2-40B4-BE49-F238E27FC236}">
                <a16:creationId xmlns:a16="http://schemas.microsoft.com/office/drawing/2014/main" xmlns="" id="{3C5B5BA0-7EBC-8847-AD29-ADAED3797990}"/>
              </a:ext>
            </a:extLst>
          </p:cNvPr>
          <p:cNvSpPr/>
          <p:nvPr/>
        </p:nvSpPr>
        <p:spPr>
          <a:xfrm>
            <a:off x="7872155" y="1935658"/>
            <a:ext cx="3060700" cy="1493341"/>
          </a:xfrm>
          <a:prstGeom prst="rect">
            <a:avLst/>
          </a:prstGeom>
          <a:solidFill>
            <a:schemeClr val="bg1">
              <a:lumMod val="95000"/>
            </a:schemeClr>
          </a:solidFill>
          <a:ln>
            <a:solidFill>
              <a:schemeClr val="bg1">
                <a:lumMod val="75000"/>
              </a:schemeClr>
            </a:solidFill>
          </a:ln>
        </p:spPr>
        <p:txBody>
          <a:bodyPr vert="horz" lIns="216000" tIns="0" rIns="216000" bIns="36000" anchor="ctr" anchorCtr="1"/>
          <a:lstStyle/>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质检过程的有效管理</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质检数据采集</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过程防错、质量控制</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p:txBody>
      </p:sp>
      <p:sp>
        <p:nvSpPr>
          <p:cNvPr id="23" name="矩形 22">
            <a:extLst>
              <a:ext uri="{FF2B5EF4-FFF2-40B4-BE49-F238E27FC236}">
                <a16:creationId xmlns:a16="http://schemas.microsoft.com/office/drawing/2014/main" xmlns="" id="{971AA540-90A6-DD48-B12A-C6CD43FE6B82}"/>
              </a:ext>
            </a:extLst>
          </p:cNvPr>
          <p:cNvSpPr/>
          <p:nvPr/>
        </p:nvSpPr>
        <p:spPr>
          <a:xfrm>
            <a:off x="1294891" y="3717724"/>
            <a:ext cx="2188800" cy="579600"/>
          </a:xfrm>
          <a:prstGeom prst="rect">
            <a:avLst/>
          </a:prstGeom>
          <a:solidFill>
            <a:srgbClr val="253C67"/>
          </a:solidFill>
        </p:spPr>
        <p:txBody>
          <a:bodyPr vert="horz" lIns="0" tIns="36000" rIns="0" bIns="36000" anchor="ctr" anchorCtr="1"/>
          <a:lstStyle/>
          <a:p>
            <a:pPr algn="ctr" defTabSz="404495"/>
            <a:r>
              <a:rPr lang="zh-CN" altLang="en-US" sz="1600" b="1" dirty="0">
                <a:solidFill>
                  <a:schemeClr val="bg1"/>
                </a:solidFill>
                <a:latin typeface="微软雅黑" panose="020B0503020204020204" pitchFamily="34" charset="-122"/>
                <a:ea typeface="微软雅黑" panose="020B0503020204020204" pitchFamily="34" charset="-122"/>
                <a:cs typeface="+mn-ea"/>
              </a:rPr>
              <a:t>质量</a:t>
            </a:r>
          </a:p>
        </p:txBody>
      </p:sp>
      <p:sp>
        <p:nvSpPr>
          <p:cNvPr id="24" name="矩形 23">
            <a:extLst>
              <a:ext uri="{FF2B5EF4-FFF2-40B4-BE49-F238E27FC236}">
                <a16:creationId xmlns:a16="http://schemas.microsoft.com/office/drawing/2014/main" xmlns="" id="{E52DA53C-8D51-534E-BDA1-9B128DF94D65}"/>
              </a:ext>
            </a:extLst>
          </p:cNvPr>
          <p:cNvSpPr/>
          <p:nvPr/>
        </p:nvSpPr>
        <p:spPr>
          <a:xfrm>
            <a:off x="1294891" y="4296250"/>
            <a:ext cx="2186246" cy="1352974"/>
          </a:xfrm>
          <a:prstGeom prst="rect">
            <a:avLst/>
          </a:prstGeom>
          <a:solidFill>
            <a:schemeClr val="bg1">
              <a:lumMod val="95000"/>
            </a:schemeClr>
          </a:solidFill>
          <a:ln>
            <a:solidFill>
              <a:schemeClr val="bg1">
                <a:lumMod val="75000"/>
              </a:schemeClr>
            </a:solidFill>
          </a:ln>
        </p:spPr>
        <p:txBody>
          <a:bodyPr vert="horz" lIns="216000" tIns="0" rIns="216000" bIns="36000" anchor="ctr" anchorCtr="1"/>
          <a:lstStyle/>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批次的有效跟踪</a:t>
            </a: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物料齐套性</a:t>
            </a: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物料准时配送</a:t>
            </a: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在制品管理</a:t>
            </a:r>
          </a:p>
        </p:txBody>
      </p:sp>
      <p:sp>
        <p:nvSpPr>
          <p:cNvPr id="25" name="矩形 24">
            <a:extLst>
              <a:ext uri="{FF2B5EF4-FFF2-40B4-BE49-F238E27FC236}">
                <a16:creationId xmlns:a16="http://schemas.microsoft.com/office/drawing/2014/main" xmlns="" id="{811AE10F-926F-8840-BB6D-5D49B797B360}"/>
              </a:ext>
            </a:extLst>
          </p:cNvPr>
          <p:cNvSpPr/>
          <p:nvPr/>
        </p:nvSpPr>
        <p:spPr>
          <a:xfrm>
            <a:off x="3793449" y="3717724"/>
            <a:ext cx="2186245" cy="579600"/>
          </a:xfrm>
          <a:prstGeom prst="rect">
            <a:avLst/>
          </a:prstGeom>
          <a:solidFill>
            <a:srgbClr val="253C67"/>
          </a:solidFill>
        </p:spPr>
        <p:txBody>
          <a:bodyPr vert="horz" lIns="0" tIns="36000" rIns="0" bIns="36000" anchor="ctr" anchorCtr="1"/>
          <a:lstStyle/>
          <a:p>
            <a:pPr algn="ctr" defTabSz="404495"/>
            <a:r>
              <a:rPr lang="zh-CN" altLang="en-US" sz="1600" b="1" dirty="0">
                <a:solidFill>
                  <a:schemeClr val="bg1"/>
                </a:solidFill>
                <a:latin typeface="微软雅黑" panose="020B0503020204020204" pitchFamily="34" charset="-122"/>
                <a:ea typeface="微软雅黑" panose="020B0503020204020204" pitchFamily="34" charset="-122"/>
                <a:cs typeface="+mn-ea"/>
              </a:rPr>
              <a:t>仓储</a:t>
            </a:r>
          </a:p>
        </p:txBody>
      </p:sp>
      <p:sp>
        <p:nvSpPr>
          <p:cNvPr id="26" name="矩形 25">
            <a:extLst>
              <a:ext uri="{FF2B5EF4-FFF2-40B4-BE49-F238E27FC236}">
                <a16:creationId xmlns:a16="http://schemas.microsoft.com/office/drawing/2014/main" xmlns="" id="{3A7152BD-622F-E74A-8885-7B9F43FF4B78}"/>
              </a:ext>
            </a:extLst>
          </p:cNvPr>
          <p:cNvSpPr/>
          <p:nvPr/>
        </p:nvSpPr>
        <p:spPr>
          <a:xfrm>
            <a:off x="3793449" y="4296250"/>
            <a:ext cx="2186246" cy="1352974"/>
          </a:xfrm>
          <a:prstGeom prst="rect">
            <a:avLst/>
          </a:prstGeom>
          <a:solidFill>
            <a:schemeClr val="bg1">
              <a:lumMod val="95000"/>
            </a:schemeClr>
          </a:solidFill>
          <a:ln>
            <a:solidFill>
              <a:schemeClr val="bg1">
                <a:lumMod val="75000"/>
              </a:schemeClr>
            </a:solidFill>
          </a:ln>
        </p:spPr>
        <p:txBody>
          <a:bodyPr vert="horz" lIns="216000" tIns="72000" rIns="216000" bIns="36000" anchor="t" anchorCtr="1"/>
          <a:lstStyle/>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库存作业</a:t>
            </a: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有效期、无积压、零库存、安全库存</a:t>
            </a:r>
          </a:p>
          <a:p>
            <a:pPr marL="171450" indent="-171450" defTabSz="404495">
              <a:lnSpc>
                <a:spcPct val="150000"/>
              </a:lnSpc>
              <a:buFont typeface="Wingdings" pitchFamily="2" charset="2"/>
              <a:buChar char="Ø"/>
            </a:pPr>
            <a:endPar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endPar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p:txBody>
      </p:sp>
      <p:sp>
        <p:nvSpPr>
          <p:cNvPr id="27" name="矩形 26">
            <a:extLst>
              <a:ext uri="{FF2B5EF4-FFF2-40B4-BE49-F238E27FC236}">
                <a16:creationId xmlns:a16="http://schemas.microsoft.com/office/drawing/2014/main" xmlns="" id="{D18CDBDB-D0FC-D14D-AD61-6B168A623DDF}"/>
              </a:ext>
            </a:extLst>
          </p:cNvPr>
          <p:cNvSpPr/>
          <p:nvPr/>
        </p:nvSpPr>
        <p:spPr>
          <a:xfrm>
            <a:off x="6261100" y="3717724"/>
            <a:ext cx="2186246" cy="579600"/>
          </a:xfrm>
          <a:prstGeom prst="rect">
            <a:avLst/>
          </a:prstGeom>
          <a:solidFill>
            <a:srgbClr val="253C67"/>
          </a:solidFill>
        </p:spPr>
        <p:txBody>
          <a:bodyPr vert="horz" lIns="0" tIns="36000" rIns="0" bIns="36000" anchor="ctr" anchorCtr="1"/>
          <a:lstStyle/>
          <a:p>
            <a:pPr algn="ctr" defTabSz="404495"/>
            <a:r>
              <a:rPr lang="zh-CN" altLang="en-US" sz="1600" b="1" dirty="0">
                <a:solidFill>
                  <a:schemeClr val="bg1"/>
                </a:solidFill>
                <a:latin typeface="微软雅黑" panose="020B0503020204020204" pitchFamily="34" charset="-122"/>
                <a:ea typeface="微软雅黑" panose="020B0503020204020204" pitchFamily="34" charset="-122"/>
                <a:cs typeface="+mn-ea"/>
              </a:rPr>
              <a:t>设备</a:t>
            </a:r>
          </a:p>
        </p:txBody>
      </p:sp>
      <p:sp>
        <p:nvSpPr>
          <p:cNvPr id="29" name="矩形 28">
            <a:extLst>
              <a:ext uri="{FF2B5EF4-FFF2-40B4-BE49-F238E27FC236}">
                <a16:creationId xmlns:a16="http://schemas.microsoft.com/office/drawing/2014/main" xmlns="" id="{B2E4871F-1B2A-7D42-9F58-BC742531B13C}"/>
              </a:ext>
            </a:extLst>
          </p:cNvPr>
          <p:cNvSpPr/>
          <p:nvPr/>
        </p:nvSpPr>
        <p:spPr>
          <a:xfrm>
            <a:off x="6261100" y="4296250"/>
            <a:ext cx="2181613" cy="1352974"/>
          </a:xfrm>
          <a:prstGeom prst="rect">
            <a:avLst/>
          </a:prstGeom>
          <a:solidFill>
            <a:schemeClr val="bg1">
              <a:lumMod val="95000"/>
            </a:schemeClr>
          </a:solidFill>
          <a:ln>
            <a:solidFill>
              <a:schemeClr val="bg1">
                <a:lumMod val="75000"/>
              </a:schemeClr>
            </a:solidFill>
          </a:ln>
        </p:spPr>
        <p:txBody>
          <a:bodyPr vert="horz" lIns="216000" tIns="72000" rIns="216000" bIns="36000" anchor="t" anchorCtr="1"/>
          <a:lstStyle/>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智能控制</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状态监控</a:t>
            </a:r>
            <a:endParaRPr lang="en-US" altLang="zh-CN"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a:p>
            <a:pPr marL="171450" indent="-171450" defTabSz="404495">
              <a:lnSpc>
                <a:spcPct val="150000"/>
              </a:lnSpc>
              <a:buFont typeface="Wingdings" pitchFamily="2" charset="2"/>
              <a:buChar char="Ø"/>
            </a:pPr>
            <a:endPar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endParaRPr>
          </a:p>
        </p:txBody>
      </p:sp>
      <p:sp>
        <p:nvSpPr>
          <p:cNvPr id="30" name="矩形 29">
            <a:extLst>
              <a:ext uri="{FF2B5EF4-FFF2-40B4-BE49-F238E27FC236}">
                <a16:creationId xmlns:a16="http://schemas.microsoft.com/office/drawing/2014/main" xmlns="" id="{BB51CD9A-A463-764E-96E0-3750193448A2}"/>
              </a:ext>
            </a:extLst>
          </p:cNvPr>
          <p:cNvSpPr/>
          <p:nvPr/>
        </p:nvSpPr>
        <p:spPr>
          <a:xfrm>
            <a:off x="8758990" y="3717724"/>
            <a:ext cx="2186246" cy="579600"/>
          </a:xfrm>
          <a:prstGeom prst="rect">
            <a:avLst/>
          </a:prstGeom>
          <a:solidFill>
            <a:srgbClr val="253C67"/>
          </a:solidFill>
        </p:spPr>
        <p:txBody>
          <a:bodyPr vert="horz" lIns="0" tIns="36000" rIns="0" bIns="36000" anchor="ctr" anchorCtr="1"/>
          <a:lstStyle/>
          <a:p>
            <a:pPr algn="ctr" defTabSz="404495"/>
            <a:r>
              <a:rPr lang="zh-CN" altLang="en-US" sz="1600" b="1" dirty="0">
                <a:solidFill>
                  <a:schemeClr val="bg1"/>
                </a:solidFill>
                <a:latin typeface="微软雅黑" panose="020B0503020204020204" pitchFamily="34" charset="-122"/>
                <a:ea typeface="微软雅黑" panose="020B0503020204020204" pitchFamily="34" charset="-122"/>
                <a:cs typeface="+mn-ea"/>
              </a:rPr>
              <a:t>数据追溯性</a:t>
            </a:r>
          </a:p>
        </p:txBody>
      </p:sp>
      <p:sp>
        <p:nvSpPr>
          <p:cNvPr id="31" name="矩形 30">
            <a:extLst>
              <a:ext uri="{FF2B5EF4-FFF2-40B4-BE49-F238E27FC236}">
                <a16:creationId xmlns:a16="http://schemas.microsoft.com/office/drawing/2014/main" xmlns="" id="{87F288AB-D8A5-DB4D-8CAC-A5D2D3951B9F}"/>
              </a:ext>
            </a:extLst>
          </p:cNvPr>
          <p:cNvSpPr/>
          <p:nvPr/>
        </p:nvSpPr>
        <p:spPr>
          <a:xfrm>
            <a:off x="8758990" y="4296250"/>
            <a:ext cx="2181613" cy="1352974"/>
          </a:xfrm>
          <a:prstGeom prst="rect">
            <a:avLst/>
          </a:prstGeom>
          <a:solidFill>
            <a:schemeClr val="bg1">
              <a:lumMod val="95000"/>
            </a:schemeClr>
          </a:solidFill>
          <a:ln>
            <a:solidFill>
              <a:schemeClr val="bg1">
                <a:lumMod val="75000"/>
              </a:schemeClr>
            </a:solidFill>
          </a:ln>
        </p:spPr>
        <p:txBody>
          <a:bodyPr vert="horz" lIns="216000" tIns="72000" rIns="216000" bIns="36000" anchor="t" anchorCtr="1"/>
          <a:lstStyle/>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完备的产品档案</a:t>
            </a:r>
          </a:p>
          <a:p>
            <a:pPr marL="171450" indent="-171450" defTabSz="404495">
              <a:lnSpc>
                <a:spcPct val="150000"/>
              </a:lnSpc>
              <a:buFont typeface="Wingdings" pitchFamily="2" charset="2"/>
              <a:buChar char="Ø"/>
            </a:pPr>
            <a:r>
              <a:rPr lang="zh-CN" altLang="en-US" sz="1200" dirty="0">
                <a:solidFill>
                  <a:schemeClr val="tx1">
                    <a:lumMod val="75000"/>
                    <a:lumOff val="25000"/>
                  </a:schemeClr>
                </a:solidFill>
                <a:latin typeface="Microsoft YaHei" panose="020B0503020204020204" pitchFamily="34" charset="-122"/>
                <a:ea typeface="Microsoft YaHei" panose="020B0503020204020204" pitchFamily="34" charset="-122"/>
                <a:cs typeface="+mn-ea"/>
              </a:rPr>
              <a:t>过程数据可追溯</a:t>
            </a:r>
          </a:p>
        </p:txBody>
      </p:sp>
    </p:spTree>
    <p:extLst>
      <p:ext uri="{BB962C8B-B14F-4D97-AF65-F5344CB8AC3E}">
        <p14:creationId xmlns:p14="http://schemas.microsoft.com/office/powerpoint/2010/main" val="3041575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74713" y="945397"/>
            <a:ext cx="10442575" cy="5052447"/>
          </a:xfrm>
          <a:prstGeom prst="rect">
            <a:avLst/>
          </a:prstGeom>
          <a:solidFill>
            <a:srgbClr val="253C67"/>
          </a:solidFill>
          <a:ln>
            <a:noFill/>
          </a:ln>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3" name="矩形 12"/>
          <p:cNvSpPr/>
          <p:nvPr/>
        </p:nvSpPr>
        <p:spPr>
          <a:xfrm>
            <a:off x="874712" y="945397"/>
            <a:ext cx="10442575" cy="5052447"/>
          </a:xfrm>
          <a:prstGeom prst="rect">
            <a:avLst/>
          </a:prstGeom>
          <a:blipFill>
            <a:blip r:embed="rId3">
              <a:alphaModFix amt="33000"/>
            </a:blip>
            <a:stretch>
              <a:fillRect l="-13710" r="-13710"/>
            </a:stretch>
          </a:blipFill>
          <a:ln>
            <a:noFill/>
          </a:ln>
          <a:effectLst>
            <a:reflection stA="16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3613484" y="0"/>
            <a:ext cx="4965032" cy="227931"/>
          </a:xfrm>
          <a:prstGeom prst="rect">
            <a:avLst/>
          </a:pr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grpSp>
        <p:nvGrpSpPr>
          <p:cNvPr id="28" name="组合 27"/>
          <p:cNvGrpSpPr/>
          <p:nvPr/>
        </p:nvGrpSpPr>
        <p:grpSpPr>
          <a:xfrm>
            <a:off x="2946400" y="3716342"/>
            <a:ext cx="6299200" cy="1189137"/>
            <a:chOff x="2946400" y="2645624"/>
            <a:chExt cx="6299200" cy="1189137"/>
          </a:xfrm>
        </p:grpSpPr>
        <p:sp>
          <p:nvSpPr>
            <p:cNvPr id="20" name="文本框 19"/>
            <p:cNvSpPr txBox="1"/>
            <p:nvPr/>
          </p:nvSpPr>
          <p:spPr>
            <a:xfrm>
              <a:off x="2946400" y="3003764"/>
              <a:ext cx="6299200" cy="830997"/>
            </a:xfrm>
            <a:prstGeom prst="rect">
              <a:avLst/>
            </a:prstGeom>
            <a:noFill/>
          </p:spPr>
          <p:txBody>
            <a:bodyPr wrap="square" rtlCol="0">
              <a:spAutoFit/>
              <a:scene3d>
                <a:camera prst="orthographicFront"/>
                <a:lightRig rig="threePt" dir="t"/>
              </a:scene3d>
              <a:sp3d contourW="12700"/>
            </a:bodyPr>
            <a:lstStyle/>
            <a:p>
              <a:pPr algn="ctr"/>
              <a:r>
                <a:rPr lang="zh-CN" altLang="en-US" sz="4800" b="1" dirty="0">
                  <a:solidFill>
                    <a:schemeClr val="bg1"/>
                  </a:solidFill>
                  <a:latin typeface="微软雅黑" panose="020B0503020204020204" pitchFamily="34" charset="-122"/>
                  <a:ea typeface="微软雅黑" panose="020B0503020204020204" pitchFamily="34" charset="-122"/>
                  <a:cs typeface="+mn-ea"/>
                  <a:sym typeface="+mn-lt"/>
                </a:rPr>
                <a:t>案例介绍</a:t>
              </a:r>
            </a:p>
          </p:txBody>
        </p:sp>
        <p:sp>
          <p:nvSpPr>
            <p:cNvPr id="23" name="文本框 22"/>
            <p:cNvSpPr txBox="1"/>
            <p:nvPr/>
          </p:nvSpPr>
          <p:spPr>
            <a:xfrm>
              <a:off x="5113075" y="2645624"/>
              <a:ext cx="1965859" cy="461665"/>
            </a:xfrm>
            <a:prstGeom prst="rect">
              <a:avLst/>
            </a:prstGeom>
            <a:noFill/>
          </p:spPr>
          <p:txBody>
            <a:bodyPr wrap="none" rtlCol="0">
              <a:spAutoFit/>
              <a:scene3d>
                <a:camera prst="orthographicFront"/>
                <a:lightRig rig="threePt" dir="t"/>
              </a:scene3d>
              <a:sp3d contourW="12700"/>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mn-lt"/>
                </a:rPr>
                <a:t>PART FOUR</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4" name="椭圆 3"/>
          <p:cNvSpPr/>
          <p:nvPr/>
        </p:nvSpPr>
        <p:spPr>
          <a:xfrm>
            <a:off x="5223711" y="1670690"/>
            <a:ext cx="1744579" cy="17445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rgbClr val="253C67"/>
                </a:solidFill>
                <a:latin typeface="微软雅黑" panose="020B0503020204020204" pitchFamily="34" charset="-122"/>
                <a:ea typeface="微软雅黑" panose="020B0503020204020204" pitchFamily="34" charset="-122"/>
              </a:rPr>
              <a:t>04</a:t>
            </a:r>
            <a:endParaRPr lang="zh-CN" altLang="en-US" sz="6600" b="1" dirty="0">
              <a:solidFill>
                <a:srgbClr val="253C67"/>
              </a:solidFill>
              <a:latin typeface="微软雅黑" panose="020B0503020204020204" pitchFamily="34" charset="-122"/>
              <a:ea typeface="微软雅黑" panose="020B0503020204020204" pitchFamily="34" charset="-122"/>
            </a:endParaRPr>
          </a:p>
        </p:txBody>
      </p:sp>
      <p:sp>
        <p:nvSpPr>
          <p:cNvPr id="18" name="矩形 17"/>
          <p:cNvSpPr/>
          <p:nvPr/>
        </p:nvSpPr>
        <p:spPr>
          <a:xfrm>
            <a:off x="3613484" y="6623042"/>
            <a:ext cx="4965032" cy="227931"/>
          </a:xfrm>
          <a:prstGeom prst="rect">
            <a:avLst/>
          </a:pr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035492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a:extLst>
              <a:ext uri="{FF2B5EF4-FFF2-40B4-BE49-F238E27FC236}">
                <a16:creationId xmlns:a16="http://schemas.microsoft.com/office/drawing/2014/main" xmlns="" id="{28DFF426-6E7D-6D43-A1DC-3525D03B4131}"/>
              </a:ext>
            </a:extLst>
          </p:cNvPr>
          <p:cNvGrpSpPr/>
          <p:nvPr/>
        </p:nvGrpSpPr>
        <p:grpSpPr>
          <a:xfrm>
            <a:off x="250700" y="1217343"/>
            <a:ext cx="11797963" cy="5123124"/>
            <a:chOff x="2257196" y="2641199"/>
            <a:chExt cx="19861378" cy="10399850"/>
          </a:xfrm>
        </p:grpSpPr>
        <p:sp>
          <p:nvSpPr>
            <p:cNvPr id="27" name="Rectangle 3">
              <a:extLst>
                <a:ext uri="{FF2B5EF4-FFF2-40B4-BE49-F238E27FC236}">
                  <a16:creationId xmlns:a16="http://schemas.microsoft.com/office/drawing/2014/main" xmlns="" id="{55E3D08D-701F-294A-A90E-B734F8145F3F}"/>
                </a:ext>
              </a:extLst>
            </p:cNvPr>
            <p:cNvSpPr>
              <a:spLocks noChangeArrowheads="1"/>
            </p:cNvSpPr>
            <p:nvPr/>
          </p:nvSpPr>
          <p:spPr bwMode="auto">
            <a:xfrm>
              <a:off x="2314333" y="3049241"/>
              <a:ext cx="9496668" cy="4672518"/>
            </a:xfrm>
            <a:prstGeom prst="rect">
              <a:avLst/>
            </a:prstGeom>
            <a:solidFill>
              <a:srgbClr val="A2AFB5"/>
            </a:solidFill>
            <a:ln>
              <a:noFill/>
            </a:ln>
          </p:spPr>
          <p:txBody>
            <a:bodyPr anchor="ctr"/>
            <a:lstStyle/>
            <a:p>
              <a:pPr defTabSz="2433259">
                <a:lnSpc>
                  <a:spcPct val="130000"/>
                </a:lnSpc>
              </a:pPr>
              <a:endParaRPr lang="en-US" altLang="zh-CN" sz="1333" dirty="0">
                <a:solidFill>
                  <a:srgbClr val="F2F2F2"/>
                </a:solidFill>
                <a:latin typeface="微软雅黑" panose="020B0503020204020204" charset="-122"/>
                <a:ea typeface="微软雅黑" panose="020B0503020204020204" charset="-122"/>
                <a:cs typeface="+mn-ea"/>
                <a:sym typeface="思源黑体旧字形 Light" panose="020B0300000000000000" pitchFamily="34" charset="-128"/>
              </a:endParaRPr>
            </a:p>
          </p:txBody>
        </p:sp>
        <p:sp>
          <p:nvSpPr>
            <p:cNvPr id="28" name="矩形 27">
              <a:extLst>
                <a:ext uri="{FF2B5EF4-FFF2-40B4-BE49-F238E27FC236}">
                  <a16:creationId xmlns:a16="http://schemas.microsoft.com/office/drawing/2014/main" xmlns="" id="{29C5A896-3C9E-E244-B418-8649C726C887}"/>
                </a:ext>
              </a:extLst>
            </p:cNvPr>
            <p:cNvSpPr/>
            <p:nvPr/>
          </p:nvSpPr>
          <p:spPr>
            <a:xfrm>
              <a:off x="5659046" y="3043062"/>
              <a:ext cx="4973766" cy="1086178"/>
            </a:xfrm>
            <a:prstGeom prst="rect">
              <a:avLst/>
            </a:prstGeom>
          </p:spPr>
          <p:txBody>
            <a:bodyPr wrap="none" lIns="243760" tIns="121881" rIns="243760" bIns="121881">
              <a:spAutoFit/>
            </a:bodyPr>
            <a:lstStyle/>
            <a:p>
              <a:pPr algn="r" defTabSz="2437492">
                <a:lnSpc>
                  <a:spcPct val="130000"/>
                </a:lnSpc>
                <a:defRPr/>
              </a:pPr>
              <a:r>
                <a:rPr lang="zh-CN" altLang="en-US" sz="1600" b="1" dirty="0">
                  <a:solidFill>
                    <a:schemeClr val="bg1">
                      <a:lumMod val="95000"/>
                    </a:schemeClr>
                  </a:solidFill>
                  <a:latin typeface="微软雅黑" panose="020B0503020204020204" charset="-122"/>
                  <a:ea typeface="微软雅黑" panose="020B0503020204020204" charset="-122"/>
                  <a:cs typeface="+mn-ea"/>
                  <a:sym typeface="思源黑体旧字形 Light" panose="020B0300000000000000" pitchFamily="34" charset="-128"/>
                </a:rPr>
                <a:t>烽火通信科技股份有限公司</a:t>
              </a:r>
              <a:endParaRPr lang="en-US" altLang="zh-CN" sz="1600" b="1" dirty="0">
                <a:solidFill>
                  <a:schemeClr val="bg1">
                    <a:lumMod val="95000"/>
                  </a:schemeClr>
                </a:solidFill>
                <a:latin typeface="微软雅黑" panose="020B0503020204020204" charset="-122"/>
                <a:ea typeface="微软雅黑" panose="020B0503020204020204" charset="-122"/>
                <a:cs typeface="+mn-ea"/>
                <a:sym typeface="思源黑体旧字形 Light" panose="020B0300000000000000" pitchFamily="34" charset="-128"/>
              </a:endParaRPr>
            </a:p>
          </p:txBody>
        </p:sp>
        <p:sp>
          <p:nvSpPr>
            <p:cNvPr id="29" name="矩形 47">
              <a:extLst>
                <a:ext uri="{FF2B5EF4-FFF2-40B4-BE49-F238E27FC236}">
                  <a16:creationId xmlns:a16="http://schemas.microsoft.com/office/drawing/2014/main" xmlns="" id="{0602C8CD-D9D6-514F-88E4-8969DA651F2F}"/>
                </a:ext>
              </a:extLst>
            </p:cNvPr>
            <p:cNvSpPr>
              <a:spLocks noChangeArrowheads="1"/>
            </p:cNvSpPr>
            <p:nvPr/>
          </p:nvSpPr>
          <p:spPr bwMode="auto">
            <a:xfrm>
              <a:off x="2815177" y="3622624"/>
              <a:ext cx="8494979" cy="4174157"/>
            </a:xfrm>
            <a:prstGeom prst="rect">
              <a:avLst/>
            </a:prstGeom>
            <a:noFill/>
            <a:ln>
              <a:noFill/>
            </a:ln>
          </p:spPr>
          <p:txBody>
            <a:bodyPr wrap="square" lIns="243760" tIns="121881" rIns="243760" bIns="121881">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50000"/>
                </a:lnSpc>
                <a:spcBef>
                  <a:spcPct val="0"/>
                </a:spcBef>
                <a:buNone/>
              </a:pPr>
              <a:r>
                <a:rPr lang="zh-CN" altLang="en-US" sz="1333" b="1" dirty="0">
                  <a:cs typeface="+mn-ea"/>
                  <a:sym typeface="思源黑体旧字形 Light" panose="020B0300000000000000" pitchFamily="34" charset="-128"/>
                </a:rPr>
                <a:t>目前是国内唯一集光通信领域三大战略技术于一体的科研与产业实体，先后被国家批准为</a:t>
              </a:r>
              <a:r>
                <a:rPr lang="en-US" altLang="zh-CN" sz="1333" b="1" dirty="0">
                  <a:cs typeface="+mn-ea"/>
                  <a:sym typeface="思源黑体旧字形 Light" panose="020B0300000000000000" pitchFamily="34" charset="-128"/>
                </a:rPr>
                <a:t>"</a:t>
              </a:r>
              <a:r>
                <a:rPr lang="zh-CN" altLang="en-US" sz="1333" b="1" dirty="0">
                  <a:cs typeface="+mn-ea"/>
                  <a:sym typeface="思源黑体旧字形 Light" panose="020B0300000000000000" pitchFamily="34" charset="-128"/>
                </a:rPr>
                <a:t>国家光纤通信技术工程研究中心</a:t>
              </a:r>
              <a:r>
                <a:rPr lang="en-US" altLang="zh-CN" sz="1333" b="1" dirty="0">
                  <a:cs typeface="+mn-ea"/>
                  <a:sym typeface="思源黑体旧字形 Light" panose="020B0300000000000000" pitchFamily="34" charset="-128"/>
                </a:rPr>
                <a:t>"</a:t>
              </a:r>
              <a:r>
                <a:rPr lang="zh-CN" altLang="en-US" sz="1333" b="1" dirty="0">
                  <a:cs typeface="+mn-ea"/>
                  <a:sym typeface="思源黑体旧字形 Light" panose="020B0300000000000000" pitchFamily="34" charset="-128"/>
                </a:rPr>
                <a:t>、</a:t>
              </a:r>
              <a:r>
                <a:rPr lang="en-US" altLang="zh-CN" sz="1333" b="1" dirty="0">
                  <a:cs typeface="+mn-ea"/>
                  <a:sym typeface="思源黑体旧字形 Light" panose="020B0300000000000000" pitchFamily="34" charset="-128"/>
                </a:rPr>
                <a:t>"</a:t>
              </a:r>
              <a:r>
                <a:rPr lang="zh-CN" altLang="en-US" sz="1333" b="1" dirty="0">
                  <a:cs typeface="+mn-ea"/>
                  <a:sym typeface="思源黑体旧字形 Light" panose="020B0300000000000000" pitchFamily="34" charset="-128"/>
                </a:rPr>
                <a:t>亚太电信联盟培训中心</a:t>
              </a:r>
              <a:r>
                <a:rPr lang="en-US" altLang="zh-CN" sz="1333" b="1" dirty="0">
                  <a:cs typeface="+mn-ea"/>
                  <a:sym typeface="思源黑体旧字形 Light" panose="020B0300000000000000" pitchFamily="34" charset="-128"/>
                </a:rPr>
                <a:t>"</a:t>
              </a:r>
              <a:r>
                <a:rPr lang="zh-CN" altLang="en-US" sz="1333" b="1" dirty="0">
                  <a:cs typeface="+mn-ea"/>
                  <a:sym typeface="思源黑体旧字形 Light" panose="020B0300000000000000" pitchFamily="34" charset="-128"/>
                </a:rPr>
                <a:t>、</a:t>
              </a:r>
              <a:r>
                <a:rPr lang="en-US" altLang="zh-CN" sz="1333" b="1" dirty="0">
                  <a:cs typeface="+mn-ea"/>
                  <a:sym typeface="思源黑体旧字形 Light" panose="020B0300000000000000" pitchFamily="34" charset="-128"/>
                </a:rPr>
                <a:t>"MII</a:t>
              </a:r>
              <a:r>
                <a:rPr lang="zh-CN" altLang="en-US" sz="1333" b="1" dirty="0">
                  <a:cs typeface="+mn-ea"/>
                  <a:sym typeface="思源黑体旧字形 Light" panose="020B0300000000000000" pitchFamily="34" charset="-128"/>
                </a:rPr>
                <a:t>光通信质量检测中心</a:t>
              </a:r>
              <a:r>
                <a:rPr lang="en-US" altLang="zh-CN" sz="1333" b="1" dirty="0">
                  <a:cs typeface="+mn-ea"/>
                  <a:sym typeface="思源黑体旧字形 Light" panose="020B0300000000000000" pitchFamily="34" charset="-128"/>
                </a:rPr>
                <a:t>"</a:t>
              </a:r>
              <a:r>
                <a:rPr lang="zh-CN" altLang="en-US" sz="1333" b="1" dirty="0">
                  <a:cs typeface="+mn-ea"/>
                  <a:sym typeface="思源黑体旧字形 Light" panose="020B0300000000000000" pitchFamily="34" charset="-128"/>
                </a:rPr>
                <a:t>、</a:t>
              </a:r>
              <a:r>
                <a:rPr lang="en-US" altLang="zh-CN" sz="1333" b="1" dirty="0">
                  <a:cs typeface="+mn-ea"/>
                  <a:sym typeface="思源黑体旧字形 Light" panose="020B0300000000000000" pitchFamily="34" charset="-128"/>
                </a:rPr>
                <a:t>"</a:t>
              </a:r>
              <a:r>
                <a:rPr lang="zh-CN" altLang="en-US" sz="1333" b="1" dirty="0">
                  <a:cs typeface="+mn-ea"/>
                  <a:sym typeface="思源黑体旧字形 Light" panose="020B0300000000000000" pitchFamily="34" charset="-128"/>
                </a:rPr>
                <a:t>国家高技术研究发展计划成果产业化基地</a:t>
              </a:r>
              <a:r>
                <a:rPr lang="en-US" altLang="zh-CN" sz="1333" b="1" dirty="0">
                  <a:cs typeface="+mn-ea"/>
                  <a:sym typeface="思源黑体旧字形 Light" panose="020B0300000000000000" pitchFamily="34" charset="-128"/>
                </a:rPr>
                <a:t>"</a:t>
              </a:r>
              <a:r>
                <a:rPr lang="zh-CN" altLang="en-US" sz="1333" b="1" dirty="0">
                  <a:cs typeface="+mn-ea"/>
                  <a:sym typeface="思源黑体旧字形 Light" panose="020B0300000000000000" pitchFamily="34" charset="-128"/>
                </a:rPr>
                <a:t>等，在推动我国信息技术的研究、产业发展与国家安全方面具有独特的战略地位。</a:t>
              </a:r>
              <a:endParaRPr lang="zh-CN" altLang="en-US" sz="1333" dirty="0">
                <a:cs typeface="+mn-ea"/>
                <a:sym typeface="思源黑体旧字形 Light" panose="020B0300000000000000" pitchFamily="34" charset="-128"/>
              </a:endParaRPr>
            </a:p>
          </p:txBody>
        </p:sp>
        <p:grpSp>
          <p:nvGrpSpPr>
            <p:cNvPr id="30" name="矩形 33">
              <a:extLst>
                <a:ext uri="{FF2B5EF4-FFF2-40B4-BE49-F238E27FC236}">
                  <a16:creationId xmlns:a16="http://schemas.microsoft.com/office/drawing/2014/main" xmlns="" id="{DFC653F9-202E-FB4E-98F0-7D2627A68513}"/>
                </a:ext>
              </a:extLst>
            </p:cNvPr>
            <p:cNvGrpSpPr/>
            <p:nvPr/>
          </p:nvGrpSpPr>
          <p:grpSpPr bwMode="auto">
            <a:xfrm>
              <a:off x="2257196" y="7583531"/>
              <a:ext cx="19861378" cy="742778"/>
              <a:chOff x="634" y="937"/>
              <a:chExt cx="6470" cy="234"/>
            </a:xfrm>
          </p:grpSpPr>
          <p:pic>
            <p:nvPicPr>
              <p:cNvPr id="63" name="矩形 33">
                <a:extLst>
                  <a:ext uri="{FF2B5EF4-FFF2-40B4-BE49-F238E27FC236}">
                    <a16:creationId xmlns:a16="http://schemas.microsoft.com/office/drawing/2014/main" xmlns="" id="{C4212132-064F-2547-97ED-1C5A08CAD8D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 y="937"/>
                <a:ext cx="6470" cy="234"/>
              </a:xfrm>
              <a:prstGeom prst="rect">
                <a:avLst/>
              </a:prstGeom>
              <a:noFill/>
              <a:extLst>
                <a:ext uri="{909E8E84-426E-40DD-AFC4-6F175D3DCCD1}">
                  <a14:hiddenFill xmlns:a14="http://schemas.microsoft.com/office/drawing/2010/main">
                    <a:solidFill>
                      <a:srgbClr val="FFFFFF"/>
                    </a:solidFill>
                  </a14:hiddenFill>
                </a:ext>
              </a:extLst>
            </p:spPr>
          </p:pic>
          <p:sp>
            <p:nvSpPr>
              <p:cNvPr id="64" name="Text Box 55">
                <a:extLst>
                  <a:ext uri="{FF2B5EF4-FFF2-40B4-BE49-F238E27FC236}">
                    <a16:creationId xmlns:a16="http://schemas.microsoft.com/office/drawing/2014/main" xmlns="" id="{C5C21969-54E4-404A-860A-111AE6F3693F}"/>
                  </a:ext>
                </a:extLst>
              </p:cNvPr>
              <p:cNvSpPr txBox="1">
                <a:spLocks noChangeArrowheads="1"/>
              </p:cNvSpPr>
              <p:nvPr/>
            </p:nvSpPr>
            <p:spPr bwMode="auto">
              <a:xfrm rot="16200000">
                <a:off x="3769" y="-2163"/>
                <a:ext cx="102" cy="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FontTx/>
                  <a:buNone/>
                </a:pPr>
                <a:endParaRPr lang="zh-CN" altLang="en-US" sz="1333" b="1" dirty="0">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grpSp>
        <p:grpSp>
          <p:nvGrpSpPr>
            <p:cNvPr id="31" name="矩形 33">
              <a:extLst>
                <a:ext uri="{FF2B5EF4-FFF2-40B4-BE49-F238E27FC236}">
                  <a16:creationId xmlns:a16="http://schemas.microsoft.com/office/drawing/2014/main" xmlns="" id="{F265023A-C817-7045-BB06-D943C4B4352D}"/>
                </a:ext>
              </a:extLst>
            </p:cNvPr>
            <p:cNvGrpSpPr/>
            <p:nvPr/>
          </p:nvGrpSpPr>
          <p:grpSpPr bwMode="auto">
            <a:xfrm>
              <a:off x="2257196" y="2641199"/>
              <a:ext cx="19861378" cy="742778"/>
              <a:chOff x="634" y="937"/>
              <a:chExt cx="6470" cy="234"/>
            </a:xfrm>
          </p:grpSpPr>
          <p:pic>
            <p:nvPicPr>
              <p:cNvPr id="61" name="矩形 33">
                <a:extLst>
                  <a:ext uri="{FF2B5EF4-FFF2-40B4-BE49-F238E27FC236}">
                    <a16:creationId xmlns:a16="http://schemas.microsoft.com/office/drawing/2014/main" xmlns="" id="{65AE736F-8415-E04A-9E22-A2075469402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 y="937"/>
                <a:ext cx="6470" cy="234"/>
              </a:xfrm>
              <a:prstGeom prst="rect">
                <a:avLst/>
              </a:prstGeom>
              <a:noFill/>
              <a:extLst>
                <a:ext uri="{909E8E84-426E-40DD-AFC4-6F175D3DCCD1}">
                  <a14:hiddenFill xmlns:a14="http://schemas.microsoft.com/office/drawing/2010/main">
                    <a:solidFill>
                      <a:srgbClr val="FFFFFF"/>
                    </a:solidFill>
                  </a14:hiddenFill>
                </a:ext>
              </a:extLst>
            </p:spPr>
          </p:pic>
          <p:sp>
            <p:nvSpPr>
              <p:cNvPr id="62" name="Text Box 55">
                <a:extLst>
                  <a:ext uri="{FF2B5EF4-FFF2-40B4-BE49-F238E27FC236}">
                    <a16:creationId xmlns:a16="http://schemas.microsoft.com/office/drawing/2014/main" xmlns="" id="{E768BE57-8F0A-3144-AAF1-E1950189D656}"/>
                  </a:ext>
                </a:extLst>
              </p:cNvPr>
              <p:cNvSpPr txBox="1">
                <a:spLocks noChangeArrowheads="1"/>
              </p:cNvSpPr>
              <p:nvPr/>
            </p:nvSpPr>
            <p:spPr bwMode="auto">
              <a:xfrm rot="16200000">
                <a:off x="3769" y="-2163"/>
                <a:ext cx="102" cy="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FontTx/>
                  <a:buNone/>
                </a:pPr>
                <a:endParaRPr lang="zh-CN" altLang="en-US" sz="1333" b="1" dirty="0">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grpSp>
        <p:sp>
          <p:nvSpPr>
            <p:cNvPr id="32" name="圆角矩形 31">
              <a:extLst>
                <a:ext uri="{FF2B5EF4-FFF2-40B4-BE49-F238E27FC236}">
                  <a16:creationId xmlns:a16="http://schemas.microsoft.com/office/drawing/2014/main" xmlns="" id="{79225A8F-5B15-024B-B26B-07D376700087}"/>
                </a:ext>
              </a:extLst>
            </p:cNvPr>
            <p:cNvSpPr/>
            <p:nvPr/>
          </p:nvSpPr>
          <p:spPr>
            <a:xfrm>
              <a:off x="2464182" y="8606065"/>
              <a:ext cx="9177242" cy="443498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24720" tIns="162360" rIns="324720" bIns="162360" rtlCol="0" anchor="ctr"/>
            <a:lstStyle/>
            <a:p>
              <a:pPr algn="ctr">
                <a:lnSpc>
                  <a:spcPct val="130000"/>
                </a:lnSpc>
              </a:pPr>
              <a:endParaRPr lang="zh-CN" altLang="en-US" sz="1333" dirty="0">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grpSp>
          <p:nvGrpSpPr>
            <p:cNvPr id="33" name="组合 32">
              <a:extLst>
                <a:ext uri="{FF2B5EF4-FFF2-40B4-BE49-F238E27FC236}">
                  <a16:creationId xmlns:a16="http://schemas.microsoft.com/office/drawing/2014/main" xmlns="" id="{63D4123E-DE94-904A-9263-6D730C6AFE90}"/>
                </a:ext>
              </a:extLst>
            </p:cNvPr>
            <p:cNvGrpSpPr/>
            <p:nvPr/>
          </p:nvGrpSpPr>
          <p:grpSpPr>
            <a:xfrm>
              <a:off x="3794065" y="8119379"/>
              <a:ext cx="6329087" cy="1218064"/>
              <a:chOff x="2049436" y="4575122"/>
              <a:chExt cx="6397664" cy="1231262"/>
            </a:xfrm>
          </p:grpSpPr>
          <p:sp>
            <p:nvSpPr>
              <p:cNvPr id="57" name="圆角矩形 56">
                <a:extLst>
                  <a:ext uri="{FF2B5EF4-FFF2-40B4-BE49-F238E27FC236}">
                    <a16:creationId xmlns:a16="http://schemas.microsoft.com/office/drawing/2014/main" xmlns="" id="{1EB80E4F-684C-5E45-80DE-8D4914EE7916}"/>
                  </a:ext>
                </a:extLst>
              </p:cNvPr>
              <p:cNvSpPr/>
              <p:nvPr/>
            </p:nvSpPr>
            <p:spPr bwMode="auto">
              <a:xfrm rot="10800000">
                <a:off x="3368372" y="4675841"/>
                <a:ext cx="5078728" cy="976491"/>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30000"/>
                  </a:lnSpc>
                  <a:defRPr/>
                </a:pPr>
                <a:endParaRPr lang="zh-CN" altLang="en-US" sz="1333" dirty="0">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58" name="任意多边形 8">
                <a:extLst>
                  <a:ext uri="{FF2B5EF4-FFF2-40B4-BE49-F238E27FC236}">
                    <a16:creationId xmlns:a16="http://schemas.microsoft.com/office/drawing/2014/main" xmlns="" id="{89E4F2FA-8FCA-734B-991B-A88ADF2C35E0}"/>
                  </a:ext>
                </a:extLst>
              </p:cNvPr>
              <p:cNvSpPr/>
              <p:nvPr/>
            </p:nvSpPr>
            <p:spPr bwMode="auto">
              <a:xfrm rot="16200000">
                <a:off x="2248361" y="4376197"/>
                <a:ext cx="1231262" cy="162911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rgbClr val="22487B"/>
              </a:solidFill>
              <a:ln w="14288" cap="flat">
                <a:noFill/>
                <a:prstDash val="solid"/>
                <a:miter lim="800000"/>
              </a:ln>
            </p:spPr>
            <p:txBody>
              <a:bodyPr/>
              <a:lstStyle/>
              <a:p>
                <a:pPr>
                  <a:lnSpc>
                    <a:spcPct val="130000"/>
                  </a:lnSpc>
                </a:pPr>
                <a:endParaRPr lang="zh-CN" altLang="en-US" sz="1333" dirty="0">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59" name="Oval 53">
                <a:extLst>
                  <a:ext uri="{FF2B5EF4-FFF2-40B4-BE49-F238E27FC236}">
                    <a16:creationId xmlns:a16="http://schemas.microsoft.com/office/drawing/2014/main" xmlns="" id="{A4F4022D-E39D-3F49-99AF-77ECCB04C974}"/>
                  </a:ext>
                </a:extLst>
              </p:cNvPr>
              <p:cNvSpPr>
                <a:spLocks noChangeArrowheads="1"/>
              </p:cNvSpPr>
              <p:nvPr/>
            </p:nvSpPr>
            <p:spPr bwMode="auto">
              <a:xfrm>
                <a:off x="2130038" y="4662682"/>
                <a:ext cx="1056654" cy="1056141"/>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30000"/>
                  </a:lnSpc>
                  <a:defRPr/>
                </a:pPr>
                <a:endParaRPr lang="zh-CN" altLang="en-US" sz="1333" dirty="0">
                  <a:solidFill>
                    <a:srgbClr val="0070C0"/>
                  </a:solidFill>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60" name="圆角矩形 59">
                <a:extLst>
                  <a:ext uri="{FF2B5EF4-FFF2-40B4-BE49-F238E27FC236}">
                    <a16:creationId xmlns:a16="http://schemas.microsoft.com/office/drawing/2014/main" xmlns="" id="{66490DD5-761C-7041-8580-E5CA255007E9}"/>
                  </a:ext>
                </a:extLst>
              </p:cNvPr>
              <p:cNvSpPr/>
              <p:nvPr/>
            </p:nvSpPr>
            <p:spPr>
              <a:xfrm>
                <a:off x="3790951" y="4777479"/>
                <a:ext cx="4543748" cy="773213"/>
              </a:xfrm>
              <a:prstGeom prst="roundRect">
                <a:avLst>
                  <a:gd name="adj" fmla="val 10215"/>
                </a:avLst>
              </a:prstGeom>
              <a:solidFill>
                <a:srgbClr val="22487B"/>
              </a:solidFill>
              <a:ln>
                <a:gradFill>
                  <a:gsLst>
                    <a:gs pos="100000">
                      <a:schemeClr val="bg1">
                        <a:lumMod val="85000"/>
                      </a:schemeClr>
                    </a:gs>
                    <a:gs pos="0">
                      <a:schemeClr val="bg1"/>
                    </a:gs>
                  </a:gsLst>
                  <a:lin ang="5400000" scaled="0"/>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30000"/>
                  </a:lnSpc>
                  <a:defRPr/>
                </a:pPr>
                <a:r>
                  <a:rPr kumimoji="1" lang="zh-CN" altLang="en-US" sz="1333" dirty="0">
                    <a:latin typeface="微软雅黑" panose="020B0503020204020204" charset="-122"/>
                    <a:ea typeface="微软雅黑" panose="020B0503020204020204" charset="-122"/>
                  </a:rPr>
                  <a:t>面临挑战</a:t>
                </a:r>
                <a:endParaRPr lang="zh-CN" altLang="en-US" sz="1333" dirty="0">
                  <a:latin typeface="微软雅黑" panose="020B0503020204020204" charset="-122"/>
                  <a:ea typeface="微软雅黑" panose="020B0503020204020204" charset="-122"/>
                  <a:cs typeface="+mn-ea"/>
                  <a:sym typeface="思源黑体旧字形 Light" panose="020B0300000000000000" pitchFamily="34" charset="-128"/>
                </a:endParaRPr>
              </a:p>
            </p:txBody>
          </p:sp>
        </p:grpSp>
        <p:grpSp>
          <p:nvGrpSpPr>
            <p:cNvPr id="34" name="组合 33">
              <a:extLst>
                <a:ext uri="{FF2B5EF4-FFF2-40B4-BE49-F238E27FC236}">
                  <a16:creationId xmlns:a16="http://schemas.microsoft.com/office/drawing/2014/main" xmlns="" id="{8129B71F-BF62-484B-B560-E140F1768E4E}"/>
                </a:ext>
              </a:extLst>
            </p:cNvPr>
            <p:cNvGrpSpPr/>
            <p:nvPr/>
          </p:nvGrpSpPr>
          <p:grpSpPr>
            <a:xfrm>
              <a:off x="4098882" y="8397695"/>
              <a:ext cx="662149" cy="720553"/>
              <a:chOff x="4873620" y="1965326"/>
              <a:chExt cx="269882" cy="293688"/>
            </a:xfrm>
            <a:solidFill>
              <a:srgbClr val="24477A"/>
            </a:solidFill>
            <a:effectLst/>
          </p:grpSpPr>
          <p:sp>
            <p:nvSpPr>
              <p:cNvPr id="53" name="Freeform 502">
                <a:extLst>
                  <a:ext uri="{FF2B5EF4-FFF2-40B4-BE49-F238E27FC236}">
                    <a16:creationId xmlns:a16="http://schemas.microsoft.com/office/drawing/2014/main" xmlns="" id="{CB8B1A57-0678-274E-8A19-C731ADD999EA}"/>
                  </a:ext>
                </a:extLst>
              </p:cNvPr>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243784" tIns="121892" rIns="243784" bIns="121892" numCol="1" anchor="t" anchorCtr="0" compatLnSpc="1"/>
              <a:lstStyle/>
              <a:p>
                <a:pPr>
                  <a:lnSpc>
                    <a:spcPct val="130000"/>
                  </a:lnSpc>
                </a:pPr>
                <a:endParaRPr lang="zh-CN" altLang="en-US" sz="1333" dirty="0">
                  <a:solidFill>
                    <a:prstClr val="black"/>
                  </a:solidFill>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54" name="Freeform 503">
                <a:extLst>
                  <a:ext uri="{FF2B5EF4-FFF2-40B4-BE49-F238E27FC236}">
                    <a16:creationId xmlns:a16="http://schemas.microsoft.com/office/drawing/2014/main" xmlns="" id="{4670A0DA-F577-214C-AC31-35E381969712}"/>
                  </a:ext>
                </a:extLst>
              </p:cNvPr>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243784" tIns="121892" rIns="243784" bIns="121892" numCol="1" anchor="t" anchorCtr="0" compatLnSpc="1"/>
              <a:lstStyle/>
              <a:p>
                <a:pPr>
                  <a:lnSpc>
                    <a:spcPct val="130000"/>
                  </a:lnSpc>
                </a:pPr>
                <a:endParaRPr lang="zh-CN" altLang="en-US" sz="1333" dirty="0">
                  <a:solidFill>
                    <a:prstClr val="black"/>
                  </a:solidFill>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55" name="Freeform 504">
                <a:extLst>
                  <a:ext uri="{FF2B5EF4-FFF2-40B4-BE49-F238E27FC236}">
                    <a16:creationId xmlns:a16="http://schemas.microsoft.com/office/drawing/2014/main" xmlns="" id="{F61BEC4D-604A-084F-96EB-DA1256326B18}"/>
                  </a:ext>
                </a:extLst>
              </p:cNvPr>
              <p:cNvSpPr/>
              <p:nvPr/>
            </p:nvSpPr>
            <p:spPr bwMode="auto">
              <a:xfrm>
                <a:off x="4940305" y="1965326"/>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243784" tIns="121892" rIns="243784" bIns="121892" numCol="1" anchor="t" anchorCtr="0" compatLnSpc="1"/>
              <a:lstStyle/>
              <a:p>
                <a:pPr>
                  <a:lnSpc>
                    <a:spcPct val="130000"/>
                  </a:lnSpc>
                </a:pPr>
                <a:endParaRPr lang="zh-CN" altLang="en-US" sz="1333" dirty="0">
                  <a:solidFill>
                    <a:prstClr val="black"/>
                  </a:solidFill>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56" name="Freeform 505">
                <a:extLst>
                  <a:ext uri="{FF2B5EF4-FFF2-40B4-BE49-F238E27FC236}">
                    <a16:creationId xmlns:a16="http://schemas.microsoft.com/office/drawing/2014/main" xmlns="" id="{58EEB046-5FA3-F148-B802-C7B3E326A541}"/>
                  </a:ext>
                </a:extLst>
              </p:cNvPr>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243784" tIns="121892" rIns="243784" bIns="121892" numCol="1" anchor="t" anchorCtr="0" compatLnSpc="1"/>
              <a:lstStyle/>
              <a:p>
                <a:pPr>
                  <a:lnSpc>
                    <a:spcPct val="130000"/>
                  </a:lnSpc>
                </a:pPr>
                <a:endParaRPr lang="zh-CN" altLang="en-US" sz="1333" dirty="0">
                  <a:solidFill>
                    <a:prstClr val="black"/>
                  </a:solidFill>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grpSp>
        <p:sp>
          <p:nvSpPr>
            <p:cNvPr id="35" name="TextBox 71">
              <a:extLst>
                <a:ext uri="{FF2B5EF4-FFF2-40B4-BE49-F238E27FC236}">
                  <a16:creationId xmlns:a16="http://schemas.microsoft.com/office/drawing/2014/main" xmlns="" id="{4A59E145-8516-9645-AC4E-88085175ED0C}"/>
                </a:ext>
              </a:extLst>
            </p:cNvPr>
            <p:cNvSpPr txBox="1"/>
            <p:nvPr/>
          </p:nvSpPr>
          <p:spPr>
            <a:xfrm flipH="1">
              <a:off x="3187994" y="9079823"/>
              <a:ext cx="8101371" cy="3743550"/>
            </a:xfrm>
            <a:prstGeom prst="rect">
              <a:avLst/>
            </a:prstGeom>
            <a:noFill/>
            <a:ln>
              <a:noFill/>
            </a:ln>
          </p:spPr>
          <p:txBody>
            <a:bodyPr wrap="square" lIns="383911" tIns="383911" rIns="383911" bIns="383911">
              <a:noAutofit/>
            </a:bodyPr>
            <a:lstStyle/>
            <a:p>
              <a:pPr>
                <a:lnSpc>
                  <a:spcPct val="150000"/>
                </a:lnSpc>
                <a:spcAft>
                  <a:spcPct val="40000"/>
                </a:spcAft>
              </a:pPr>
              <a:r>
                <a:rPr lang="en-US" altLang="zh-CN" sz="1333" dirty="0">
                  <a:solidFill>
                    <a:schemeClr val="tx1">
                      <a:lumMod val="75000"/>
                      <a:lumOff val="25000"/>
                    </a:schemeClr>
                  </a:solidFill>
                  <a:latin typeface="微软雅黑" panose="020B0503020204020204" charset="-122"/>
                  <a:ea typeface="微软雅黑" panose="020B0503020204020204" charset="-122"/>
                </a:rPr>
                <a:t>SMT</a:t>
              </a:r>
              <a:r>
                <a:rPr lang="zh-CN" altLang="en-US" sz="1333" dirty="0">
                  <a:solidFill>
                    <a:schemeClr val="tx1">
                      <a:lumMod val="75000"/>
                      <a:lumOff val="25000"/>
                    </a:schemeClr>
                  </a:solidFill>
                  <a:latin typeface="微软雅黑" panose="020B0503020204020204" charset="-122"/>
                  <a:ea typeface="微软雅黑" panose="020B0503020204020204" charset="-122"/>
                </a:rPr>
                <a:t>、</a:t>
              </a:r>
              <a:r>
                <a:rPr lang="en-US" altLang="zh-CN" sz="1333" dirty="0">
                  <a:solidFill>
                    <a:schemeClr val="tx1">
                      <a:lumMod val="75000"/>
                      <a:lumOff val="25000"/>
                    </a:schemeClr>
                  </a:solidFill>
                  <a:latin typeface="微软雅黑" panose="020B0503020204020204" charset="-122"/>
                  <a:ea typeface="微软雅黑" panose="020B0503020204020204" charset="-122"/>
                </a:rPr>
                <a:t>THT</a:t>
              </a:r>
              <a:r>
                <a:rPr lang="zh-CN" altLang="en-US" sz="1333" dirty="0">
                  <a:solidFill>
                    <a:schemeClr val="tx1">
                      <a:lumMod val="75000"/>
                      <a:lumOff val="25000"/>
                    </a:schemeClr>
                  </a:solidFill>
                  <a:latin typeface="微软雅黑" panose="020B0503020204020204" charset="-122"/>
                  <a:ea typeface="微软雅黑" panose="020B0503020204020204" charset="-122"/>
                </a:rPr>
                <a:t>混流、测试、老化、总成、包装发运、维修、预排程等电子行业生产计划排程难题</a:t>
              </a:r>
              <a:endParaRPr lang="en-US" altLang="zh-CN" sz="1333" dirty="0">
                <a:solidFill>
                  <a:schemeClr val="tx1">
                    <a:lumMod val="75000"/>
                    <a:lumOff val="25000"/>
                  </a:schemeClr>
                </a:solidFill>
                <a:latin typeface="微软雅黑" panose="020B0503020204020204" charset="-122"/>
                <a:ea typeface="微软雅黑" panose="020B0503020204020204" charset="-122"/>
              </a:endParaRPr>
            </a:p>
            <a:p>
              <a:pPr>
                <a:lnSpc>
                  <a:spcPct val="150000"/>
                </a:lnSpc>
                <a:spcAft>
                  <a:spcPct val="40000"/>
                </a:spcAft>
              </a:pPr>
              <a:r>
                <a:rPr lang="zh-CN" altLang="en-US" sz="1333" dirty="0">
                  <a:solidFill>
                    <a:schemeClr val="tx1">
                      <a:lumMod val="75000"/>
                      <a:lumOff val="25000"/>
                    </a:schemeClr>
                  </a:solidFill>
                  <a:latin typeface="微软雅黑" panose="020B0503020204020204" charset="-122"/>
                  <a:ea typeface="微软雅黑" panose="020B0503020204020204" charset="-122"/>
                </a:rPr>
                <a:t>综合考虑物料，工艺，设备产能、模具钢网、班组人员，场地、电流仪表、测试机柜等几十种约束</a:t>
              </a:r>
            </a:p>
          </p:txBody>
        </p:sp>
        <p:sp>
          <p:nvSpPr>
            <p:cNvPr id="36" name="圆角矩形 35">
              <a:extLst>
                <a:ext uri="{FF2B5EF4-FFF2-40B4-BE49-F238E27FC236}">
                  <a16:creationId xmlns:a16="http://schemas.microsoft.com/office/drawing/2014/main" xmlns="" id="{3CFF6F4C-E2A9-3547-ACD3-34F4131E13A9}"/>
                </a:ext>
              </a:extLst>
            </p:cNvPr>
            <p:cNvSpPr/>
            <p:nvPr/>
          </p:nvSpPr>
          <p:spPr>
            <a:xfrm>
              <a:off x="12865503" y="8606068"/>
              <a:ext cx="8828932" cy="443498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24720" tIns="162360" rIns="324720" bIns="162360" rtlCol="0" anchor="ctr"/>
            <a:lstStyle/>
            <a:p>
              <a:pPr algn="ctr">
                <a:lnSpc>
                  <a:spcPct val="130000"/>
                </a:lnSpc>
              </a:pPr>
              <a:endParaRPr lang="zh-CN" altLang="en-US" sz="1333" dirty="0">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grpSp>
          <p:nvGrpSpPr>
            <p:cNvPr id="37" name="组合 36">
              <a:extLst>
                <a:ext uri="{FF2B5EF4-FFF2-40B4-BE49-F238E27FC236}">
                  <a16:creationId xmlns:a16="http://schemas.microsoft.com/office/drawing/2014/main" xmlns="" id="{725A37B2-839C-214E-AAE7-F2BCC1CD4821}"/>
                </a:ext>
              </a:extLst>
            </p:cNvPr>
            <p:cNvGrpSpPr/>
            <p:nvPr/>
          </p:nvGrpSpPr>
          <p:grpSpPr>
            <a:xfrm>
              <a:off x="14024121" y="8119381"/>
              <a:ext cx="6329087" cy="1218064"/>
              <a:chOff x="2049436" y="4575122"/>
              <a:chExt cx="6397664" cy="1231262"/>
            </a:xfrm>
          </p:grpSpPr>
          <p:sp>
            <p:nvSpPr>
              <p:cNvPr id="49" name="圆角矩形 48">
                <a:extLst>
                  <a:ext uri="{FF2B5EF4-FFF2-40B4-BE49-F238E27FC236}">
                    <a16:creationId xmlns:a16="http://schemas.microsoft.com/office/drawing/2014/main" xmlns="" id="{846E160D-7262-454B-8F43-38B33A93B013}"/>
                  </a:ext>
                </a:extLst>
              </p:cNvPr>
              <p:cNvSpPr/>
              <p:nvPr/>
            </p:nvSpPr>
            <p:spPr bwMode="auto">
              <a:xfrm rot="10800000">
                <a:off x="3368372" y="4675841"/>
                <a:ext cx="5078728" cy="976491"/>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30000"/>
                  </a:lnSpc>
                  <a:defRPr/>
                </a:pPr>
                <a:endParaRPr lang="zh-CN" altLang="en-US" sz="1333" dirty="0">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50" name="任意多边形 8">
                <a:extLst>
                  <a:ext uri="{FF2B5EF4-FFF2-40B4-BE49-F238E27FC236}">
                    <a16:creationId xmlns:a16="http://schemas.microsoft.com/office/drawing/2014/main" xmlns="" id="{CD4B5B4C-7138-1D4D-8243-590A3E35A99D}"/>
                  </a:ext>
                </a:extLst>
              </p:cNvPr>
              <p:cNvSpPr/>
              <p:nvPr/>
            </p:nvSpPr>
            <p:spPr bwMode="auto">
              <a:xfrm rot="16200000">
                <a:off x="2248361" y="4376197"/>
                <a:ext cx="1231262" cy="1629111"/>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rgbClr val="22487B"/>
              </a:solidFill>
              <a:ln w="14288" cap="flat">
                <a:noFill/>
                <a:prstDash val="solid"/>
                <a:miter lim="800000"/>
              </a:ln>
            </p:spPr>
            <p:txBody>
              <a:bodyPr/>
              <a:lstStyle/>
              <a:p>
                <a:pPr>
                  <a:lnSpc>
                    <a:spcPct val="130000"/>
                  </a:lnSpc>
                </a:pPr>
                <a:endParaRPr lang="zh-CN" altLang="en-US" sz="1333" dirty="0">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51" name="Oval 53">
                <a:extLst>
                  <a:ext uri="{FF2B5EF4-FFF2-40B4-BE49-F238E27FC236}">
                    <a16:creationId xmlns:a16="http://schemas.microsoft.com/office/drawing/2014/main" xmlns="" id="{338E4631-1AB6-6A4D-BF65-D158792EE325}"/>
                  </a:ext>
                </a:extLst>
              </p:cNvPr>
              <p:cNvSpPr>
                <a:spLocks noChangeArrowheads="1"/>
              </p:cNvSpPr>
              <p:nvPr/>
            </p:nvSpPr>
            <p:spPr bwMode="auto">
              <a:xfrm>
                <a:off x="2130038" y="4662682"/>
                <a:ext cx="1056654" cy="1056141"/>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30000"/>
                  </a:lnSpc>
                  <a:defRPr/>
                </a:pPr>
                <a:endParaRPr lang="zh-CN" altLang="en-US" sz="1333" dirty="0">
                  <a:solidFill>
                    <a:srgbClr val="0070C0"/>
                  </a:solidFill>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52" name="圆角矩形 51">
                <a:extLst>
                  <a:ext uri="{FF2B5EF4-FFF2-40B4-BE49-F238E27FC236}">
                    <a16:creationId xmlns:a16="http://schemas.microsoft.com/office/drawing/2014/main" xmlns="" id="{0D31A963-E917-0946-A708-B533C87F8293}"/>
                  </a:ext>
                </a:extLst>
              </p:cNvPr>
              <p:cNvSpPr/>
              <p:nvPr/>
            </p:nvSpPr>
            <p:spPr>
              <a:xfrm>
                <a:off x="3790951" y="4777479"/>
                <a:ext cx="4543748" cy="773213"/>
              </a:xfrm>
              <a:prstGeom prst="roundRect">
                <a:avLst>
                  <a:gd name="adj" fmla="val 10215"/>
                </a:avLst>
              </a:prstGeom>
              <a:solidFill>
                <a:srgbClr val="22487B"/>
              </a:solidFill>
              <a:ln>
                <a:gradFill>
                  <a:gsLst>
                    <a:gs pos="100000">
                      <a:schemeClr val="bg1">
                        <a:lumMod val="85000"/>
                      </a:schemeClr>
                    </a:gs>
                    <a:gs pos="0">
                      <a:schemeClr val="bg1"/>
                    </a:gs>
                  </a:gsLst>
                  <a:lin ang="5400000" scaled="0"/>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30000"/>
                  </a:lnSpc>
                  <a:defRPr/>
                </a:pPr>
                <a:r>
                  <a:rPr kumimoji="1" lang="zh-CN" altLang="en-US" sz="1333" dirty="0">
                    <a:latin typeface="微软雅黑" panose="020B0503020204020204" charset="-122"/>
                    <a:ea typeface="微软雅黑" panose="020B0503020204020204" charset="-122"/>
                  </a:rPr>
                  <a:t>选择原因与客户受益</a:t>
                </a:r>
                <a:endParaRPr lang="zh-CN" altLang="en-US" sz="1333" dirty="0">
                  <a:latin typeface="微软雅黑" panose="020B0503020204020204" charset="-122"/>
                  <a:ea typeface="微软雅黑" panose="020B0503020204020204" charset="-122"/>
                  <a:cs typeface="+mn-ea"/>
                  <a:sym typeface="思源黑体旧字形 Light" panose="020B0300000000000000" pitchFamily="34" charset="-128"/>
                </a:endParaRPr>
              </a:p>
            </p:txBody>
          </p:sp>
        </p:grpSp>
        <p:grpSp>
          <p:nvGrpSpPr>
            <p:cNvPr id="41" name="Group 18">
              <a:extLst>
                <a:ext uri="{FF2B5EF4-FFF2-40B4-BE49-F238E27FC236}">
                  <a16:creationId xmlns:a16="http://schemas.microsoft.com/office/drawing/2014/main" xmlns="" id="{8105A9E2-1150-C740-9C93-1381069E0D4A}"/>
                </a:ext>
              </a:extLst>
            </p:cNvPr>
            <p:cNvGrpSpPr>
              <a:grpSpLocks noChangeAspect="1"/>
            </p:cNvGrpSpPr>
            <p:nvPr/>
          </p:nvGrpSpPr>
          <p:grpSpPr bwMode="auto">
            <a:xfrm>
              <a:off x="14301871" y="8424422"/>
              <a:ext cx="641687" cy="597932"/>
              <a:chOff x="3802" y="2858"/>
              <a:chExt cx="616" cy="574"/>
            </a:xfrm>
            <a:solidFill>
              <a:srgbClr val="24477A"/>
            </a:solidFill>
            <a:effectLst/>
          </p:grpSpPr>
          <p:sp>
            <p:nvSpPr>
              <p:cNvPr id="44" name="Rectangle 19">
                <a:extLst>
                  <a:ext uri="{FF2B5EF4-FFF2-40B4-BE49-F238E27FC236}">
                    <a16:creationId xmlns:a16="http://schemas.microsoft.com/office/drawing/2014/main" xmlns="" id="{731BA95E-FD79-D049-9F0F-BED3C121A05B}"/>
                  </a:ext>
                </a:extLst>
              </p:cNvPr>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84" tIns="121892" rIns="243784" bIns="121892" numCol="1" anchor="t" anchorCtr="0" compatLnSpc="1"/>
              <a:lstStyle/>
              <a:p>
                <a:pPr>
                  <a:lnSpc>
                    <a:spcPct val="130000"/>
                  </a:lnSpc>
                </a:pPr>
                <a:endParaRPr lang="zh-CN" altLang="en-US" sz="1333" dirty="0">
                  <a:solidFill>
                    <a:prstClr val="black"/>
                  </a:solidFill>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45" name="Rectangle 20">
                <a:extLst>
                  <a:ext uri="{FF2B5EF4-FFF2-40B4-BE49-F238E27FC236}">
                    <a16:creationId xmlns:a16="http://schemas.microsoft.com/office/drawing/2014/main" xmlns="" id="{7277C4CA-828E-E942-9358-A885834EB090}"/>
                  </a:ext>
                </a:extLst>
              </p:cNvPr>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84" tIns="121892" rIns="243784" bIns="121892" numCol="1" anchor="t" anchorCtr="0" compatLnSpc="1"/>
              <a:lstStyle/>
              <a:p>
                <a:pPr>
                  <a:lnSpc>
                    <a:spcPct val="130000"/>
                  </a:lnSpc>
                </a:pPr>
                <a:endParaRPr lang="zh-CN" altLang="en-US" sz="1333" dirty="0">
                  <a:solidFill>
                    <a:prstClr val="black"/>
                  </a:solidFill>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46" name="Rectangle 21">
                <a:extLst>
                  <a:ext uri="{FF2B5EF4-FFF2-40B4-BE49-F238E27FC236}">
                    <a16:creationId xmlns:a16="http://schemas.microsoft.com/office/drawing/2014/main" xmlns="" id="{AD8026C3-5FB3-1D4D-B865-B34B4E70D557}"/>
                  </a:ext>
                </a:extLst>
              </p:cNvPr>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84" tIns="121892" rIns="243784" bIns="121892" numCol="1" anchor="t" anchorCtr="0" compatLnSpc="1"/>
              <a:lstStyle/>
              <a:p>
                <a:pPr>
                  <a:lnSpc>
                    <a:spcPct val="130000"/>
                  </a:lnSpc>
                </a:pPr>
                <a:endParaRPr lang="zh-CN" altLang="en-US" sz="1333" dirty="0">
                  <a:solidFill>
                    <a:prstClr val="black"/>
                  </a:solidFill>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47" name="Rectangle 22">
                <a:extLst>
                  <a:ext uri="{FF2B5EF4-FFF2-40B4-BE49-F238E27FC236}">
                    <a16:creationId xmlns:a16="http://schemas.microsoft.com/office/drawing/2014/main" xmlns="" id="{2E57C115-3C6A-9D46-8D91-DD682292A70C}"/>
                  </a:ext>
                </a:extLst>
              </p:cNvPr>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84" tIns="121892" rIns="243784" bIns="121892" numCol="1" anchor="t" anchorCtr="0" compatLnSpc="1"/>
              <a:lstStyle/>
              <a:p>
                <a:pPr>
                  <a:lnSpc>
                    <a:spcPct val="130000"/>
                  </a:lnSpc>
                </a:pPr>
                <a:endParaRPr lang="zh-CN" altLang="en-US" sz="1333" dirty="0">
                  <a:solidFill>
                    <a:prstClr val="black"/>
                  </a:solidFill>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sp>
            <p:nvSpPr>
              <p:cNvPr id="48" name="Freeform 23">
                <a:extLst>
                  <a:ext uri="{FF2B5EF4-FFF2-40B4-BE49-F238E27FC236}">
                    <a16:creationId xmlns:a16="http://schemas.microsoft.com/office/drawing/2014/main" xmlns="" id="{1D64A046-CF19-474A-AD11-149BF507A52E}"/>
                  </a:ext>
                </a:extLst>
              </p:cNvPr>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243784" tIns="121892" rIns="243784" bIns="121892" numCol="1" anchor="t" anchorCtr="0" compatLnSpc="1"/>
              <a:lstStyle/>
              <a:p>
                <a:pPr>
                  <a:lnSpc>
                    <a:spcPct val="130000"/>
                  </a:lnSpc>
                </a:pPr>
                <a:endParaRPr lang="zh-CN" altLang="en-US" sz="1333" dirty="0">
                  <a:solidFill>
                    <a:prstClr val="black"/>
                  </a:solidFill>
                  <a:latin typeface="思源黑体旧字形 Light" panose="020B0300000000000000" pitchFamily="34" charset="-128"/>
                  <a:ea typeface="思源黑体旧字形 Light" panose="020B0300000000000000" pitchFamily="34" charset="-128"/>
                  <a:cs typeface="+mn-ea"/>
                  <a:sym typeface="思源黑体旧字形 Light" panose="020B0300000000000000" pitchFamily="34" charset="-128"/>
                </a:endParaRPr>
              </a:p>
            </p:txBody>
          </p:sp>
        </p:grpSp>
        <p:sp>
          <p:nvSpPr>
            <p:cNvPr id="42" name="TextBox 71">
              <a:extLst>
                <a:ext uri="{FF2B5EF4-FFF2-40B4-BE49-F238E27FC236}">
                  <a16:creationId xmlns:a16="http://schemas.microsoft.com/office/drawing/2014/main" xmlns="" id="{7528AE4D-7EC6-CC45-BCCE-1B7DB6EB52BA}"/>
                </a:ext>
              </a:extLst>
            </p:cNvPr>
            <p:cNvSpPr txBox="1"/>
            <p:nvPr/>
          </p:nvSpPr>
          <p:spPr>
            <a:xfrm flipH="1">
              <a:off x="13480004" y="8884923"/>
              <a:ext cx="8063029" cy="3743550"/>
            </a:xfrm>
            <a:prstGeom prst="rect">
              <a:avLst/>
            </a:prstGeom>
            <a:noFill/>
            <a:ln>
              <a:noFill/>
            </a:ln>
          </p:spPr>
          <p:txBody>
            <a:bodyPr wrap="square" lIns="383911" tIns="383911" rIns="383911" bIns="383911">
              <a:noAutofit/>
            </a:bodyPr>
            <a:lstStyle/>
            <a:p>
              <a:pPr>
                <a:spcAft>
                  <a:spcPct val="40000"/>
                </a:spcAft>
              </a:pPr>
              <a:r>
                <a:rPr lang="en-US" altLang="zh-CN" sz="1333" b="1" dirty="0">
                  <a:solidFill>
                    <a:schemeClr val="tx1">
                      <a:lumMod val="75000"/>
                      <a:lumOff val="25000"/>
                    </a:schemeClr>
                  </a:solidFill>
                  <a:latin typeface="微软雅黑" panose="020B0503020204020204" charset="-122"/>
                  <a:ea typeface="微软雅黑" panose="020B0503020204020204" charset="-122"/>
                </a:rPr>
                <a:t>1</a:t>
              </a:r>
              <a:r>
                <a:rPr lang="zh-CN" altLang="en-US" sz="1333" b="1" dirty="0">
                  <a:solidFill>
                    <a:schemeClr val="tx1">
                      <a:lumMod val="75000"/>
                      <a:lumOff val="25000"/>
                    </a:schemeClr>
                  </a:solidFill>
                  <a:latin typeface="微软雅黑" panose="020B0503020204020204" charset="-122"/>
                  <a:ea typeface="微软雅黑" panose="020B0503020204020204" charset="-122"/>
                </a:rPr>
                <a:t>、通用化的工艺路线建模，丰富离散制造行业经验；</a:t>
              </a:r>
            </a:p>
            <a:p>
              <a:pPr>
                <a:spcAft>
                  <a:spcPct val="40000"/>
                </a:spcAft>
              </a:pPr>
              <a:r>
                <a:rPr lang="en-US" altLang="zh-CN" sz="1333" b="1" dirty="0">
                  <a:solidFill>
                    <a:schemeClr val="tx1">
                      <a:lumMod val="75000"/>
                      <a:lumOff val="25000"/>
                    </a:schemeClr>
                  </a:solidFill>
                  <a:latin typeface="微软雅黑" panose="020B0503020204020204" charset="-122"/>
                  <a:ea typeface="微软雅黑" panose="020B0503020204020204" charset="-122"/>
                </a:rPr>
                <a:t>2</a:t>
              </a:r>
              <a:r>
                <a:rPr lang="zh-CN" altLang="en-US" sz="1333" b="1" dirty="0">
                  <a:solidFill>
                    <a:schemeClr val="tx1">
                      <a:lumMod val="75000"/>
                      <a:lumOff val="25000"/>
                    </a:schemeClr>
                  </a:solidFill>
                  <a:latin typeface="微软雅黑" panose="020B0503020204020204" charset="-122"/>
                  <a:ea typeface="微软雅黑" panose="020B0503020204020204" charset="-122"/>
                </a:rPr>
                <a:t>、完全自主研发的、快速高效的高级计划排程算法引擎；</a:t>
              </a:r>
            </a:p>
            <a:p>
              <a:pPr>
                <a:spcAft>
                  <a:spcPct val="40000"/>
                </a:spcAft>
              </a:pPr>
              <a:r>
                <a:rPr lang="en-US" altLang="zh-CN" sz="1333" b="1" dirty="0">
                  <a:solidFill>
                    <a:schemeClr val="tx1">
                      <a:lumMod val="75000"/>
                      <a:lumOff val="25000"/>
                    </a:schemeClr>
                  </a:solidFill>
                  <a:latin typeface="微软雅黑" panose="020B0503020204020204" charset="-122"/>
                  <a:ea typeface="微软雅黑" panose="020B0503020204020204" charset="-122"/>
                </a:rPr>
                <a:t>3</a:t>
              </a:r>
              <a:r>
                <a:rPr lang="zh-CN" altLang="en-US" sz="1333" b="1" dirty="0">
                  <a:solidFill>
                    <a:schemeClr val="tx1">
                      <a:lumMod val="75000"/>
                      <a:lumOff val="25000"/>
                    </a:schemeClr>
                  </a:solidFill>
                  <a:latin typeface="微软雅黑" panose="020B0503020204020204" charset="-122"/>
                  <a:ea typeface="微软雅黑" panose="020B0503020204020204" charset="-122"/>
                </a:rPr>
                <a:t>、简便、易用的计划可视化展示与手动调整；</a:t>
              </a:r>
            </a:p>
            <a:p>
              <a:pPr>
                <a:spcAft>
                  <a:spcPct val="40000"/>
                </a:spcAft>
              </a:pPr>
              <a:r>
                <a:rPr lang="en-US" altLang="zh-CN" sz="1333" b="1" dirty="0">
                  <a:solidFill>
                    <a:schemeClr val="tx1">
                      <a:lumMod val="75000"/>
                      <a:lumOff val="25000"/>
                    </a:schemeClr>
                  </a:solidFill>
                  <a:latin typeface="微软雅黑" panose="020B0503020204020204" charset="-122"/>
                  <a:ea typeface="微软雅黑" panose="020B0503020204020204" charset="-122"/>
                </a:rPr>
                <a:t>4</a:t>
              </a:r>
              <a:r>
                <a:rPr lang="zh-CN" altLang="en-US" sz="1333" b="1" dirty="0">
                  <a:solidFill>
                    <a:schemeClr val="tx1">
                      <a:lumMod val="75000"/>
                      <a:lumOff val="25000"/>
                    </a:schemeClr>
                  </a:solidFill>
                  <a:latin typeface="微软雅黑" panose="020B0503020204020204" charset="-122"/>
                  <a:ea typeface="微软雅黑" panose="020B0503020204020204" charset="-122"/>
                </a:rPr>
                <a:t>、灵活、高效的系统智能集成引擎；</a:t>
              </a:r>
            </a:p>
            <a:p>
              <a:pPr>
                <a:spcAft>
                  <a:spcPct val="40000"/>
                </a:spcAft>
              </a:pPr>
              <a:r>
                <a:rPr lang="en-US" altLang="zh-CN" sz="1333" b="1" dirty="0">
                  <a:solidFill>
                    <a:schemeClr val="tx1">
                      <a:lumMod val="75000"/>
                      <a:lumOff val="25000"/>
                    </a:schemeClr>
                  </a:solidFill>
                  <a:latin typeface="微软雅黑" panose="020B0503020204020204" charset="-122"/>
                  <a:ea typeface="微软雅黑" panose="020B0503020204020204" charset="-122"/>
                </a:rPr>
                <a:t>5</a:t>
              </a:r>
              <a:r>
                <a:rPr lang="zh-CN" altLang="en-US" sz="1333" b="1" dirty="0">
                  <a:solidFill>
                    <a:schemeClr val="tx1">
                      <a:lumMod val="75000"/>
                      <a:lumOff val="25000"/>
                    </a:schemeClr>
                  </a:solidFill>
                  <a:latin typeface="微软雅黑" panose="020B0503020204020204" charset="-122"/>
                  <a:ea typeface="微软雅黑" panose="020B0503020204020204" charset="-122"/>
                </a:rPr>
                <a:t>、最易用的高级计划排程解决方案；</a:t>
              </a:r>
            </a:p>
          </p:txBody>
        </p:sp>
        <p:pic>
          <p:nvPicPr>
            <p:cNvPr id="43" name="图片 42">
              <a:extLst>
                <a:ext uri="{FF2B5EF4-FFF2-40B4-BE49-F238E27FC236}">
                  <a16:creationId xmlns:a16="http://schemas.microsoft.com/office/drawing/2014/main" xmlns="" id="{08D3498E-77F2-F648-AC50-AE0AD27F1431}"/>
                </a:ext>
              </a:extLst>
            </p:cNvPr>
            <p:cNvPicPr/>
            <p:nvPr/>
          </p:nvPicPr>
          <p:blipFill>
            <a:blip r:embed="rId3" cstate="print"/>
            <a:srcRect/>
            <a:stretch>
              <a:fillRect/>
            </a:stretch>
          </p:blipFill>
          <p:spPr bwMode="auto">
            <a:xfrm>
              <a:off x="12865503" y="3076886"/>
              <a:ext cx="8596308" cy="4613995"/>
            </a:xfrm>
            <a:prstGeom prst="rect">
              <a:avLst/>
            </a:prstGeom>
            <a:noFill/>
            <a:ln w="9525">
              <a:noFill/>
              <a:miter lim="800000"/>
              <a:headEnd/>
              <a:tailEnd/>
            </a:ln>
            <a:effectLst>
              <a:softEdge rad="127000"/>
            </a:effectLst>
          </p:spPr>
        </p:pic>
      </p:grpSp>
      <p:pic>
        <p:nvPicPr>
          <p:cNvPr id="65" name="图片 64">
            <a:extLst>
              <a:ext uri="{FF2B5EF4-FFF2-40B4-BE49-F238E27FC236}">
                <a16:creationId xmlns:a16="http://schemas.microsoft.com/office/drawing/2014/main" xmlns="" id="{B029B15C-F59E-5441-8777-FA8E6E8476C5}"/>
              </a:ext>
            </a:extLst>
          </p:cNvPr>
          <p:cNvPicPr>
            <a:picLocks noChangeAspect="1"/>
          </p:cNvPicPr>
          <p:nvPr/>
        </p:nvPicPr>
        <p:blipFill>
          <a:blip r:embed="rId4"/>
          <a:stretch>
            <a:fillRect/>
          </a:stretch>
        </p:blipFill>
        <p:spPr>
          <a:xfrm>
            <a:off x="5350110" y="3020651"/>
            <a:ext cx="2297567" cy="663872"/>
          </a:xfrm>
          <a:prstGeom prst="rect">
            <a:avLst/>
          </a:prstGeom>
        </p:spPr>
      </p:pic>
      <p:sp>
        <p:nvSpPr>
          <p:cNvPr id="66" name="标题 2">
            <a:extLst>
              <a:ext uri="{FF2B5EF4-FFF2-40B4-BE49-F238E27FC236}">
                <a16:creationId xmlns:a16="http://schemas.microsoft.com/office/drawing/2014/main" xmlns="" id="{DE5211E1-F907-4808-9636-6BAA1CC8DF49}"/>
              </a:ext>
            </a:extLst>
          </p:cNvPr>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dirty="0"/>
              <a:t>案例一：烽火通信</a:t>
            </a:r>
            <a:r>
              <a:rPr lang="en-US" altLang="zh-CN" dirty="0"/>
              <a:t>APS</a:t>
            </a:r>
            <a:endParaRPr lang="zh-CN" altLang="en-US" dirty="0"/>
          </a:p>
        </p:txBody>
      </p:sp>
    </p:spTree>
    <p:extLst>
      <p:ext uri="{BB962C8B-B14F-4D97-AF65-F5344CB8AC3E}">
        <p14:creationId xmlns:p14="http://schemas.microsoft.com/office/powerpoint/2010/main" val="1637473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F91D90DB-69C2-A049-8FE1-5DEE114DB2A7}"/>
              </a:ext>
            </a:extLst>
          </p:cNvPr>
          <p:cNvGrpSpPr/>
          <p:nvPr/>
        </p:nvGrpSpPr>
        <p:grpSpPr>
          <a:xfrm>
            <a:off x="263994" y="1525511"/>
            <a:ext cx="11699748" cy="4879820"/>
            <a:chOff x="523727" y="244359"/>
            <a:chExt cx="11464440" cy="6104371"/>
          </a:xfrm>
        </p:grpSpPr>
        <p:sp>
          <p:nvSpPr>
            <p:cNvPr id="6" name="流程图: 过程 54">
              <a:extLst>
                <a:ext uri="{FF2B5EF4-FFF2-40B4-BE49-F238E27FC236}">
                  <a16:creationId xmlns:a16="http://schemas.microsoft.com/office/drawing/2014/main" xmlns="" id="{D1FB4BA7-99F6-B24E-B135-4CA0F458CF65}"/>
                </a:ext>
              </a:extLst>
            </p:cNvPr>
            <p:cNvSpPr/>
            <p:nvPr/>
          </p:nvSpPr>
          <p:spPr>
            <a:xfrm>
              <a:off x="6266815" y="3365500"/>
              <a:ext cx="2611755" cy="979170"/>
            </a:xfrm>
            <a:prstGeom prst="flowChartProcess">
              <a:avLst/>
            </a:prstGeom>
            <a:ln w="28575">
              <a:solidFill>
                <a:schemeClr val="bg1">
                  <a:lumMod val="6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defTabSz="2437492" fontAlgn="base">
                <a:spcBef>
                  <a:spcPct val="0"/>
                </a:spcBef>
                <a:spcAft>
                  <a:spcPct val="0"/>
                </a:spcAft>
              </a:pPr>
              <a:endParaRPr lang="zh-CN" altLang="en-US" sz="1467">
                <a:solidFill>
                  <a:prstClr val="black"/>
                </a:solidFill>
                <a:latin typeface="FZZhengHeiS-R-GB"/>
              </a:endParaRPr>
            </a:p>
          </p:txBody>
        </p:sp>
        <p:sp>
          <p:nvSpPr>
            <p:cNvPr id="7" name="云形标注 6">
              <a:extLst>
                <a:ext uri="{FF2B5EF4-FFF2-40B4-BE49-F238E27FC236}">
                  <a16:creationId xmlns:a16="http://schemas.microsoft.com/office/drawing/2014/main" xmlns="" id="{DB22445E-A9EB-2E4C-90C0-BF250A190A2D}"/>
                </a:ext>
              </a:extLst>
            </p:cNvPr>
            <p:cNvSpPr>
              <a:spLocks noChangeArrowheads="1"/>
            </p:cNvSpPr>
            <p:nvPr/>
          </p:nvSpPr>
          <p:spPr bwMode="auto">
            <a:xfrm>
              <a:off x="9230362" y="3699826"/>
              <a:ext cx="2757805" cy="1843087"/>
            </a:xfrm>
            <a:prstGeom prst="cloudCallout">
              <a:avLst>
                <a:gd name="adj1" fmla="val -62214"/>
                <a:gd name="adj2" fmla="val -31064"/>
              </a:avLst>
            </a:prstGeom>
            <a:solidFill>
              <a:srgbClr val="9BBD59"/>
            </a:solidFill>
            <a:ln w="9525">
              <a:noFill/>
              <a:round/>
            </a:ln>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2437492" fontAlgn="base">
                <a:spcBef>
                  <a:spcPct val="0"/>
                </a:spcBef>
                <a:spcAft>
                  <a:spcPct val="0"/>
                </a:spcAft>
              </a:pPr>
              <a:r>
                <a:rPr lang="zh-CN" altLang="en-US" sz="1467" dirty="0">
                  <a:solidFill>
                    <a:schemeClr val="bg1"/>
                  </a:solidFill>
                  <a:latin typeface="微软雅黑" panose="020B0503020204020204" charset="-122"/>
                  <a:ea typeface="微软雅黑" panose="020B0503020204020204" charset="-122"/>
                  <a:sym typeface="Calibri" panose="020F0502020204030204" pitchFamily="34" charset="0"/>
                </a:rPr>
                <a:t>基于产能，工序联动，给出工序级生产作业计划，指导生产</a:t>
              </a:r>
            </a:p>
          </p:txBody>
        </p:sp>
        <p:sp>
          <p:nvSpPr>
            <p:cNvPr id="8" name="云形标注 7">
              <a:extLst>
                <a:ext uri="{FF2B5EF4-FFF2-40B4-BE49-F238E27FC236}">
                  <a16:creationId xmlns:a16="http://schemas.microsoft.com/office/drawing/2014/main" xmlns="" id="{6274FBD5-C4A8-7142-994E-CE7147E1800E}"/>
                </a:ext>
              </a:extLst>
            </p:cNvPr>
            <p:cNvSpPr>
              <a:spLocks noChangeArrowheads="1"/>
            </p:cNvSpPr>
            <p:nvPr/>
          </p:nvSpPr>
          <p:spPr bwMode="auto">
            <a:xfrm>
              <a:off x="2828925" y="638421"/>
              <a:ext cx="3733166" cy="1036637"/>
            </a:xfrm>
            <a:prstGeom prst="cloudCallout">
              <a:avLst>
                <a:gd name="adj1" fmla="val -45719"/>
                <a:gd name="adj2" fmla="val 95650"/>
              </a:avLst>
            </a:prstGeom>
            <a:solidFill>
              <a:srgbClr val="9BBD59"/>
            </a:solidFill>
            <a:ln w="9525">
              <a:noFill/>
              <a:round/>
            </a:ln>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2437492" fontAlgn="base">
                <a:spcBef>
                  <a:spcPct val="0"/>
                </a:spcBef>
                <a:spcAft>
                  <a:spcPct val="0"/>
                </a:spcAft>
              </a:pPr>
              <a:r>
                <a:rPr lang="zh-CN" altLang="en-US" sz="1600" dirty="0">
                  <a:solidFill>
                    <a:schemeClr val="bg1"/>
                  </a:solidFill>
                  <a:latin typeface="微软雅黑" panose="020B0503020204020204" charset="-122"/>
                  <a:ea typeface="微软雅黑" panose="020B0503020204020204" charset="-122"/>
                  <a:sym typeface="Calibri" panose="020F0502020204030204" pitchFamily="34" charset="0"/>
                </a:rPr>
                <a:t>给出中长期合同预计交期，给出近期合同较准确交期</a:t>
              </a:r>
            </a:p>
          </p:txBody>
        </p:sp>
        <p:sp>
          <p:nvSpPr>
            <p:cNvPr id="9" name="流程图: 过程 57">
              <a:extLst>
                <a:ext uri="{FF2B5EF4-FFF2-40B4-BE49-F238E27FC236}">
                  <a16:creationId xmlns:a16="http://schemas.microsoft.com/office/drawing/2014/main" xmlns="" id="{650F5CB9-00F1-BC48-AE33-975BB1833F67}"/>
                </a:ext>
              </a:extLst>
            </p:cNvPr>
            <p:cNvSpPr/>
            <p:nvPr/>
          </p:nvSpPr>
          <p:spPr>
            <a:xfrm>
              <a:off x="1203325" y="2248535"/>
              <a:ext cx="1692275" cy="805815"/>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rPr>
                <a:t>预排程</a:t>
              </a:r>
            </a:p>
          </p:txBody>
        </p:sp>
        <p:sp>
          <p:nvSpPr>
            <p:cNvPr id="10" name="云形标注 9">
              <a:extLst>
                <a:ext uri="{FF2B5EF4-FFF2-40B4-BE49-F238E27FC236}">
                  <a16:creationId xmlns:a16="http://schemas.microsoft.com/office/drawing/2014/main" xmlns="" id="{930869D2-7363-9748-AF68-F3D90D6EB1B5}"/>
                </a:ext>
              </a:extLst>
            </p:cNvPr>
            <p:cNvSpPr>
              <a:spLocks noChangeArrowheads="1"/>
            </p:cNvSpPr>
            <p:nvPr/>
          </p:nvSpPr>
          <p:spPr bwMode="auto">
            <a:xfrm>
              <a:off x="523727" y="244359"/>
              <a:ext cx="2251357" cy="1095375"/>
            </a:xfrm>
            <a:prstGeom prst="cloudCallout">
              <a:avLst>
                <a:gd name="adj1" fmla="val 22413"/>
                <a:gd name="adj2" fmla="val 123323"/>
              </a:avLst>
            </a:prstGeom>
            <a:solidFill>
              <a:srgbClr val="9BBD59"/>
            </a:solidFill>
            <a:ln w="9525">
              <a:noFill/>
              <a:round/>
            </a:ln>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2437492" fontAlgn="base">
                <a:spcBef>
                  <a:spcPct val="0"/>
                </a:spcBef>
                <a:spcAft>
                  <a:spcPct val="0"/>
                </a:spcAft>
              </a:pPr>
              <a:r>
                <a:rPr lang="zh-CN" altLang="en-US" sz="1600" dirty="0">
                  <a:solidFill>
                    <a:schemeClr val="bg1"/>
                  </a:solidFill>
                  <a:latin typeface="微软雅黑" panose="020B0503020204020204" charset="-122"/>
                  <a:ea typeface="微软雅黑" panose="020B0503020204020204" charset="-122"/>
                  <a:sym typeface="Calibri" panose="020F0502020204030204" pitchFamily="34" charset="0"/>
                </a:rPr>
                <a:t>解决人工进行合同盘点问题</a:t>
              </a:r>
            </a:p>
          </p:txBody>
        </p:sp>
        <p:sp>
          <p:nvSpPr>
            <p:cNvPr id="11" name="流程图: 过程 59">
              <a:extLst>
                <a:ext uri="{FF2B5EF4-FFF2-40B4-BE49-F238E27FC236}">
                  <a16:creationId xmlns:a16="http://schemas.microsoft.com/office/drawing/2014/main" xmlns="" id="{37215A9C-5E2D-DD47-A33B-2DAFBE70C2CA}"/>
                </a:ext>
              </a:extLst>
            </p:cNvPr>
            <p:cNvSpPr/>
            <p:nvPr/>
          </p:nvSpPr>
          <p:spPr>
            <a:xfrm>
              <a:off x="1176655" y="3402330"/>
              <a:ext cx="1758950" cy="805815"/>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sym typeface="+mn-ea"/>
                </a:rPr>
                <a:t>正式排程</a:t>
              </a:r>
            </a:p>
          </p:txBody>
        </p:sp>
        <p:sp>
          <p:nvSpPr>
            <p:cNvPr id="12" name="流程图: 过程 60">
              <a:extLst>
                <a:ext uri="{FF2B5EF4-FFF2-40B4-BE49-F238E27FC236}">
                  <a16:creationId xmlns:a16="http://schemas.microsoft.com/office/drawing/2014/main" xmlns="" id="{E9B868C4-91ED-6640-A21E-0D6A25D7540E}"/>
                </a:ext>
              </a:extLst>
            </p:cNvPr>
            <p:cNvSpPr/>
            <p:nvPr/>
          </p:nvSpPr>
          <p:spPr>
            <a:xfrm>
              <a:off x="3745230" y="2257425"/>
              <a:ext cx="1933575" cy="805815"/>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en-US" altLang="zh-CN" sz="1467">
                  <a:solidFill>
                    <a:prstClr val="white"/>
                  </a:solidFill>
                  <a:latin typeface="微软雅黑" panose="020B0503020204020204" charset="-122"/>
                  <a:ea typeface="微软雅黑" panose="020B0503020204020204" charset="-122"/>
                </a:rPr>
                <a:t>PCBA</a:t>
              </a:r>
              <a:r>
                <a:rPr lang="zh-CN" altLang="zh-CN" sz="1467">
                  <a:solidFill>
                    <a:prstClr val="white"/>
                  </a:solidFill>
                  <a:latin typeface="微软雅黑" panose="020B0503020204020204" charset="-122"/>
                  <a:ea typeface="微软雅黑" panose="020B0503020204020204" charset="-122"/>
                </a:rPr>
                <a:t>级</a:t>
              </a:r>
              <a:r>
                <a:rPr lang="zh-CN" altLang="en-US" sz="1467">
                  <a:solidFill>
                    <a:prstClr val="white"/>
                  </a:solidFill>
                  <a:latin typeface="微软雅黑" panose="020B0503020204020204" charset="-122"/>
                  <a:ea typeface="微软雅黑" panose="020B0503020204020204" charset="-122"/>
                </a:rPr>
                <a:t>生产排程</a:t>
              </a:r>
            </a:p>
          </p:txBody>
        </p:sp>
        <p:sp>
          <p:nvSpPr>
            <p:cNvPr id="13" name="流程图: 过程 61">
              <a:extLst>
                <a:ext uri="{FF2B5EF4-FFF2-40B4-BE49-F238E27FC236}">
                  <a16:creationId xmlns:a16="http://schemas.microsoft.com/office/drawing/2014/main" xmlns="" id="{90079722-B71A-1944-A0B7-A390AB026C30}"/>
                </a:ext>
              </a:extLst>
            </p:cNvPr>
            <p:cNvSpPr/>
            <p:nvPr/>
          </p:nvSpPr>
          <p:spPr>
            <a:xfrm>
              <a:off x="3745231" y="3365500"/>
              <a:ext cx="2047239" cy="805815"/>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zh-CN" altLang="en-US" sz="1467" dirty="0">
                  <a:solidFill>
                    <a:prstClr val="white"/>
                  </a:solidFill>
                  <a:latin typeface="微软雅黑" panose="020B0503020204020204" charset="-122"/>
                  <a:ea typeface="微软雅黑" panose="020B0503020204020204" charset="-122"/>
                </a:rPr>
                <a:t>合同生产排程</a:t>
              </a:r>
            </a:p>
          </p:txBody>
        </p:sp>
        <p:sp>
          <p:nvSpPr>
            <p:cNvPr id="14" name="流程图: 过程 62">
              <a:extLst>
                <a:ext uri="{FF2B5EF4-FFF2-40B4-BE49-F238E27FC236}">
                  <a16:creationId xmlns:a16="http://schemas.microsoft.com/office/drawing/2014/main" xmlns="" id="{AA96A26E-D147-AF49-A2B0-7656DB2D3D9D}"/>
                </a:ext>
              </a:extLst>
            </p:cNvPr>
            <p:cNvSpPr/>
            <p:nvPr/>
          </p:nvSpPr>
          <p:spPr>
            <a:xfrm>
              <a:off x="1203325" y="4478020"/>
              <a:ext cx="1758315" cy="805815"/>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sym typeface="+mn-ea"/>
                </a:rPr>
                <a:t>维修作业排程</a:t>
              </a:r>
            </a:p>
          </p:txBody>
        </p:sp>
        <p:sp>
          <p:nvSpPr>
            <p:cNvPr id="15" name="流程图: 过程 63">
              <a:extLst>
                <a:ext uri="{FF2B5EF4-FFF2-40B4-BE49-F238E27FC236}">
                  <a16:creationId xmlns:a16="http://schemas.microsoft.com/office/drawing/2014/main" xmlns="" id="{312BC3C9-4C65-9E43-972E-C71F2865100C}"/>
                </a:ext>
              </a:extLst>
            </p:cNvPr>
            <p:cNvSpPr/>
            <p:nvPr/>
          </p:nvSpPr>
          <p:spPr>
            <a:xfrm>
              <a:off x="6393180" y="3512820"/>
              <a:ext cx="847725" cy="510540"/>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rPr>
                <a:t>总成</a:t>
              </a:r>
            </a:p>
          </p:txBody>
        </p:sp>
        <p:sp>
          <p:nvSpPr>
            <p:cNvPr id="16" name="流程图: 过程 64">
              <a:extLst>
                <a:ext uri="{FF2B5EF4-FFF2-40B4-BE49-F238E27FC236}">
                  <a16:creationId xmlns:a16="http://schemas.microsoft.com/office/drawing/2014/main" xmlns="" id="{D9950DBE-C216-8341-8CF8-A62ED1A263E9}"/>
                </a:ext>
              </a:extLst>
            </p:cNvPr>
            <p:cNvSpPr/>
            <p:nvPr/>
          </p:nvSpPr>
          <p:spPr>
            <a:xfrm>
              <a:off x="7811770" y="3513455"/>
              <a:ext cx="847725" cy="510540"/>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rPr>
                <a:t>包发</a:t>
              </a:r>
            </a:p>
          </p:txBody>
        </p:sp>
        <p:sp>
          <p:nvSpPr>
            <p:cNvPr id="17" name="右箭头 16">
              <a:extLst>
                <a:ext uri="{FF2B5EF4-FFF2-40B4-BE49-F238E27FC236}">
                  <a16:creationId xmlns:a16="http://schemas.microsoft.com/office/drawing/2014/main" xmlns="" id="{1635747A-24E9-194F-A7BF-21238E56D424}"/>
                </a:ext>
              </a:extLst>
            </p:cNvPr>
            <p:cNvSpPr/>
            <p:nvPr/>
          </p:nvSpPr>
          <p:spPr>
            <a:xfrm>
              <a:off x="7296785" y="3687445"/>
              <a:ext cx="514985" cy="241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endParaRPr lang="zh-CN" altLang="en-US" sz="1467">
                <a:solidFill>
                  <a:prstClr val="white"/>
                </a:solidFill>
                <a:latin typeface="FZZhengHeiS-R-GB"/>
              </a:endParaRPr>
            </a:p>
          </p:txBody>
        </p:sp>
        <p:grpSp>
          <p:nvGrpSpPr>
            <p:cNvPr id="18" name="组合 17">
              <a:extLst>
                <a:ext uri="{FF2B5EF4-FFF2-40B4-BE49-F238E27FC236}">
                  <a16:creationId xmlns:a16="http://schemas.microsoft.com/office/drawing/2014/main" xmlns="" id="{D4BB75FD-6042-1046-92B4-13D4F66F4234}"/>
                </a:ext>
              </a:extLst>
            </p:cNvPr>
            <p:cNvGrpSpPr/>
            <p:nvPr/>
          </p:nvGrpSpPr>
          <p:grpSpPr>
            <a:xfrm>
              <a:off x="6262370" y="1367155"/>
              <a:ext cx="5180965" cy="1838960"/>
              <a:chOff x="9862" y="2153"/>
              <a:chExt cx="8159" cy="2896"/>
            </a:xfrm>
          </p:grpSpPr>
          <p:sp>
            <p:nvSpPr>
              <p:cNvPr id="36" name="流程图: 过程 85">
                <a:extLst>
                  <a:ext uri="{FF2B5EF4-FFF2-40B4-BE49-F238E27FC236}">
                    <a16:creationId xmlns:a16="http://schemas.microsoft.com/office/drawing/2014/main" xmlns="" id="{BC6BCCE3-8F90-964C-B39E-16DCD3379651}"/>
                  </a:ext>
                </a:extLst>
              </p:cNvPr>
              <p:cNvSpPr/>
              <p:nvPr/>
            </p:nvSpPr>
            <p:spPr>
              <a:xfrm>
                <a:off x="9862" y="2153"/>
                <a:ext cx="8159" cy="2896"/>
              </a:xfrm>
              <a:prstGeom prst="flowChartProcess">
                <a:avLst/>
              </a:prstGeom>
              <a:ln w="28575">
                <a:solidFill>
                  <a:schemeClr val="bg1">
                    <a:lumMod val="6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defTabSz="2437492" fontAlgn="base">
                  <a:spcBef>
                    <a:spcPct val="0"/>
                  </a:spcBef>
                  <a:spcAft>
                    <a:spcPct val="0"/>
                  </a:spcAft>
                </a:pPr>
                <a:endParaRPr lang="zh-CN" altLang="en-US" sz="1467">
                  <a:solidFill>
                    <a:prstClr val="black"/>
                  </a:solidFill>
                  <a:latin typeface="FZZhengHeiS-R-GB"/>
                </a:endParaRPr>
              </a:p>
            </p:txBody>
          </p:sp>
          <p:sp>
            <p:nvSpPr>
              <p:cNvPr id="37" name="流程图: 过程 86">
                <a:extLst>
                  <a:ext uri="{FF2B5EF4-FFF2-40B4-BE49-F238E27FC236}">
                    <a16:creationId xmlns:a16="http://schemas.microsoft.com/office/drawing/2014/main" xmlns="" id="{CAFDC403-5AD3-6B4F-944E-ADE587E622F1}"/>
                  </a:ext>
                </a:extLst>
              </p:cNvPr>
              <p:cNvSpPr/>
              <p:nvPr/>
            </p:nvSpPr>
            <p:spPr>
              <a:xfrm>
                <a:off x="10072" y="3787"/>
                <a:ext cx="1335" cy="804"/>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en-US" altLang="zh-CN" sz="1467">
                    <a:solidFill>
                      <a:prstClr val="white"/>
                    </a:solidFill>
                    <a:latin typeface="微软雅黑" panose="020B0503020204020204" charset="-122"/>
                    <a:ea typeface="微软雅黑" panose="020B0503020204020204" charset="-122"/>
                  </a:rPr>
                  <a:t>SMT</a:t>
                </a:r>
              </a:p>
            </p:txBody>
          </p:sp>
          <p:sp>
            <p:nvSpPr>
              <p:cNvPr id="41" name="流程图: 过程 87">
                <a:extLst>
                  <a:ext uri="{FF2B5EF4-FFF2-40B4-BE49-F238E27FC236}">
                    <a16:creationId xmlns:a16="http://schemas.microsoft.com/office/drawing/2014/main" xmlns="" id="{925A5CE8-BDF9-D14A-90F0-B3B28ED1D7DA}"/>
                  </a:ext>
                </a:extLst>
              </p:cNvPr>
              <p:cNvSpPr/>
              <p:nvPr/>
            </p:nvSpPr>
            <p:spPr>
              <a:xfrm>
                <a:off x="12212" y="3786"/>
                <a:ext cx="1335" cy="804"/>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en-US" altLang="zh-CN" sz="1467">
                    <a:solidFill>
                      <a:prstClr val="white"/>
                    </a:solidFill>
                    <a:latin typeface="微软雅黑" panose="020B0503020204020204" charset="-122"/>
                    <a:ea typeface="微软雅黑" panose="020B0503020204020204" charset="-122"/>
                  </a:rPr>
                  <a:t>THT</a:t>
                </a:r>
              </a:p>
            </p:txBody>
          </p:sp>
          <p:sp>
            <p:nvSpPr>
              <p:cNvPr id="42" name="流程图: 过程 88">
                <a:extLst>
                  <a:ext uri="{FF2B5EF4-FFF2-40B4-BE49-F238E27FC236}">
                    <a16:creationId xmlns:a16="http://schemas.microsoft.com/office/drawing/2014/main" xmlns="" id="{16AD7D07-63E1-A044-A7AF-41E81D2C8823}"/>
                  </a:ext>
                </a:extLst>
              </p:cNvPr>
              <p:cNvSpPr/>
              <p:nvPr/>
            </p:nvSpPr>
            <p:spPr>
              <a:xfrm>
                <a:off x="14321" y="3555"/>
                <a:ext cx="1335" cy="1255"/>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rPr>
                  <a:t>机盘调测</a:t>
                </a:r>
              </a:p>
            </p:txBody>
          </p:sp>
          <p:sp>
            <p:nvSpPr>
              <p:cNvPr id="43" name="流程图: 过程 89">
                <a:extLst>
                  <a:ext uri="{FF2B5EF4-FFF2-40B4-BE49-F238E27FC236}">
                    <a16:creationId xmlns:a16="http://schemas.microsoft.com/office/drawing/2014/main" xmlns="" id="{EF447BEE-51F5-4F49-9AEA-0C0207119885}"/>
                  </a:ext>
                </a:extLst>
              </p:cNvPr>
              <p:cNvSpPr/>
              <p:nvPr/>
            </p:nvSpPr>
            <p:spPr>
              <a:xfrm>
                <a:off x="16439" y="3786"/>
                <a:ext cx="1335" cy="804"/>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rPr>
                  <a:t>老化</a:t>
                </a:r>
              </a:p>
            </p:txBody>
          </p:sp>
          <p:sp>
            <p:nvSpPr>
              <p:cNvPr id="44" name="流程图: 过程 90">
                <a:extLst>
                  <a:ext uri="{FF2B5EF4-FFF2-40B4-BE49-F238E27FC236}">
                    <a16:creationId xmlns:a16="http://schemas.microsoft.com/office/drawing/2014/main" xmlns="" id="{80A8AEB5-810D-354D-97E8-C90C47340066}"/>
                  </a:ext>
                </a:extLst>
              </p:cNvPr>
              <p:cNvSpPr/>
              <p:nvPr/>
            </p:nvSpPr>
            <p:spPr>
              <a:xfrm>
                <a:off x="10476" y="2437"/>
                <a:ext cx="1167" cy="677"/>
              </a:xfrm>
              <a:prstGeom prst="flowChartProcess">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rPr>
                  <a:t>手插</a:t>
                </a:r>
              </a:p>
            </p:txBody>
          </p:sp>
          <p:sp>
            <p:nvSpPr>
              <p:cNvPr id="45" name="流程图: 过程 91">
                <a:extLst>
                  <a:ext uri="{FF2B5EF4-FFF2-40B4-BE49-F238E27FC236}">
                    <a16:creationId xmlns:a16="http://schemas.microsoft.com/office/drawing/2014/main" xmlns="" id="{28AC3361-0874-9745-B830-70DD379DEA71}"/>
                  </a:ext>
                </a:extLst>
              </p:cNvPr>
              <p:cNvSpPr/>
              <p:nvPr/>
            </p:nvSpPr>
            <p:spPr>
              <a:xfrm>
                <a:off x="12043" y="2437"/>
                <a:ext cx="1737" cy="677"/>
              </a:xfrm>
              <a:prstGeom prst="flowChartProcess">
                <a:avLst/>
              </a:prstGeom>
              <a:solidFill>
                <a:srgbClr val="C0504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2437492" fontAlgn="base">
                  <a:spcBef>
                    <a:spcPct val="0"/>
                  </a:spcBef>
                  <a:spcAft>
                    <a:spcPct val="0"/>
                  </a:spcAft>
                </a:pPr>
                <a:r>
                  <a:rPr lang="zh-CN" altLang="en-US" sz="1467" dirty="0">
                    <a:solidFill>
                      <a:prstClr val="white"/>
                    </a:solidFill>
                    <a:latin typeface="微软雅黑" panose="020B0503020204020204" charset="-122"/>
                    <a:ea typeface="微软雅黑" panose="020B0503020204020204" charset="-122"/>
                  </a:rPr>
                  <a:t>波峰焊</a:t>
                </a:r>
              </a:p>
            </p:txBody>
          </p:sp>
          <p:sp>
            <p:nvSpPr>
              <p:cNvPr id="46" name="流程图: 过程 92">
                <a:extLst>
                  <a:ext uri="{FF2B5EF4-FFF2-40B4-BE49-F238E27FC236}">
                    <a16:creationId xmlns:a16="http://schemas.microsoft.com/office/drawing/2014/main" xmlns="" id="{9C3E299E-77B1-8C46-A741-0C2E4154A117}"/>
                  </a:ext>
                </a:extLst>
              </p:cNvPr>
              <p:cNvSpPr/>
              <p:nvPr/>
            </p:nvSpPr>
            <p:spPr>
              <a:xfrm>
                <a:off x="14150" y="2437"/>
                <a:ext cx="1313" cy="677"/>
              </a:xfrm>
              <a:prstGeom prst="flowChartProcess">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rPr>
                  <a:t>组装</a:t>
                </a:r>
              </a:p>
            </p:txBody>
          </p:sp>
          <p:sp>
            <p:nvSpPr>
              <p:cNvPr id="47" name="右箭头 46">
                <a:extLst>
                  <a:ext uri="{FF2B5EF4-FFF2-40B4-BE49-F238E27FC236}">
                    <a16:creationId xmlns:a16="http://schemas.microsoft.com/office/drawing/2014/main" xmlns="" id="{4CD954C1-F5D3-5D47-9744-FA04BD9727F5}"/>
                  </a:ext>
                </a:extLst>
              </p:cNvPr>
              <p:cNvSpPr/>
              <p:nvPr/>
            </p:nvSpPr>
            <p:spPr>
              <a:xfrm>
                <a:off x="11407" y="3998"/>
                <a:ext cx="811" cy="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endParaRPr lang="zh-CN" altLang="en-US" sz="1467">
                  <a:solidFill>
                    <a:prstClr val="white"/>
                  </a:solidFill>
                  <a:latin typeface="FZZhengHeiS-R-GB"/>
                </a:endParaRPr>
              </a:p>
            </p:txBody>
          </p:sp>
          <p:sp>
            <p:nvSpPr>
              <p:cNvPr id="48" name="右箭头 47">
                <a:extLst>
                  <a:ext uri="{FF2B5EF4-FFF2-40B4-BE49-F238E27FC236}">
                    <a16:creationId xmlns:a16="http://schemas.microsoft.com/office/drawing/2014/main" xmlns="" id="{3676CA8B-0F95-0640-AD31-1EF9D415744B}"/>
                  </a:ext>
                </a:extLst>
              </p:cNvPr>
              <p:cNvSpPr/>
              <p:nvPr/>
            </p:nvSpPr>
            <p:spPr>
              <a:xfrm>
                <a:off x="13553" y="4000"/>
                <a:ext cx="811" cy="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endParaRPr lang="zh-CN" altLang="en-US" sz="1467">
                  <a:solidFill>
                    <a:prstClr val="white"/>
                  </a:solidFill>
                  <a:latin typeface="FZZhengHeiS-R-GB"/>
                </a:endParaRPr>
              </a:p>
            </p:txBody>
          </p:sp>
          <p:sp>
            <p:nvSpPr>
              <p:cNvPr id="49" name="右箭头 48">
                <a:extLst>
                  <a:ext uri="{FF2B5EF4-FFF2-40B4-BE49-F238E27FC236}">
                    <a16:creationId xmlns:a16="http://schemas.microsoft.com/office/drawing/2014/main" xmlns="" id="{69063266-A54B-D34F-AC90-E75CD51C90E4}"/>
                  </a:ext>
                </a:extLst>
              </p:cNvPr>
              <p:cNvSpPr/>
              <p:nvPr/>
            </p:nvSpPr>
            <p:spPr>
              <a:xfrm>
                <a:off x="15656" y="3997"/>
                <a:ext cx="811" cy="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endParaRPr lang="zh-CN" altLang="en-US" sz="1467">
                  <a:solidFill>
                    <a:prstClr val="white"/>
                  </a:solidFill>
                  <a:latin typeface="FZZhengHeiS-R-GB"/>
                </a:endParaRPr>
              </a:p>
            </p:txBody>
          </p:sp>
          <p:sp>
            <p:nvSpPr>
              <p:cNvPr id="50" name="右箭头 49">
                <a:extLst>
                  <a:ext uri="{FF2B5EF4-FFF2-40B4-BE49-F238E27FC236}">
                    <a16:creationId xmlns:a16="http://schemas.microsoft.com/office/drawing/2014/main" xmlns="" id="{26C3EC0B-B067-5F4C-AC61-E314F8ACE1CB}"/>
                  </a:ext>
                </a:extLst>
              </p:cNvPr>
              <p:cNvSpPr/>
              <p:nvPr/>
            </p:nvSpPr>
            <p:spPr>
              <a:xfrm>
                <a:off x="11616" y="2627"/>
                <a:ext cx="412" cy="362"/>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2437492" fontAlgn="base">
                  <a:spcBef>
                    <a:spcPct val="0"/>
                  </a:spcBef>
                  <a:spcAft>
                    <a:spcPct val="0"/>
                  </a:spcAft>
                </a:pPr>
                <a:endParaRPr lang="zh-CN" altLang="en-US" sz="1467">
                  <a:solidFill>
                    <a:prstClr val="white"/>
                  </a:solidFill>
                  <a:latin typeface="FZZhengHeiS-R-GB"/>
                </a:endParaRPr>
              </a:p>
            </p:txBody>
          </p:sp>
          <p:sp>
            <p:nvSpPr>
              <p:cNvPr id="51" name="右箭头 50">
                <a:extLst>
                  <a:ext uri="{FF2B5EF4-FFF2-40B4-BE49-F238E27FC236}">
                    <a16:creationId xmlns:a16="http://schemas.microsoft.com/office/drawing/2014/main" xmlns="" id="{7CAFAD18-4918-D043-9463-FF39F764E587}"/>
                  </a:ext>
                </a:extLst>
              </p:cNvPr>
              <p:cNvSpPr/>
              <p:nvPr/>
            </p:nvSpPr>
            <p:spPr>
              <a:xfrm>
                <a:off x="13769" y="2627"/>
                <a:ext cx="412" cy="362"/>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2437492" fontAlgn="base">
                  <a:spcBef>
                    <a:spcPct val="0"/>
                  </a:spcBef>
                  <a:spcAft>
                    <a:spcPct val="0"/>
                  </a:spcAft>
                </a:pPr>
                <a:endParaRPr lang="zh-CN" altLang="en-US" sz="1467">
                  <a:solidFill>
                    <a:prstClr val="white"/>
                  </a:solidFill>
                  <a:latin typeface="FZZhengHeiS-R-GB"/>
                </a:endParaRPr>
              </a:p>
            </p:txBody>
          </p:sp>
          <p:cxnSp>
            <p:nvCxnSpPr>
              <p:cNvPr id="52" name="肘形连接符 51">
                <a:extLst>
                  <a:ext uri="{FF2B5EF4-FFF2-40B4-BE49-F238E27FC236}">
                    <a16:creationId xmlns:a16="http://schemas.microsoft.com/office/drawing/2014/main" xmlns="" id="{908B4BF9-5A4E-2041-9259-CBA872B797C0}"/>
                  </a:ext>
                </a:extLst>
              </p:cNvPr>
              <p:cNvCxnSpPr>
                <a:stCxn id="44" idx="2"/>
                <a:endCxn id="46" idx="2"/>
              </p:cNvCxnSpPr>
              <p:nvPr/>
            </p:nvCxnSpPr>
            <p:spPr>
              <a:xfrm rot="16200000" flipH="1">
                <a:off x="12932" y="1241"/>
                <a:ext cx="28" cy="3747"/>
              </a:xfrm>
              <a:prstGeom prst="bentConnector3">
                <a:avLst>
                  <a:gd name="adj1" fmla="val 1800000"/>
                </a:avLst>
              </a:prstGeom>
              <a:ln w="38100"/>
            </p:spPr>
            <p:style>
              <a:lnRef idx="1">
                <a:schemeClr val="accent1"/>
              </a:lnRef>
              <a:fillRef idx="0">
                <a:schemeClr val="accent1"/>
              </a:fillRef>
              <a:effectRef idx="0">
                <a:schemeClr val="accent1"/>
              </a:effectRef>
              <a:fontRef idx="minor">
                <a:schemeClr val="tx1"/>
              </a:fontRef>
            </p:style>
          </p:cxnSp>
          <p:cxnSp>
            <p:nvCxnSpPr>
              <p:cNvPr id="53" name="直接箭头连接符 99">
                <a:extLst>
                  <a:ext uri="{FF2B5EF4-FFF2-40B4-BE49-F238E27FC236}">
                    <a16:creationId xmlns:a16="http://schemas.microsoft.com/office/drawing/2014/main" xmlns="" id="{3E457F27-2942-804A-AED5-0C6CE02A9069}"/>
                  </a:ext>
                </a:extLst>
              </p:cNvPr>
              <p:cNvCxnSpPr>
                <a:stCxn id="45" idx="2"/>
                <a:endCxn id="41" idx="0"/>
              </p:cNvCxnSpPr>
              <p:nvPr/>
            </p:nvCxnSpPr>
            <p:spPr>
              <a:xfrm flipH="1">
                <a:off x="12880" y="3114"/>
                <a:ext cx="32" cy="6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cxnSp>
          <p:nvCxnSpPr>
            <p:cNvPr id="19" name="直接箭头连接符 67">
              <a:extLst>
                <a:ext uri="{FF2B5EF4-FFF2-40B4-BE49-F238E27FC236}">
                  <a16:creationId xmlns:a16="http://schemas.microsoft.com/office/drawing/2014/main" xmlns="" id="{799CE500-98D1-8B49-A811-FDF714F30F70}"/>
                </a:ext>
              </a:extLst>
            </p:cNvPr>
            <p:cNvCxnSpPr>
              <a:stCxn id="9" idx="2"/>
              <a:endCxn id="11" idx="0"/>
            </p:cNvCxnSpPr>
            <p:nvPr/>
          </p:nvCxnSpPr>
          <p:spPr>
            <a:xfrm>
              <a:off x="2049780" y="3054350"/>
              <a:ext cx="6350" cy="3479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肘形连接符 19">
              <a:extLst>
                <a:ext uri="{FF2B5EF4-FFF2-40B4-BE49-F238E27FC236}">
                  <a16:creationId xmlns:a16="http://schemas.microsoft.com/office/drawing/2014/main" xmlns="" id="{B1DFE12D-8F60-F44A-8036-60F2AAB82135}"/>
                </a:ext>
              </a:extLst>
            </p:cNvPr>
            <p:cNvCxnSpPr>
              <a:stCxn id="9" idx="3"/>
              <a:endCxn id="11" idx="3"/>
            </p:cNvCxnSpPr>
            <p:nvPr/>
          </p:nvCxnSpPr>
          <p:spPr>
            <a:xfrm>
              <a:off x="2895600" y="2651760"/>
              <a:ext cx="40005" cy="1153795"/>
            </a:xfrm>
            <a:prstGeom prst="bentConnector3">
              <a:avLst>
                <a:gd name="adj1" fmla="val 695238"/>
              </a:avLst>
            </a:prstGeom>
            <a:ln w="28575"/>
          </p:spPr>
          <p:style>
            <a:lnRef idx="1">
              <a:schemeClr val="accent1"/>
            </a:lnRef>
            <a:fillRef idx="0">
              <a:schemeClr val="accent1"/>
            </a:fillRef>
            <a:effectRef idx="0">
              <a:schemeClr val="accent1"/>
            </a:effectRef>
            <a:fontRef idx="minor">
              <a:schemeClr val="tx1"/>
            </a:fontRef>
          </p:style>
        </p:cxnSp>
        <p:cxnSp>
          <p:nvCxnSpPr>
            <p:cNvPr id="21" name="肘形连接符 20">
              <a:extLst>
                <a:ext uri="{FF2B5EF4-FFF2-40B4-BE49-F238E27FC236}">
                  <a16:creationId xmlns:a16="http://schemas.microsoft.com/office/drawing/2014/main" xmlns="" id="{A81BAA59-1345-AD48-BBD0-5725F170A30F}"/>
                </a:ext>
              </a:extLst>
            </p:cNvPr>
            <p:cNvCxnSpPr>
              <a:stCxn id="12" idx="1"/>
              <a:endCxn id="13" idx="1"/>
            </p:cNvCxnSpPr>
            <p:nvPr/>
          </p:nvCxnSpPr>
          <p:spPr>
            <a:xfrm rot="10800000" flipV="1">
              <a:off x="3745231" y="2660332"/>
              <a:ext cx="15958" cy="1108075"/>
            </a:xfrm>
            <a:prstGeom prst="bentConnector3">
              <a:avLst>
                <a:gd name="adj1" fmla="val 1800000"/>
              </a:avLst>
            </a:prstGeom>
            <a:ln w="28575"/>
          </p:spPr>
          <p:style>
            <a:lnRef idx="1">
              <a:schemeClr val="accent1"/>
            </a:lnRef>
            <a:fillRef idx="0">
              <a:schemeClr val="accent1"/>
            </a:fillRef>
            <a:effectRef idx="0">
              <a:schemeClr val="accent1"/>
            </a:effectRef>
            <a:fontRef idx="minor">
              <a:schemeClr val="tx1"/>
            </a:fontRef>
          </p:style>
        </p:cxnSp>
        <p:cxnSp>
          <p:nvCxnSpPr>
            <p:cNvPr id="22" name="直接箭头连接符 70">
              <a:extLst>
                <a:ext uri="{FF2B5EF4-FFF2-40B4-BE49-F238E27FC236}">
                  <a16:creationId xmlns:a16="http://schemas.microsoft.com/office/drawing/2014/main" xmlns="" id="{BAAD4965-CD07-564E-ABE9-F29630F6FB40}"/>
                </a:ext>
              </a:extLst>
            </p:cNvPr>
            <p:cNvCxnSpPr/>
            <p:nvPr/>
          </p:nvCxnSpPr>
          <p:spPr>
            <a:xfrm>
              <a:off x="3175635" y="3140075"/>
              <a:ext cx="34861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 name="右箭头 22">
              <a:extLst>
                <a:ext uri="{FF2B5EF4-FFF2-40B4-BE49-F238E27FC236}">
                  <a16:creationId xmlns:a16="http://schemas.microsoft.com/office/drawing/2014/main" xmlns="" id="{770942AF-2CAF-5E49-B18E-0A083D7FF8ED}"/>
                </a:ext>
              </a:extLst>
            </p:cNvPr>
            <p:cNvSpPr/>
            <p:nvPr/>
          </p:nvSpPr>
          <p:spPr>
            <a:xfrm>
              <a:off x="5792470" y="2540000"/>
              <a:ext cx="443230" cy="223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endParaRPr lang="zh-CN" altLang="en-US" sz="1467">
                <a:solidFill>
                  <a:prstClr val="white"/>
                </a:solidFill>
                <a:latin typeface="FZZhengHeiS-R-GB"/>
              </a:endParaRPr>
            </a:p>
          </p:txBody>
        </p:sp>
        <p:sp>
          <p:nvSpPr>
            <p:cNvPr id="24" name="右箭头 23">
              <a:extLst>
                <a:ext uri="{FF2B5EF4-FFF2-40B4-BE49-F238E27FC236}">
                  <a16:creationId xmlns:a16="http://schemas.microsoft.com/office/drawing/2014/main" xmlns="" id="{0090C224-613A-8540-9C75-2AA568C204FD}"/>
                </a:ext>
              </a:extLst>
            </p:cNvPr>
            <p:cNvSpPr/>
            <p:nvPr/>
          </p:nvSpPr>
          <p:spPr>
            <a:xfrm>
              <a:off x="5792470" y="3743325"/>
              <a:ext cx="443230" cy="223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endParaRPr lang="zh-CN" altLang="en-US" sz="1467">
                <a:solidFill>
                  <a:prstClr val="white"/>
                </a:solidFill>
                <a:latin typeface="FZZhengHeiS-R-GB"/>
              </a:endParaRPr>
            </a:p>
          </p:txBody>
        </p:sp>
        <p:sp>
          <p:nvSpPr>
            <p:cNvPr id="25" name="流程图: 过程 73">
              <a:extLst>
                <a:ext uri="{FF2B5EF4-FFF2-40B4-BE49-F238E27FC236}">
                  <a16:creationId xmlns:a16="http://schemas.microsoft.com/office/drawing/2014/main" xmlns="" id="{35D353DE-15FE-8E4B-B86E-5419E9F0A423}"/>
                </a:ext>
              </a:extLst>
            </p:cNvPr>
            <p:cNvSpPr/>
            <p:nvPr/>
          </p:nvSpPr>
          <p:spPr>
            <a:xfrm>
              <a:off x="3524250" y="4410710"/>
              <a:ext cx="3963670" cy="939165"/>
            </a:xfrm>
            <a:prstGeom prst="flowChartProcess">
              <a:avLst/>
            </a:prstGeom>
            <a:ln w="28575">
              <a:solidFill>
                <a:schemeClr val="bg1">
                  <a:lumMod val="6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defTabSz="2437492" fontAlgn="base">
                <a:spcBef>
                  <a:spcPct val="0"/>
                </a:spcBef>
                <a:spcAft>
                  <a:spcPct val="0"/>
                </a:spcAft>
              </a:pPr>
              <a:endParaRPr lang="zh-CN" altLang="en-US" sz="1467">
                <a:solidFill>
                  <a:prstClr val="black"/>
                </a:solidFill>
                <a:latin typeface="FZZhengHeiS-R-GB"/>
              </a:endParaRPr>
            </a:p>
          </p:txBody>
        </p:sp>
        <p:sp>
          <p:nvSpPr>
            <p:cNvPr id="26" name="流程图: 过程 74">
              <a:extLst>
                <a:ext uri="{FF2B5EF4-FFF2-40B4-BE49-F238E27FC236}">
                  <a16:creationId xmlns:a16="http://schemas.microsoft.com/office/drawing/2014/main" xmlns="" id="{069EE4F8-0E9C-5849-AE05-EED1683F79CF}"/>
                </a:ext>
              </a:extLst>
            </p:cNvPr>
            <p:cNvSpPr/>
            <p:nvPr/>
          </p:nvSpPr>
          <p:spPr>
            <a:xfrm>
              <a:off x="3816985" y="4645025"/>
              <a:ext cx="847725" cy="510540"/>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rPr>
                <a:t>维修</a:t>
              </a:r>
            </a:p>
          </p:txBody>
        </p:sp>
        <p:sp>
          <p:nvSpPr>
            <p:cNvPr id="27" name="流程图: 过程 75">
              <a:extLst>
                <a:ext uri="{FF2B5EF4-FFF2-40B4-BE49-F238E27FC236}">
                  <a16:creationId xmlns:a16="http://schemas.microsoft.com/office/drawing/2014/main" xmlns="" id="{F0AC173C-0BE9-D94A-AB00-8E2C32ACFE42}"/>
                </a:ext>
              </a:extLst>
            </p:cNvPr>
            <p:cNvSpPr/>
            <p:nvPr/>
          </p:nvSpPr>
          <p:spPr>
            <a:xfrm>
              <a:off x="5179695" y="4645025"/>
              <a:ext cx="847725" cy="510540"/>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rPr>
                <a:t>测试</a:t>
              </a:r>
            </a:p>
          </p:txBody>
        </p:sp>
        <p:sp>
          <p:nvSpPr>
            <p:cNvPr id="28" name="右箭头 27">
              <a:extLst>
                <a:ext uri="{FF2B5EF4-FFF2-40B4-BE49-F238E27FC236}">
                  <a16:creationId xmlns:a16="http://schemas.microsoft.com/office/drawing/2014/main" xmlns="" id="{5BC28B98-9C97-764A-AB33-B732A23CB5EE}"/>
                </a:ext>
              </a:extLst>
            </p:cNvPr>
            <p:cNvSpPr/>
            <p:nvPr/>
          </p:nvSpPr>
          <p:spPr>
            <a:xfrm>
              <a:off x="4664710" y="4819650"/>
              <a:ext cx="514985" cy="241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endParaRPr lang="zh-CN" altLang="en-US" sz="1467">
                <a:solidFill>
                  <a:prstClr val="white"/>
                </a:solidFill>
                <a:latin typeface="FZZhengHeiS-R-GB"/>
              </a:endParaRPr>
            </a:p>
          </p:txBody>
        </p:sp>
        <p:sp>
          <p:nvSpPr>
            <p:cNvPr id="29" name="流程图: 过程 78">
              <a:extLst>
                <a:ext uri="{FF2B5EF4-FFF2-40B4-BE49-F238E27FC236}">
                  <a16:creationId xmlns:a16="http://schemas.microsoft.com/office/drawing/2014/main" xmlns="" id="{34D217E9-EA61-AE4D-BD06-8354BA5AA67D}"/>
                </a:ext>
              </a:extLst>
            </p:cNvPr>
            <p:cNvSpPr/>
            <p:nvPr/>
          </p:nvSpPr>
          <p:spPr>
            <a:xfrm>
              <a:off x="6545580" y="4645025"/>
              <a:ext cx="847725" cy="510540"/>
            </a:xfrm>
            <a:prstGeom prst="flowChartProces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rPr>
                <a:t>老化</a:t>
              </a:r>
            </a:p>
          </p:txBody>
        </p:sp>
        <p:sp>
          <p:nvSpPr>
            <p:cNvPr id="30" name="右箭头 29">
              <a:extLst>
                <a:ext uri="{FF2B5EF4-FFF2-40B4-BE49-F238E27FC236}">
                  <a16:creationId xmlns:a16="http://schemas.microsoft.com/office/drawing/2014/main" xmlns="" id="{0E1083D9-B786-CE4C-96ED-C5C52714B303}"/>
                </a:ext>
              </a:extLst>
            </p:cNvPr>
            <p:cNvSpPr/>
            <p:nvPr/>
          </p:nvSpPr>
          <p:spPr>
            <a:xfrm>
              <a:off x="6027420" y="4819650"/>
              <a:ext cx="514985" cy="241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endParaRPr lang="zh-CN" altLang="en-US" sz="1467">
                <a:solidFill>
                  <a:prstClr val="white"/>
                </a:solidFill>
                <a:latin typeface="FZZhengHeiS-R-GB"/>
              </a:endParaRPr>
            </a:p>
          </p:txBody>
        </p:sp>
        <p:sp>
          <p:nvSpPr>
            <p:cNvPr id="31" name="右箭头 30">
              <a:extLst>
                <a:ext uri="{FF2B5EF4-FFF2-40B4-BE49-F238E27FC236}">
                  <a16:creationId xmlns:a16="http://schemas.microsoft.com/office/drawing/2014/main" xmlns="" id="{8C613593-C158-9F46-8073-5E7CDE1D1628}"/>
                </a:ext>
              </a:extLst>
            </p:cNvPr>
            <p:cNvSpPr/>
            <p:nvPr/>
          </p:nvSpPr>
          <p:spPr>
            <a:xfrm>
              <a:off x="3070225" y="4768850"/>
              <a:ext cx="443230" cy="223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37492" fontAlgn="base">
                <a:spcBef>
                  <a:spcPct val="0"/>
                </a:spcBef>
                <a:spcAft>
                  <a:spcPct val="0"/>
                </a:spcAft>
              </a:pPr>
              <a:endParaRPr lang="zh-CN" altLang="en-US" sz="1467">
                <a:solidFill>
                  <a:prstClr val="white"/>
                </a:solidFill>
                <a:latin typeface="FZZhengHeiS-R-GB"/>
              </a:endParaRPr>
            </a:p>
          </p:txBody>
        </p:sp>
        <p:sp>
          <p:nvSpPr>
            <p:cNvPr id="32" name="流程图: 过程 81">
              <a:extLst>
                <a:ext uri="{FF2B5EF4-FFF2-40B4-BE49-F238E27FC236}">
                  <a16:creationId xmlns:a16="http://schemas.microsoft.com/office/drawing/2014/main" xmlns="" id="{78E4B88F-A112-F344-A6EB-F6716A39E603}"/>
                </a:ext>
              </a:extLst>
            </p:cNvPr>
            <p:cNvSpPr/>
            <p:nvPr/>
          </p:nvSpPr>
          <p:spPr>
            <a:xfrm>
              <a:off x="1203325" y="5542915"/>
              <a:ext cx="1758315" cy="805815"/>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defTabSz="2437492" fontAlgn="base">
                <a:spcBef>
                  <a:spcPct val="0"/>
                </a:spcBef>
                <a:spcAft>
                  <a:spcPct val="0"/>
                </a:spcAft>
              </a:pPr>
              <a:r>
                <a:rPr lang="zh-CN" altLang="en-US" sz="1467">
                  <a:solidFill>
                    <a:prstClr val="white"/>
                  </a:solidFill>
                  <a:latin typeface="微软雅黑" panose="020B0503020204020204" charset="-122"/>
                  <a:ea typeface="微软雅黑" panose="020B0503020204020204" charset="-122"/>
                  <a:sym typeface="+mn-ea"/>
                </a:rPr>
                <a:t>物流配送计划</a:t>
              </a:r>
            </a:p>
          </p:txBody>
        </p:sp>
        <p:cxnSp>
          <p:nvCxnSpPr>
            <p:cNvPr id="33" name="肘形连接符 32">
              <a:extLst>
                <a:ext uri="{FF2B5EF4-FFF2-40B4-BE49-F238E27FC236}">
                  <a16:creationId xmlns:a16="http://schemas.microsoft.com/office/drawing/2014/main" xmlns="" id="{EE66FA84-C030-6541-BD74-E4BCC27DAE17}"/>
                </a:ext>
              </a:extLst>
            </p:cNvPr>
            <p:cNvCxnSpPr>
              <a:stCxn id="11" idx="1"/>
              <a:endCxn id="14" idx="1"/>
            </p:cNvCxnSpPr>
            <p:nvPr/>
          </p:nvCxnSpPr>
          <p:spPr>
            <a:xfrm rot="10800000" flipH="1" flipV="1">
              <a:off x="1176655" y="3805555"/>
              <a:ext cx="26670" cy="1075690"/>
            </a:xfrm>
            <a:prstGeom prst="bentConnector3">
              <a:avLst>
                <a:gd name="adj1" fmla="val -892857"/>
              </a:avLst>
            </a:prstGeom>
            <a:ln w="28575"/>
          </p:spPr>
          <p:style>
            <a:lnRef idx="1">
              <a:schemeClr val="accent1"/>
            </a:lnRef>
            <a:fillRef idx="0">
              <a:schemeClr val="accent1"/>
            </a:fillRef>
            <a:effectRef idx="0">
              <a:schemeClr val="accent1"/>
            </a:effectRef>
            <a:fontRef idx="minor">
              <a:schemeClr val="tx1"/>
            </a:fontRef>
          </p:style>
        </p:cxnSp>
        <p:cxnSp>
          <p:nvCxnSpPr>
            <p:cNvPr id="34" name="肘形连接符 33">
              <a:extLst>
                <a:ext uri="{FF2B5EF4-FFF2-40B4-BE49-F238E27FC236}">
                  <a16:creationId xmlns:a16="http://schemas.microsoft.com/office/drawing/2014/main" xmlns="" id="{DD8CAD1A-1717-5E40-972D-80DCFC5F35F4}"/>
                </a:ext>
              </a:extLst>
            </p:cNvPr>
            <p:cNvCxnSpPr/>
            <p:nvPr/>
          </p:nvCxnSpPr>
          <p:spPr>
            <a:xfrm rot="5400000" flipV="1">
              <a:off x="132715" y="4902200"/>
              <a:ext cx="1601470" cy="485775"/>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5" name="直接连接符 84">
              <a:extLst>
                <a:ext uri="{FF2B5EF4-FFF2-40B4-BE49-F238E27FC236}">
                  <a16:creationId xmlns:a16="http://schemas.microsoft.com/office/drawing/2014/main" xmlns="" id="{F36DF953-FF5D-E748-A42F-2C34B7117377}"/>
                </a:ext>
              </a:extLst>
            </p:cNvPr>
            <p:cNvCxnSpPr/>
            <p:nvPr/>
          </p:nvCxnSpPr>
          <p:spPr>
            <a:xfrm flipH="1">
              <a:off x="666115" y="4333240"/>
              <a:ext cx="267970"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54" name="图片 53">
            <a:extLst>
              <a:ext uri="{FF2B5EF4-FFF2-40B4-BE49-F238E27FC236}">
                <a16:creationId xmlns:a16="http://schemas.microsoft.com/office/drawing/2014/main" xmlns="" id="{1853C53D-0709-0649-8658-88A9D466A5F0}"/>
              </a:ext>
            </a:extLst>
          </p:cNvPr>
          <p:cNvPicPr>
            <a:picLocks noChangeAspect="1"/>
          </p:cNvPicPr>
          <p:nvPr/>
        </p:nvPicPr>
        <p:blipFill>
          <a:blip r:embed="rId2"/>
          <a:stretch>
            <a:fillRect/>
          </a:stretch>
        </p:blipFill>
        <p:spPr>
          <a:xfrm>
            <a:off x="9110161" y="1226124"/>
            <a:ext cx="2297567" cy="663872"/>
          </a:xfrm>
          <a:prstGeom prst="rect">
            <a:avLst/>
          </a:prstGeom>
        </p:spPr>
      </p:pic>
      <p:sp>
        <p:nvSpPr>
          <p:cNvPr id="55" name="标题 2">
            <a:extLst>
              <a:ext uri="{FF2B5EF4-FFF2-40B4-BE49-F238E27FC236}">
                <a16:creationId xmlns:a16="http://schemas.microsoft.com/office/drawing/2014/main" xmlns="" id="{DC76FF58-0C31-404F-88CC-A635F66F092B}"/>
              </a:ext>
            </a:extLst>
          </p:cNvPr>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dirty="0"/>
              <a:t>案例一：烽火通信</a:t>
            </a:r>
            <a:r>
              <a:rPr lang="en-US" altLang="zh-CN" dirty="0"/>
              <a:t>APS</a:t>
            </a:r>
            <a:endParaRPr lang="zh-CN" altLang="en-US" dirty="0"/>
          </a:p>
        </p:txBody>
      </p:sp>
    </p:spTree>
    <p:extLst>
      <p:ext uri="{BB962C8B-B14F-4D97-AF65-F5344CB8AC3E}">
        <p14:creationId xmlns:p14="http://schemas.microsoft.com/office/powerpoint/2010/main" val="735396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xmlns="" id="{FEA21234-5587-BD44-BC14-F1C19C738221}"/>
              </a:ext>
            </a:extLst>
          </p:cNvPr>
          <p:cNvSpPr txBox="1"/>
          <p:nvPr/>
        </p:nvSpPr>
        <p:spPr>
          <a:xfrm>
            <a:off x="114661" y="2041546"/>
            <a:ext cx="3732912" cy="231236"/>
          </a:xfrm>
          <a:prstGeom prst="rect">
            <a:avLst/>
          </a:prstGeom>
        </p:spPr>
        <p:txBody>
          <a:bodyPr vert="horz" lIns="0" tIns="129612" rIns="0" bIns="129612" anchor="t"/>
          <a:lstStyle>
            <a:lvl1pPr marL="0" indent="0" algn="ctr" defTabSz="404495" rtl="0" eaLnBrk="1" latinLnBrk="0" hangingPunct="1">
              <a:lnSpc>
                <a:spcPct val="100000"/>
              </a:lnSpc>
              <a:spcBef>
                <a:spcPts val="0"/>
              </a:spcBef>
              <a:spcAft>
                <a:spcPts val="0"/>
              </a:spcAft>
              <a:buFont typeface="Arial" panose="020B0604020202020204"/>
              <a:buNone/>
              <a:defRPr sz="1500" b="0" kern="1200">
                <a:solidFill>
                  <a:schemeClr val="accent3"/>
                </a:solidFill>
                <a:latin typeface="Lato Light"/>
                <a:ea typeface="+mn-ea"/>
                <a:cs typeface="Lato Light"/>
              </a:defRPr>
            </a:lvl1pPr>
            <a:lvl2pPr marL="658495" indent="-253365" algn="l" defTabSz="404495" rtl="0" eaLnBrk="1" latinLnBrk="0" hangingPunct="1">
              <a:spcBef>
                <a:spcPct val="20000"/>
              </a:spcBef>
              <a:buFont typeface="Arial" panose="020B0604020202020204"/>
              <a:buChar char="–"/>
              <a:defRPr sz="2500" kern="1200">
                <a:solidFill>
                  <a:schemeClr val="tx1"/>
                </a:solidFill>
                <a:latin typeface="+mn-lt"/>
                <a:ea typeface="+mn-ea"/>
                <a:cs typeface="+mn-cs"/>
              </a:defRPr>
            </a:lvl2pPr>
            <a:lvl3pPr marL="1012825" indent="-202565" algn="l" defTabSz="404495" rtl="0" eaLnBrk="1" latinLnBrk="0" hangingPunct="1">
              <a:spcBef>
                <a:spcPct val="20000"/>
              </a:spcBef>
              <a:buFont typeface="Arial" panose="020B0604020202020204"/>
              <a:buChar char="•"/>
              <a:defRPr sz="2100" kern="1200">
                <a:solidFill>
                  <a:schemeClr val="tx1"/>
                </a:solidFill>
                <a:latin typeface="+mn-lt"/>
                <a:ea typeface="+mn-ea"/>
                <a:cs typeface="+mn-cs"/>
              </a:defRPr>
            </a:lvl3pPr>
            <a:lvl4pPr marL="141732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182245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22758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63271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03784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44297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fontAlgn="auto"/>
            <a:r>
              <a:rPr lang="zh-CN" altLang="en-US" sz="2133" dirty="0">
                <a:solidFill>
                  <a:prstClr val="black">
                    <a:lumMod val="75000"/>
                    <a:lumOff val="25000"/>
                  </a:prstClr>
                </a:solidFill>
                <a:latin typeface="微软雅黑" panose="020B0503020204020204" charset="-122"/>
                <a:ea typeface="微软雅黑" panose="020B0503020204020204" charset="-122"/>
                <a:cs typeface="+mn-ea"/>
                <a:sym typeface="思源黑体旧字形 Light" panose="020B0300000000000000" pitchFamily="34" charset="-128"/>
              </a:rPr>
              <a:t>应用效果</a:t>
            </a:r>
            <a:endParaRPr lang="en-US" sz="2133" dirty="0">
              <a:solidFill>
                <a:prstClr val="black">
                  <a:lumMod val="75000"/>
                  <a:lumOff val="25000"/>
                </a:prstClr>
              </a:solidFill>
              <a:latin typeface="微软雅黑" panose="020B0503020204020204" charset="-122"/>
              <a:ea typeface="微软雅黑" panose="020B0503020204020204" charset="-122"/>
              <a:cs typeface="+mn-ea"/>
              <a:sym typeface="思源黑体旧字形 Light" panose="020B0300000000000000" pitchFamily="34" charset="-128"/>
            </a:endParaRPr>
          </a:p>
        </p:txBody>
      </p:sp>
      <p:cxnSp>
        <p:nvCxnSpPr>
          <p:cNvPr id="7" name="直接连接符 8">
            <a:extLst>
              <a:ext uri="{FF2B5EF4-FFF2-40B4-BE49-F238E27FC236}">
                <a16:creationId xmlns:a16="http://schemas.microsoft.com/office/drawing/2014/main" xmlns="" id="{E6F91305-9A16-2242-9016-CD1C3F754508}"/>
              </a:ext>
            </a:extLst>
          </p:cNvPr>
          <p:cNvCxnSpPr/>
          <p:nvPr/>
        </p:nvCxnSpPr>
        <p:spPr>
          <a:xfrm>
            <a:off x="444319" y="2272781"/>
            <a:ext cx="687367" cy="0"/>
          </a:xfrm>
          <a:prstGeom prst="line">
            <a:avLst/>
          </a:prstGeom>
          <a:ln w="1905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8" name="直接连接符 9">
            <a:extLst>
              <a:ext uri="{FF2B5EF4-FFF2-40B4-BE49-F238E27FC236}">
                <a16:creationId xmlns:a16="http://schemas.microsoft.com/office/drawing/2014/main" xmlns="" id="{0FF83237-E116-9A45-8995-C690A49D091C}"/>
              </a:ext>
            </a:extLst>
          </p:cNvPr>
          <p:cNvCxnSpPr/>
          <p:nvPr/>
        </p:nvCxnSpPr>
        <p:spPr>
          <a:xfrm>
            <a:off x="2838994" y="2290347"/>
            <a:ext cx="687367" cy="0"/>
          </a:xfrm>
          <a:prstGeom prst="line">
            <a:avLst/>
          </a:prstGeom>
          <a:ln w="1905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9" name="文本框 8">
            <a:extLst>
              <a:ext uri="{FF2B5EF4-FFF2-40B4-BE49-F238E27FC236}">
                <a16:creationId xmlns:a16="http://schemas.microsoft.com/office/drawing/2014/main" xmlns="" id="{C4737A07-0A5F-4C49-BE3A-89A584816B39}"/>
              </a:ext>
            </a:extLst>
          </p:cNvPr>
          <p:cNvSpPr txBox="1"/>
          <p:nvPr/>
        </p:nvSpPr>
        <p:spPr>
          <a:xfrm>
            <a:off x="591477" y="2696735"/>
            <a:ext cx="5504524" cy="2708434"/>
          </a:xfrm>
          <a:prstGeom prst="rect">
            <a:avLst/>
          </a:prstGeom>
          <a:noFill/>
        </p:spPr>
        <p:txBody>
          <a:bodyPr wrap="square" lIns="0" tIns="0" rIns="0" bIns="0" rtlCol="0" anchor="t">
            <a:spAutoFit/>
          </a:bodyPr>
          <a:lstStyle/>
          <a:p>
            <a:pPr algn="l">
              <a:lnSpc>
                <a:spcPct val="200000"/>
              </a:lnSpc>
              <a:buNone/>
            </a:pP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1、车间标准业务的产能模型100%IT化</a:t>
            </a:r>
            <a:endParaRPr lang="zh-CN" altLang="en-US" sz="1600" dirty="0">
              <a:latin typeface="微软雅黑" panose="020B0503020204020204" charset="-122"/>
              <a:ea typeface="微软雅黑" panose="020B0503020204020204" charset="-122"/>
            </a:endParaRPr>
          </a:p>
          <a:p>
            <a:pPr algn="l">
              <a:lnSpc>
                <a:spcPct val="200000"/>
              </a:lnSpc>
              <a:buNone/>
            </a:pP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2、排程指令100%进系统</a:t>
            </a:r>
            <a:r>
              <a:rPr lang="zh-CN" altLang="en-US" sz="1600" dirty="0">
                <a:latin typeface="微软雅黑" panose="020B0503020204020204" charset="-122"/>
                <a:ea typeface="微软雅黑" panose="020B0503020204020204" charset="-122"/>
                <a:sym typeface="+mn-ea"/>
              </a:rPr>
              <a:t/>
            </a:r>
            <a:br>
              <a:rPr lang="zh-CN" altLang="en-US" sz="1600" dirty="0">
                <a:latin typeface="微软雅黑" panose="020B0503020204020204" charset="-122"/>
                <a:ea typeface="微软雅黑" panose="020B0503020204020204" charset="-122"/>
                <a:sym typeface="+mn-ea"/>
              </a:rPr>
            </a:b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3、人工干预率20%以下，其中</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SMT</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工序的人工干预率在5% 以下，</a:t>
            </a: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THT</a:t>
            </a:r>
            <a:r>
              <a:rPr lang="en-US" altLang="zh-CN" sz="1600" dirty="0">
                <a:solidFill>
                  <a:schemeClr val="tx1">
                    <a:lumMod val="75000"/>
                    <a:lumOff val="25000"/>
                  </a:schemeClr>
                </a:solidFill>
                <a:latin typeface="微软雅黑" panose="020B0503020204020204" charset="-122"/>
                <a:ea typeface="微软雅黑" panose="020B0503020204020204" charset="-122"/>
                <a:sym typeface="+mn-ea"/>
              </a:rPr>
              <a:t>工序的人工干预率在10%以下</a:t>
            </a:r>
          </a:p>
          <a:p>
            <a:pPr algn="l">
              <a:lnSpc>
                <a:spcPct val="200000"/>
              </a:lnSpc>
              <a:buNone/>
            </a:pPr>
            <a:r>
              <a:rPr lang="en-US" altLang="zh-CN" sz="1600" b="1" dirty="0">
                <a:solidFill>
                  <a:schemeClr val="tx1">
                    <a:lumMod val="75000"/>
                    <a:lumOff val="25000"/>
                  </a:schemeClr>
                </a:solidFill>
                <a:latin typeface="微软雅黑" panose="020B0503020204020204" charset="-122"/>
                <a:ea typeface="微软雅黑" panose="020B0503020204020204" charset="-122"/>
                <a:sym typeface="+mn-ea"/>
              </a:rPr>
              <a:t>4</a:t>
            </a:r>
            <a:r>
              <a:rPr lang="zh-CN" altLang="en-US" sz="1600" b="1" dirty="0">
                <a:solidFill>
                  <a:schemeClr val="tx1">
                    <a:lumMod val="75000"/>
                    <a:lumOff val="25000"/>
                  </a:schemeClr>
                </a:solidFill>
                <a:latin typeface="微软雅黑" panose="020B0503020204020204" charset="-122"/>
                <a:ea typeface="微软雅黑" panose="020B0503020204020204" charset="-122"/>
                <a:sym typeface="+mn-ea"/>
              </a:rPr>
              <a:t>、实现多车间、多工序联排</a:t>
            </a:r>
            <a:endParaRPr lang="zh-CN" altLang="en-US" sz="1600" dirty="0">
              <a:latin typeface="微软雅黑" panose="020B0503020204020204" charset="-122"/>
              <a:ea typeface="微软雅黑" panose="020B0503020204020204" charset="-122"/>
              <a:sym typeface="+mn-ea"/>
            </a:endParaRPr>
          </a:p>
          <a:p>
            <a:pPr algn="l">
              <a:buNone/>
            </a:pPr>
            <a:endParaRPr lang="en-US" altLang="zh-CN" sz="1600" b="1" dirty="0">
              <a:solidFill>
                <a:schemeClr val="accent6"/>
              </a:solidFill>
              <a:latin typeface="微软雅黑" panose="020B0503020204020204" charset="-122"/>
              <a:ea typeface="微软雅黑" panose="020B0503020204020204" charset="-122"/>
              <a:sym typeface="+mn-ea"/>
            </a:endParaRPr>
          </a:p>
        </p:txBody>
      </p:sp>
      <p:pic>
        <p:nvPicPr>
          <p:cNvPr id="10" name="图片 9">
            <a:extLst>
              <a:ext uri="{FF2B5EF4-FFF2-40B4-BE49-F238E27FC236}">
                <a16:creationId xmlns:a16="http://schemas.microsoft.com/office/drawing/2014/main" xmlns="" id="{CCD82D37-CFA5-6A40-A108-1929308DBF60}"/>
              </a:ext>
            </a:extLst>
          </p:cNvPr>
          <p:cNvPicPr/>
          <p:nvPr/>
        </p:nvPicPr>
        <p:blipFill>
          <a:blip r:embed="rId2"/>
          <a:stretch>
            <a:fillRect/>
          </a:stretch>
        </p:blipFill>
        <p:spPr>
          <a:xfrm>
            <a:off x="5735183" y="3957015"/>
            <a:ext cx="5504524" cy="2353237"/>
          </a:xfrm>
          <a:prstGeom prst="rect">
            <a:avLst/>
          </a:prstGeom>
          <a:solidFill>
            <a:srgbClr val="9BBD59"/>
          </a:solidFill>
          <a:ln>
            <a:noFill/>
          </a:ln>
        </p:spPr>
      </p:pic>
      <p:pic>
        <p:nvPicPr>
          <p:cNvPr id="11" name="图片 1">
            <a:extLst>
              <a:ext uri="{FF2B5EF4-FFF2-40B4-BE49-F238E27FC236}">
                <a16:creationId xmlns:a16="http://schemas.microsoft.com/office/drawing/2014/main" xmlns="" id="{7A0C22D8-BB3D-1A43-BA38-444FCD6A0817}"/>
              </a:ext>
            </a:extLst>
          </p:cNvPr>
          <p:cNvPicPr>
            <a:picLocks noChangeAspect="1"/>
          </p:cNvPicPr>
          <p:nvPr/>
        </p:nvPicPr>
        <p:blipFill>
          <a:blip r:embed="rId3"/>
          <a:stretch>
            <a:fillRect/>
          </a:stretch>
        </p:blipFill>
        <p:spPr>
          <a:xfrm>
            <a:off x="6091578" y="1327844"/>
            <a:ext cx="5148129" cy="2161893"/>
          </a:xfrm>
          <a:prstGeom prst="rect">
            <a:avLst/>
          </a:prstGeom>
          <a:noFill/>
          <a:ln w="9525">
            <a:noFill/>
          </a:ln>
        </p:spPr>
      </p:pic>
      <p:pic>
        <p:nvPicPr>
          <p:cNvPr id="12" name="图片 11">
            <a:extLst>
              <a:ext uri="{FF2B5EF4-FFF2-40B4-BE49-F238E27FC236}">
                <a16:creationId xmlns:a16="http://schemas.microsoft.com/office/drawing/2014/main" xmlns="" id="{132EBC6C-9DE7-5F44-A513-BF05275BD3C4}"/>
              </a:ext>
            </a:extLst>
          </p:cNvPr>
          <p:cNvPicPr/>
          <p:nvPr/>
        </p:nvPicPr>
        <p:blipFill>
          <a:blip r:embed="rId4"/>
          <a:stretch>
            <a:fillRect/>
          </a:stretch>
        </p:blipFill>
        <p:spPr>
          <a:xfrm>
            <a:off x="3847574" y="4645559"/>
            <a:ext cx="2197028" cy="1575845"/>
          </a:xfrm>
          <a:prstGeom prst="rect">
            <a:avLst/>
          </a:prstGeom>
        </p:spPr>
      </p:pic>
      <p:sp>
        <p:nvSpPr>
          <p:cNvPr id="13" name="文本框 12">
            <a:extLst>
              <a:ext uri="{FF2B5EF4-FFF2-40B4-BE49-F238E27FC236}">
                <a16:creationId xmlns:a16="http://schemas.microsoft.com/office/drawing/2014/main" xmlns="" id="{3B7F3C0E-31F9-FE43-8671-74C264A89910}"/>
              </a:ext>
            </a:extLst>
          </p:cNvPr>
          <p:cNvSpPr txBox="1"/>
          <p:nvPr/>
        </p:nvSpPr>
        <p:spPr>
          <a:xfrm>
            <a:off x="4780084" y="6293031"/>
            <a:ext cx="1472368" cy="318100"/>
          </a:xfrm>
          <a:prstGeom prst="rect">
            <a:avLst/>
          </a:prstGeom>
          <a:solidFill>
            <a:srgbClr val="9BBD59"/>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zh-CN"/>
            </a:defPPr>
            <a:lvl1pPr algn="ctr">
              <a:defRPr sz="1100">
                <a:solidFill>
                  <a:schemeClr val="bg1"/>
                </a:solidFill>
                <a:latin typeface="微软雅黑" panose="020B0503020204020204" charset="-122"/>
                <a:ea typeface="微软雅黑" panose="020B0503020204020204" charset="-122"/>
              </a:defRPr>
            </a:lvl1pPr>
          </a:lstStyle>
          <a:p>
            <a:r>
              <a:rPr lang="zh-CN" altLang="en-US" sz="1467" dirty="0"/>
              <a:t>混流</a:t>
            </a:r>
          </a:p>
        </p:txBody>
      </p:sp>
      <p:sp>
        <p:nvSpPr>
          <p:cNvPr id="14" name="文本框 13">
            <a:extLst>
              <a:ext uri="{FF2B5EF4-FFF2-40B4-BE49-F238E27FC236}">
                <a16:creationId xmlns:a16="http://schemas.microsoft.com/office/drawing/2014/main" xmlns="" id="{24A32827-D920-5848-A43B-E40A6442971C}"/>
              </a:ext>
            </a:extLst>
          </p:cNvPr>
          <p:cNvSpPr txBox="1"/>
          <p:nvPr/>
        </p:nvSpPr>
        <p:spPr>
          <a:xfrm>
            <a:off x="8420648" y="6263142"/>
            <a:ext cx="1857661" cy="318100"/>
          </a:xfrm>
          <a:prstGeom prst="rect">
            <a:avLst/>
          </a:prstGeom>
          <a:solidFill>
            <a:srgbClr val="9BBD59"/>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zh-CN"/>
            </a:defPPr>
            <a:lvl1pPr algn="ctr">
              <a:defRPr sz="1100">
                <a:solidFill>
                  <a:schemeClr val="bg1"/>
                </a:solidFill>
                <a:latin typeface="微软雅黑" panose="020B0503020204020204" charset="-122"/>
                <a:ea typeface="微软雅黑" panose="020B0503020204020204" charset="-122"/>
              </a:defRPr>
            </a:lvl1pPr>
          </a:lstStyle>
          <a:p>
            <a:r>
              <a:rPr lang="en-US" altLang="zh-CN" sz="1467" dirty="0"/>
              <a:t>THT</a:t>
            </a:r>
            <a:r>
              <a:rPr lang="zh-CN" altLang="en-US" sz="1467" dirty="0"/>
              <a:t>后工序委外</a:t>
            </a:r>
          </a:p>
        </p:txBody>
      </p:sp>
      <p:sp>
        <p:nvSpPr>
          <p:cNvPr id="15" name="文本框 14">
            <a:extLst>
              <a:ext uri="{FF2B5EF4-FFF2-40B4-BE49-F238E27FC236}">
                <a16:creationId xmlns:a16="http://schemas.microsoft.com/office/drawing/2014/main" xmlns="" id="{4FAF8928-EE33-CA4D-9FDA-52373C1704A2}"/>
              </a:ext>
            </a:extLst>
          </p:cNvPr>
          <p:cNvSpPr txBox="1"/>
          <p:nvPr/>
        </p:nvSpPr>
        <p:spPr>
          <a:xfrm>
            <a:off x="8464205" y="3625423"/>
            <a:ext cx="1472368" cy="318100"/>
          </a:xfrm>
          <a:prstGeom prst="rect">
            <a:avLst/>
          </a:prstGeom>
          <a:solidFill>
            <a:srgbClr val="9BBD59"/>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1467" dirty="0">
                <a:solidFill>
                  <a:schemeClr val="bg1"/>
                </a:solidFill>
                <a:latin typeface="微软雅黑" panose="020B0503020204020204" charset="-122"/>
                <a:ea typeface="微软雅黑" panose="020B0503020204020204" charset="-122"/>
              </a:rPr>
              <a:t>SMT</a:t>
            </a:r>
          </a:p>
        </p:txBody>
      </p:sp>
      <p:pic>
        <p:nvPicPr>
          <p:cNvPr id="16" name="图片 15">
            <a:extLst>
              <a:ext uri="{FF2B5EF4-FFF2-40B4-BE49-F238E27FC236}">
                <a16:creationId xmlns:a16="http://schemas.microsoft.com/office/drawing/2014/main" xmlns="" id="{9185EB5E-34D8-E348-8D86-D08054940F5E}"/>
              </a:ext>
            </a:extLst>
          </p:cNvPr>
          <p:cNvPicPr>
            <a:picLocks noChangeAspect="1"/>
          </p:cNvPicPr>
          <p:nvPr/>
        </p:nvPicPr>
        <p:blipFill>
          <a:blip r:embed="rId5"/>
          <a:stretch>
            <a:fillRect/>
          </a:stretch>
        </p:blipFill>
        <p:spPr>
          <a:xfrm>
            <a:off x="444319" y="1248223"/>
            <a:ext cx="2297567" cy="663872"/>
          </a:xfrm>
          <a:prstGeom prst="rect">
            <a:avLst/>
          </a:prstGeom>
        </p:spPr>
      </p:pic>
      <p:sp>
        <p:nvSpPr>
          <p:cNvPr id="17" name="标题 2">
            <a:extLst>
              <a:ext uri="{FF2B5EF4-FFF2-40B4-BE49-F238E27FC236}">
                <a16:creationId xmlns:a16="http://schemas.microsoft.com/office/drawing/2014/main" xmlns="" id="{CFB44477-D8EE-456F-AFE2-0C59AFEBA729}"/>
              </a:ext>
            </a:extLst>
          </p:cNvPr>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dirty="0"/>
              <a:t>案例一：烽火通信</a:t>
            </a:r>
            <a:r>
              <a:rPr lang="en-US" altLang="zh-CN" dirty="0"/>
              <a:t>APS</a:t>
            </a:r>
            <a:endParaRPr lang="zh-CN" altLang="en-US" dirty="0"/>
          </a:p>
        </p:txBody>
      </p:sp>
    </p:spTree>
    <p:extLst>
      <p:ext uri="{BB962C8B-B14F-4D97-AF65-F5344CB8AC3E}">
        <p14:creationId xmlns:p14="http://schemas.microsoft.com/office/powerpoint/2010/main" val="3276937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格 17"/>
          <p:cNvGraphicFramePr/>
          <p:nvPr>
            <p:custDataLst>
              <p:tags r:id="rId2"/>
            </p:custDataLst>
          </p:nvPr>
        </p:nvGraphicFramePr>
        <p:xfrm>
          <a:off x="1111213" y="1219430"/>
          <a:ext cx="9986433" cy="5370540"/>
        </p:xfrm>
        <a:graphic>
          <a:graphicData uri="http://schemas.openxmlformats.org/drawingml/2006/table">
            <a:tbl>
              <a:tblPr firstRow="1" bandRow="1">
                <a:tableStyleId>{5C22544A-7EE6-4342-B048-85BDC9FD1C3A}</a:tableStyleId>
              </a:tblPr>
              <a:tblGrid>
                <a:gridCol w="1004147">
                  <a:extLst>
                    <a:ext uri="{9D8B030D-6E8A-4147-A177-3AD203B41FA5}">
                      <a16:colId xmlns:a16="http://schemas.microsoft.com/office/drawing/2014/main" xmlns="" val="20000"/>
                    </a:ext>
                  </a:extLst>
                </a:gridCol>
                <a:gridCol w="3758353">
                  <a:extLst>
                    <a:ext uri="{9D8B030D-6E8A-4147-A177-3AD203B41FA5}">
                      <a16:colId xmlns:a16="http://schemas.microsoft.com/office/drawing/2014/main" xmlns="" val="20001"/>
                    </a:ext>
                  </a:extLst>
                </a:gridCol>
                <a:gridCol w="5223933">
                  <a:extLst>
                    <a:ext uri="{9D8B030D-6E8A-4147-A177-3AD203B41FA5}">
                      <a16:colId xmlns:a16="http://schemas.microsoft.com/office/drawing/2014/main" xmlns="" val="20002"/>
                    </a:ext>
                  </a:extLst>
                </a:gridCol>
              </a:tblGrid>
              <a:tr h="418253">
                <a:tc>
                  <a:txBody>
                    <a:bodyPr/>
                    <a:lstStyle/>
                    <a:p>
                      <a:pPr indent="0" algn="ctr">
                        <a:lnSpc>
                          <a:spcPct val="120000"/>
                        </a:lnSpc>
                        <a:spcBef>
                          <a:spcPts val="0"/>
                        </a:spcBef>
                        <a:spcAft>
                          <a:spcPts val="0"/>
                        </a:spcAft>
                        <a:buNone/>
                      </a:pPr>
                      <a:r>
                        <a:rPr lang="zh-CN" altLang="en-US" sz="1700" b="1" spc="60">
                          <a:solidFill>
                            <a:srgbClr val="FFFFFF"/>
                          </a:solidFill>
                          <a:latin typeface="微软雅黑" panose="020B0503020204020204" pitchFamily="34" charset="-122"/>
                          <a:ea typeface="微软雅黑" panose="020B0503020204020204" pitchFamily="34" charset="-122"/>
                        </a:rPr>
                        <a:t>车间</a:t>
                      </a:r>
                    </a:p>
                  </a:txBody>
                  <a:tcPr marL="38108" marR="38108" marT="38108" marB="38108" anchor="ctr">
                    <a:lnL w="19050" cap="rnd">
                      <a:solidFill>
                        <a:srgbClr val="144D73"/>
                      </a:solidFill>
                      <a:prstDash val="solid"/>
                    </a:lnL>
                    <a:lnR w="3175">
                      <a:solidFill>
                        <a:srgbClr val="FFFFFF"/>
                      </a:solidFill>
                      <a:prstDash val="dot"/>
                    </a:lnR>
                    <a:lnT w="19050" cap="rnd">
                      <a:solidFill>
                        <a:srgbClr val="144D73"/>
                      </a:solidFill>
                      <a:prstDash val="solid"/>
                    </a:lnT>
                    <a:lnB w="19050">
                      <a:solidFill>
                        <a:srgbClr val="144D73"/>
                      </a:solidFill>
                      <a:prstDash val="solid"/>
                    </a:lnB>
                    <a:solidFill>
                      <a:srgbClr val="144D73"/>
                    </a:solidFill>
                  </a:tcPr>
                </a:tc>
                <a:tc>
                  <a:txBody>
                    <a:bodyPr/>
                    <a:lstStyle/>
                    <a:p>
                      <a:pPr indent="0" algn="ctr">
                        <a:lnSpc>
                          <a:spcPct val="120000"/>
                        </a:lnSpc>
                        <a:spcBef>
                          <a:spcPts val="0"/>
                        </a:spcBef>
                        <a:spcAft>
                          <a:spcPts val="0"/>
                        </a:spcAft>
                        <a:buNone/>
                      </a:pPr>
                      <a:r>
                        <a:rPr lang="zh-CN" altLang="en-US" sz="1700" b="1" spc="60">
                          <a:solidFill>
                            <a:srgbClr val="FFFFFF"/>
                          </a:solidFill>
                          <a:latin typeface="微软雅黑" panose="020B0503020204020204" pitchFamily="34" charset="-122"/>
                          <a:ea typeface="微软雅黑" panose="020B0503020204020204" pitchFamily="34" charset="-122"/>
                        </a:rPr>
                        <a:t>业务特点</a:t>
                      </a:r>
                    </a:p>
                  </a:txBody>
                  <a:tcPr marL="38108" marR="38108" marT="38108" marB="38108" anchor="ctr">
                    <a:lnL w="3175">
                      <a:solidFill>
                        <a:srgbClr val="FFFFFF"/>
                      </a:solidFill>
                      <a:prstDash val="dot"/>
                    </a:lnL>
                    <a:lnR w="3175">
                      <a:solidFill>
                        <a:srgbClr val="FFFFFF"/>
                      </a:solidFill>
                      <a:prstDash val="dot"/>
                    </a:lnR>
                    <a:lnT w="19050" cap="rnd">
                      <a:solidFill>
                        <a:srgbClr val="144D73"/>
                      </a:solidFill>
                      <a:prstDash val="solid"/>
                    </a:lnT>
                    <a:lnB w="19050">
                      <a:solidFill>
                        <a:srgbClr val="144D73"/>
                      </a:solidFill>
                      <a:prstDash val="solid"/>
                    </a:lnB>
                    <a:solidFill>
                      <a:srgbClr val="144D73"/>
                    </a:solidFill>
                  </a:tcPr>
                </a:tc>
                <a:tc>
                  <a:txBody>
                    <a:bodyPr/>
                    <a:lstStyle/>
                    <a:p>
                      <a:pPr indent="0" algn="ctr">
                        <a:lnSpc>
                          <a:spcPct val="120000"/>
                        </a:lnSpc>
                        <a:spcBef>
                          <a:spcPts val="0"/>
                        </a:spcBef>
                        <a:spcAft>
                          <a:spcPts val="0"/>
                        </a:spcAft>
                        <a:buNone/>
                      </a:pPr>
                      <a:r>
                        <a:rPr lang="zh-CN" altLang="en-US" sz="1700" b="1" spc="60">
                          <a:solidFill>
                            <a:srgbClr val="FFFFFF"/>
                          </a:solidFill>
                          <a:latin typeface="微软雅黑" panose="020B0503020204020204" pitchFamily="34" charset="-122"/>
                          <a:ea typeface="微软雅黑" panose="020B0503020204020204" pitchFamily="34" charset="-122"/>
                        </a:rPr>
                        <a:t>业务需求</a:t>
                      </a:r>
                    </a:p>
                  </a:txBody>
                  <a:tcPr marL="38108" marR="38108" marT="38108" marB="38108" anchor="ctr">
                    <a:lnL w="3175">
                      <a:solidFill>
                        <a:srgbClr val="FFFFFF"/>
                      </a:solidFill>
                      <a:prstDash val="dot"/>
                    </a:lnL>
                    <a:lnR w="19050" cap="rnd">
                      <a:solidFill>
                        <a:srgbClr val="144D73"/>
                      </a:solidFill>
                      <a:prstDash val="solid"/>
                    </a:lnR>
                    <a:lnT w="19050" cap="rnd">
                      <a:solidFill>
                        <a:srgbClr val="144D73"/>
                      </a:solidFill>
                      <a:prstDash val="solid"/>
                    </a:lnT>
                    <a:lnB w="19050">
                      <a:solidFill>
                        <a:srgbClr val="144D73"/>
                      </a:solidFill>
                      <a:prstDash val="solid"/>
                    </a:lnB>
                    <a:solidFill>
                      <a:srgbClr val="144D73"/>
                    </a:solidFill>
                  </a:tcPr>
                </a:tc>
                <a:extLst>
                  <a:ext uri="{0D108BD9-81ED-4DB2-BD59-A6C34878D82A}">
                    <a16:rowId xmlns:a16="http://schemas.microsoft.com/office/drawing/2014/main" xmlns="" val="10000"/>
                  </a:ext>
                </a:extLst>
              </a:tr>
              <a:tr h="727287">
                <a:tc>
                  <a:txBody>
                    <a:bodyPr/>
                    <a:lstStyle/>
                    <a:p>
                      <a:pPr indent="0" algn="ctr">
                        <a:lnSpc>
                          <a:spcPct val="120000"/>
                        </a:lnSpc>
                        <a:spcBef>
                          <a:spcPts val="0"/>
                        </a:spcBef>
                        <a:spcAft>
                          <a:spcPts val="0"/>
                        </a:spcAft>
                        <a:buNone/>
                      </a:pPr>
                      <a:r>
                        <a:rPr lang="zh-CN" altLang="en-US" sz="1200" b="0" spc="60" dirty="0">
                          <a:solidFill>
                            <a:srgbClr val="404040"/>
                          </a:solidFill>
                          <a:latin typeface="微软雅黑" panose="020B0503020204020204" pitchFamily="34" charset="-122"/>
                          <a:ea typeface="微软雅黑" panose="020B0503020204020204" pitchFamily="34" charset="-122"/>
                        </a:rPr>
                        <a:t>生产模式</a:t>
                      </a:r>
                    </a:p>
                  </a:txBody>
                  <a:tcPr marL="38108" marR="39600" marT="38108" marB="38108" anchor="ctr">
                    <a:lnL w="19050" cap="rnd">
                      <a:solidFill>
                        <a:srgbClr val="144D73"/>
                      </a:solidFill>
                      <a:prstDash val="solid"/>
                    </a:lnL>
                    <a:lnR w="3175">
                      <a:solidFill>
                        <a:srgbClr val="144D73"/>
                      </a:solidFill>
                      <a:prstDash val="dot"/>
                    </a:lnR>
                    <a:lnT w="19050">
                      <a:solidFill>
                        <a:srgbClr val="144D73"/>
                      </a:solidFill>
                      <a:prstDash val="solid"/>
                    </a:lnT>
                    <a:lnB w="3175">
                      <a:solidFill>
                        <a:srgbClr val="144D73"/>
                      </a:solidFill>
                      <a:prstDash val="dot"/>
                    </a:lnB>
                    <a:solidFill>
                      <a:srgbClr val="F2F2F2"/>
                    </a:solidFill>
                  </a:tcPr>
                </a:tc>
                <a:tc gridSpan="2">
                  <a:txBody>
                    <a:bodyPr/>
                    <a:lstStyle/>
                    <a:p>
                      <a:pPr indent="0" algn="l">
                        <a:lnSpc>
                          <a:spcPct val="120000"/>
                        </a:lnSpc>
                        <a:spcBef>
                          <a:spcPts val="0"/>
                        </a:spcBef>
                        <a:spcAft>
                          <a:spcPts val="0"/>
                        </a:spcAft>
                        <a:buFont typeface="+mj-lt"/>
                        <a:buAutoNum type="arabicPeriod"/>
                      </a:pPr>
                      <a:r>
                        <a:rPr lang="en-US" altLang="zh-CN" sz="120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MTO</a:t>
                      </a:r>
                      <a:r>
                        <a:rPr lang="zh-CN" altLang="en-US" sz="120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生产模式，且各车间半成品</a:t>
                      </a:r>
                      <a:r>
                        <a:rPr lang="en-US" altLang="zh-CN" sz="120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mn-ea"/>
                        </a:rPr>
                        <a:t>成品计划关联，多车间原材料共用</a:t>
                      </a:r>
                      <a:endParaRPr lang="zh-CN" altLang="en-US"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20000"/>
                        </a:lnSpc>
                        <a:spcBef>
                          <a:spcPts val="0"/>
                        </a:spcBef>
                        <a:spcAft>
                          <a:spcPts val="0"/>
                        </a:spcAft>
                        <a:buFont typeface="+mj-l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各车间半成品均可以作为成品发运</a:t>
                      </a:r>
                    </a:p>
                  </a:txBody>
                  <a:tcPr marL="180000" marR="72000" marT="108000" marB="180000" anchor="ctr">
                    <a:lnL w="3175">
                      <a:solidFill>
                        <a:srgbClr val="144D73"/>
                      </a:solidFill>
                      <a:prstDash val="dot"/>
                    </a:lnL>
                    <a:lnR w="19050" cap="rnd">
                      <a:solidFill>
                        <a:srgbClr val="144D73"/>
                      </a:solidFill>
                      <a:prstDash val="solid"/>
                    </a:lnR>
                    <a:lnT w="19050">
                      <a:solidFill>
                        <a:srgbClr val="144D73"/>
                      </a:solidFill>
                      <a:prstDash val="solid"/>
                    </a:lnT>
                    <a:lnB w="3175">
                      <a:solidFill>
                        <a:srgbClr val="144D73"/>
                      </a:solidFill>
                      <a:prstDash val="dot"/>
                    </a:lnB>
                    <a:solidFill>
                      <a:srgbClr val="F2F2F2"/>
                    </a:solidFill>
                  </a:tcPr>
                </a:tc>
                <a:tc hMerge="1">
                  <a:txBody>
                    <a:bodyPr/>
                    <a:lstStyle/>
                    <a:p>
                      <a:endParaRPr lang="zh-CN"/>
                    </a:p>
                  </a:txBody>
                  <a:tcPr marL="135000" marR="54000" marT="81000" marB="135000" anchor="ctr">
                    <a:lnL w="3175">
                      <a:solidFill>
                        <a:srgbClr val="144D73"/>
                      </a:solidFill>
                      <a:prstDash val="dot"/>
                    </a:lnL>
                    <a:lnR w="19050" cap="rnd">
                      <a:solidFill>
                        <a:srgbClr val="144D73"/>
                      </a:solidFill>
                      <a:prstDash val="solid"/>
                    </a:lnR>
                    <a:lnT w="19050">
                      <a:solidFill>
                        <a:srgbClr val="144D73"/>
                      </a:solidFill>
                      <a:prstDash val="solid"/>
                    </a:lnT>
                    <a:lnB w="3175">
                      <a:solidFill>
                        <a:srgbClr val="144D73"/>
                      </a:solidFill>
                      <a:prstDash val="dot"/>
                    </a:lnB>
                    <a:solidFill>
                      <a:srgbClr val="F2F2F2"/>
                    </a:solidFill>
                  </a:tcPr>
                </a:tc>
                <a:extLst>
                  <a:ext uri="{0D108BD9-81ED-4DB2-BD59-A6C34878D82A}">
                    <a16:rowId xmlns:a16="http://schemas.microsoft.com/office/drawing/2014/main" xmlns="" val="10001"/>
                  </a:ext>
                </a:extLst>
              </a:tr>
              <a:tr h="1385147">
                <a:tc>
                  <a:txBody>
                    <a:bodyPr/>
                    <a:lstStyle/>
                    <a:p>
                      <a:pPr indent="0" algn="ctr">
                        <a:lnSpc>
                          <a:spcPct val="120000"/>
                        </a:lnSpc>
                        <a:spcBef>
                          <a:spcPts val="0"/>
                        </a:spcBef>
                        <a:spcAft>
                          <a:spcPts val="0"/>
                        </a:spcAft>
                        <a:buNone/>
                      </a:pPr>
                      <a:r>
                        <a:rPr lang="en-US" altLang="zh-CN" sz="1200" b="0" spc="60" dirty="0">
                          <a:solidFill>
                            <a:srgbClr val="404040"/>
                          </a:solidFill>
                          <a:latin typeface="微软雅黑" panose="020B0503020204020204" pitchFamily="34" charset="-122"/>
                          <a:ea typeface="微软雅黑" panose="020B0503020204020204" pitchFamily="34" charset="-122"/>
                        </a:rPr>
                        <a:t>ICE</a:t>
                      </a:r>
                    </a:p>
                  </a:txBody>
                  <a:tcPr marL="38108" marR="39600" marT="38108" marB="38108" anchor="ctr">
                    <a:lnL w="19050" cap="rnd">
                      <a:solidFill>
                        <a:srgbClr val="144D73"/>
                      </a:solidFill>
                      <a:prstDash val="solid"/>
                    </a:lnL>
                    <a:lnR w="3175">
                      <a:solidFill>
                        <a:srgbClr val="144D73"/>
                      </a:solidFill>
                      <a:prstDash val="dot"/>
                    </a:lnR>
                    <a:lnT w="3175" cap="flat" cmpd="sng" algn="ctr">
                      <a:solidFill>
                        <a:srgbClr val="144D73"/>
                      </a:solidFill>
                      <a:prstDash val="dot"/>
                      <a:round/>
                      <a:headEnd type="none" w="med" len="med"/>
                      <a:tailEnd type="none" w="med" len="med"/>
                    </a:lnT>
                    <a:lnB w="3175">
                      <a:solidFill>
                        <a:srgbClr val="144D73"/>
                      </a:solidFill>
                      <a:prstDash val="dot"/>
                    </a:lnB>
                    <a:solidFill>
                      <a:srgbClr val="F2F2F2"/>
                    </a:solidFill>
                  </a:tcPr>
                </a:tc>
                <a:tc>
                  <a:txBody>
                    <a:bodyPr/>
                    <a:lstStyle/>
                    <a:p>
                      <a:pPr indent="0" algn="l">
                        <a:lnSpc>
                          <a:spcPct val="120000"/>
                        </a:lnSpc>
                        <a:spcBef>
                          <a:spcPts val="0"/>
                        </a:spcBef>
                        <a:spcAft>
                          <a:spcPts val="0"/>
                        </a:spcAft>
                        <a:buFont typeface="+mj-l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模具为组合模具，模具准备时间长，且</a:t>
                      </a:r>
                      <a:r>
                        <a:rPr lang="en-US" altLang="zh-CN"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23:00-07:00</a:t>
                      </a:r>
                      <a:r>
                        <a:rPr lang="zh-CN" altLang="en-US"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无法进行模具准备；</a:t>
                      </a:r>
                    </a:p>
                    <a:p>
                      <a:pPr indent="0" algn="l">
                        <a:lnSpc>
                          <a:spcPct val="120000"/>
                        </a:lnSpc>
                        <a:spcBef>
                          <a:spcPts val="0"/>
                        </a:spcBef>
                        <a:spcAft>
                          <a:spcPts val="0"/>
                        </a:spcAft>
                        <a:buFont typeface="+mj-l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一模多腔并行生产；</a:t>
                      </a:r>
                    </a:p>
                    <a:p>
                      <a:pPr indent="0" algn="l">
                        <a:lnSpc>
                          <a:spcPct val="120000"/>
                        </a:lnSpc>
                        <a:spcBef>
                          <a:spcPts val="0"/>
                        </a:spcBef>
                        <a:spcAft>
                          <a:spcPts val="0"/>
                        </a:spcAft>
                        <a:buFont typeface="+mj-l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材料切换、颜色切换影响产能和质量；</a:t>
                      </a:r>
                    </a:p>
                  </a:txBody>
                  <a:tcPr marL="180000" marR="72000" marT="108000" marB="180000" anchor="ctr">
                    <a:lnL w="3175">
                      <a:solidFill>
                        <a:srgbClr val="144D73"/>
                      </a:solidFill>
                      <a:prstDash val="dot"/>
                    </a:lnL>
                    <a:lnR w="3175">
                      <a:solidFill>
                        <a:srgbClr val="144D73"/>
                      </a:solidFill>
                      <a:prstDash val="dot"/>
                    </a:lnR>
                    <a:lnT w="3175" cap="flat" cmpd="sng" algn="ctr">
                      <a:solidFill>
                        <a:srgbClr val="144D73"/>
                      </a:solidFill>
                      <a:prstDash val="dot"/>
                      <a:round/>
                      <a:headEnd type="none" w="med" len="med"/>
                      <a:tailEnd type="none" w="med" len="med"/>
                    </a:lnT>
                    <a:lnB w="3175">
                      <a:solidFill>
                        <a:srgbClr val="144D73"/>
                      </a:solidFill>
                      <a:prstDash val="dot"/>
                    </a:lnB>
                    <a:solidFill>
                      <a:srgbClr val="F2F2F2"/>
                    </a:solidFill>
                  </a:tcPr>
                </a:tc>
                <a:tc>
                  <a:txBody>
                    <a:bodyPr/>
                    <a:lstStyle/>
                    <a:p>
                      <a:pPr indent="0" algn="l">
                        <a:lnSpc>
                          <a:spcPct val="120000"/>
                        </a:lnSpc>
                        <a:spcBef>
                          <a:spcPts val="0"/>
                        </a:spcBef>
                        <a:spcAft>
                          <a:spcPts val="0"/>
                        </a:spcAft>
                        <a:buFont typeface="+mj-l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减少延期，提升产能</a:t>
                      </a:r>
                    </a:p>
                    <a:p>
                      <a:pPr indent="0" algn="l">
                        <a:lnSpc>
                          <a:spcPct val="120000"/>
                        </a:lnSpc>
                        <a:spcBef>
                          <a:spcPts val="0"/>
                        </a:spcBef>
                        <a:spcAft>
                          <a:spcPts val="0"/>
                        </a:spcAft>
                        <a:buFont typeface="+mj-l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使用相同模具的订单连续排产，减少模具切换；</a:t>
                      </a:r>
                    </a:p>
                    <a:p>
                      <a:pPr indent="0" algn="l">
                        <a:lnSpc>
                          <a:spcPct val="120000"/>
                        </a:lnSpc>
                        <a:spcBef>
                          <a:spcPts val="0"/>
                        </a:spcBef>
                        <a:spcAft>
                          <a:spcPts val="0"/>
                        </a:spcAft>
                        <a:buFont typeface="+mj-l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一模多腔需等组合订单生产，保证模具利用率；</a:t>
                      </a:r>
                    </a:p>
                    <a:p>
                      <a:pPr indent="0" algn="l">
                        <a:lnSpc>
                          <a:spcPct val="120000"/>
                        </a:lnSpc>
                        <a:spcBef>
                          <a:spcPts val="0"/>
                        </a:spcBef>
                        <a:spcAft>
                          <a:spcPts val="0"/>
                        </a:spcAft>
                        <a:buFont typeface="+mj-l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根据生产计划提前进行模具准备；</a:t>
                      </a:r>
                    </a:p>
                    <a:p>
                      <a:pPr indent="0" algn="l">
                        <a:lnSpc>
                          <a:spcPct val="120000"/>
                        </a:lnSpc>
                        <a:spcBef>
                          <a:spcPts val="0"/>
                        </a:spcBef>
                        <a:spcAft>
                          <a:spcPts val="0"/>
                        </a:spcAft>
                        <a:buFont typeface="+mj-l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减少材料切换，且颜色切换遵循固定顺序；</a:t>
                      </a:r>
                    </a:p>
                  </a:txBody>
                  <a:tcPr marL="180000" marR="72000" marT="108000" marB="180000" anchor="ctr">
                    <a:lnL w="3175">
                      <a:solidFill>
                        <a:srgbClr val="144D73"/>
                      </a:solidFill>
                      <a:prstDash val="dot"/>
                    </a:lnL>
                    <a:lnR w="19050" cap="rnd">
                      <a:solidFill>
                        <a:srgbClr val="144D73"/>
                      </a:solidFill>
                      <a:prstDash val="solid"/>
                    </a:lnR>
                    <a:lnT w="19050">
                      <a:solidFill>
                        <a:srgbClr val="144D73"/>
                      </a:solidFill>
                      <a:prstDash val="solid"/>
                    </a:lnT>
                    <a:lnB w="3175">
                      <a:solidFill>
                        <a:srgbClr val="144D73"/>
                      </a:solidFill>
                      <a:prstDash val="dot"/>
                    </a:lnB>
                    <a:solidFill>
                      <a:srgbClr val="F2F2F2"/>
                    </a:solidFill>
                  </a:tcPr>
                </a:tc>
                <a:extLst>
                  <a:ext uri="{0D108BD9-81ED-4DB2-BD59-A6C34878D82A}">
                    <a16:rowId xmlns:a16="http://schemas.microsoft.com/office/drawing/2014/main" xmlns="" val="10002"/>
                  </a:ext>
                </a:extLst>
              </a:tr>
              <a:tr h="727287">
                <a:tc>
                  <a:txBody>
                    <a:bodyPr/>
                    <a:lstStyle/>
                    <a:p>
                      <a:pPr indent="0" algn="ctr">
                        <a:lnSpc>
                          <a:spcPct val="120000"/>
                        </a:lnSpc>
                        <a:spcBef>
                          <a:spcPts val="0"/>
                        </a:spcBef>
                        <a:spcAft>
                          <a:spcPts val="0"/>
                        </a:spcAft>
                        <a:buNone/>
                      </a:pPr>
                      <a:r>
                        <a:rPr lang="en-US" altLang="zh-CN" sz="1200" b="0" spc="60" dirty="0">
                          <a:solidFill>
                            <a:srgbClr val="404040"/>
                          </a:solidFill>
                          <a:latin typeface="微软雅黑" panose="020B0503020204020204" pitchFamily="34" charset="-122"/>
                          <a:ea typeface="微软雅黑" panose="020B0503020204020204" pitchFamily="34" charset="-122"/>
                        </a:rPr>
                        <a:t>AA</a:t>
                      </a:r>
                    </a:p>
                  </a:txBody>
                  <a:tcPr marL="38108" marR="39600" marT="38108" marB="38108" anchor="ctr">
                    <a:lnL w="19050" cap="rnd">
                      <a:solidFill>
                        <a:srgbClr val="144D73"/>
                      </a:solidFill>
                      <a:prstDash val="solid"/>
                    </a:lnL>
                    <a:lnR w="3175">
                      <a:solidFill>
                        <a:srgbClr val="144D73"/>
                      </a:solidFill>
                      <a:prstDash val="dot"/>
                    </a:lnR>
                    <a:lnT w="3175">
                      <a:solidFill>
                        <a:srgbClr val="144D73"/>
                      </a:solidFill>
                      <a:prstDash val="dot"/>
                    </a:lnT>
                    <a:lnB w="3175">
                      <a:solidFill>
                        <a:srgbClr val="144D73"/>
                      </a:solidFill>
                      <a:prstDash val="dot"/>
                    </a:lnB>
                    <a:solidFill>
                      <a:srgbClr val="FFFFFF"/>
                    </a:solidFill>
                  </a:tcPr>
                </a:tc>
                <a:tc>
                  <a:txBody>
                    <a:bodyPr/>
                    <a:lstStyle/>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机器装配，一人多机，人员少于设备资源；</a:t>
                      </a:r>
                    </a:p>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多品种小批量，品质切换频繁；</a:t>
                      </a:r>
                    </a:p>
                  </a:txBody>
                  <a:tcPr marL="180000" marR="72000" marT="108000" marB="180000" anchor="ctr">
                    <a:lnL w="3175">
                      <a:solidFill>
                        <a:srgbClr val="144D73"/>
                      </a:solidFill>
                      <a:prstDash val="dot"/>
                    </a:lnL>
                    <a:lnR w="3175">
                      <a:solidFill>
                        <a:srgbClr val="144D73"/>
                      </a:solidFill>
                      <a:prstDash val="dot"/>
                    </a:lnR>
                    <a:lnT w="3175">
                      <a:solidFill>
                        <a:srgbClr val="144D73"/>
                      </a:solidFill>
                      <a:prstDash val="dot"/>
                    </a:lnT>
                    <a:lnB w="3175">
                      <a:solidFill>
                        <a:srgbClr val="144D73"/>
                      </a:solidFill>
                      <a:prstDash val="dot"/>
                    </a:lnB>
                    <a:solidFill>
                      <a:srgbClr val="FFFFFF"/>
                    </a:solidFill>
                  </a:tcPr>
                </a:tc>
                <a:tc>
                  <a:txBody>
                    <a:bodyPr/>
                    <a:lstStyle/>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考虑人员实际出勤量约束产能</a:t>
                      </a:r>
                    </a:p>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减少产品、颜色切换，且特殊产品不能连续生产</a:t>
                      </a:r>
                    </a:p>
                  </a:txBody>
                  <a:tcPr marL="180000" marR="72000" marT="108000" marB="180000" anchor="ctr">
                    <a:lnL w="3175">
                      <a:solidFill>
                        <a:srgbClr val="144D73"/>
                      </a:solidFill>
                      <a:prstDash val="dot"/>
                    </a:lnL>
                    <a:lnR w="19050" cap="rnd">
                      <a:solidFill>
                        <a:srgbClr val="144D73"/>
                      </a:solidFill>
                      <a:prstDash val="solid"/>
                    </a:lnR>
                    <a:lnT w="3175">
                      <a:solidFill>
                        <a:srgbClr val="144D73"/>
                      </a:solidFill>
                      <a:prstDash val="dot"/>
                    </a:lnT>
                    <a:lnB w="3175">
                      <a:solidFill>
                        <a:srgbClr val="144D73"/>
                      </a:solidFill>
                      <a:prstDash val="dot"/>
                    </a:lnB>
                    <a:solidFill>
                      <a:srgbClr val="FFFFFF"/>
                    </a:solidFill>
                  </a:tcPr>
                </a:tc>
                <a:extLst>
                  <a:ext uri="{0D108BD9-81ED-4DB2-BD59-A6C34878D82A}">
                    <a16:rowId xmlns:a16="http://schemas.microsoft.com/office/drawing/2014/main" xmlns="" val="10003"/>
                  </a:ext>
                </a:extLst>
              </a:tr>
              <a:tr h="1165860">
                <a:tc>
                  <a:txBody>
                    <a:bodyPr/>
                    <a:lstStyle/>
                    <a:p>
                      <a:pPr indent="0" algn="ctr">
                        <a:lnSpc>
                          <a:spcPct val="120000"/>
                        </a:lnSpc>
                        <a:spcBef>
                          <a:spcPts val="0"/>
                        </a:spcBef>
                        <a:spcAft>
                          <a:spcPts val="0"/>
                        </a:spcAft>
                        <a:buNone/>
                      </a:pPr>
                      <a:r>
                        <a:rPr lang="en-US" altLang="zh-CN" sz="1200" b="0" spc="60">
                          <a:solidFill>
                            <a:srgbClr val="404040"/>
                          </a:solidFill>
                          <a:latin typeface="微软雅黑" panose="020B0503020204020204" pitchFamily="34" charset="-122"/>
                          <a:ea typeface="微软雅黑" panose="020B0503020204020204" pitchFamily="34" charset="-122"/>
                        </a:rPr>
                        <a:t>MA</a:t>
                      </a:r>
                    </a:p>
                  </a:txBody>
                  <a:tcPr marL="38108" marR="39600" marT="38108" marB="38108" anchor="ctr">
                    <a:lnL w="19050" cap="rnd">
                      <a:solidFill>
                        <a:srgbClr val="144D73"/>
                      </a:solidFill>
                      <a:prstDash val="solid"/>
                    </a:lnL>
                    <a:lnR w="3175">
                      <a:solidFill>
                        <a:srgbClr val="144D73"/>
                      </a:solidFill>
                      <a:prstDash val="dot"/>
                    </a:lnR>
                    <a:lnT w="3175">
                      <a:solidFill>
                        <a:srgbClr val="144D73"/>
                      </a:solidFill>
                      <a:prstDash val="dot"/>
                    </a:lnT>
                    <a:lnB w="3175">
                      <a:solidFill>
                        <a:srgbClr val="144D73"/>
                      </a:solidFill>
                      <a:prstDash val="dot"/>
                    </a:lnB>
                    <a:solidFill>
                      <a:srgbClr val="F2F2F2"/>
                    </a:solidFill>
                  </a:tcPr>
                </a:tc>
                <a:tc>
                  <a:txBody>
                    <a:bodyPr/>
                    <a:lstStyle/>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手工装配线，班组拆分灵活；</a:t>
                      </a:r>
                    </a:p>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人员技能匹配</a:t>
                      </a:r>
                    </a:p>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大订单分批生产</a:t>
                      </a:r>
                    </a:p>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大订单定线轮班生产</a:t>
                      </a:r>
                    </a:p>
                  </a:txBody>
                  <a:tcPr marL="180000" marR="72000" marT="108000" marB="180000" anchor="ctr">
                    <a:lnL w="3175">
                      <a:solidFill>
                        <a:srgbClr val="144D73"/>
                      </a:solidFill>
                      <a:prstDash val="dot"/>
                    </a:lnL>
                    <a:lnR w="3175">
                      <a:solidFill>
                        <a:srgbClr val="144D73"/>
                      </a:solidFill>
                      <a:prstDash val="dot"/>
                    </a:lnR>
                    <a:lnT w="3175">
                      <a:solidFill>
                        <a:srgbClr val="144D73"/>
                      </a:solidFill>
                      <a:prstDash val="dot"/>
                    </a:lnT>
                    <a:lnB w="3175">
                      <a:solidFill>
                        <a:srgbClr val="144D73"/>
                      </a:solidFill>
                      <a:prstDash val="dot"/>
                    </a:lnB>
                    <a:solidFill>
                      <a:srgbClr val="F2F2F2"/>
                    </a:solidFill>
                  </a:tcPr>
                </a:tc>
                <a:tc>
                  <a:txBody>
                    <a:bodyPr/>
                    <a:lstStyle/>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可以拆班组并行生产多个订单</a:t>
                      </a:r>
                    </a:p>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优先选择技能少的班组</a:t>
                      </a:r>
                    </a:p>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大订单按日产能分批生产，减少延期份数</a:t>
                      </a:r>
                    </a:p>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rPr>
                        <a:t>拆分订单并行生产保证交付期</a:t>
                      </a:r>
                    </a:p>
                  </a:txBody>
                  <a:tcPr marL="180000" marR="72000" marT="108000" marB="180000" anchor="ctr">
                    <a:lnL w="3175">
                      <a:solidFill>
                        <a:srgbClr val="144D73"/>
                      </a:solidFill>
                      <a:prstDash val="dot"/>
                    </a:lnL>
                    <a:lnR w="19050" cap="rnd">
                      <a:solidFill>
                        <a:srgbClr val="144D73"/>
                      </a:solidFill>
                      <a:prstDash val="solid"/>
                    </a:lnR>
                    <a:lnT w="3175">
                      <a:solidFill>
                        <a:srgbClr val="144D73"/>
                      </a:solidFill>
                      <a:prstDash val="dot"/>
                    </a:lnT>
                    <a:lnB w="3175">
                      <a:solidFill>
                        <a:srgbClr val="144D73"/>
                      </a:solidFill>
                      <a:prstDash val="dot"/>
                    </a:lnB>
                    <a:solidFill>
                      <a:srgbClr val="F2F2F2"/>
                    </a:solidFill>
                  </a:tcPr>
                </a:tc>
                <a:extLst>
                  <a:ext uri="{0D108BD9-81ED-4DB2-BD59-A6C34878D82A}">
                    <a16:rowId xmlns:a16="http://schemas.microsoft.com/office/drawing/2014/main" xmlns="" val="10004"/>
                  </a:ext>
                </a:extLst>
              </a:tr>
              <a:tr h="946573">
                <a:tc>
                  <a:txBody>
                    <a:bodyPr/>
                    <a:lstStyle/>
                    <a:p>
                      <a:pPr indent="0" algn="ctr">
                        <a:lnSpc>
                          <a:spcPct val="120000"/>
                        </a:lnSpc>
                        <a:spcBef>
                          <a:spcPts val="0"/>
                        </a:spcBef>
                        <a:spcAft>
                          <a:spcPts val="0"/>
                        </a:spcAft>
                        <a:buNone/>
                      </a:pPr>
                      <a:r>
                        <a:rPr lang="en-US" altLang="zh-CN" sz="1200" b="0" spc="60" dirty="0">
                          <a:solidFill>
                            <a:srgbClr val="404040"/>
                          </a:solidFill>
                          <a:latin typeface="微软雅黑" panose="020B0503020204020204" pitchFamily="34" charset="-122"/>
                          <a:ea typeface="微软雅黑" panose="020B0503020204020204" pitchFamily="34" charset="-122"/>
                        </a:rPr>
                        <a:t>PS</a:t>
                      </a:r>
                    </a:p>
                  </a:txBody>
                  <a:tcPr marL="38108" marR="39600" marT="38108" marB="38108" anchor="ctr">
                    <a:lnL w="19050" cap="rnd">
                      <a:solidFill>
                        <a:srgbClr val="144D73"/>
                      </a:solidFill>
                      <a:prstDash val="solid"/>
                    </a:lnL>
                    <a:lnR w="3175">
                      <a:solidFill>
                        <a:srgbClr val="144D73"/>
                      </a:solidFill>
                      <a:prstDash val="dot"/>
                    </a:lnR>
                    <a:lnT w="3175">
                      <a:solidFill>
                        <a:srgbClr val="144D73"/>
                      </a:solidFill>
                      <a:prstDash val="dot"/>
                    </a:lnT>
                    <a:lnB w="19050" cap="rnd">
                      <a:solidFill>
                        <a:srgbClr val="144D73"/>
                      </a:solidFill>
                      <a:prstDash val="solid"/>
                    </a:lnB>
                    <a:solidFill>
                      <a:srgbClr val="FFFFFF"/>
                    </a:solidFill>
                  </a:tcPr>
                </a:tc>
                <a:tc>
                  <a:txBody>
                    <a:bodyPr/>
                    <a:lstStyle/>
                    <a:p>
                      <a:pPr indent="0" algn="l">
                        <a:lnSpc>
                          <a:spcPct val="120000"/>
                        </a:lnSpc>
                        <a:spcBef>
                          <a:spcPts val="0"/>
                        </a:spcBef>
                        <a:spcAft>
                          <a:spcPts val="0"/>
                        </a:spcAft>
                        <a:buAutoNum type="arabicPeriod"/>
                      </a:pPr>
                      <a:r>
                        <a:rPr lang="en-US" altLang="zh-CN" sz="12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PCBA</a:t>
                      </a:r>
                      <a:r>
                        <a:rPr lang="zh-CN" altLang="en-US" sz="12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制程</a:t>
                      </a:r>
                    </a:p>
                    <a:p>
                      <a:pPr indent="0" algn="l">
                        <a:lnSpc>
                          <a:spcPct val="120000"/>
                        </a:lnSpc>
                        <a:spcBef>
                          <a:spcPts val="0"/>
                        </a:spcBef>
                        <a:spcAft>
                          <a:spcPts val="0"/>
                        </a:spcAft>
                        <a:buAutoNum type="arabicPeriod"/>
                      </a:pPr>
                      <a:r>
                        <a:rPr lang="zh-CN" altLang="en-US" sz="12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齐套的销售订单转生产订单</a:t>
                      </a:r>
                    </a:p>
                  </a:txBody>
                  <a:tcPr marL="180000" marR="72000" marT="108000" marB="180000" anchor="ctr">
                    <a:lnL w="3175">
                      <a:solidFill>
                        <a:srgbClr val="144D73"/>
                      </a:solidFill>
                      <a:prstDash val="dot"/>
                    </a:lnL>
                    <a:lnR w="3175">
                      <a:solidFill>
                        <a:srgbClr val="144D73"/>
                      </a:solidFill>
                      <a:prstDash val="dot"/>
                    </a:lnR>
                    <a:lnT w="3175">
                      <a:solidFill>
                        <a:srgbClr val="144D73"/>
                      </a:solidFill>
                      <a:prstDash val="dot"/>
                    </a:lnT>
                    <a:lnB w="19050" cap="rnd">
                      <a:solidFill>
                        <a:srgbClr val="144D73"/>
                      </a:solidFill>
                      <a:prstDash val="solid"/>
                    </a:lnB>
                    <a:solidFill>
                      <a:srgbClr val="FFFFFF"/>
                    </a:solidFill>
                  </a:tcPr>
                </a:tc>
                <a:tc>
                  <a:txBody>
                    <a:bodyPr/>
                    <a:lstStyle/>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物料齐套分析</a:t>
                      </a:r>
                    </a:p>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插件拉动</a:t>
                      </a:r>
                      <a:r>
                        <a:rPr lang="en-US" altLang="zh-CN"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SMT</a:t>
                      </a:r>
                      <a:r>
                        <a:rPr lang="zh-CN" altLang="en-US"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、整形，推动组装、老化</a:t>
                      </a:r>
                    </a:p>
                    <a:p>
                      <a:pPr indent="0" algn="l">
                        <a:lnSpc>
                          <a:spcPct val="120000"/>
                        </a:lnSpc>
                        <a:spcBef>
                          <a:spcPts val="0"/>
                        </a:spcBef>
                        <a:spcAft>
                          <a:spcPts val="0"/>
                        </a:spcAft>
                        <a:buAutoNum type="arabicPeriod"/>
                      </a:pPr>
                      <a:r>
                        <a:rPr lang="zh-CN" altLang="en-US" sz="1200" b="0" spc="60"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老化组炉生产</a:t>
                      </a:r>
                    </a:p>
                  </a:txBody>
                  <a:tcPr marL="180000" marR="72000" marT="108000" marB="180000" anchor="ctr">
                    <a:lnL w="3175">
                      <a:solidFill>
                        <a:srgbClr val="144D73"/>
                      </a:solidFill>
                      <a:prstDash val="dot"/>
                    </a:lnL>
                    <a:lnR w="19050" cap="rnd">
                      <a:solidFill>
                        <a:srgbClr val="144D73"/>
                      </a:solidFill>
                      <a:prstDash val="solid"/>
                    </a:lnR>
                    <a:lnT w="3175">
                      <a:solidFill>
                        <a:srgbClr val="144D73"/>
                      </a:solidFill>
                      <a:prstDash val="dot"/>
                    </a:lnT>
                    <a:lnB w="19050" cap="rnd">
                      <a:solidFill>
                        <a:srgbClr val="144D73"/>
                      </a:solidFill>
                      <a:prstDash val="solid"/>
                    </a:lnB>
                    <a:solidFill>
                      <a:srgbClr val="FFFFFF"/>
                    </a:solidFill>
                  </a:tcPr>
                </a:tc>
                <a:extLst>
                  <a:ext uri="{0D108BD9-81ED-4DB2-BD59-A6C34878D82A}">
                    <a16:rowId xmlns:a16="http://schemas.microsoft.com/office/drawing/2014/main" xmlns="" val="10005"/>
                  </a:ext>
                </a:extLst>
              </a:tr>
            </a:tbl>
          </a:graphicData>
        </a:graphic>
      </p:graphicFrame>
      <p:sp>
        <p:nvSpPr>
          <p:cNvPr id="6" name="标题 2">
            <a:extLst>
              <a:ext uri="{FF2B5EF4-FFF2-40B4-BE49-F238E27FC236}">
                <a16:creationId xmlns:a16="http://schemas.microsoft.com/office/drawing/2014/main" xmlns="" id="{94CF01F8-9A40-43B0-A6E9-E1AB472E1158}"/>
              </a:ext>
            </a:extLst>
          </p:cNvPr>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dirty="0"/>
              <a:t>案例二：菲尼克斯</a:t>
            </a:r>
            <a:r>
              <a:rPr lang="en-US" altLang="zh-CN" dirty="0"/>
              <a:t>APS</a:t>
            </a:r>
            <a:endParaRPr lang="zh-CN" altLang="en-US" dirty="0"/>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对象 4"/>
          <p:cNvGraphicFramePr/>
          <p:nvPr/>
        </p:nvGraphicFramePr>
        <p:xfrm>
          <a:off x="1739266" y="1649732"/>
          <a:ext cx="2283460" cy="1053465"/>
        </p:xfrm>
        <a:graphic>
          <a:graphicData uri="http://schemas.openxmlformats.org/presentationml/2006/ole">
            <mc:AlternateContent xmlns:mc="http://schemas.openxmlformats.org/markup-compatibility/2006">
              <mc:Choice xmlns:v="urn:schemas-microsoft-com:vml" Requires="v">
                <p:oleObj spid="_x0000_s4122" r:id="rId11" imgW="4628515" imgH="2280285" progId="Visio.Drawing.15">
                  <p:embed/>
                </p:oleObj>
              </mc:Choice>
              <mc:Fallback>
                <p:oleObj r:id="rId11" imgW="4628515" imgH="2280285" progId="Visio.Drawing.15">
                  <p:embed/>
                  <p:pic>
                    <p:nvPicPr>
                      <p:cNvPr id="5" name="对象 4"/>
                      <p:cNvPicPr/>
                      <p:nvPr/>
                    </p:nvPicPr>
                    <p:blipFill>
                      <a:blip r:embed="rId12"/>
                      <a:stretch>
                        <a:fillRect/>
                      </a:stretch>
                    </p:blipFill>
                    <p:spPr>
                      <a:xfrm>
                        <a:off x="1739266" y="1649732"/>
                        <a:ext cx="2283460" cy="1053465"/>
                      </a:xfrm>
                      <a:prstGeom prst="rect">
                        <a:avLst/>
                      </a:prstGeom>
                      <a:ln>
                        <a:solidFill>
                          <a:schemeClr val="bg2"/>
                        </a:solidFill>
                      </a:ln>
                    </p:spPr>
                  </p:pic>
                </p:oleObj>
              </mc:Fallback>
            </mc:AlternateContent>
          </a:graphicData>
        </a:graphic>
      </p:graphicFrame>
      <p:pic>
        <p:nvPicPr>
          <p:cNvPr id="10" name="图片 9"/>
          <p:cNvPicPr>
            <a:picLocks noChangeAspect="1"/>
          </p:cNvPicPr>
          <p:nvPr/>
        </p:nvPicPr>
        <p:blipFill>
          <a:blip r:embed="rId13"/>
          <a:srcRect r="31979"/>
          <a:stretch>
            <a:fillRect/>
          </a:stretch>
        </p:blipFill>
        <p:spPr>
          <a:xfrm>
            <a:off x="4495165" y="2010412"/>
            <a:ext cx="3201035" cy="692785"/>
          </a:xfrm>
          <a:prstGeom prst="rect">
            <a:avLst/>
          </a:prstGeom>
          <a:ln>
            <a:solidFill>
              <a:schemeClr val="bg2"/>
            </a:solidFill>
          </a:ln>
        </p:spPr>
      </p:pic>
      <p:pic>
        <p:nvPicPr>
          <p:cNvPr id="11" name="图片 10"/>
          <p:cNvPicPr>
            <a:picLocks noChangeAspect="1"/>
          </p:cNvPicPr>
          <p:nvPr/>
        </p:nvPicPr>
        <p:blipFill>
          <a:blip r:embed="rId14"/>
          <a:stretch>
            <a:fillRect/>
          </a:stretch>
        </p:blipFill>
        <p:spPr>
          <a:xfrm>
            <a:off x="8227060" y="1226821"/>
            <a:ext cx="2188211" cy="1476375"/>
          </a:xfrm>
          <a:prstGeom prst="rect">
            <a:avLst/>
          </a:prstGeom>
          <a:ln>
            <a:solidFill>
              <a:schemeClr val="bg2"/>
            </a:solidFill>
          </a:ln>
        </p:spPr>
      </p:pic>
      <p:graphicFrame>
        <p:nvGraphicFramePr>
          <p:cNvPr id="16" name="对象 15"/>
          <p:cNvGraphicFramePr/>
          <p:nvPr/>
        </p:nvGraphicFramePr>
        <p:xfrm>
          <a:off x="1739265" y="4908551"/>
          <a:ext cx="2091691" cy="1523365"/>
        </p:xfrm>
        <a:graphic>
          <a:graphicData uri="http://schemas.openxmlformats.org/presentationml/2006/ole">
            <mc:AlternateContent xmlns:mc="http://schemas.openxmlformats.org/markup-compatibility/2006">
              <mc:Choice xmlns:v="urn:schemas-microsoft-com:vml" Requires="v">
                <p:oleObj spid="_x0000_s4123" r:id="rId15" imgW="4730115" imgH="4899660" progId="Visio.Drawing.15">
                  <p:embed/>
                </p:oleObj>
              </mc:Choice>
              <mc:Fallback>
                <p:oleObj r:id="rId15" imgW="4730115" imgH="4899660" progId="Visio.Drawing.15">
                  <p:embed/>
                  <p:pic>
                    <p:nvPicPr>
                      <p:cNvPr id="16" name="对象 15"/>
                      <p:cNvPicPr/>
                      <p:nvPr/>
                    </p:nvPicPr>
                    <p:blipFill>
                      <a:blip r:embed="rId16"/>
                      <a:stretch>
                        <a:fillRect/>
                      </a:stretch>
                    </p:blipFill>
                    <p:spPr>
                      <a:xfrm>
                        <a:off x="1739265" y="4908551"/>
                        <a:ext cx="2091691" cy="1523365"/>
                      </a:xfrm>
                      <a:prstGeom prst="rect">
                        <a:avLst/>
                      </a:prstGeom>
                      <a:ln>
                        <a:solidFill>
                          <a:schemeClr val="bg2"/>
                        </a:solidFill>
                      </a:ln>
                    </p:spPr>
                  </p:pic>
                </p:oleObj>
              </mc:Fallback>
            </mc:AlternateContent>
          </a:graphicData>
        </a:graphic>
      </p:graphicFrame>
      <p:pic>
        <p:nvPicPr>
          <p:cNvPr id="18" name="图片 17"/>
          <p:cNvPicPr>
            <a:picLocks noChangeAspect="1"/>
          </p:cNvPicPr>
          <p:nvPr/>
        </p:nvPicPr>
        <p:blipFill>
          <a:blip r:embed="rId17"/>
          <a:srcRect l="3493" t="9231" r="2620"/>
          <a:stretch>
            <a:fillRect/>
          </a:stretch>
        </p:blipFill>
        <p:spPr>
          <a:xfrm>
            <a:off x="7925435" y="4801235"/>
            <a:ext cx="2791460" cy="766445"/>
          </a:xfrm>
          <a:prstGeom prst="rect">
            <a:avLst/>
          </a:prstGeom>
          <a:ln>
            <a:solidFill>
              <a:schemeClr val="bg2"/>
            </a:solidFill>
          </a:ln>
        </p:spPr>
      </p:pic>
      <p:grpSp>
        <p:nvGrpSpPr>
          <p:cNvPr id="2" name="组合 1"/>
          <p:cNvGrpSpPr/>
          <p:nvPr/>
        </p:nvGrpSpPr>
        <p:grpSpPr>
          <a:xfrm>
            <a:off x="807086" y="2703196"/>
            <a:ext cx="10492105" cy="2098041"/>
            <a:chOff x="1271" y="4257"/>
            <a:chExt cx="14408" cy="3304"/>
          </a:xfrm>
        </p:grpSpPr>
        <p:cxnSp>
          <p:nvCxnSpPr>
            <p:cNvPr id="20" name="直接连接符 19"/>
            <p:cNvCxnSpPr/>
            <p:nvPr>
              <p:custDataLst>
                <p:tags r:id="rId2"/>
              </p:custDataLst>
            </p:nvPr>
          </p:nvCxnSpPr>
          <p:spPr>
            <a:xfrm>
              <a:off x="1271" y="5595"/>
              <a:ext cx="14408" cy="0"/>
            </a:xfrm>
            <a:prstGeom prst="line">
              <a:avLst/>
            </a:prstGeom>
            <a:noFill/>
            <a:ln w="6350" cap="flat" cmpd="sng" algn="ctr">
              <a:solidFill>
                <a:srgbClr val="F8931D"/>
              </a:solidFill>
              <a:prstDash val="sysDash"/>
              <a:miter lim="800000"/>
            </a:ln>
            <a:effectLst/>
          </p:spPr>
        </p:cxnSp>
        <p:cxnSp>
          <p:nvCxnSpPr>
            <p:cNvPr id="21" name="直接连接符 20"/>
            <p:cNvCxnSpPr/>
            <p:nvPr>
              <p:custDataLst>
                <p:tags r:id="rId3"/>
              </p:custDataLst>
            </p:nvPr>
          </p:nvCxnSpPr>
          <p:spPr>
            <a:xfrm>
              <a:off x="1271" y="6223"/>
              <a:ext cx="14408" cy="0"/>
            </a:xfrm>
            <a:prstGeom prst="line">
              <a:avLst/>
            </a:prstGeom>
            <a:noFill/>
            <a:ln w="6350" cap="flat" cmpd="sng" algn="ctr">
              <a:solidFill>
                <a:srgbClr val="F8931D"/>
              </a:solidFill>
              <a:prstDash val="sysDash"/>
              <a:miter lim="800000"/>
            </a:ln>
            <a:effectLst/>
          </p:spPr>
        </p:cxnSp>
        <p:cxnSp>
          <p:nvCxnSpPr>
            <p:cNvPr id="25" name="直接箭头连接符 24"/>
            <p:cNvCxnSpPr/>
            <p:nvPr>
              <p:custDataLst>
                <p:tags r:id="rId4"/>
              </p:custDataLst>
            </p:nvPr>
          </p:nvCxnSpPr>
          <p:spPr>
            <a:xfrm flipV="1">
              <a:off x="3987" y="4257"/>
              <a:ext cx="0" cy="1338"/>
            </a:xfrm>
            <a:prstGeom prst="straightConnector1">
              <a:avLst/>
            </a:prstGeom>
            <a:noFill/>
            <a:ln w="6350" cap="flat" cmpd="sng" algn="ctr">
              <a:solidFill>
                <a:srgbClr val="F8931D"/>
              </a:solidFill>
              <a:prstDash val="sysDash"/>
              <a:miter lim="800000"/>
              <a:tailEnd type="triangle"/>
            </a:ln>
            <a:effectLst/>
          </p:spPr>
        </p:cxnSp>
        <p:cxnSp>
          <p:nvCxnSpPr>
            <p:cNvPr id="28" name="直接箭头连接符 27"/>
            <p:cNvCxnSpPr/>
            <p:nvPr>
              <p:custDataLst>
                <p:tags r:id="rId5"/>
              </p:custDataLst>
            </p:nvPr>
          </p:nvCxnSpPr>
          <p:spPr>
            <a:xfrm flipV="1">
              <a:off x="8475" y="4257"/>
              <a:ext cx="0" cy="1338"/>
            </a:xfrm>
            <a:prstGeom prst="straightConnector1">
              <a:avLst/>
            </a:prstGeom>
            <a:noFill/>
            <a:ln w="6350" cap="flat" cmpd="sng" algn="ctr">
              <a:solidFill>
                <a:srgbClr val="F8931D"/>
              </a:solidFill>
              <a:prstDash val="sysDash"/>
              <a:miter lim="800000"/>
              <a:tailEnd type="triangle"/>
            </a:ln>
            <a:effectLst/>
          </p:spPr>
        </p:cxnSp>
        <p:cxnSp>
          <p:nvCxnSpPr>
            <p:cNvPr id="4" name="直接箭头连接符 3"/>
            <p:cNvCxnSpPr/>
            <p:nvPr>
              <p:custDataLst>
                <p:tags r:id="rId6"/>
              </p:custDataLst>
            </p:nvPr>
          </p:nvCxnSpPr>
          <p:spPr>
            <a:xfrm flipV="1">
              <a:off x="12963" y="4257"/>
              <a:ext cx="0" cy="1338"/>
            </a:xfrm>
            <a:prstGeom prst="straightConnector1">
              <a:avLst/>
            </a:prstGeom>
            <a:noFill/>
            <a:ln w="6350" cap="flat" cmpd="sng" algn="ctr">
              <a:solidFill>
                <a:srgbClr val="F8931D"/>
              </a:solidFill>
              <a:prstDash val="sysDash"/>
              <a:miter lim="800000"/>
              <a:tailEnd type="triangle"/>
            </a:ln>
            <a:effectLst/>
          </p:spPr>
        </p:cxnSp>
        <p:cxnSp>
          <p:nvCxnSpPr>
            <p:cNvPr id="34" name="直接箭头连接符 33"/>
            <p:cNvCxnSpPr/>
            <p:nvPr>
              <p:custDataLst>
                <p:tags r:id="rId7"/>
              </p:custDataLst>
            </p:nvPr>
          </p:nvCxnSpPr>
          <p:spPr>
            <a:xfrm>
              <a:off x="3987" y="6223"/>
              <a:ext cx="0" cy="1338"/>
            </a:xfrm>
            <a:prstGeom prst="straightConnector1">
              <a:avLst/>
            </a:prstGeom>
            <a:noFill/>
            <a:ln w="6350" cap="flat" cmpd="sng" algn="ctr">
              <a:solidFill>
                <a:srgbClr val="F8931D"/>
              </a:solidFill>
              <a:prstDash val="sysDash"/>
              <a:miter lim="800000"/>
              <a:tailEnd type="triangle"/>
            </a:ln>
            <a:effectLst/>
          </p:spPr>
        </p:cxnSp>
        <p:cxnSp>
          <p:nvCxnSpPr>
            <p:cNvPr id="36" name="直接箭头连接符 35"/>
            <p:cNvCxnSpPr/>
            <p:nvPr>
              <p:custDataLst>
                <p:tags r:id="rId8"/>
              </p:custDataLst>
            </p:nvPr>
          </p:nvCxnSpPr>
          <p:spPr>
            <a:xfrm>
              <a:off x="8475" y="6223"/>
              <a:ext cx="0" cy="1338"/>
            </a:xfrm>
            <a:prstGeom prst="straightConnector1">
              <a:avLst/>
            </a:prstGeom>
            <a:noFill/>
            <a:ln w="6350" cap="flat" cmpd="sng" algn="ctr">
              <a:solidFill>
                <a:srgbClr val="F8931D"/>
              </a:solidFill>
              <a:prstDash val="sysDash"/>
              <a:miter lim="800000"/>
              <a:tailEnd type="triangle"/>
            </a:ln>
            <a:effectLst/>
          </p:spPr>
        </p:cxnSp>
        <p:cxnSp>
          <p:nvCxnSpPr>
            <p:cNvPr id="22" name="直接箭头连接符 21"/>
            <p:cNvCxnSpPr/>
            <p:nvPr>
              <p:custDataLst>
                <p:tags r:id="rId9"/>
              </p:custDataLst>
            </p:nvPr>
          </p:nvCxnSpPr>
          <p:spPr>
            <a:xfrm>
              <a:off x="12963" y="6223"/>
              <a:ext cx="0" cy="1338"/>
            </a:xfrm>
            <a:prstGeom prst="straightConnector1">
              <a:avLst/>
            </a:prstGeom>
            <a:noFill/>
            <a:ln w="6350" cap="flat" cmpd="sng" algn="ctr">
              <a:solidFill>
                <a:srgbClr val="F8931D"/>
              </a:solidFill>
              <a:prstDash val="sysDash"/>
              <a:miter lim="800000"/>
              <a:tailEnd type="triangle"/>
            </a:ln>
            <a:effectLst/>
          </p:spPr>
        </p:cxnSp>
        <p:sp>
          <p:nvSpPr>
            <p:cNvPr id="26" name="文本框 25"/>
            <p:cNvSpPr txBox="1"/>
            <p:nvPr/>
          </p:nvSpPr>
          <p:spPr>
            <a:xfrm>
              <a:off x="2821" y="4506"/>
              <a:ext cx="2332" cy="819"/>
            </a:xfrm>
            <a:prstGeom prst="rect">
              <a:avLst/>
            </a:prstGeom>
            <a:solidFill>
              <a:schemeClr val="bg1"/>
            </a:solidFill>
          </p:spPr>
          <p:txBody>
            <a:bodyPr wrap="square" rtlCol="0">
              <a:spAutoFit/>
            </a:bodyPr>
            <a:lstStyle/>
            <a:p>
              <a:pPr algn="ctr">
                <a:lnSpc>
                  <a:spcPct val="120000"/>
                </a:lnSpc>
              </a:pPr>
              <a:r>
                <a:rPr lang="zh-CN" altLang="en-US" sz="1400" b="1">
                  <a:solidFill>
                    <a:schemeClr val="bg1">
                      <a:lumMod val="65000"/>
                    </a:schemeClr>
                  </a:solidFill>
                  <a:latin typeface="微软雅黑" panose="020B0503020204020204" pitchFamily="34" charset="-122"/>
                  <a:ea typeface="微软雅黑" panose="020B0503020204020204" pitchFamily="34" charset="-122"/>
                </a:rPr>
                <a:t>任务排序</a:t>
              </a:r>
            </a:p>
            <a:p>
              <a:pPr algn="ctr">
                <a:lnSpc>
                  <a:spcPct val="120000"/>
                </a:lnSpc>
              </a:pPr>
              <a:r>
                <a:rPr lang="zh-CN" altLang="en-US" sz="1000">
                  <a:solidFill>
                    <a:schemeClr val="bg1">
                      <a:lumMod val="65000"/>
                    </a:schemeClr>
                  </a:solidFill>
                  <a:latin typeface="微软雅黑" panose="020B0503020204020204" pitchFamily="34" charset="-122"/>
                  <a:ea typeface="微软雅黑" panose="020B0503020204020204" pitchFamily="34" charset="-122"/>
                </a:rPr>
                <a:t>控制优先生产和连续生产</a:t>
              </a:r>
            </a:p>
          </p:txBody>
        </p:sp>
        <p:sp>
          <p:nvSpPr>
            <p:cNvPr id="6" name="文本框 5"/>
            <p:cNvSpPr txBox="1"/>
            <p:nvPr/>
          </p:nvSpPr>
          <p:spPr>
            <a:xfrm>
              <a:off x="7309" y="4506"/>
              <a:ext cx="2332" cy="819"/>
            </a:xfrm>
            <a:prstGeom prst="rect">
              <a:avLst/>
            </a:prstGeom>
            <a:solidFill>
              <a:schemeClr val="bg1"/>
            </a:solidFill>
          </p:spPr>
          <p:txBody>
            <a:bodyPr wrap="square" rtlCol="0">
              <a:spAutoFit/>
            </a:bodyPr>
            <a:lstStyle/>
            <a:p>
              <a:pPr algn="ctr">
                <a:lnSpc>
                  <a:spcPct val="120000"/>
                </a:lnSpc>
              </a:pPr>
              <a:r>
                <a:rPr lang="zh-CN" altLang="en-US" sz="1400" b="1">
                  <a:solidFill>
                    <a:schemeClr val="bg1">
                      <a:lumMod val="65000"/>
                    </a:schemeClr>
                  </a:solidFill>
                  <a:latin typeface="微软雅黑" panose="020B0503020204020204" pitchFamily="34" charset="-122"/>
                  <a:ea typeface="微软雅黑" panose="020B0503020204020204" pitchFamily="34" charset="-122"/>
                </a:rPr>
                <a:t>共模生产</a:t>
              </a:r>
            </a:p>
            <a:p>
              <a:pPr algn="ctr">
                <a:lnSpc>
                  <a:spcPct val="120000"/>
                </a:lnSpc>
              </a:pPr>
              <a:r>
                <a:rPr lang="zh-CN" altLang="en-US" sz="1000">
                  <a:solidFill>
                    <a:schemeClr val="bg1">
                      <a:lumMod val="65000"/>
                    </a:schemeClr>
                  </a:solidFill>
                  <a:latin typeface="微软雅黑" panose="020B0503020204020204" pitchFamily="34" charset="-122"/>
                  <a:ea typeface="微软雅黑" panose="020B0503020204020204" pitchFamily="34" charset="-122"/>
                </a:rPr>
                <a:t>一模多腔生产方式</a:t>
              </a:r>
            </a:p>
          </p:txBody>
        </p:sp>
        <p:sp>
          <p:nvSpPr>
            <p:cNvPr id="33" name="文本框 32"/>
            <p:cNvSpPr txBox="1"/>
            <p:nvPr/>
          </p:nvSpPr>
          <p:spPr>
            <a:xfrm>
              <a:off x="11797" y="4506"/>
              <a:ext cx="2332" cy="819"/>
            </a:xfrm>
            <a:prstGeom prst="rect">
              <a:avLst/>
            </a:prstGeom>
            <a:solidFill>
              <a:schemeClr val="bg1"/>
            </a:solidFill>
          </p:spPr>
          <p:txBody>
            <a:bodyPr wrap="square" rtlCol="0">
              <a:spAutoFit/>
            </a:bodyPr>
            <a:lstStyle/>
            <a:p>
              <a:pPr algn="ctr">
                <a:lnSpc>
                  <a:spcPct val="120000"/>
                </a:lnSpc>
              </a:pPr>
              <a:r>
                <a:rPr lang="zh-CN" altLang="en-US" sz="1400" b="1">
                  <a:solidFill>
                    <a:schemeClr val="bg1">
                      <a:lumMod val="65000"/>
                    </a:schemeClr>
                  </a:solidFill>
                  <a:latin typeface="微软雅黑" panose="020B0503020204020204" pitchFamily="34" charset="-122"/>
                  <a:ea typeface="微软雅黑" panose="020B0503020204020204" pitchFamily="34" charset="-122"/>
                </a:rPr>
                <a:t>颜色排序</a:t>
              </a:r>
            </a:p>
            <a:p>
              <a:pPr algn="ctr">
                <a:lnSpc>
                  <a:spcPct val="120000"/>
                </a:lnSpc>
              </a:pPr>
              <a:r>
                <a:rPr lang="zh-CN" altLang="en-US" sz="1000">
                  <a:solidFill>
                    <a:schemeClr val="bg1">
                      <a:lumMod val="65000"/>
                    </a:schemeClr>
                  </a:solidFill>
                  <a:latin typeface="微软雅黑" panose="020B0503020204020204" pitchFamily="34" charset="-122"/>
                  <a:ea typeface="微软雅黑" panose="020B0503020204020204" pitchFamily="34" charset="-122"/>
                </a:rPr>
                <a:t>原材料色号递增递减</a:t>
              </a:r>
            </a:p>
          </p:txBody>
        </p:sp>
        <p:sp>
          <p:nvSpPr>
            <p:cNvPr id="35" name="文本框 34"/>
            <p:cNvSpPr txBox="1"/>
            <p:nvPr/>
          </p:nvSpPr>
          <p:spPr>
            <a:xfrm>
              <a:off x="11797" y="6471"/>
              <a:ext cx="2332" cy="819"/>
            </a:xfrm>
            <a:prstGeom prst="rect">
              <a:avLst/>
            </a:prstGeom>
            <a:solidFill>
              <a:schemeClr val="bg1"/>
            </a:solidFill>
          </p:spPr>
          <p:txBody>
            <a:bodyPr wrap="square" rtlCol="0">
              <a:spAutoFit/>
            </a:bodyPr>
            <a:lstStyle/>
            <a:p>
              <a:pPr algn="ctr">
                <a:lnSpc>
                  <a:spcPct val="120000"/>
                </a:lnSpc>
              </a:pPr>
              <a:r>
                <a:rPr lang="zh-CN" altLang="en-US" sz="1400" b="1">
                  <a:solidFill>
                    <a:schemeClr val="bg1">
                      <a:lumMod val="65000"/>
                    </a:schemeClr>
                  </a:solidFill>
                  <a:latin typeface="微软雅黑" panose="020B0503020204020204" pitchFamily="34" charset="-122"/>
                  <a:ea typeface="微软雅黑" panose="020B0503020204020204" pitchFamily="34" charset="-122"/>
                </a:rPr>
                <a:t>滚动插单</a:t>
              </a:r>
            </a:p>
            <a:p>
              <a:pPr algn="ctr">
                <a:lnSpc>
                  <a:spcPct val="120000"/>
                </a:lnSpc>
              </a:pPr>
              <a:r>
                <a:rPr lang="zh-CN" altLang="en-US" sz="1000">
                  <a:solidFill>
                    <a:schemeClr val="bg1">
                      <a:lumMod val="65000"/>
                    </a:schemeClr>
                  </a:solidFill>
                  <a:latin typeface="微软雅黑" panose="020B0503020204020204" pitchFamily="34" charset="-122"/>
                  <a:ea typeface="微软雅黑" panose="020B0503020204020204" pitchFamily="34" charset="-122"/>
                </a:rPr>
                <a:t>减少模具拆装</a:t>
              </a:r>
            </a:p>
          </p:txBody>
        </p:sp>
        <p:sp>
          <p:nvSpPr>
            <p:cNvPr id="37" name="文本框 36"/>
            <p:cNvSpPr txBox="1"/>
            <p:nvPr/>
          </p:nvSpPr>
          <p:spPr>
            <a:xfrm>
              <a:off x="7309" y="6471"/>
              <a:ext cx="2332" cy="819"/>
            </a:xfrm>
            <a:prstGeom prst="rect">
              <a:avLst/>
            </a:prstGeom>
            <a:solidFill>
              <a:schemeClr val="bg1"/>
            </a:solidFill>
          </p:spPr>
          <p:txBody>
            <a:bodyPr wrap="square" rtlCol="0">
              <a:spAutoFit/>
            </a:bodyPr>
            <a:lstStyle/>
            <a:p>
              <a:pPr algn="ctr">
                <a:lnSpc>
                  <a:spcPct val="120000"/>
                </a:lnSpc>
              </a:pPr>
              <a:r>
                <a:rPr lang="zh-CN" altLang="en-US" sz="1400" b="1">
                  <a:solidFill>
                    <a:schemeClr val="bg1">
                      <a:lumMod val="65000"/>
                    </a:schemeClr>
                  </a:solidFill>
                  <a:latin typeface="微软雅黑" panose="020B0503020204020204" pitchFamily="34" charset="-122"/>
                  <a:ea typeface="微软雅黑" panose="020B0503020204020204" pitchFamily="34" charset="-122"/>
                </a:rPr>
                <a:t>设备优选</a:t>
              </a:r>
            </a:p>
            <a:p>
              <a:pPr algn="ctr">
                <a:lnSpc>
                  <a:spcPct val="120000"/>
                </a:lnSpc>
              </a:pPr>
              <a:r>
                <a:rPr lang="zh-CN" altLang="en-US" sz="1000">
                  <a:solidFill>
                    <a:schemeClr val="bg1">
                      <a:lumMod val="65000"/>
                    </a:schemeClr>
                  </a:solidFill>
                  <a:latin typeface="微软雅黑" panose="020B0503020204020204" pitchFamily="34" charset="-122"/>
                  <a:ea typeface="微软雅黑" panose="020B0503020204020204" pitchFamily="34" charset="-122"/>
                </a:rPr>
                <a:t>优选匹配设备</a:t>
              </a:r>
            </a:p>
          </p:txBody>
        </p:sp>
        <p:sp>
          <p:nvSpPr>
            <p:cNvPr id="43" name="文本框 42"/>
            <p:cNvSpPr txBox="1"/>
            <p:nvPr/>
          </p:nvSpPr>
          <p:spPr>
            <a:xfrm>
              <a:off x="2628" y="6471"/>
              <a:ext cx="2719" cy="819"/>
            </a:xfrm>
            <a:prstGeom prst="rect">
              <a:avLst/>
            </a:prstGeom>
            <a:solidFill>
              <a:schemeClr val="bg1"/>
            </a:solidFill>
          </p:spPr>
          <p:txBody>
            <a:bodyPr wrap="square" rtlCol="0">
              <a:spAutoFit/>
            </a:bodyPr>
            <a:lstStyle/>
            <a:p>
              <a:pPr algn="ctr">
                <a:lnSpc>
                  <a:spcPct val="120000"/>
                </a:lnSpc>
              </a:pPr>
              <a:r>
                <a:rPr lang="zh-CN" altLang="en-US" sz="1400" b="1">
                  <a:solidFill>
                    <a:schemeClr val="bg1">
                      <a:lumMod val="65000"/>
                    </a:schemeClr>
                  </a:solidFill>
                  <a:latin typeface="微软雅黑" panose="020B0503020204020204" pitchFamily="34" charset="-122"/>
                  <a:ea typeface="微软雅黑" panose="020B0503020204020204" pitchFamily="34" charset="-122"/>
                </a:rPr>
                <a:t>揉单区间</a:t>
              </a:r>
            </a:p>
            <a:p>
              <a:pPr algn="ctr">
                <a:lnSpc>
                  <a:spcPct val="120000"/>
                </a:lnSpc>
              </a:pPr>
              <a:r>
                <a:rPr lang="zh-CN" altLang="en-US" sz="1000">
                  <a:solidFill>
                    <a:schemeClr val="bg1">
                      <a:lumMod val="65000"/>
                    </a:schemeClr>
                  </a:solidFill>
                  <a:latin typeface="微软雅黑" panose="020B0503020204020204" pitchFamily="34" charset="-122"/>
                  <a:ea typeface="微软雅黑" panose="020B0503020204020204" pitchFamily="34" charset="-122"/>
                </a:rPr>
                <a:t>区间内保产能，区间外保交期</a:t>
              </a:r>
            </a:p>
          </p:txBody>
        </p:sp>
      </p:grpSp>
      <p:pic>
        <p:nvPicPr>
          <p:cNvPr id="7" name="图片 6"/>
          <p:cNvPicPr>
            <a:picLocks noChangeAspect="1"/>
          </p:cNvPicPr>
          <p:nvPr/>
        </p:nvPicPr>
        <p:blipFill>
          <a:blip r:embed="rId18"/>
          <a:stretch>
            <a:fillRect/>
          </a:stretch>
        </p:blipFill>
        <p:spPr>
          <a:xfrm>
            <a:off x="4367532" y="4801235"/>
            <a:ext cx="3369945" cy="747395"/>
          </a:xfrm>
          <a:prstGeom prst="rect">
            <a:avLst/>
          </a:prstGeom>
          <a:ln>
            <a:solidFill>
              <a:schemeClr val="bg2"/>
            </a:solidFill>
          </a:ln>
        </p:spPr>
      </p:pic>
      <p:sp>
        <p:nvSpPr>
          <p:cNvPr id="27" name="标题 2">
            <a:extLst>
              <a:ext uri="{FF2B5EF4-FFF2-40B4-BE49-F238E27FC236}">
                <a16:creationId xmlns:a16="http://schemas.microsoft.com/office/drawing/2014/main" xmlns="" id="{5FBBE489-A63D-49C5-8E84-ECA18D3C59F7}"/>
              </a:ext>
            </a:extLst>
          </p:cNvPr>
          <p:cNvSpPr txBox="1"/>
          <p:nvPr/>
        </p:nvSpPr>
        <p:spPr>
          <a:xfrm>
            <a:off x="1117548" y="291543"/>
            <a:ext cx="5569002"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dirty="0"/>
              <a:t>案例二：菲尼克斯</a:t>
            </a:r>
            <a:r>
              <a:rPr lang="en-US" altLang="zh-CN" dirty="0"/>
              <a:t>APS-</a:t>
            </a:r>
            <a:r>
              <a:rPr lang="zh-CN" altLang="en-US" dirty="0"/>
              <a:t>注塑排产模型</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74713" y="945397"/>
            <a:ext cx="10442575" cy="5052447"/>
          </a:xfrm>
          <a:prstGeom prst="rect">
            <a:avLst/>
          </a:prstGeom>
          <a:solidFill>
            <a:srgbClr val="253C67"/>
          </a:solidFill>
          <a:ln>
            <a:noFill/>
          </a:ln>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3" name="矩形 12"/>
          <p:cNvSpPr/>
          <p:nvPr/>
        </p:nvSpPr>
        <p:spPr>
          <a:xfrm>
            <a:off x="874712" y="945397"/>
            <a:ext cx="10442575" cy="5052447"/>
          </a:xfrm>
          <a:prstGeom prst="rect">
            <a:avLst/>
          </a:prstGeom>
          <a:blipFill>
            <a:blip r:embed="rId3">
              <a:alphaModFix amt="33000"/>
            </a:blip>
            <a:stretch>
              <a:fillRect l="-13710" r="-13710"/>
            </a:stretch>
          </a:blipFill>
          <a:ln>
            <a:noFill/>
          </a:ln>
          <a:effectLst>
            <a:reflection stA="16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3613484" y="0"/>
            <a:ext cx="4965032" cy="227931"/>
          </a:xfrm>
          <a:prstGeom prst="rect">
            <a:avLst/>
          </a:pr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grpSp>
        <p:nvGrpSpPr>
          <p:cNvPr id="28" name="组合 27"/>
          <p:cNvGrpSpPr/>
          <p:nvPr/>
        </p:nvGrpSpPr>
        <p:grpSpPr>
          <a:xfrm>
            <a:off x="2946400" y="3716342"/>
            <a:ext cx="6299200" cy="1189137"/>
            <a:chOff x="2946400" y="2645624"/>
            <a:chExt cx="6299200" cy="1189137"/>
          </a:xfrm>
        </p:grpSpPr>
        <p:sp>
          <p:nvSpPr>
            <p:cNvPr id="20" name="文本框 19"/>
            <p:cNvSpPr txBox="1"/>
            <p:nvPr/>
          </p:nvSpPr>
          <p:spPr>
            <a:xfrm>
              <a:off x="2946400" y="3003764"/>
              <a:ext cx="6299200" cy="830997"/>
            </a:xfrm>
            <a:prstGeom prst="rect">
              <a:avLst/>
            </a:prstGeom>
            <a:noFill/>
          </p:spPr>
          <p:txBody>
            <a:bodyPr wrap="square" rtlCol="0">
              <a:spAutoFit/>
              <a:scene3d>
                <a:camera prst="orthographicFront"/>
                <a:lightRig rig="threePt" dir="t"/>
              </a:scene3d>
              <a:sp3d contourW="12700"/>
            </a:bodyPr>
            <a:lstStyle/>
            <a:p>
              <a:pPr algn="ctr"/>
              <a:r>
                <a:rPr lang="zh-CN" altLang="en-US" sz="4800" b="1" dirty="0">
                  <a:solidFill>
                    <a:schemeClr val="bg1"/>
                  </a:solidFill>
                  <a:latin typeface="微软雅黑" panose="020B0503020204020204" pitchFamily="34" charset="-122"/>
                  <a:ea typeface="微软雅黑" panose="020B0503020204020204" pitchFamily="34" charset="-122"/>
                  <a:cs typeface="+mn-ea"/>
                  <a:sym typeface="+mn-lt"/>
                </a:rPr>
                <a:t>业务需求分析</a:t>
              </a:r>
            </a:p>
          </p:txBody>
        </p:sp>
        <p:sp>
          <p:nvSpPr>
            <p:cNvPr id="23" name="文本框 22"/>
            <p:cNvSpPr txBox="1"/>
            <p:nvPr/>
          </p:nvSpPr>
          <p:spPr>
            <a:xfrm>
              <a:off x="5206848" y="2645624"/>
              <a:ext cx="1778308" cy="461665"/>
            </a:xfrm>
            <a:prstGeom prst="rect">
              <a:avLst/>
            </a:prstGeom>
            <a:noFill/>
          </p:spPr>
          <p:txBody>
            <a:bodyPr wrap="none" rtlCol="0">
              <a:spAutoFit/>
              <a:scene3d>
                <a:camera prst="orthographicFront"/>
                <a:lightRig rig="threePt" dir="t"/>
              </a:scene3d>
              <a:sp3d contourW="12700"/>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mn-lt"/>
                </a:rPr>
                <a:t>PART ONE</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4" name="椭圆 3"/>
          <p:cNvSpPr/>
          <p:nvPr/>
        </p:nvSpPr>
        <p:spPr>
          <a:xfrm>
            <a:off x="5223711" y="1670690"/>
            <a:ext cx="1744579" cy="17445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rgbClr val="253C67"/>
                </a:solidFill>
                <a:latin typeface="微软雅黑" panose="020B0503020204020204" pitchFamily="34" charset="-122"/>
                <a:ea typeface="微软雅黑" panose="020B0503020204020204" pitchFamily="34" charset="-122"/>
              </a:rPr>
              <a:t>01</a:t>
            </a:r>
            <a:endParaRPr lang="zh-CN" altLang="en-US" sz="6600" b="1" dirty="0">
              <a:solidFill>
                <a:srgbClr val="253C67"/>
              </a:solidFill>
              <a:latin typeface="微软雅黑" panose="020B0503020204020204" pitchFamily="34" charset="-122"/>
              <a:ea typeface="微软雅黑" panose="020B0503020204020204" pitchFamily="34" charset="-122"/>
            </a:endParaRPr>
          </a:p>
        </p:txBody>
      </p:sp>
      <p:sp>
        <p:nvSpPr>
          <p:cNvPr id="18" name="矩形 17"/>
          <p:cNvSpPr/>
          <p:nvPr/>
        </p:nvSpPr>
        <p:spPr>
          <a:xfrm>
            <a:off x="3613484" y="6623042"/>
            <a:ext cx="4965032" cy="227931"/>
          </a:xfrm>
          <a:prstGeom prst="rect">
            <a:avLst/>
          </a:pr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2147482609"/>
          <p:cNvGraphicFramePr/>
          <p:nvPr/>
        </p:nvGraphicFramePr>
        <p:xfrm>
          <a:off x="3143251" y="3574839"/>
          <a:ext cx="2819400" cy="2461260"/>
        </p:xfrm>
        <a:graphic>
          <a:graphicData uri="http://schemas.openxmlformats.org/presentationml/2006/ole">
            <mc:AlternateContent xmlns:mc="http://schemas.openxmlformats.org/markup-compatibility/2006">
              <mc:Choice xmlns:v="urn:schemas-microsoft-com:vml" Requires="v">
                <p:oleObj spid="_x0000_s5146" r:id="rId3" imgW="2382520" imgH="2079625" progId="Visio.Drawing.15">
                  <p:embed/>
                </p:oleObj>
              </mc:Choice>
              <mc:Fallback>
                <p:oleObj r:id="rId3" imgW="2382520" imgH="2079625" progId="Visio.Drawing.15">
                  <p:embed/>
                  <p:pic>
                    <p:nvPicPr>
                      <p:cNvPr id="2" name="对象 -2147482609"/>
                      <p:cNvPicPr/>
                      <p:nvPr/>
                    </p:nvPicPr>
                    <p:blipFill>
                      <a:blip r:embed="rId4"/>
                      <a:stretch>
                        <a:fillRect/>
                      </a:stretch>
                    </p:blipFill>
                    <p:spPr>
                      <a:xfrm>
                        <a:off x="3143251" y="3574839"/>
                        <a:ext cx="2819400" cy="2461260"/>
                      </a:xfrm>
                      <a:prstGeom prst="rect">
                        <a:avLst/>
                      </a:prstGeom>
                      <a:noFill/>
                      <a:ln w="3175">
                        <a:solidFill>
                          <a:schemeClr val="bg2"/>
                        </a:solidFill>
                        <a:miter/>
                      </a:ln>
                    </p:spPr>
                  </p:pic>
                </p:oleObj>
              </mc:Fallback>
            </mc:AlternateContent>
          </a:graphicData>
        </a:graphic>
      </p:graphicFrame>
      <p:graphicFrame>
        <p:nvGraphicFramePr>
          <p:cNvPr id="3" name="对象 -2147482615"/>
          <p:cNvGraphicFramePr/>
          <p:nvPr/>
        </p:nvGraphicFramePr>
        <p:xfrm>
          <a:off x="5962651" y="1393614"/>
          <a:ext cx="4787900" cy="4642485"/>
        </p:xfrm>
        <a:graphic>
          <a:graphicData uri="http://schemas.openxmlformats.org/presentationml/2006/ole">
            <mc:AlternateContent xmlns:mc="http://schemas.openxmlformats.org/markup-compatibility/2006">
              <mc:Choice xmlns:v="urn:schemas-microsoft-com:vml" Requires="v">
                <p:oleObj spid="_x0000_s5147" r:id="rId5" imgW="4552950" imgH="4037330" progId="Visio.Drawing.15">
                  <p:embed/>
                </p:oleObj>
              </mc:Choice>
              <mc:Fallback>
                <p:oleObj r:id="rId5" imgW="4552950" imgH="4037330" progId="Visio.Drawing.15">
                  <p:embed/>
                  <p:pic>
                    <p:nvPicPr>
                      <p:cNvPr id="3" name="对象 -2147482615"/>
                      <p:cNvPicPr/>
                      <p:nvPr/>
                    </p:nvPicPr>
                    <p:blipFill>
                      <a:blip r:embed="rId6"/>
                      <a:stretch>
                        <a:fillRect/>
                      </a:stretch>
                    </p:blipFill>
                    <p:spPr>
                      <a:xfrm>
                        <a:off x="5962651" y="1393614"/>
                        <a:ext cx="4787900" cy="4642485"/>
                      </a:xfrm>
                      <a:prstGeom prst="rect">
                        <a:avLst/>
                      </a:prstGeom>
                      <a:noFill/>
                      <a:ln w="38100">
                        <a:noFill/>
                        <a:miter/>
                      </a:ln>
                    </p:spPr>
                  </p:pic>
                </p:oleObj>
              </mc:Fallback>
            </mc:AlternateContent>
          </a:graphicData>
        </a:graphic>
      </p:graphicFrame>
      <p:sp>
        <p:nvSpPr>
          <p:cNvPr id="5" name="文本框 4"/>
          <p:cNvSpPr txBox="1"/>
          <p:nvPr/>
        </p:nvSpPr>
        <p:spPr>
          <a:xfrm>
            <a:off x="1718311" y="1393614"/>
            <a:ext cx="3031599" cy="2966581"/>
          </a:xfrm>
          <a:prstGeom prst="rect">
            <a:avLst/>
          </a:prstGeom>
          <a:noFill/>
        </p:spPr>
        <p:txBody>
          <a:bodyPr wrap="none" rtlCol="0">
            <a:spAutoFit/>
          </a:bodyPr>
          <a:lstStyle/>
          <a:p>
            <a:pPr marL="380990" indent="-380990">
              <a:lnSpc>
                <a:spcPct val="170000"/>
              </a:lnSpc>
              <a:buFont typeface="Wingdings" panose="05000000000000000000" charset="0"/>
              <a:buChar char="l"/>
            </a:pP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最优化单机切换</a:t>
            </a:r>
          </a:p>
          <a:p>
            <a:pPr marL="380990" indent="-380990">
              <a:lnSpc>
                <a:spcPct val="170000"/>
              </a:lnSpc>
              <a:buFont typeface="Wingdings" panose="05000000000000000000" charset="0"/>
              <a:buChar char="l"/>
            </a:pP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延期订单数量最少</a:t>
            </a:r>
          </a:p>
          <a:p>
            <a:pPr marL="380990" indent="-380990">
              <a:lnSpc>
                <a:spcPct val="170000"/>
              </a:lnSpc>
              <a:buFont typeface="Wingdings" panose="05000000000000000000" charset="0"/>
              <a:buChar char="l"/>
            </a:pP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特殊产品禁止切换</a:t>
            </a:r>
          </a:p>
          <a:p>
            <a:pPr marL="380990" indent="-380990">
              <a:lnSpc>
                <a:spcPct val="170000"/>
              </a:lnSpc>
              <a:buFont typeface="Wingdings" panose="05000000000000000000" charset="0"/>
              <a:buChar char="l"/>
            </a:pP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按交付余裕度定义波次分派</a:t>
            </a:r>
          </a:p>
          <a:p>
            <a:pPr marL="380990" indent="-380990">
              <a:lnSpc>
                <a:spcPct val="170000"/>
              </a:lnSpc>
              <a:buFont typeface="Wingdings" panose="05000000000000000000" charset="0"/>
              <a:buChar char="l"/>
            </a:pP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产能校验</a:t>
            </a:r>
          </a:p>
          <a:p>
            <a:pPr marL="380990" indent="-380990">
              <a:lnSpc>
                <a:spcPct val="170000"/>
              </a:lnSpc>
              <a:buFont typeface="Wingdings" panose="05000000000000000000" charset="0"/>
              <a:buChar char="l"/>
            </a:pP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大订单后移</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拆分生产</a:t>
            </a:r>
          </a:p>
          <a:p>
            <a:pPr>
              <a:lnSpc>
                <a:spcPct val="170000"/>
              </a:lnSpc>
            </a:pP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8" name="标题 2">
            <a:extLst>
              <a:ext uri="{FF2B5EF4-FFF2-40B4-BE49-F238E27FC236}">
                <a16:creationId xmlns:a16="http://schemas.microsoft.com/office/drawing/2014/main" xmlns="" id="{E87C1B0F-261E-4416-8A15-1EBEB91F5433}"/>
              </a:ext>
            </a:extLst>
          </p:cNvPr>
          <p:cNvSpPr txBox="1"/>
          <p:nvPr/>
        </p:nvSpPr>
        <p:spPr>
          <a:xfrm>
            <a:off x="1117548" y="291543"/>
            <a:ext cx="5569002"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dirty="0"/>
              <a:t>案例二：菲尼克斯</a:t>
            </a:r>
            <a:r>
              <a:rPr lang="en-US" altLang="zh-CN" dirty="0"/>
              <a:t>APS-AA</a:t>
            </a:r>
            <a:r>
              <a:rPr lang="zh-CN" altLang="en-US" dirty="0"/>
              <a:t>排产模型</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对象 -2147482621"/>
          <p:cNvGraphicFramePr>
            <a:graphicFrameLocks noChangeAspect="1"/>
          </p:cNvGraphicFramePr>
          <p:nvPr/>
        </p:nvGraphicFramePr>
        <p:xfrm>
          <a:off x="8356600" y="1282701"/>
          <a:ext cx="3835400" cy="2349500"/>
        </p:xfrm>
        <a:graphic>
          <a:graphicData uri="http://schemas.openxmlformats.org/presentationml/2006/ole">
            <mc:AlternateContent xmlns:mc="http://schemas.openxmlformats.org/markup-compatibility/2006">
              <mc:Choice xmlns:v="urn:schemas-microsoft-com:vml" Requires="v">
                <p:oleObj spid="_x0000_s6170" r:id="rId3" imgW="3458210" imgH="1584325" progId="Visio.Drawing.15">
                  <p:embed/>
                </p:oleObj>
              </mc:Choice>
              <mc:Fallback>
                <p:oleObj r:id="rId3" imgW="3458210" imgH="1584325" progId="Visio.Drawing.15">
                  <p:embed/>
                  <p:pic>
                    <p:nvPicPr>
                      <p:cNvPr id="6" name="对象 -2147482621"/>
                      <p:cNvPicPr/>
                      <p:nvPr/>
                    </p:nvPicPr>
                    <p:blipFill>
                      <a:blip r:embed="rId4"/>
                      <a:stretch>
                        <a:fillRect/>
                      </a:stretch>
                    </p:blipFill>
                    <p:spPr>
                      <a:xfrm>
                        <a:off x="8356600" y="1282701"/>
                        <a:ext cx="3835400" cy="2349500"/>
                      </a:xfrm>
                      <a:prstGeom prst="rect">
                        <a:avLst/>
                      </a:prstGeom>
                      <a:noFill/>
                      <a:ln w="38100">
                        <a:noFill/>
                        <a:miter/>
                      </a:ln>
                    </p:spPr>
                  </p:pic>
                </p:oleObj>
              </mc:Fallback>
            </mc:AlternateContent>
          </a:graphicData>
        </a:graphic>
      </p:graphicFrame>
      <p:graphicFrame>
        <p:nvGraphicFramePr>
          <p:cNvPr id="22" name="对象 -2147482620"/>
          <p:cNvGraphicFramePr>
            <a:graphicFrameLocks noChangeAspect="1"/>
          </p:cNvGraphicFramePr>
          <p:nvPr/>
        </p:nvGraphicFramePr>
        <p:xfrm>
          <a:off x="3439795" y="1282700"/>
          <a:ext cx="4916171" cy="2341880"/>
        </p:xfrm>
        <a:graphic>
          <a:graphicData uri="http://schemas.openxmlformats.org/presentationml/2006/ole">
            <mc:AlternateContent xmlns:mc="http://schemas.openxmlformats.org/markup-compatibility/2006">
              <mc:Choice xmlns:v="urn:schemas-microsoft-com:vml" Requires="v">
                <p:oleObj spid="_x0000_s6171" r:id="rId5" imgW="3893185" imgH="2091055" progId="Visio.Drawing.15">
                  <p:embed/>
                </p:oleObj>
              </mc:Choice>
              <mc:Fallback>
                <p:oleObj r:id="rId5" imgW="3893185" imgH="2091055" progId="Visio.Drawing.15">
                  <p:embed/>
                  <p:pic>
                    <p:nvPicPr>
                      <p:cNvPr id="22" name="对象 -2147482620"/>
                      <p:cNvPicPr/>
                      <p:nvPr/>
                    </p:nvPicPr>
                    <p:blipFill>
                      <a:blip r:embed="rId6"/>
                      <a:stretch>
                        <a:fillRect/>
                      </a:stretch>
                    </p:blipFill>
                    <p:spPr>
                      <a:xfrm>
                        <a:off x="3439795" y="1282700"/>
                        <a:ext cx="4916171" cy="2341880"/>
                      </a:xfrm>
                      <a:prstGeom prst="rect">
                        <a:avLst/>
                      </a:prstGeom>
                      <a:noFill/>
                      <a:ln w="38100">
                        <a:noFill/>
                        <a:miter/>
                      </a:ln>
                    </p:spPr>
                  </p:pic>
                </p:oleObj>
              </mc:Fallback>
            </mc:AlternateContent>
          </a:graphicData>
        </a:graphic>
      </p:graphicFrame>
      <p:grpSp>
        <p:nvGrpSpPr>
          <p:cNvPr id="5" name="组合 4"/>
          <p:cNvGrpSpPr/>
          <p:nvPr/>
        </p:nvGrpSpPr>
        <p:grpSpPr>
          <a:xfrm>
            <a:off x="640538" y="1387378"/>
            <a:ext cx="4780660" cy="4896543"/>
            <a:chOff x="571853" y="1607962"/>
            <a:chExt cx="4800601" cy="4683325"/>
          </a:xfrm>
        </p:grpSpPr>
        <p:sp>
          <p:nvSpPr>
            <p:cNvPr id="8" name="Text Placeholder 3"/>
            <p:cNvSpPr txBox="1"/>
            <p:nvPr/>
          </p:nvSpPr>
          <p:spPr>
            <a:xfrm>
              <a:off x="571853" y="1607962"/>
              <a:ext cx="3446032" cy="232763"/>
            </a:xfrm>
            <a:prstGeom prst="rect">
              <a:avLst/>
            </a:prstGeom>
          </p:spPr>
          <p:txBody>
            <a:bodyPr vert="horz" lIns="0" tIns="64820" rIns="0" bIns="64820" anchor="t"/>
            <a:lstStyle>
              <a:lvl1pPr marL="0" indent="0" algn="ctr" defTabSz="404495" rtl="0" eaLnBrk="1" latinLnBrk="0" hangingPunct="1">
                <a:lnSpc>
                  <a:spcPct val="100000"/>
                </a:lnSpc>
                <a:spcBef>
                  <a:spcPts val="0"/>
                </a:spcBef>
                <a:spcAft>
                  <a:spcPts val="0"/>
                </a:spcAft>
                <a:buFont typeface="Arial" panose="020B0604020202020204"/>
                <a:buNone/>
                <a:defRPr sz="1500" b="0" kern="1200">
                  <a:solidFill>
                    <a:schemeClr val="accent3"/>
                  </a:solidFill>
                  <a:latin typeface="Lato Light"/>
                  <a:ea typeface="+mn-ea"/>
                  <a:cs typeface="Lato Light"/>
                </a:defRPr>
              </a:lvl1pPr>
              <a:lvl2pPr marL="658495" indent="-253365" algn="l" defTabSz="404495" rtl="0" eaLnBrk="1" latinLnBrk="0" hangingPunct="1">
                <a:spcBef>
                  <a:spcPct val="20000"/>
                </a:spcBef>
                <a:buFont typeface="Arial" panose="020B0604020202020204"/>
                <a:buChar char="–"/>
                <a:defRPr sz="2500" kern="1200">
                  <a:solidFill>
                    <a:schemeClr val="tx1"/>
                  </a:solidFill>
                  <a:latin typeface="+mn-lt"/>
                  <a:ea typeface="+mn-ea"/>
                  <a:cs typeface="+mn-cs"/>
                </a:defRPr>
              </a:lvl2pPr>
              <a:lvl3pPr marL="1012825" indent="-202565" algn="l" defTabSz="404495" rtl="0" eaLnBrk="1" latinLnBrk="0" hangingPunct="1">
                <a:spcBef>
                  <a:spcPct val="20000"/>
                </a:spcBef>
                <a:buFont typeface="Arial" panose="020B0604020202020204"/>
                <a:buChar char="•"/>
                <a:defRPr sz="2100" kern="1200">
                  <a:solidFill>
                    <a:schemeClr val="tx1"/>
                  </a:solidFill>
                  <a:latin typeface="+mn-lt"/>
                  <a:ea typeface="+mn-ea"/>
                  <a:cs typeface="+mn-cs"/>
                </a:defRPr>
              </a:lvl3pPr>
              <a:lvl4pPr marL="141732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4pPr>
              <a:lvl5pPr marL="182245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5pPr>
              <a:lvl6pPr marL="222758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6pPr>
              <a:lvl7pPr marL="263271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7pPr>
              <a:lvl8pPr marL="303784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8pPr>
              <a:lvl9pPr marL="3442970" indent="-202565" algn="l" defTabSz="404495" rtl="0" eaLnBrk="1" latinLnBrk="0" hangingPunct="1">
                <a:spcBef>
                  <a:spcPct val="20000"/>
                </a:spcBef>
                <a:buFont typeface="Arial" panose="020B0604020202020204"/>
                <a:buChar char="•"/>
                <a:defRPr sz="1800" kern="1200">
                  <a:solidFill>
                    <a:schemeClr val="tx1"/>
                  </a:solidFill>
                  <a:latin typeface="+mn-lt"/>
                  <a:ea typeface="+mn-ea"/>
                  <a:cs typeface="+mn-cs"/>
                </a:defRPr>
              </a:lvl9pPr>
            </a:lstStyle>
            <a:p>
              <a:pPr fontAlgn="auto"/>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资源选择扩展</a:t>
              </a:r>
              <a:endParaRPr lang="en-US" sz="2400" dirty="0">
                <a:solidFill>
                  <a:prstClr val="black">
                    <a:lumMod val="75000"/>
                    <a:lumOff val="25000"/>
                  </a:prstClr>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p:txBody>
        </p:sp>
        <p:cxnSp>
          <p:nvCxnSpPr>
            <p:cNvPr id="9" name="直接连接符 8"/>
            <p:cNvCxnSpPr/>
            <p:nvPr/>
          </p:nvCxnSpPr>
          <p:spPr>
            <a:xfrm>
              <a:off x="571853" y="1755929"/>
              <a:ext cx="634542" cy="0"/>
            </a:xfrm>
            <a:prstGeom prst="line">
              <a:avLst/>
            </a:prstGeom>
            <a:ln w="1905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0" name="直接连接符 9"/>
            <p:cNvCxnSpPr/>
            <p:nvPr/>
          </p:nvCxnSpPr>
          <p:spPr>
            <a:xfrm>
              <a:off x="3383343" y="1773610"/>
              <a:ext cx="634542" cy="0"/>
            </a:xfrm>
            <a:prstGeom prst="line">
              <a:avLst/>
            </a:prstGeom>
            <a:ln w="1905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11" name="Text Placeholder 4"/>
            <p:cNvSpPr txBox="1"/>
            <p:nvPr/>
          </p:nvSpPr>
          <p:spPr>
            <a:xfrm>
              <a:off x="571854" y="2277666"/>
              <a:ext cx="4800600" cy="4013621"/>
            </a:xfrm>
            <a:prstGeom prst="rect">
              <a:avLst/>
            </a:prstGeom>
          </p:spPr>
          <p:txBody>
            <a:bodyPr wrap="square" anchor="t"/>
            <a:lst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微软雅黑"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微软雅黑" panose="020B0503020204020204" pitchFamily="34" charset="-122"/>
                  <a:cs typeface="+mn-cs"/>
                </a:defRPr>
              </a:lvl2pPr>
              <a:lvl3pPr marL="152273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1695"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4pPr>
              <a:lvl5pPr marL="2740660"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5pPr>
              <a:lvl6pPr marL="3349625"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8590"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7555"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6520"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474121" indent="-474121">
                <a:lnSpc>
                  <a:spcPts val="1333"/>
                </a:lnSpc>
                <a:spcBef>
                  <a:spcPts val="1920"/>
                </a:spcBef>
              </a:pPr>
              <a:r>
                <a:rPr lang="zh-CN" altLang="en-US" sz="1467"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多维物理约束协调</a:t>
              </a:r>
              <a:endParaRPr lang="en-US" altLang="zh-CN"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a:p>
              <a:pPr marL="1184457" lvl="2" indent="-474121">
                <a:lnSpc>
                  <a:spcPts val="1333"/>
                </a:lnSpc>
                <a:spcBef>
                  <a:spcPts val="1920"/>
                </a:spcBef>
                <a:buFont typeface="Wingdings" panose="05000000000000000000" pitchFamily="2" charset="2"/>
                <a:buChar char="ü"/>
              </a:pPr>
              <a:r>
                <a:rPr lang="zh-CN" altLang="en-US"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产线设备</a:t>
              </a:r>
              <a:r>
                <a:rPr lang="en-US" altLang="zh-CN"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24h</a:t>
              </a:r>
              <a:r>
                <a:rPr lang="zh-CN" altLang="en-US"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工作</a:t>
              </a:r>
              <a:endParaRPr lang="en-US" altLang="zh-CN"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a:p>
              <a:pPr marL="1184457" lvl="2" indent="-474121">
                <a:lnSpc>
                  <a:spcPts val="1333"/>
                </a:lnSpc>
                <a:spcBef>
                  <a:spcPts val="1920"/>
                </a:spcBef>
                <a:buFont typeface="Wingdings" panose="05000000000000000000" pitchFamily="2" charset="2"/>
                <a:buChar char="ü"/>
              </a:pPr>
              <a:r>
                <a:rPr lang="zh-CN" altLang="en-US"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人员按班组出勤</a:t>
              </a:r>
              <a:endParaRPr lang="en-US" altLang="zh-CN"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a:p>
              <a:pPr marL="1184457" lvl="2" indent="-474121">
                <a:lnSpc>
                  <a:spcPts val="1333"/>
                </a:lnSpc>
                <a:spcBef>
                  <a:spcPts val="1920"/>
                </a:spcBef>
                <a:buFont typeface="Wingdings" panose="05000000000000000000" pitchFamily="2" charset="2"/>
                <a:buChar char="ü"/>
              </a:pPr>
              <a:r>
                <a:rPr lang="zh-CN" altLang="en-US"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人员数量效率效应</a:t>
              </a:r>
              <a:endParaRPr lang="en-US" altLang="zh-CN"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a:p>
              <a:pPr marL="1184457" lvl="2" indent="-474121">
                <a:lnSpc>
                  <a:spcPts val="1333"/>
                </a:lnSpc>
                <a:spcBef>
                  <a:spcPts val="1920"/>
                </a:spcBef>
                <a:buFont typeface="Wingdings" panose="05000000000000000000" pitchFamily="2" charset="2"/>
                <a:buChar char="ü"/>
              </a:pPr>
              <a:r>
                <a:rPr lang="zh-CN" altLang="en-US"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最大并行人员数量限制</a:t>
              </a:r>
              <a:endParaRPr lang="en-US" altLang="zh-CN"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a:p>
              <a:pPr marL="474121" indent="-474121">
                <a:lnSpc>
                  <a:spcPts val="1333"/>
                </a:lnSpc>
                <a:spcBef>
                  <a:spcPts val="1920"/>
                </a:spcBef>
              </a:pPr>
              <a:r>
                <a:rPr lang="zh-CN" altLang="en-US" sz="1467"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任务拆分</a:t>
              </a:r>
              <a:endParaRPr lang="en-US" altLang="zh-CN" sz="1467"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a:p>
              <a:pPr marL="474121" indent="-474121">
                <a:lnSpc>
                  <a:spcPts val="1333"/>
                </a:lnSpc>
                <a:spcBef>
                  <a:spcPts val="1920"/>
                </a:spcBef>
              </a:pPr>
              <a:r>
                <a:rPr lang="zh-CN" altLang="en-US" sz="1467"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柔性人员排班</a:t>
              </a:r>
              <a:endParaRPr lang="en-US" altLang="zh-CN" sz="1467"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a:p>
              <a:pPr marL="474121" indent="-474121">
                <a:lnSpc>
                  <a:spcPts val="1333"/>
                </a:lnSpc>
                <a:spcBef>
                  <a:spcPts val="1920"/>
                </a:spcBef>
              </a:pPr>
              <a:r>
                <a:rPr lang="zh-CN" altLang="en-US" sz="1467"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人员、设备个性化资源选择规则</a:t>
              </a:r>
              <a:endParaRPr lang="en-US" altLang="zh-CN" sz="1467"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a:p>
              <a:pPr marL="1184457" lvl="2" indent="-474121">
                <a:lnSpc>
                  <a:spcPts val="1333"/>
                </a:lnSpc>
                <a:spcBef>
                  <a:spcPts val="1920"/>
                </a:spcBef>
                <a:buFont typeface="Wingdings" panose="05000000000000000000" pitchFamily="2" charset="2"/>
                <a:buChar char="ü"/>
              </a:pPr>
              <a:r>
                <a:rPr lang="zh-CN" altLang="en-US"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顺序决策</a:t>
              </a:r>
              <a:endParaRPr lang="en-US" altLang="zh-CN"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a:p>
              <a:pPr marL="1184457" lvl="2" indent="-474121">
                <a:lnSpc>
                  <a:spcPts val="1333"/>
                </a:lnSpc>
                <a:spcBef>
                  <a:spcPts val="1920"/>
                </a:spcBef>
                <a:buFont typeface="Wingdings" panose="05000000000000000000" pitchFamily="2" charset="2"/>
                <a:buChar char="ü"/>
              </a:pPr>
              <a:r>
                <a:rPr lang="zh-CN" altLang="en-US"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加权决策</a:t>
              </a:r>
              <a:endParaRPr lang="en-US" altLang="zh-CN"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a:p>
              <a:pPr marL="1184457" lvl="2" indent="-474121">
                <a:lnSpc>
                  <a:spcPts val="1333"/>
                </a:lnSpc>
                <a:spcBef>
                  <a:spcPts val="1920"/>
                </a:spcBef>
                <a:buFont typeface="Wingdings" panose="05000000000000000000" pitchFamily="2" charset="2"/>
                <a:buChar char="ü"/>
              </a:pPr>
              <a:r>
                <a:rPr lang="zh-CN" altLang="en-US"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rPr>
                <a:t>决策树</a:t>
              </a:r>
              <a:endParaRPr lang="en-US" altLang="zh-CN" sz="1400" dirty="0">
                <a:solidFill>
                  <a:schemeClr val="tx1">
                    <a:lumMod val="65000"/>
                    <a:lumOff val="35000"/>
                  </a:schemeClr>
                </a:solidFill>
                <a:latin typeface="微软雅黑" panose="020B0503020204020204" pitchFamily="34" charset="-122"/>
                <a:cs typeface="+mn-ea"/>
                <a:sym typeface="思源黑体旧字形 Light" panose="020B0300000000000000" pitchFamily="34" charset="-128"/>
              </a:endParaRPr>
            </a:p>
          </p:txBody>
        </p:sp>
      </p:grpSp>
      <p:pic>
        <p:nvPicPr>
          <p:cNvPr id="13" name="图片 12">
            <a:extLst>
              <a:ext uri="{FF2B5EF4-FFF2-40B4-BE49-F238E27FC236}">
                <a16:creationId xmlns:a16="http://schemas.microsoft.com/office/drawing/2014/main" xmlns="" id="{C54862FF-8E67-49B6-B88C-2947D400356D}"/>
              </a:ext>
            </a:extLst>
          </p:cNvPr>
          <p:cNvPicPr>
            <a:picLocks noChangeAspect="1"/>
          </p:cNvPicPr>
          <p:nvPr/>
        </p:nvPicPr>
        <p:blipFill>
          <a:blip r:embed="rId7"/>
          <a:stretch>
            <a:fillRect/>
          </a:stretch>
        </p:blipFill>
        <p:spPr>
          <a:xfrm>
            <a:off x="4271797" y="3837584"/>
            <a:ext cx="7920203" cy="2903171"/>
          </a:xfrm>
          <a:prstGeom prst="rect">
            <a:avLst/>
          </a:prstGeom>
        </p:spPr>
      </p:pic>
      <p:sp>
        <p:nvSpPr>
          <p:cNvPr id="14" name="标题 2">
            <a:extLst>
              <a:ext uri="{FF2B5EF4-FFF2-40B4-BE49-F238E27FC236}">
                <a16:creationId xmlns:a16="http://schemas.microsoft.com/office/drawing/2014/main" xmlns="" id="{9201EA76-093B-4194-93DB-07953439D4AE}"/>
              </a:ext>
            </a:extLst>
          </p:cNvPr>
          <p:cNvSpPr txBox="1"/>
          <p:nvPr/>
        </p:nvSpPr>
        <p:spPr>
          <a:xfrm>
            <a:off x="1117548" y="291543"/>
            <a:ext cx="5492802"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dirty="0"/>
              <a:t>案例二：菲尼克斯</a:t>
            </a:r>
            <a:r>
              <a:rPr lang="en-US" altLang="zh-CN" dirty="0"/>
              <a:t>APS-MA</a:t>
            </a:r>
            <a:r>
              <a:rPr lang="zh-CN" altLang="en-US" dirty="0"/>
              <a:t>排产模型</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6"/>
          <p:cNvPicPr>
            <a:picLocks noChangeAspect="1"/>
          </p:cNvPicPr>
          <p:nvPr>
            <p:custDataLst>
              <p:tags r:id="rId2"/>
            </p:custDataLst>
          </p:nvPr>
        </p:nvPicPr>
        <p:blipFill>
          <a:blip r:embed="rId20"/>
          <a:stretch>
            <a:fillRect/>
          </a:stretch>
        </p:blipFill>
        <p:spPr>
          <a:xfrm>
            <a:off x="633519" y="3682365"/>
            <a:ext cx="4210051" cy="2367280"/>
          </a:xfrm>
          <a:prstGeom prst="rect">
            <a:avLst/>
          </a:prstGeom>
          <a:noFill/>
          <a:ln w="9525">
            <a:solidFill>
              <a:schemeClr val="bg2"/>
            </a:solidFill>
          </a:ln>
        </p:spPr>
      </p:pic>
      <p:pic>
        <p:nvPicPr>
          <p:cNvPr id="4" name="图片 103"/>
          <p:cNvPicPr>
            <a:picLocks noChangeAspect="1"/>
          </p:cNvPicPr>
          <p:nvPr>
            <p:custDataLst>
              <p:tags r:id="rId3"/>
            </p:custDataLst>
          </p:nvPr>
        </p:nvPicPr>
        <p:blipFill>
          <a:blip r:embed="rId21"/>
          <a:stretch>
            <a:fillRect/>
          </a:stretch>
        </p:blipFill>
        <p:spPr>
          <a:xfrm>
            <a:off x="7520728" y="1308735"/>
            <a:ext cx="4210685" cy="1839595"/>
          </a:xfrm>
          <a:prstGeom prst="rect">
            <a:avLst/>
          </a:prstGeom>
          <a:noFill/>
          <a:ln w="9525">
            <a:solidFill>
              <a:schemeClr val="bg2"/>
            </a:solidFill>
          </a:ln>
        </p:spPr>
      </p:pic>
      <p:graphicFrame>
        <p:nvGraphicFramePr>
          <p:cNvPr id="5" name="对象 4"/>
          <p:cNvGraphicFramePr/>
          <p:nvPr/>
        </p:nvGraphicFramePr>
        <p:xfrm>
          <a:off x="9624484" y="3673475"/>
          <a:ext cx="1706880" cy="2376171"/>
        </p:xfrm>
        <a:graphic>
          <a:graphicData uri="http://schemas.openxmlformats.org/presentationml/2006/ole">
            <mc:AlternateContent xmlns:mc="http://schemas.openxmlformats.org/markup-compatibility/2006">
              <mc:Choice xmlns:v="urn:schemas-microsoft-com:vml" Requires="v">
                <p:oleObj spid="_x0000_s7194" r:id="rId22" imgW="2054860" imgH="3217545" progId="Visio.Drawing.15">
                  <p:embed/>
                </p:oleObj>
              </mc:Choice>
              <mc:Fallback>
                <p:oleObj r:id="rId22" imgW="2054860" imgH="3217545" progId="Visio.Drawing.15">
                  <p:embed/>
                  <p:pic>
                    <p:nvPicPr>
                      <p:cNvPr id="5" name="对象 4"/>
                      <p:cNvPicPr/>
                      <p:nvPr/>
                    </p:nvPicPr>
                    <p:blipFill>
                      <a:blip r:embed="rId23"/>
                      <a:stretch>
                        <a:fillRect/>
                      </a:stretch>
                    </p:blipFill>
                    <p:spPr>
                      <a:xfrm>
                        <a:off x="9624484" y="3673475"/>
                        <a:ext cx="1706880" cy="2376171"/>
                      </a:xfrm>
                      <a:prstGeom prst="rect">
                        <a:avLst/>
                      </a:prstGeom>
                      <a:ln>
                        <a:solidFill>
                          <a:schemeClr val="bg2"/>
                        </a:solidFill>
                      </a:ln>
                    </p:spPr>
                  </p:pic>
                </p:oleObj>
              </mc:Fallback>
            </mc:AlternateContent>
          </a:graphicData>
        </a:graphic>
      </p:graphicFrame>
      <p:sp>
        <p:nvSpPr>
          <p:cNvPr id="14" name="文本框 13"/>
          <p:cNvSpPr txBox="1"/>
          <p:nvPr>
            <p:custDataLst>
              <p:tags r:id="rId4"/>
            </p:custDataLst>
          </p:nvPr>
        </p:nvSpPr>
        <p:spPr>
          <a:xfrm>
            <a:off x="473652" y="1934526"/>
            <a:ext cx="1860248" cy="250549"/>
          </a:xfrm>
          <a:prstGeom prst="rect">
            <a:avLst/>
          </a:prstGeom>
          <a:noFill/>
        </p:spPr>
        <p:txBody>
          <a:bodyPr wrap="square" lIns="90000" tIns="0" rIns="90000" bIns="46800" anchor="t" anchorCtr="0">
            <a:normAutofit fontScale="40000" lnSpcReduction="20000"/>
          </a:bodyPr>
          <a:lstStyle/>
          <a:p>
            <a:pPr algn="r" defTabSz="1218323">
              <a:lnSpc>
                <a:spcPct val="140000"/>
              </a:lnSpc>
              <a:defRPr/>
            </a:pPr>
            <a:r>
              <a:rPr lang="en-US" altLang="zh-CN" sz="1400" spc="200">
                <a:latin typeface="微软雅黑" panose="020B0503020204020204" pitchFamily="34" charset="-122"/>
                <a:ea typeface="微软雅黑" panose="020B0503020204020204" pitchFamily="34" charset="-122"/>
              </a:rPr>
              <a:t>PCBA</a:t>
            </a:r>
            <a:r>
              <a:rPr lang="zh-CN" altLang="en-US" sz="1400" spc="200">
                <a:latin typeface="微软雅黑" panose="020B0503020204020204" pitchFamily="34" charset="-122"/>
                <a:ea typeface="微软雅黑" panose="020B0503020204020204" pitchFamily="34" charset="-122"/>
              </a:rPr>
              <a:t>制程、</a:t>
            </a:r>
            <a:r>
              <a:rPr lang="en-US" altLang="zh-CN" sz="1400" spc="200">
                <a:latin typeface="微软雅黑" panose="020B0503020204020204" pitchFamily="34" charset="-122"/>
                <a:ea typeface="微软雅黑" panose="020B0503020204020204" pitchFamily="34" charset="-122"/>
              </a:rPr>
              <a:t>SMT</a:t>
            </a:r>
            <a:r>
              <a:rPr lang="zh-CN" altLang="en-US" sz="1400" spc="200">
                <a:latin typeface="微软雅黑" panose="020B0503020204020204" pitchFamily="34" charset="-122"/>
                <a:ea typeface="微软雅黑" panose="020B0503020204020204" pitchFamily="34" charset="-122"/>
              </a:rPr>
              <a:t>、</a:t>
            </a:r>
            <a:r>
              <a:rPr lang="en-US" altLang="zh-CN" sz="1400" spc="200">
                <a:latin typeface="微软雅黑" panose="020B0503020204020204" pitchFamily="34" charset="-122"/>
                <a:ea typeface="微软雅黑" panose="020B0503020204020204" pitchFamily="34" charset="-122"/>
              </a:rPr>
              <a:t>THT</a:t>
            </a:r>
            <a:r>
              <a:rPr lang="zh-CN" altLang="en-US" sz="1400" spc="200">
                <a:latin typeface="微软雅黑" panose="020B0503020204020204" pitchFamily="34" charset="-122"/>
                <a:ea typeface="微软雅黑" panose="020B0503020204020204" pitchFamily="34" charset="-122"/>
              </a:rPr>
              <a:t>、老化</a:t>
            </a:r>
            <a:r>
              <a:rPr lang="en-US" altLang="zh-CN" sz="1400" spc="200">
                <a:latin typeface="微软雅黑" panose="020B0503020204020204" pitchFamily="34" charset="-122"/>
                <a:ea typeface="微软雅黑" panose="020B0503020204020204" pitchFamily="34" charset="-122"/>
              </a:rPr>
              <a:t>...</a:t>
            </a:r>
          </a:p>
        </p:txBody>
      </p:sp>
      <p:sp>
        <p:nvSpPr>
          <p:cNvPr id="15" name="矩形 14"/>
          <p:cNvSpPr/>
          <p:nvPr>
            <p:custDataLst>
              <p:tags r:id="rId5"/>
            </p:custDataLst>
          </p:nvPr>
        </p:nvSpPr>
        <p:spPr>
          <a:xfrm>
            <a:off x="473653" y="1655799"/>
            <a:ext cx="1860249" cy="255235"/>
          </a:xfrm>
          <a:prstGeom prst="rect">
            <a:avLst/>
          </a:prstGeom>
        </p:spPr>
        <p:txBody>
          <a:bodyPr wrap="square" lIns="90000" tIns="46800" rIns="90000" bIns="0" anchor="ctr" anchorCtr="0">
            <a:normAutofit fontScale="62500" lnSpcReduction="20000"/>
          </a:bodyPr>
          <a:lstStyle/>
          <a:p>
            <a:pPr algn="r" defTabSz="1218323">
              <a:lnSpc>
                <a:spcPct val="120000"/>
              </a:lnSpc>
              <a:defRPr/>
            </a:pPr>
            <a:r>
              <a:rPr lang="zh-CN" altLang="en-US" sz="2000" b="1" spc="400">
                <a:solidFill>
                  <a:srgbClr val="1F74AD"/>
                </a:solidFill>
                <a:latin typeface="微软雅黑" panose="020B0503020204020204" pitchFamily="34" charset="-122"/>
                <a:ea typeface="微软雅黑" panose="020B0503020204020204" pitchFamily="34" charset="-122"/>
                <a:cs typeface="+mn-ea"/>
              </a:rPr>
              <a:t>工艺特点</a:t>
            </a:r>
          </a:p>
        </p:txBody>
      </p:sp>
      <p:sp>
        <p:nvSpPr>
          <p:cNvPr id="16" name="文本框 15"/>
          <p:cNvSpPr txBox="1"/>
          <p:nvPr>
            <p:custDataLst>
              <p:tags r:id="rId6"/>
            </p:custDataLst>
          </p:nvPr>
        </p:nvSpPr>
        <p:spPr>
          <a:xfrm>
            <a:off x="473652" y="2541124"/>
            <a:ext cx="1860248" cy="250549"/>
          </a:xfrm>
          <a:prstGeom prst="rect">
            <a:avLst/>
          </a:prstGeom>
          <a:noFill/>
        </p:spPr>
        <p:txBody>
          <a:bodyPr wrap="square" lIns="90000" tIns="0" rIns="90000" bIns="46800" anchor="t" anchorCtr="0">
            <a:normAutofit fontScale="45000" lnSpcReduction="20000"/>
          </a:bodyPr>
          <a:lstStyle/>
          <a:p>
            <a:pPr algn="r" defTabSz="1218323">
              <a:lnSpc>
                <a:spcPct val="140000"/>
              </a:lnSpc>
              <a:defRPr/>
            </a:pPr>
            <a:r>
              <a:rPr lang="en-US" altLang="zh-CN" sz="1400" spc="200">
                <a:latin typeface="微软雅黑" panose="020B0503020204020204" pitchFamily="34" charset="-122"/>
                <a:ea typeface="微软雅黑" panose="020B0503020204020204" pitchFamily="34" charset="-122"/>
              </a:rPr>
              <a:t>SAP</a:t>
            </a:r>
            <a:r>
              <a:rPr lang="zh-CN" altLang="en-US" sz="1400" spc="200">
                <a:latin typeface="微软雅黑" panose="020B0503020204020204" pitchFamily="34" charset="-122"/>
                <a:ea typeface="微软雅黑" panose="020B0503020204020204" pitchFamily="34" charset="-122"/>
              </a:rPr>
              <a:t>、</a:t>
            </a:r>
            <a:r>
              <a:rPr lang="en-US" altLang="zh-CN" sz="1400" spc="200">
                <a:latin typeface="微软雅黑" panose="020B0503020204020204" pitchFamily="34" charset="-122"/>
                <a:ea typeface="微软雅黑" panose="020B0503020204020204" pitchFamily="34" charset="-122"/>
              </a:rPr>
              <a:t>Baan</a:t>
            </a:r>
            <a:r>
              <a:rPr lang="zh-CN" altLang="en-US" sz="1400" spc="200">
                <a:latin typeface="微软雅黑" panose="020B0503020204020204" pitchFamily="34" charset="-122"/>
                <a:ea typeface="微软雅黑" panose="020B0503020204020204" pitchFamily="34" charset="-122"/>
              </a:rPr>
              <a:t>、</a:t>
            </a:r>
            <a:r>
              <a:rPr lang="en-US" altLang="zh-CN" sz="1400" spc="200">
                <a:latin typeface="微软雅黑" panose="020B0503020204020204" pitchFamily="34" charset="-122"/>
                <a:ea typeface="微软雅黑" panose="020B0503020204020204" pitchFamily="34" charset="-122"/>
              </a:rPr>
              <a:t>Valor</a:t>
            </a:r>
            <a:r>
              <a:rPr lang="zh-CN" altLang="en-US" sz="1400" spc="200">
                <a:latin typeface="微软雅黑" panose="020B0503020204020204" pitchFamily="34" charset="-122"/>
                <a:ea typeface="微软雅黑" panose="020B0503020204020204" pitchFamily="34" charset="-122"/>
              </a:rPr>
              <a:t>、</a:t>
            </a:r>
            <a:r>
              <a:rPr lang="en-US" altLang="zh-CN" sz="1400" spc="200">
                <a:latin typeface="微软雅黑" panose="020B0503020204020204" pitchFamily="34" charset="-122"/>
                <a:ea typeface="微软雅黑" panose="020B0503020204020204" pitchFamily="34" charset="-122"/>
              </a:rPr>
              <a:t>EMS</a:t>
            </a:r>
            <a:r>
              <a:rPr lang="zh-CN" altLang="en-US" sz="1400" spc="200">
                <a:latin typeface="微软雅黑" panose="020B0503020204020204" pitchFamily="34" charset="-122"/>
                <a:ea typeface="微软雅黑" panose="020B0503020204020204" pitchFamily="34" charset="-122"/>
              </a:rPr>
              <a:t>、</a:t>
            </a:r>
            <a:r>
              <a:rPr lang="en-US" altLang="zh-CN" sz="1400" spc="200">
                <a:latin typeface="微软雅黑" panose="020B0503020204020204" pitchFamily="34" charset="-122"/>
                <a:ea typeface="微软雅黑" panose="020B0503020204020204" pitchFamily="34" charset="-122"/>
              </a:rPr>
              <a:t>MI</a:t>
            </a:r>
            <a:endParaRPr lang="zh-CN" altLang="en-US" sz="1400" spc="200">
              <a:latin typeface="微软雅黑" panose="020B0503020204020204" pitchFamily="34" charset="-122"/>
              <a:ea typeface="微软雅黑" panose="020B0503020204020204" pitchFamily="34" charset="-122"/>
            </a:endParaRPr>
          </a:p>
        </p:txBody>
      </p:sp>
      <p:sp>
        <p:nvSpPr>
          <p:cNvPr id="17" name="矩形 16"/>
          <p:cNvSpPr/>
          <p:nvPr>
            <p:custDataLst>
              <p:tags r:id="rId7"/>
            </p:custDataLst>
          </p:nvPr>
        </p:nvSpPr>
        <p:spPr>
          <a:xfrm>
            <a:off x="473653" y="2262859"/>
            <a:ext cx="1860249" cy="255235"/>
          </a:xfrm>
          <a:prstGeom prst="rect">
            <a:avLst/>
          </a:prstGeom>
        </p:spPr>
        <p:txBody>
          <a:bodyPr wrap="square" lIns="90000" tIns="46800" rIns="90000" bIns="0" anchor="ctr" anchorCtr="0">
            <a:normAutofit fontScale="62500" lnSpcReduction="20000"/>
          </a:bodyPr>
          <a:lstStyle/>
          <a:p>
            <a:pPr algn="r" defTabSz="1218323">
              <a:lnSpc>
                <a:spcPct val="120000"/>
              </a:lnSpc>
              <a:defRPr/>
            </a:pPr>
            <a:r>
              <a:rPr lang="zh-CN" altLang="en-US" sz="2000" b="1" spc="400">
                <a:solidFill>
                  <a:srgbClr val="3498DB"/>
                </a:solidFill>
                <a:latin typeface="微软雅黑" panose="020B0503020204020204" pitchFamily="34" charset="-122"/>
                <a:ea typeface="微软雅黑" panose="020B0503020204020204" pitchFamily="34" charset="-122"/>
                <a:cs typeface="+mn-ea"/>
              </a:rPr>
              <a:t>系统集成</a:t>
            </a:r>
          </a:p>
        </p:txBody>
      </p:sp>
      <p:sp>
        <p:nvSpPr>
          <p:cNvPr id="35" name="文本框 34"/>
          <p:cNvSpPr txBox="1"/>
          <p:nvPr>
            <p:custDataLst>
              <p:tags r:id="rId8"/>
            </p:custDataLst>
          </p:nvPr>
        </p:nvSpPr>
        <p:spPr>
          <a:xfrm>
            <a:off x="5660328" y="1930768"/>
            <a:ext cx="1860248" cy="255235"/>
          </a:xfrm>
          <a:prstGeom prst="rect">
            <a:avLst/>
          </a:prstGeom>
          <a:noFill/>
        </p:spPr>
        <p:txBody>
          <a:bodyPr wrap="square" lIns="90000" tIns="0" rIns="90000" bIns="46800" anchor="t" anchorCtr="0">
            <a:normAutofit fontScale="45000" lnSpcReduction="20000"/>
          </a:bodyPr>
          <a:lstStyle/>
          <a:p>
            <a:pPr defTabSz="1218323">
              <a:lnSpc>
                <a:spcPct val="140000"/>
              </a:lnSpc>
              <a:defRPr/>
            </a:pPr>
            <a:r>
              <a:rPr lang="zh-CN" altLang="en-US" sz="1400" spc="200">
                <a:latin typeface="微软雅黑" panose="020B0503020204020204" pitchFamily="34" charset="-122"/>
                <a:ea typeface="微软雅黑" panose="020B0503020204020204" pitchFamily="34" charset="-122"/>
              </a:rPr>
              <a:t>成品</a:t>
            </a:r>
            <a:r>
              <a:rPr lang="en-US" altLang="zh-CN" sz="1400" spc="200">
                <a:latin typeface="微软雅黑" panose="020B0503020204020204" pitchFamily="34" charset="-122"/>
                <a:ea typeface="微软雅黑" panose="020B0503020204020204" pitchFamily="34" charset="-122"/>
              </a:rPr>
              <a:t>/</a:t>
            </a:r>
            <a:r>
              <a:rPr lang="zh-CN" altLang="en-US" sz="1400" spc="200">
                <a:latin typeface="微软雅黑" panose="020B0503020204020204" pitchFamily="34" charset="-122"/>
                <a:ea typeface="微软雅黑" panose="020B0503020204020204" pitchFamily="34" charset="-122"/>
              </a:rPr>
              <a:t>半成品关联排产、老化组炉</a:t>
            </a:r>
            <a:r>
              <a:rPr lang="en-US" altLang="zh-CN" sz="1400" spc="200">
                <a:latin typeface="微软雅黑" panose="020B0503020204020204" pitchFamily="34" charset="-122"/>
                <a:ea typeface="微软雅黑" panose="020B0503020204020204" pitchFamily="34" charset="-122"/>
              </a:rPr>
              <a:t>...</a:t>
            </a:r>
            <a:endParaRPr lang="zh-CN" altLang="en-US" sz="1400" spc="200">
              <a:latin typeface="微软雅黑" panose="020B0503020204020204" pitchFamily="34" charset="-122"/>
              <a:ea typeface="微软雅黑" panose="020B0503020204020204" pitchFamily="34" charset="-122"/>
            </a:endParaRPr>
          </a:p>
          <a:p>
            <a:pPr defTabSz="1218323">
              <a:lnSpc>
                <a:spcPct val="140000"/>
              </a:lnSpc>
              <a:defRPr/>
            </a:pPr>
            <a:endParaRPr lang="zh-CN" altLang="en-US" sz="1400" spc="200">
              <a:latin typeface="微软雅黑" panose="020B0503020204020204" pitchFamily="34" charset="-122"/>
              <a:ea typeface="微软雅黑" panose="020B0503020204020204" pitchFamily="34" charset="-122"/>
            </a:endParaRPr>
          </a:p>
        </p:txBody>
      </p:sp>
      <p:sp>
        <p:nvSpPr>
          <p:cNvPr id="18" name="矩形 17"/>
          <p:cNvSpPr/>
          <p:nvPr>
            <p:custDataLst>
              <p:tags r:id="rId9"/>
            </p:custDataLst>
          </p:nvPr>
        </p:nvSpPr>
        <p:spPr>
          <a:xfrm>
            <a:off x="5660329" y="1654871"/>
            <a:ext cx="1860247" cy="255235"/>
          </a:xfrm>
          <a:prstGeom prst="rect">
            <a:avLst/>
          </a:prstGeom>
        </p:spPr>
        <p:txBody>
          <a:bodyPr wrap="square" lIns="90000" tIns="46800" rIns="90000" bIns="0" anchor="ctr" anchorCtr="0">
            <a:normAutofit fontScale="62500" lnSpcReduction="20000"/>
          </a:bodyPr>
          <a:lstStyle/>
          <a:p>
            <a:pPr defTabSz="1218323">
              <a:lnSpc>
                <a:spcPct val="120000"/>
              </a:lnSpc>
              <a:defRPr/>
            </a:pPr>
            <a:r>
              <a:rPr lang="zh-CN" altLang="en-US" sz="2000" b="1" spc="400">
                <a:solidFill>
                  <a:srgbClr val="1F74AD"/>
                </a:solidFill>
                <a:latin typeface="微软雅黑" panose="020B0503020204020204" pitchFamily="34" charset="-122"/>
                <a:ea typeface="微软雅黑" panose="020B0503020204020204" pitchFamily="34" charset="-122"/>
                <a:cs typeface="+mn-ea"/>
              </a:rPr>
              <a:t>业务需求</a:t>
            </a:r>
          </a:p>
        </p:txBody>
      </p:sp>
      <p:sp>
        <p:nvSpPr>
          <p:cNvPr id="19" name="文本框 18"/>
          <p:cNvSpPr txBox="1"/>
          <p:nvPr>
            <p:custDataLst>
              <p:tags r:id="rId10"/>
            </p:custDataLst>
          </p:nvPr>
        </p:nvSpPr>
        <p:spPr>
          <a:xfrm>
            <a:off x="5660328" y="2537367"/>
            <a:ext cx="1860248" cy="255235"/>
          </a:xfrm>
          <a:prstGeom prst="rect">
            <a:avLst/>
          </a:prstGeom>
          <a:noFill/>
        </p:spPr>
        <p:txBody>
          <a:bodyPr wrap="square" lIns="90000" tIns="0" rIns="90000" bIns="46800" anchor="t" anchorCtr="0">
            <a:normAutofit fontScale="57500" lnSpcReduction="20000"/>
          </a:bodyPr>
          <a:lstStyle/>
          <a:p>
            <a:pPr defTabSz="1218323">
              <a:lnSpc>
                <a:spcPct val="120000"/>
              </a:lnSpc>
              <a:defRPr/>
            </a:pPr>
            <a:r>
              <a:rPr lang="zh-CN" altLang="en-US" sz="1400" spc="200">
                <a:latin typeface="微软雅黑" panose="020B0503020204020204" pitchFamily="34" charset="-122"/>
                <a:ea typeface="微软雅黑" panose="020B0503020204020204" pitchFamily="34" charset="-122"/>
              </a:rPr>
              <a:t>欠料分析、瓶颈工序前拉后推</a:t>
            </a:r>
          </a:p>
        </p:txBody>
      </p:sp>
      <p:sp>
        <p:nvSpPr>
          <p:cNvPr id="20" name="矩形 19"/>
          <p:cNvSpPr/>
          <p:nvPr>
            <p:custDataLst>
              <p:tags r:id="rId11"/>
            </p:custDataLst>
          </p:nvPr>
        </p:nvSpPr>
        <p:spPr>
          <a:xfrm>
            <a:off x="5660329" y="2261931"/>
            <a:ext cx="1860247" cy="255235"/>
          </a:xfrm>
          <a:prstGeom prst="rect">
            <a:avLst/>
          </a:prstGeom>
        </p:spPr>
        <p:txBody>
          <a:bodyPr wrap="square" lIns="90000" tIns="46800" rIns="90000" bIns="0" anchor="ctr" anchorCtr="0">
            <a:normAutofit fontScale="62500" lnSpcReduction="20000"/>
          </a:bodyPr>
          <a:lstStyle/>
          <a:p>
            <a:pPr defTabSz="1218323">
              <a:lnSpc>
                <a:spcPct val="120000"/>
              </a:lnSpc>
              <a:defRPr/>
            </a:pPr>
            <a:r>
              <a:rPr lang="zh-CN" altLang="en-US" sz="2000" b="1" spc="400">
                <a:solidFill>
                  <a:srgbClr val="3498DB"/>
                </a:solidFill>
                <a:latin typeface="微软雅黑" panose="020B0503020204020204" pitchFamily="34" charset="-122"/>
                <a:ea typeface="微软雅黑" panose="020B0503020204020204" pitchFamily="34" charset="-122"/>
                <a:cs typeface="+mn-ea"/>
              </a:rPr>
              <a:t>排程策略</a:t>
            </a:r>
          </a:p>
        </p:txBody>
      </p:sp>
      <p:sp>
        <p:nvSpPr>
          <p:cNvPr id="21" name="任意多边形 20"/>
          <p:cNvSpPr/>
          <p:nvPr>
            <p:custDataLst>
              <p:tags r:id="rId12"/>
            </p:custDataLst>
          </p:nvPr>
        </p:nvSpPr>
        <p:spPr>
          <a:xfrm>
            <a:off x="2616050" y="1948367"/>
            <a:ext cx="1419585" cy="940539"/>
          </a:xfrm>
          <a:custGeom>
            <a:avLst/>
            <a:gdLst>
              <a:gd name="connsiteX0" fmla="*/ 0 w 4178303"/>
              <a:gd name="connsiteY0" fmla="*/ 0 h 2488819"/>
              <a:gd name="connsiteX1" fmla="*/ 875124 w 4178303"/>
              <a:gd name="connsiteY1" fmla="*/ 0 h 2488819"/>
              <a:gd name="connsiteX2" fmla="*/ 1469816 w 4178303"/>
              <a:gd name="connsiteY2" fmla="*/ 0 h 2488819"/>
              <a:gd name="connsiteX3" fmla="*/ 1576177 w 4178303"/>
              <a:gd name="connsiteY3" fmla="*/ 10723 h 2488819"/>
              <a:gd name="connsiteX4" fmla="*/ 2151574 w 4178303"/>
              <a:gd name="connsiteY4" fmla="*/ 320945 h 2488819"/>
              <a:gd name="connsiteX5" fmla="*/ 2237813 w 4178303"/>
              <a:gd name="connsiteY5" fmla="*/ 425469 h 2488819"/>
              <a:gd name="connsiteX6" fmla="*/ 2253109 w 4178303"/>
              <a:gd name="connsiteY6" fmla="*/ 447965 h 2488819"/>
              <a:gd name="connsiteX7" fmla="*/ 3608829 w 4178303"/>
              <a:gd name="connsiteY7" fmla="*/ 1360776 h 2488819"/>
              <a:gd name="connsiteX8" fmla="*/ 3739293 w 4178303"/>
              <a:gd name="connsiteY8" fmla="*/ 1388904 h 2488819"/>
              <a:gd name="connsiteX9" fmla="*/ 3874373 w 4178303"/>
              <a:gd name="connsiteY9" fmla="*/ 1410171 h 2488819"/>
              <a:gd name="connsiteX10" fmla="*/ 3891276 w 4178303"/>
              <a:gd name="connsiteY10" fmla="*/ 1412759 h 2488819"/>
              <a:gd name="connsiteX11" fmla="*/ 3971327 w 4178303"/>
              <a:gd name="connsiteY11" fmla="*/ 1420086 h 2488819"/>
              <a:gd name="connsiteX12" fmla="*/ 4155504 w 4178303"/>
              <a:gd name="connsiteY12" fmla="*/ 1429676 h 2488819"/>
              <a:gd name="connsiteX13" fmla="*/ 4178302 w 4178303"/>
              <a:gd name="connsiteY13" fmla="*/ 1430370 h 2488819"/>
              <a:gd name="connsiteX14" fmla="*/ 4178303 w 4178303"/>
              <a:gd name="connsiteY14" fmla="*/ 1430370 h 2488819"/>
              <a:gd name="connsiteX15" fmla="*/ 4178303 w 4178303"/>
              <a:gd name="connsiteY15" fmla="*/ 2488671 h 2488819"/>
              <a:gd name="connsiteX16" fmla="*/ 4178302 w 4178303"/>
              <a:gd name="connsiteY16" fmla="*/ 2488671 h 2488819"/>
              <a:gd name="connsiteX17" fmla="*/ 4172316 w 4178303"/>
              <a:gd name="connsiteY17" fmla="*/ 2488819 h 2488819"/>
              <a:gd name="connsiteX18" fmla="*/ 4123699 w 4178303"/>
              <a:gd name="connsiteY18" fmla="*/ 2487321 h 2488819"/>
              <a:gd name="connsiteX19" fmla="*/ 4010870 w 4178303"/>
              <a:gd name="connsiteY19" fmla="*/ 2484532 h 2488819"/>
              <a:gd name="connsiteX20" fmla="*/ 3995089 w 4178303"/>
              <a:gd name="connsiteY20" fmla="*/ 2483359 h 2488819"/>
              <a:gd name="connsiteX21" fmla="*/ 3956439 w 4178303"/>
              <a:gd name="connsiteY21" fmla="*/ 2482169 h 2488819"/>
              <a:gd name="connsiteX22" fmla="*/ 3864980 w 4178303"/>
              <a:gd name="connsiteY22" fmla="*/ 2473688 h 2488819"/>
              <a:gd name="connsiteX23" fmla="*/ 3839671 w 4178303"/>
              <a:gd name="connsiteY23" fmla="*/ 2471807 h 2488819"/>
              <a:gd name="connsiteX24" fmla="*/ 3824881 w 4178303"/>
              <a:gd name="connsiteY24" fmla="*/ 2469970 h 2488819"/>
              <a:gd name="connsiteX25" fmla="*/ 3744091 w 4178303"/>
              <a:gd name="connsiteY25" fmla="*/ 2462479 h 2488819"/>
              <a:gd name="connsiteX26" fmla="*/ 3331550 w 4178303"/>
              <a:gd name="connsiteY26" fmla="*/ 2385551 h 2488819"/>
              <a:gd name="connsiteX27" fmla="*/ 3104702 w 4178303"/>
              <a:gd name="connsiteY27" fmla="*/ 2318858 h 2488819"/>
              <a:gd name="connsiteX28" fmla="*/ 3104702 w 4178303"/>
              <a:gd name="connsiteY28" fmla="*/ 2313265 h 2488819"/>
              <a:gd name="connsiteX29" fmla="*/ 2870439 w 4178303"/>
              <a:gd name="connsiteY29" fmla="*/ 2229576 h 2488819"/>
              <a:gd name="connsiteX30" fmla="*/ 1789332 w 4178303"/>
              <a:gd name="connsiteY30" fmla="*/ 1520905 h 2488819"/>
              <a:gd name="connsiteX31" fmla="*/ 1693692 w 4178303"/>
              <a:gd name="connsiteY31" fmla="*/ 1418087 h 2488819"/>
              <a:gd name="connsiteX32" fmla="*/ 1688581 w 4178303"/>
              <a:gd name="connsiteY32" fmla="*/ 1418087 h 2488819"/>
              <a:gd name="connsiteX33" fmla="*/ 1661084 w 4178303"/>
              <a:gd name="connsiteY33" fmla="*/ 1387832 h 2488819"/>
              <a:gd name="connsiteX34" fmla="*/ 972683 w 4178303"/>
              <a:gd name="connsiteY34" fmla="*/ 1060363 h 2488819"/>
              <a:gd name="connsiteX35" fmla="*/ 856338 w 4178303"/>
              <a:gd name="connsiteY35" fmla="*/ 1054488 h 2488819"/>
              <a:gd name="connsiteX36" fmla="*/ 856298 w 4178303"/>
              <a:gd name="connsiteY36" fmla="*/ 1054488 h 2488819"/>
              <a:gd name="connsiteX37" fmla="*/ 838722 w 4178303"/>
              <a:gd name="connsiteY37" fmla="*/ 1055375 h 2488819"/>
              <a:gd name="connsiteX38" fmla="*/ 838722 w 4178303"/>
              <a:gd name="connsiteY38" fmla="*/ 1054488 h 2488819"/>
              <a:gd name="connsiteX39" fmla="*/ 0 w 4178303"/>
              <a:gd name="connsiteY39" fmla="*/ 1054488 h 2488819"/>
              <a:gd name="connsiteX40" fmla="*/ 0 w 4178303"/>
              <a:gd name="connsiteY40" fmla="*/ 0 h 248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78303" h="2488819">
                <a:moveTo>
                  <a:pt x="0" y="0"/>
                </a:moveTo>
                <a:lnTo>
                  <a:pt x="875124" y="0"/>
                </a:lnTo>
                <a:lnTo>
                  <a:pt x="1469816" y="0"/>
                </a:lnTo>
                <a:lnTo>
                  <a:pt x="1576177" y="10723"/>
                </a:lnTo>
                <a:cubicBezTo>
                  <a:pt x="1798442" y="56205"/>
                  <a:pt x="1997106" y="166476"/>
                  <a:pt x="2151574" y="320945"/>
                </a:cubicBezTo>
                <a:lnTo>
                  <a:pt x="2237813" y="425469"/>
                </a:lnTo>
                <a:lnTo>
                  <a:pt x="2253109" y="447965"/>
                </a:lnTo>
                <a:cubicBezTo>
                  <a:pt x="2578894" y="894651"/>
                  <a:pt x="3055893" y="1224013"/>
                  <a:pt x="3608829" y="1360776"/>
                </a:cubicBezTo>
                <a:lnTo>
                  <a:pt x="3739293" y="1388904"/>
                </a:lnTo>
                <a:lnTo>
                  <a:pt x="3874373" y="1410171"/>
                </a:lnTo>
                <a:lnTo>
                  <a:pt x="3891276" y="1412759"/>
                </a:lnTo>
                <a:lnTo>
                  <a:pt x="3971327" y="1420086"/>
                </a:lnTo>
                <a:lnTo>
                  <a:pt x="4155504" y="1429676"/>
                </a:lnTo>
                <a:lnTo>
                  <a:pt x="4178302" y="1430370"/>
                </a:lnTo>
                <a:lnTo>
                  <a:pt x="4178303" y="1430370"/>
                </a:lnTo>
                <a:lnTo>
                  <a:pt x="4178303" y="2488671"/>
                </a:lnTo>
                <a:lnTo>
                  <a:pt x="4178302" y="2488671"/>
                </a:lnTo>
                <a:lnTo>
                  <a:pt x="4172316" y="2488819"/>
                </a:lnTo>
                <a:lnTo>
                  <a:pt x="4123699" y="2487321"/>
                </a:lnTo>
                <a:lnTo>
                  <a:pt x="4010870" y="2484532"/>
                </a:lnTo>
                <a:lnTo>
                  <a:pt x="3995089" y="2483359"/>
                </a:lnTo>
                <a:lnTo>
                  <a:pt x="3956439" y="2482169"/>
                </a:lnTo>
                <a:lnTo>
                  <a:pt x="3864980" y="2473688"/>
                </a:lnTo>
                <a:lnTo>
                  <a:pt x="3839671" y="2471807"/>
                </a:lnTo>
                <a:lnTo>
                  <a:pt x="3824881" y="2469970"/>
                </a:lnTo>
                <a:lnTo>
                  <a:pt x="3744091" y="2462479"/>
                </a:lnTo>
                <a:cubicBezTo>
                  <a:pt x="3603789" y="2445093"/>
                  <a:pt x="3466101" y="2419276"/>
                  <a:pt x="3331550" y="2385551"/>
                </a:cubicBezTo>
                <a:lnTo>
                  <a:pt x="3104702" y="2318858"/>
                </a:lnTo>
                <a:lnTo>
                  <a:pt x="3104702" y="2313265"/>
                </a:lnTo>
                <a:lnTo>
                  <a:pt x="2870439" y="2229576"/>
                </a:lnTo>
                <a:cubicBezTo>
                  <a:pt x="2465524" y="2062503"/>
                  <a:pt x="2099401" y="1820524"/>
                  <a:pt x="1789332" y="1520905"/>
                </a:cubicBezTo>
                <a:lnTo>
                  <a:pt x="1693692" y="1418087"/>
                </a:lnTo>
                <a:lnTo>
                  <a:pt x="1688581" y="1418087"/>
                </a:lnTo>
                <a:lnTo>
                  <a:pt x="1661084" y="1387832"/>
                </a:lnTo>
                <a:cubicBezTo>
                  <a:pt x="1480870" y="1207619"/>
                  <a:pt x="1240502" y="1087561"/>
                  <a:pt x="972683" y="1060363"/>
                </a:cubicBezTo>
                <a:lnTo>
                  <a:pt x="856338" y="1054488"/>
                </a:lnTo>
                <a:lnTo>
                  <a:pt x="856298" y="1054488"/>
                </a:lnTo>
                <a:lnTo>
                  <a:pt x="838722" y="1055375"/>
                </a:lnTo>
                <a:lnTo>
                  <a:pt x="838722" y="1054488"/>
                </a:lnTo>
                <a:lnTo>
                  <a:pt x="0" y="1054488"/>
                </a:lnTo>
                <a:lnTo>
                  <a:pt x="0" y="0"/>
                </a:lnTo>
                <a:close/>
              </a:path>
            </a:pathLst>
          </a:custGeom>
          <a:solidFill>
            <a:srgbClr val="3498DB"/>
          </a:solidFill>
          <a:ln w="76200" cap="flat" cmpd="sng" algn="ctr">
            <a:solidFill>
              <a:sysClr val="window" lastClr="FFFFFF"/>
            </a:solidFill>
            <a:prstDash val="solid"/>
            <a:miter lim="800000"/>
          </a:ln>
          <a:effectLst/>
        </p:spPr>
        <p:txBody>
          <a:bodyPr wrap="none" anchor="t" anchorCtr="0">
            <a:normAutofit/>
          </a:bodyPr>
          <a:lstStyle/>
          <a:p>
            <a:r>
              <a:rPr lang="en-US" altLang="zh-CN" sz="3200" b="1">
                <a:latin typeface="微软雅黑" panose="020B0503020204020204" pitchFamily="34" charset="-122"/>
                <a:ea typeface="微软雅黑" panose="020B0503020204020204" pitchFamily="34" charset="-122"/>
              </a:rPr>
              <a:t>3</a:t>
            </a:r>
          </a:p>
        </p:txBody>
      </p:sp>
      <p:sp>
        <p:nvSpPr>
          <p:cNvPr id="22" name="任意多边形 21"/>
          <p:cNvSpPr/>
          <p:nvPr>
            <p:custDataLst>
              <p:tags r:id="rId13"/>
            </p:custDataLst>
          </p:nvPr>
        </p:nvSpPr>
        <p:spPr>
          <a:xfrm>
            <a:off x="4035635" y="1948367"/>
            <a:ext cx="1419584" cy="940539"/>
          </a:xfrm>
          <a:custGeom>
            <a:avLst/>
            <a:gdLst>
              <a:gd name="connsiteX0" fmla="*/ 2708486 w 4178298"/>
              <a:gd name="connsiteY0" fmla="*/ 0 h 2488819"/>
              <a:gd name="connsiteX1" fmla="*/ 3303178 w 4178298"/>
              <a:gd name="connsiteY1" fmla="*/ 0 h 2488819"/>
              <a:gd name="connsiteX2" fmla="*/ 4178298 w 4178298"/>
              <a:gd name="connsiteY2" fmla="*/ 0 h 2488819"/>
              <a:gd name="connsiteX3" fmla="*/ 4178298 w 4178298"/>
              <a:gd name="connsiteY3" fmla="*/ 1054488 h 2488819"/>
              <a:gd name="connsiteX4" fmla="*/ 3339580 w 4178298"/>
              <a:gd name="connsiteY4" fmla="*/ 1054488 h 2488819"/>
              <a:gd name="connsiteX5" fmla="*/ 3339580 w 4178298"/>
              <a:gd name="connsiteY5" fmla="*/ 1055375 h 2488819"/>
              <a:gd name="connsiteX6" fmla="*/ 3322004 w 4178298"/>
              <a:gd name="connsiteY6" fmla="*/ 1054488 h 2488819"/>
              <a:gd name="connsiteX7" fmla="*/ 3321964 w 4178298"/>
              <a:gd name="connsiteY7" fmla="*/ 1054488 h 2488819"/>
              <a:gd name="connsiteX8" fmla="*/ 3205619 w 4178298"/>
              <a:gd name="connsiteY8" fmla="*/ 1060363 h 2488819"/>
              <a:gd name="connsiteX9" fmla="*/ 2517218 w 4178298"/>
              <a:gd name="connsiteY9" fmla="*/ 1387832 h 2488819"/>
              <a:gd name="connsiteX10" fmla="*/ 2489721 w 4178298"/>
              <a:gd name="connsiteY10" fmla="*/ 1418087 h 2488819"/>
              <a:gd name="connsiteX11" fmla="*/ 2484610 w 4178298"/>
              <a:gd name="connsiteY11" fmla="*/ 1418087 h 2488819"/>
              <a:gd name="connsiteX12" fmla="*/ 2388970 w 4178298"/>
              <a:gd name="connsiteY12" fmla="*/ 1520905 h 2488819"/>
              <a:gd name="connsiteX13" fmla="*/ 1307864 w 4178298"/>
              <a:gd name="connsiteY13" fmla="*/ 2229576 h 2488819"/>
              <a:gd name="connsiteX14" fmla="*/ 1073600 w 4178298"/>
              <a:gd name="connsiteY14" fmla="*/ 2313265 h 2488819"/>
              <a:gd name="connsiteX15" fmla="*/ 1073600 w 4178298"/>
              <a:gd name="connsiteY15" fmla="*/ 2318858 h 2488819"/>
              <a:gd name="connsiteX16" fmla="*/ 846752 w 4178298"/>
              <a:gd name="connsiteY16" fmla="*/ 2385551 h 2488819"/>
              <a:gd name="connsiteX17" fmla="*/ 434211 w 4178298"/>
              <a:gd name="connsiteY17" fmla="*/ 2462479 h 2488819"/>
              <a:gd name="connsiteX18" fmla="*/ 353421 w 4178298"/>
              <a:gd name="connsiteY18" fmla="*/ 2469970 h 2488819"/>
              <a:gd name="connsiteX19" fmla="*/ 338631 w 4178298"/>
              <a:gd name="connsiteY19" fmla="*/ 2471807 h 2488819"/>
              <a:gd name="connsiteX20" fmla="*/ 313322 w 4178298"/>
              <a:gd name="connsiteY20" fmla="*/ 2473688 h 2488819"/>
              <a:gd name="connsiteX21" fmla="*/ 221863 w 4178298"/>
              <a:gd name="connsiteY21" fmla="*/ 2482169 h 2488819"/>
              <a:gd name="connsiteX22" fmla="*/ 183212 w 4178298"/>
              <a:gd name="connsiteY22" fmla="*/ 2483359 h 2488819"/>
              <a:gd name="connsiteX23" fmla="*/ 167432 w 4178298"/>
              <a:gd name="connsiteY23" fmla="*/ 2484532 h 2488819"/>
              <a:gd name="connsiteX24" fmla="*/ 54603 w 4178298"/>
              <a:gd name="connsiteY24" fmla="*/ 2487321 h 2488819"/>
              <a:gd name="connsiteX25" fmla="*/ 5986 w 4178298"/>
              <a:gd name="connsiteY25" fmla="*/ 2488819 h 2488819"/>
              <a:gd name="connsiteX26" fmla="*/ 0 w 4178298"/>
              <a:gd name="connsiteY26" fmla="*/ 2488671 h 2488819"/>
              <a:gd name="connsiteX27" fmla="*/ 0 w 4178298"/>
              <a:gd name="connsiteY27" fmla="*/ 1430370 h 2488819"/>
              <a:gd name="connsiteX28" fmla="*/ 22797 w 4178298"/>
              <a:gd name="connsiteY28" fmla="*/ 1429676 h 2488819"/>
              <a:gd name="connsiteX29" fmla="*/ 206975 w 4178298"/>
              <a:gd name="connsiteY29" fmla="*/ 1420086 h 2488819"/>
              <a:gd name="connsiteX30" fmla="*/ 287025 w 4178298"/>
              <a:gd name="connsiteY30" fmla="*/ 1412759 h 2488819"/>
              <a:gd name="connsiteX31" fmla="*/ 303921 w 4178298"/>
              <a:gd name="connsiteY31" fmla="*/ 1410172 h 2488819"/>
              <a:gd name="connsiteX32" fmla="*/ 439009 w 4178298"/>
              <a:gd name="connsiteY32" fmla="*/ 1388904 h 2488819"/>
              <a:gd name="connsiteX33" fmla="*/ 569473 w 4178298"/>
              <a:gd name="connsiteY33" fmla="*/ 1360776 h 2488819"/>
              <a:gd name="connsiteX34" fmla="*/ 1925193 w 4178298"/>
              <a:gd name="connsiteY34" fmla="*/ 447965 h 2488819"/>
              <a:gd name="connsiteX35" fmla="*/ 1940489 w 4178298"/>
              <a:gd name="connsiteY35" fmla="*/ 425469 h 2488819"/>
              <a:gd name="connsiteX36" fmla="*/ 2026728 w 4178298"/>
              <a:gd name="connsiteY36" fmla="*/ 320945 h 2488819"/>
              <a:gd name="connsiteX37" fmla="*/ 2602125 w 4178298"/>
              <a:gd name="connsiteY37" fmla="*/ 10723 h 2488819"/>
              <a:gd name="connsiteX38" fmla="*/ 2708486 w 4178298"/>
              <a:gd name="connsiteY38" fmla="*/ 0 h 248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298" h="2488819">
                <a:moveTo>
                  <a:pt x="2708486" y="0"/>
                </a:moveTo>
                <a:lnTo>
                  <a:pt x="3303178" y="0"/>
                </a:lnTo>
                <a:lnTo>
                  <a:pt x="4178298" y="0"/>
                </a:lnTo>
                <a:lnTo>
                  <a:pt x="4178298" y="1054488"/>
                </a:lnTo>
                <a:lnTo>
                  <a:pt x="3339580" y="1054488"/>
                </a:lnTo>
                <a:lnTo>
                  <a:pt x="3339580" y="1055375"/>
                </a:lnTo>
                <a:lnTo>
                  <a:pt x="3322004" y="1054488"/>
                </a:lnTo>
                <a:lnTo>
                  <a:pt x="3321964" y="1054488"/>
                </a:lnTo>
                <a:lnTo>
                  <a:pt x="3205619" y="1060363"/>
                </a:lnTo>
                <a:cubicBezTo>
                  <a:pt x="2937800" y="1087561"/>
                  <a:pt x="2697432" y="1207619"/>
                  <a:pt x="2517218" y="1387832"/>
                </a:cubicBezTo>
                <a:lnTo>
                  <a:pt x="2489721" y="1418087"/>
                </a:lnTo>
                <a:lnTo>
                  <a:pt x="2484610" y="1418087"/>
                </a:lnTo>
                <a:lnTo>
                  <a:pt x="2388970" y="1520905"/>
                </a:lnTo>
                <a:cubicBezTo>
                  <a:pt x="2078901" y="1820524"/>
                  <a:pt x="1712778" y="2062503"/>
                  <a:pt x="1307864" y="2229576"/>
                </a:cubicBezTo>
                <a:lnTo>
                  <a:pt x="1073600" y="2313265"/>
                </a:lnTo>
                <a:lnTo>
                  <a:pt x="1073600" y="2318858"/>
                </a:lnTo>
                <a:lnTo>
                  <a:pt x="846752" y="2385551"/>
                </a:lnTo>
                <a:cubicBezTo>
                  <a:pt x="712201" y="2419276"/>
                  <a:pt x="574513" y="2445093"/>
                  <a:pt x="434211" y="2462479"/>
                </a:cubicBezTo>
                <a:lnTo>
                  <a:pt x="353421" y="2469970"/>
                </a:lnTo>
                <a:lnTo>
                  <a:pt x="338631" y="2471807"/>
                </a:lnTo>
                <a:lnTo>
                  <a:pt x="313322" y="2473688"/>
                </a:lnTo>
                <a:lnTo>
                  <a:pt x="221863" y="2482169"/>
                </a:lnTo>
                <a:lnTo>
                  <a:pt x="183212" y="2483359"/>
                </a:lnTo>
                <a:lnTo>
                  <a:pt x="167432" y="2484532"/>
                </a:lnTo>
                <a:lnTo>
                  <a:pt x="54603" y="2487321"/>
                </a:lnTo>
                <a:lnTo>
                  <a:pt x="5986" y="2488819"/>
                </a:lnTo>
                <a:lnTo>
                  <a:pt x="0" y="2488671"/>
                </a:lnTo>
                <a:lnTo>
                  <a:pt x="0" y="1430370"/>
                </a:lnTo>
                <a:lnTo>
                  <a:pt x="22797" y="1429676"/>
                </a:lnTo>
                <a:lnTo>
                  <a:pt x="206975" y="1420086"/>
                </a:lnTo>
                <a:lnTo>
                  <a:pt x="287025" y="1412759"/>
                </a:lnTo>
                <a:lnTo>
                  <a:pt x="303921" y="1410172"/>
                </a:lnTo>
                <a:lnTo>
                  <a:pt x="439009" y="1388904"/>
                </a:lnTo>
                <a:lnTo>
                  <a:pt x="569473" y="1360776"/>
                </a:lnTo>
                <a:cubicBezTo>
                  <a:pt x="1122409" y="1224013"/>
                  <a:pt x="1599408" y="894651"/>
                  <a:pt x="1925193" y="447965"/>
                </a:cubicBezTo>
                <a:lnTo>
                  <a:pt x="1940489" y="425469"/>
                </a:lnTo>
                <a:lnTo>
                  <a:pt x="2026728" y="320945"/>
                </a:lnTo>
                <a:cubicBezTo>
                  <a:pt x="2181196" y="166476"/>
                  <a:pt x="2379860" y="56205"/>
                  <a:pt x="2602125" y="10723"/>
                </a:cubicBezTo>
                <a:lnTo>
                  <a:pt x="2708486" y="0"/>
                </a:lnTo>
                <a:close/>
              </a:path>
            </a:pathLst>
          </a:custGeom>
          <a:solidFill>
            <a:srgbClr val="3498DB"/>
          </a:solidFill>
          <a:ln w="76200" cap="flat" cmpd="sng" algn="ctr">
            <a:solidFill>
              <a:sysClr val="window" lastClr="FFFFFF"/>
            </a:solidFill>
            <a:prstDash val="solid"/>
            <a:miter lim="800000"/>
          </a:ln>
          <a:effectLst/>
        </p:spPr>
        <p:txBody>
          <a:bodyPr wrap="none" anchor="t" anchorCtr="0">
            <a:normAutofit/>
          </a:bodyPr>
          <a:lstStyle/>
          <a:p>
            <a:pPr algn="r"/>
            <a:r>
              <a:rPr lang="en-US" altLang="zh-CN" sz="3200" b="1">
                <a:latin typeface="微软雅黑" panose="020B0503020204020204" pitchFamily="34" charset="-122"/>
                <a:ea typeface="微软雅黑" panose="020B0503020204020204" pitchFamily="34" charset="-122"/>
              </a:rPr>
              <a:t>4</a:t>
            </a:r>
          </a:p>
        </p:txBody>
      </p:sp>
      <p:sp>
        <p:nvSpPr>
          <p:cNvPr id="23" name="任意多边形 22"/>
          <p:cNvSpPr/>
          <p:nvPr>
            <p:custDataLst>
              <p:tags r:id="rId14"/>
            </p:custDataLst>
          </p:nvPr>
        </p:nvSpPr>
        <p:spPr>
          <a:xfrm>
            <a:off x="4035635" y="1430103"/>
            <a:ext cx="1419584" cy="940539"/>
          </a:xfrm>
          <a:custGeom>
            <a:avLst/>
            <a:gdLst>
              <a:gd name="connsiteX0" fmla="*/ 1539476 w 2374901"/>
              <a:gd name="connsiteY0" fmla="*/ 0 h 1573479"/>
              <a:gd name="connsiteX1" fmla="*/ 1877492 w 2374901"/>
              <a:gd name="connsiteY1" fmla="*/ 0 h 1573479"/>
              <a:gd name="connsiteX2" fmla="*/ 2374901 w 2374901"/>
              <a:gd name="connsiteY2" fmla="*/ 0 h 1573479"/>
              <a:gd name="connsiteX3" fmla="*/ 2374901 w 2374901"/>
              <a:gd name="connsiteY3" fmla="*/ 666668 h 1573479"/>
              <a:gd name="connsiteX4" fmla="*/ 1898183 w 2374901"/>
              <a:gd name="connsiteY4" fmla="*/ 666668 h 1573479"/>
              <a:gd name="connsiteX5" fmla="*/ 1898183 w 2374901"/>
              <a:gd name="connsiteY5" fmla="*/ 667228 h 1573479"/>
              <a:gd name="connsiteX6" fmla="*/ 1888193 w 2374901"/>
              <a:gd name="connsiteY6" fmla="*/ 666668 h 1573479"/>
              <a:gd name="connsiteX7" fmla="*/ 1888170 w 2374901"/>
              <a:gd name="connsiteY7" fmla="*/ 666668 h 1573479"/>
              <a:gd name="connsiteX8" fmla="*/ 1822041 w 2374901"/>
              <a:gd name="connsiteY8" fmla="*/ 670382 h 1573479"/>
              <a:gd name="connsiteX9" fmla="*/ 1430761 w 2374901"/>
              <a:gd name="connsiteY9" fmla="*/ 877414 h 1573479"/>
              <a:gd name="connsiteX10" fmla="*/ 1415132 w 2374901"/>
              <a:gd name="connsiteY10" fmla="*/ 896542 h 1573479"/>
              <a:gd name="connsiteX11" fmla="*/ 1412227 w 2374901"/>
              <a:gd name="connsiteY11" fmla="*/ 896542 h 1573479"/>
              <a:gd name="connsiteX12" fmla="*/ 1357866 w 2374901"/>
              <a:gd name="connsiteY12" fmla="*/ 961545 h 1573479"/>
              <a:gd name="connsiteX13" fmla="*/ 743377 w 2374901"/>
              <a:gd name="connsiteY13" fmla="*/ 1409581 h 1573479"/>
              <a:gd name="connsiteX14" fmla="*/ 610224 w 2374901"/>
              <a:gd name="connsiteY14" fmla="*/ 1462491 h 1573479"/>
              <a:gd name="connsiteX15" fmla="*/ 610224 w 2374901"/>
              <a:gd name="connsiteY15" fmla="*/ 1466027 h 1573479"/>
              <a:gd name="connsiteX16" fmla="*/ 481286 w 2374901"/>
              <a:gd name="connsiteY16" fmla="*/ 1508191 h 1573479"/>
              <a:gd name="connsiteX17" fmla="*/ 246802 w 2374901"/>
              <a:gd name="connsiteY17" fmla="*/ 1556826 h 1573479"/>
              <a:gd name="connsiteX18" fmla="*/ 200882 w 2374901"/>
              <a:gd name="connsiteY18" fmla="*/ 1561562 h 1573479"/>
              <a:gd name="connsiteX19" fmla="*/ 192476 w 2374901"/>
              <a:gd name="connsiteY19" fmla="*/ 1562724 h 1573479"/>
              <a:gd name="connsiteX20" fmla="*/ 178090 w 2374901"/>
              <a:gd name="connsiteY20" fmla="*/ 1563913 h 1573479"/>
              <a:gd name="connsiteX21" fmla="*/ 126106 w 2374901"/>
              <a:gd name="connsiteY21" fmla="*/ 1569275 h 1573479"/>
              <a:gd name="connsiteX22" fmla="*/ 104137 w 2374901"/>
              <a:gd name="connsiteY22" fmla="*/ 1570027 h 1573479"/>
              <a:gd name="connsiteX23" fmla="*/ 95168 w 2374901"/>
              <a:gd name="connsiteY23" fmla="*/ 1570769 h 1573479"/>
              <a:gd name="connsiteX24" fmla="*/ 31037 w 2374901"/>
              <a:gd name="connsiteY24" fmla="*/ 1572532 h 1573479"/>
              <a:gd name="connsiteX25" fmla="*/ 3404 w 2374901"/>
              <a:gd name="connsiteY25" fmla="*/ 1573479 h 1573479"/>
              <a:gd name="connsiteX26" fmla="*/ 1 w 2374901"/>
              <a:gd name="connsiteY26" fmla="*/ 1573386 h 1573479"/>
              <a:gd name="connsiteX27" fmla="*/ 0 w 2374901"/>
              <a:gd name="connsiteY27" fmla="*/ 1573386 h 1573479"/>
              <a:gd name="connsiteX28" fmla="*/ 0 w 2374901"/>
              <a:gd name="connsiteY28" fmla="*/ 904307 h 1573479"/>
              <a:gd name="connsiteX29" fmla="*/ 1 w 2374901"/>
              <a:gd name="connsiteY29" fmla="*/ 904307 h 1573479"/>
              <a:gd name="connsiteX30" fmla="*/ 12959 w 2374901"/>
              <a:gd name="connsiteY30" fmla="*/ 903869 h 1573479"/>
              <a:gd name="connsiteX31" fmla="*/ 117644 w 2374901"/>
              <a:gd name="connsiteY31" fmla="*/ 897806 h 1573479"/>
              <a:gd name="connsiteX32" fmla="*/ 163143 w 2374901"/>
              <a:gd name="connsiteY32" fmla="*/ 893173 h 1573479"/>
              <a:gd name="connsiteX33" fmla="*/ 172747 w 2374901"/>
              <a:gd name="connsiteY33" fmla="*/ 891538 h 1573479"/>
              <a:gd name="connsiteX34" fmla="*/ 249530 w 2374901"/>
              <a:gd name="connsiteY34" fmla="*/ 878092 h 1573479"/>
              <a:gd name="connsiteX35" fmla="*/ 323684 w 2374901"/>
              <a:gd name="connsiteY35" fmla="*/ 860309 h 1573479"/>
              <a:gd name="connsiteX36" fmla="*/ 1094261 w 2374901"/>
              <a:gd name="connsiteY36" fmla="*/ 283212 h 1573479"/>
              <a:gd name="connsiteX37" fmla="*/ 1102955 w 2374901"/>
              <a:gd name="connsiteY37" fmla="*/ 268990 h 1573479"/>
              <a:gd name="connsiteX38" fmla="*/ 1151972 w 2374901"/>
              <a:gd name="connsiteY38" fmla="*/ 202908 h 1573479"/>
              <a:gd name="connsiteX39" fmla="*/ 1479021 w 2374901"/>
              <a:gd name="connsiteY39" fmla="*/ 6779 h 1573479"/>
              <a:gd name="connsiteX40" fmla="*/ 1539476 w 2374901"/>
              <a:gd name="connsiteY40" fmla="*/ 0 h 15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4901" h="1573479">
                <a:moveTo>
                  <a:pt x="1539476" y="0"/>
                </a:moveTo>
                <a:lnTo>
                  <a:pt x="1877492" y="0"/>
                </a:lnTo>
                <a:lnTo>
                  <a:pt x="2374901" y="0"/>
                </a:lnTo>
                <a:lnTo>
                  <a:pt x="2374901" y="666668"/>
                </a:lnTo>
                <a:lnTo>
                  <a:pt x="1898183" y="666668"/>
                </a:lnTo>
                <a:lnTo>
                  <a:pt x="1898183" y="667228"/>
                </a:lnTo>
                <a:lnTo>
                  <a:pt x="1888193" y="666668"/>
                </a:lnTo>
                <a:lnTo>
                  <a:pt x="1888170" y="666668"/>
                </a:lnTo>
                <a:lnTo>
                  <a:pt x="1822041" y="670382"/>
                </a:lnTo>
                <a:cubicBezTo>
                  <a:pt x="1669815" y="687577"/>
                  <a:pt x="1533193" y="763480"/>
                  <a:pt x="1430761" y="877414"/>
                </a:cubicBezTo>
                <a:lnTo>
                  <a:pt x="1415132" y="896542"/>
                </a:lnTo>
                <a:lnTo>
                  <a:pt x="1412227" y="896542"/>
                </a:lnTo>
                <a:lnTo>
                  <a:pt x="1357866" y="961545"/>
                </a:lnTo>
                <a:cubicBezTo>
                  <a:pt x="1181626" y="1150970"/>
                  <a:pt x="973526" y="1303954"/>
                  <a:pt x="743377" y="1409581"/>
                </a:cubicBezTo>
                <a:lnTo>
                  <a:pt x="610224" y="1462491"/>
                </a:lnTo>
                <a:lnTo>
                  <a:pt x="610224" y="1466027"/>
                </a:lnTo>
                <a:lnTo>
                  <a:pt x="481286" y="1508191"/>
                </a:lnTo>
                <a:cubicBezTo>
                  <a:pt x="404809" y="1529513"/>
                  <a:pt x="326549" y="1545835"/>
                  <a:pt x="246802" y="1556826"/>
                </a:cubicBezTo>
                <a:lnTo>
                  <a:pt x="200882" y="1561562"/>
                </a:lnTo>
                <a:lnTo>
                  <a:pt x="192476" y="1562724"/>
                </a:lnTo>
                <a:lnTo>
                  <a:pt x="178090" y="1563913"/>
                </a:lnTo>
                <a:lnTo>
                  <a:pt x="126106" y="1569275"/>
                </a:lnTo>
                <a:lnTo>
                  <a:pt x="104137" y="1570027"/>
                </a:lnTo>
                <a:lnTo>
                  <a:pt x="95168" y="1570769"/>
                </a:lnTo>
                <a:lnTo>
                  <a:pt x="31037" y="1572532"/>
                </a:lnTo>
                <a:lnTo>
                  <a:pt x="3404" y="1573479"/>
                </a:lnTo>
                <a:lnTo>
                  <a:pt x="1" y="1573386"/>
                </a:lnTo>
                <a:lnTo>
                  <a:pt x="0" y="1573386"/>
                </a:lnTo>
                <a:lnTo>
                  <a:pt x="0" y="904307"/>
                </a:lnTo>
                <a:lnTo>
                  <a:pt x="1" y="904307"/>
                </a:lnTo>
                <a:lnTo>
                  <a:pt x="12959" y="903869"/>
                </a:lnTo>
                <a:lnTo>
                  <a:pt x="117644" y="897806"/>
                </a:lnTo>
                <a:lnTo>
                  <a:pt x="163143" y="893173"/>
                </a:lnTo>
                <a:lnTo>
                  <a:pt x="172747" y="891538"/>
                </a:lnTo>
                <a:lnTo>
                  <a:pt x="249530" y="878092"/>
                </a:lnTo>
                <a:lnTo>
                  <a:pt x="323684" y="860309"/>
                </a:lnTo>
                <a:cubicBezTo>
                  <a:pt x="637967" y="773845"/>
                  <a:pt x="909088" y="565616"/>
                  <a:pt x="1094261" y="283212"/>
                </a:cubicBezTo>
                <a:lnTo>
                  <a:pt x="1102955" y="268990"/>
                </a:lnTo>
                <a:lnTo>
                  <a:pt x="1151972" y="202908"/>
                </a:lnTo>
                <a:cubicBezTo>
                  <a:pt x="1239770" y="105249"/>
                  <a:pt x="1352688" y="35534"/>
                  <a:pt x="1479021" y="6779"/>
                </a:cubicBezTo>
                <a:lnTo>
                  <a:pt x="1539476" y="0"/>
                </a:lnTo>
                <a:close/>
              </a:path>
            </a:pathLst>
          </a:custGeom>
          <a:solidFill>
            <a:srgbClr val="1F74AD"/>
          </a:solidFill>
          <a:ln w="76200" cap="flat" cmpd="sng" algn="ctr">
            <a:solidFill>
              <a:sysClr val="window" lastClr="FFFFFF"/>
            </a:solidFill>
            <a:prstDash val="solid"/>
            <a:miter lim="800000"/>
          </a:ln>
          <a:effectLst/>
        </p:spPr>
        <p:txBody>
          <a:bodyPr wrap="none" anchor="t">
            <a:normAutofit/>
          </a:bodyPr>
          <a:lstStyle/>
          <a:p>
            <a:pPr algn="r"/>
            <a:r>
              <a:rPr lang="en-US" altLang="zh-CN" sz="3200" b="1" dirty="0">
                <a:latin typeface="微软雅黑" panose="020B0503020204020204" pitchFamily="34" charset="-122"/>
                <a:ea typeface="微软雅黑" panose="020B0503020204020204" pitchFamily="34" charset="-122"/>
              </a:rPr>
              <a:t>2</a:t>
            </a:r>
          </a:p>
        </p:txBody>
      </p:sp>
      <p:sp>
        <p:nvSpPr>
          <p:cNvPr id="24" name="任意多边形 23"/>
          <p:cNvSpPr/>
          <p:nvPr>
            <p:custDataLst>
              <p:tags r:id="rId15"/>
            </p:custDataLst>
          </p:nvPr>
        </p:nvSpPr>
        <p:spPr>
          <a:xfrm>
            <a:off x="2616051" y="1430103"/>
            <a:ext cx="1419584" cy="940539"/>
          </a:xfrm>
          <a:custGeom>
            <a:avLst/>
            <a:gdLst>
              <a:gd name="connsiteX0" fmla="*/ 0 w 2374901"/>
              <a:gd name="connsiteY0" fmla="*/ 0 h 1573479"/>
              <a:gd name="connsiteX1" fmla="*/ 497411 w 2374901"/>
              <a:gd name="connsiteY1" fmla="*/ 0 h 1573479"/>
              <a:gd name="connsiteX2" fmla="*/ 835428 w 2374901"/>
              <a:gd name="connsiteY2" fmla="*/ 0 h 1573479"/>
              <a:gd name="connsiteX3" fmla="*/ 895882 w 2374901"/>
              <a:gd name="connsiteY3" fmla="*/ 6779 h 1573479"/>
              <a:gd name="connsiteX4" fmla="*/ 1222932 w 2374901"/>
              <a:gd name="connsiteY4" fmla="*/ 202908 h 1573479"/>
              <a:gd name="connsiteX5" fmla="*/ 1271949 w 2374901"/>
              <a:gd name="connsiteY5" fmla="*/ 268990 h 1573479"/>
              <a:gd name="connsiteX6" fmla="*/ 1280643 w 2374901"/>
              <a:gd name="connsiteY6" fmla="*/ 283212 h 1573479"/>
              <a:gd name="connsiteX7" fmla="*/ 2051220 w 2374901"/>
              <a:gd name="connsiteY7" fmla="*/ 860309 h 1573479"/>
              <a:gd name="connsiteX8" fmla="*/ 2125374 w 2374901"/>
              <a:gd name="connsiteY8" fmla="*/ 878092 h 1573479"/>
              <a:gd name="connsiteX9" fmla="*/ 2202152 w 2374901"/>
              <a:gd name="connsiteY9" fmla="*/ 891537 h 1573479"/>
              <a:gd name="connsiteX10" fmla="*/ 2211759 w 2374901"/>
              <a:gd name="connsiteY10" fmla="*/ 893173 h 1573479"/>
              <a:gd name="connsiteX11" fmla="*/ 2257260 w 2374901"/>
              <a:gd name="connsiteY11" fmla="*/ 897806 h 1573479"/>
              <a:gd name="connsiteX12" fmla="*/ 2361944 w 2374901"/>
              <a:gd name="connsiteY12" fmla="*/ 903869 h 1573479"/>
              <a:gd name="connsiteX13" fmla="*/ 2374901 w 2374901"/>
              <a:gd name="connsiteY13" fmla="*/ 904307 h 1573479"/>
              <a:gd name="connsiteX14" fmla="*/ 2374901 w 2374901"/>
              <a:gd name="connsiteY14" fmla="*/ 1573386 h 1573479"/>
              <a:gd name="connsiteX15" fmla="*/ 2371500 w 2374901"/>
              <a:gd name="connsiteY15" fmla="*/ 1573479 h 1573479"/>
              <a:gd name="connsiteX16" fmla="*/ 2343866 w 2374901"/>
              <a:gd name="connsiteY16" fmla="*/ 1572532 h 1573479"/>
              <a:gd name="connsiteX17" fmla="*/ 2279735 w 2374901"/>
              <a:gd name="connsiteY17" fmla="*/ 1570769 h 1573479"/>
              <a:gd name="connsiteX18" fmla="*/ 2270766 w 2374901"/>
              <a:gd name="connsiteY18" fmla="*/ 1570027 h 1573479"/>
              <a:gd name="connsiteX19" fmla="*/ 2248797 w 2374901"/>
              <a:gd name="connsiteY19" fmla="*/ 1569275 h 1573479"/>
              <a:gd name="connsiteX20" fmla="*/ 2196813 w 2374901"/>
              <a:gd name="connsiteY20" fmla="*/ 1563913 h 1573479"/>
              <a:gd name="connsiteX21" fmla="*/ 2182428 w 2374901"/>
              <a:gd name="connsiteY21" fmla="*/ 1562724 h 1573479"/>
              <a:gd name="connsiteX22" fmla="*/ 2174021 w 2374901"/>
              <a:gd name="connsiteY22" fmla="*/ 1561562 h 1573479"/>
              <a:gd name="connsiteX23" fmla="*/ 2128101 w 2374901"/>
              <a:gd name="connsiteY23" fmla="*/ 1556826 h 1573479"/>
              <a:gd name="connsiteX24" fmla="*/ 1893617 w 2374901"/>
              <a:gd name="connsiteY24" fmla="*/ 1508191 h 1573479"/>
              <a:gd name="connsiteX25" fmla="*/ 1764679 w 2374901"/>
              <a:gd name="connsiteY25" fmla="*/ 1466027 h 1573479"/>
              <a:gd name="connsiteX26" fmla="*/ 1764679 w 2374901"/>
              <a:gd name="connsiteY26" fmla="*/ 1462491 h 1573479"/>
              <a:gd name="connsiteX27" fmla="*/ 1631527 w 2374901"/>
              <a:gd name="connsiteY27" fmla="*/ 1409581 h 1573479"/>
              <a:gd name="connsiteX28" fmla="*/ 1017037 w 2374901"/>
              <a:gd name="connsiteY28" fmla="*/ 961545 h 1573479"/>
              <a:gd name="connsiteX29" fmla="*/ 962677 w 2374901"/>
              <a:gd name="connsiteY29" fmla="*/ 896542 h 1573479"/>
              <a:gd name="connsiteX30" fmla="*/ 959771 w 2374901"/>
              <a:gd name="connsiteY30" fmla="*/ 896542 h 1573479"/>
              <a:gd name="connsiteX31" fmla="*/ 944142 w 2374901"/>
              <a:gd name="connsiteY31" fmla="*/ 877414 h 1573479"/>
              <a:gd name="connsiteX32" fmla="*/ 552863 w 2374901"/>
              <a:gd name="connsiteY32" fmla="*/ 670382 h 1573479"/>
              <a:gd name="connsiteX33" fmla="*/ 486734 w 2374901"/>
              <a:gd name="connsiteY33" fmla="*/ 666668 h 1573479"/>
              <a:gd name="connsiteX34" fmla="*/ 486711 w 2374901"/>
              <a:gd name="connsiteY34" fmla="*/ 666668 h 1573479"/>
              <a:gd name="connsiteX35" fmla="*/ 476721 w 2374901"/>
              <a:gd name="connsiteY35" fmla="*/ 667228 h 1573479"/>
              <a:gd name="connsiteX36" fmla="*/ 476721 w 2374901"/>
              <a:gd name="connsiteY36" fmla="*/ 666668 h 1573479"/>
              <a:gd name="connsiteX37" fmla="*/ 0 w 2374901"/>
              <a:gd name="connsiteY37" fmla="*/ 666668 h 1573479"/>
              <a:gd name="connsiteX38" fmla="*/ 0 w 2374901"/>
              <a:gd name="connsiteY38" fmla="*/ 0 h 15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74901" h="1573479">
                <a:moveTo>
                  <a:pt x="0" y="0"/>
                </a:moveTo>
                <a:lnTo>
                  <a:pt x="497411" y="0"/>
                </a:lnTo>
                <a:lnTo>
                  <a:pt x="835428" y="0"/>
                </a:lnTo>
                <a:lnTo>
                  <a:pt x="895882" y="6779"/>
                </a:lnTo>
                <a:cubicBezTo>
                  <a:pt x="1022215" y="35534"/>
                  <a:pt x="1135134" y="105249"/>
                  <a:pt x="1222932" y="202908"/>
                </a:cubicBezTo>
                <a:lnTo>
                  <a:pt x="1271949" y="268990"/>
                </a:lnTo>
                <a:lnTo>
                  <a:pt x="1280643" y="283212"/>
                </a:lnTo>
                <a:cubicBezTo>
                  <a:pt x="1465816" y="565616"/>
                  <a:pt x="1736937" y="773845"/>
                  <a:pt x="2051220" y="860309"/>
                </a:cubicBezTo>
                <a:lnTo>
                  <a:pt x="2125374" y="878092"/>
                </a:lnTo>
                <a:lnTo>
                  <a:pt x="2202152" y="891537"/>
                </a:lnTo>
                <a:lnTo>
                  <a:pt x="2211759" y="893173"/>
                </a:lnTo>
                <a:lnTo>
                  <a:pt x="2257260" y="897806"/>
                </a:lnTo>
                <a:lnTo>
                  <a:pt x="2361944" y="903869"/>
                </a:lnTo>
                <a:lnTo>
                  <a:pt x="2374901" y="904307"/>
                </a:lnTo>
                <a:lnTo>
                  <a:pt x="2374901" y="1573386"/>
                </a:lnTo>
                <a:lnTo>
                  <a:pt x="2371500" y="1573479"/>
                </a:lnTo>
                <a:lnTo>
                  <a:pt x="2343866" y="1572532"/>
                </a:lnTo>
                <a:lnTo>
                  <a:pt x="2279735" y="1570769"/>
                </a:lnTo>
                <a:lnTo>
                  <a:pt x="2270766" y="1570027"/>
                </a:lnTo>
                <a:lnTo>
                  <a:pt x="2248797" y="1569275"/>
                </a:lnTo>
                <a:lnTo>
                  <a:pt x="2196813" y="1563913"/>
                </a:lnTo>
                <a:lnTo>
                  <a:pt x="2182428" y="1562724"/>
                </a:lnTo>
                <a:lnTo>
                  <a:pt x="2174021" y="1561562"/>
                </a:lnTo>
                <a:lnTo>
                  <a:pt x="2128101" y="1556826"/>
                </a:lnTo>
                <a:cubicBezTo>
                  <a:pt x="2048355" y="1545835"/>
                  <a:pt x="1970095" y="1529513"/>
                  <a:pt x="1893617" y="1508191"/>
                </a:cubicBezTo>
                <a:lnTo>
                  <a:pt x="1764679" y="1466027"/>
                </a:lnTo>
                <a:lnTo>
                  <a:pt x="1764679" y="1462491"/>
                </a:lnTo>
                <a:lnTo>
                  <a:pt x="1631527" y="1409581"/>
                </a:lnTo>
                <a:cubicBezTo>
                  <a:pt x="1401377" y="1303954"/>
                  <a:pt x="1193277" y="1150970"/>
                  <a:pt x="1017037" y="961545"/>
                </a:cubicBezTo>
                <a:lnTo>
                  <a:pt x="962677" y="896542"/>
                </a:lnTo>
                <a:lnTo>
                  <a:pt x="959771" y="896542"/>
                </a:lnTo>
                <a:lnTo>
                  <a:pt x="944142" y="877414"/>
                </a:lnTo>
                <a:cubicBezTo>
                  <a:pt x="841711" y="763480"/>
                  <a:pt x="705088" y="687577"/>
                  <a:pt x="552863" y="670382"/>
                </a:cubicBezTo>
                <a:lnTo>
                  <a:pt x="486734" y="666668"/>
                </a:lnTo>
                <a:lnTo>
                  <a:pt x="486711" y="666668"/>
                </a:lnTo>
                <a:lnTo>
                  <a:pt x="476721" y="667228"/>
                </a:lnTo>
                <a:lnTo>
                  <a:pt x="476721" y="666668"/>
                </a:lnTo>
                <a:lnTo>
                  <a:pt x="0" y="666668"/>
                </a:lnTo>
                <a:lnTo>
                  <a:pt x="0" y="0"/>
                </a:lnTo>
                <a:close/>
              </a:path>
            </a:pathLst>
          </a:custGeom>
          <a:solidFill>
            <a:srgbClr val="1F74AD"/>
          </a:solidFill>
          <a:ln w="76200" cap="flat" cmpd="sng" algn="ctr">
            <a:solidFill>
              <a:sysClr val="window" lastClr="FFFFFF"/>
            </a:solidFill>
            <a:prstDash val="solid"/>
            <a:miter lim="800000"/>
          </a:ln>
          <a:effectLst/>
        </p:spPr>
        <p:txBody>
          <a:bodyPr wrap="none" anchor="t">
            <a:normAutofit/>
          </a:bodyPr>
          <a:lstStyle/>
          <a:p>
            <a:r>
              <a:rPr lang="en-US" altLang="zh-CN" sz="3200" b="1">
                <a:latin typeface="微软雅黑" panose="020B0503020204020204" pitchFamily="34" charset="-122"/>
                <a:ea typeface="微软雅黑" panose="020B0503020204020204" pitchFamily="34" charset="-122"/>
              </a:rPr>
              <a:t>1</a:t>
            </a:r>
          </a:p>
        </p:txBody>
      </p:sp>
      <p:sp>
        <p:nvSpPr>
          <p:cNvPr id="25" name="椭圆 24"/>
          <p:cNvSpPr/>
          <p:nvPr>
            <p:custDataLst>
              <p:tags r:id="rId16"/>
            </p:custDataLst>
          </p:nvPr>
        </p:nvSpPr>
        <p:spPr>
          <a:xfrm>
            <a:off x="3439712" y="1825527"/>
            <a:ext cx="1191843" cy="1191843"/>
          </a:xfrm>
          <a:prstGeom prst="ellipse">
            <a:avLst/>
          </a:prstGeom>
          <a:solidFill>
            <a:srgbClr val="4D576B">
              <a:lumMod val="20000"/>
              <a:lumOff val="80000"/>
            </a:srgbClr>
          </a:solidFill>
          <a:ln w="76200" cap="flat" cmpd="sng" algn="ctr">
            <a:solidFill>
              <a:sysClr val="window" lastClr="FFFFFF"/>
            </a:solidFill>
            <a:prstDash val="solid"/>
            <a:miter lim="800000"/>
          </a:ln>
          <a:effectLst/>
        </p:spPr>
        <p:txBody>
          <a:bodyPr wrap="square" bIns="46800" anchor="ctr" anchorCtr="0">
            <a:normAutofit/>
          </a:bodyPr>
          <a:lstStyle/>
          <a:p>
            <a:pPr algn="ctr" defTabSz="1218323">
              <a:defRPr/>
            </a:pPr>
            <a:endParaRPr lang="zh-CN" altLang="en-US" sz="2000" b="1">
              <a:solidFill>
                <a:srgbClr val="000000">
                  <a:lumMod val="65000"/>
                  <a:lumOff val="35000"/>
                </a:srgbClr>
              </a:solidFill>
              <a:latin typeface="微软雅黑" panose="020B0503020204020204" pitchFamily="34" charset="-122"/>
              <a:ea typeface="微软雅黑" panose="020B0503020204020204" pitchFamily="34" charset="-122"/>
              <a:cs typeface="+mn-ea"/>
            </a:endParaRPr>
          </a:p>
        </p:txBody>
      </p:sp>
      <p:sp>
        <p:nvSpPr>
          <p:cNvPr id="34" name="任意多边形 33"/>
          <p:cNvSpPr/>
          <p:nvPr>
            <p:custDataLst>
              <p:tags r:id="rId17"/>
            </p:custDataLst>
          </p:nvPr>
        </p:nvSpPr>
        <p:spPr bwMode="auto">
          <a:xfrm>
            <a:off x="3846137" y="2038879"/>
            <a:ext cx="378996" cy="379200"/>
          </a:xfrm>
          <a:custGeom>
            <a:avLst/>
            <a:gdLst>
              <a:gd name="connsiteX0" fmla="*/ 94638 w 328437"/>
              <a:gd name="connsiteY0" fmla="*/ 163513 h 328613"/>
              <a:gd name="connsiteX1" fmla="*/ 95937 w 328437"/>
              <a:gd name="connsiteY1" fmla="*/ 163513 h 328613"/>
              <a:gd name="connsiteX2" fmla="*/ 134903 w 328437"/>
              <a:gd name="connsiteY2" fmla="*/ 169971 h 328613"/>
              <a:gd name="connsiteX3" fmla="*/ 136202 w 328437"/>
              <a:gd name="connsiteY3" fmla="*/ 171262 h 328613"/>
              <a:gd name="connsiteX4" fmla="*/ 136202 w 328437"/>
              <a:gd name="connsiteY4" fmla="*/ 238422 h 328613"/>
              <a:gd name="connsiteX5" fmla="*/ 136202 w 328437"/>
              <a:gd name="connsiteY5" fmla="*/ 239713 h 328613"/>
              <a:gd name="connsiteX6" fmla="*/ 134903 w 328437"/>
              <a:gd name="connsiteY6" fmla="*/ 239713 h 328613"/>
              <a:gd name="connsiteX7" fmla="*/ 133604 w 328437"/>
              <a:gd name="connsiteY7" fmla="*/ 239713 h 328613"/>
              <a:gd name="connsiteX8" fmla="*/ 94638 w 328437"/>
              <a:gd name="connsiteY8" fmla="*/ 226798 h 328613"/>
              <a:gd name="connsiteX9" fmla="*/ 93339 w 328437"/>
              <a:gd name="connsiteY9" fmla="*/ 225506 h 328613"/>
              <a:gd name="connsiteX10" fmla="*/ 93339 w 328437"/>
              <a:gd name="connsiteY10" fmla="*/ 166096 h 328613"/>
              <a:gd name="connsiteX11" fmla="*/ 94638 w 328437"/>
              <a:gd name="connsiteY11" fmla="*/ 163513 h 328613"/>
              <a:gd name="connsiteX12" fmla="*/ 45714 w 328437"/>
              <a:gd name="connsiteY12" fmla="*/ 157163 h 328613"/>
              <a:gd name="connsiteX13" fmla="*/ 48227 w 328437"/>
              <a:gd name="connsiteY13" fmla="*/ 157163 h 328613"/>
              <a:gd name="connsiteX14" fmla="*/ 74620 w 328437"/>
              <a:gd name="connsiteY14" fmla="*/ 161051 h 328613"/>
              <a:gd name="connsiteX15" fmla="*/ 75877 w 328437"/>
              <a:gd name="connsiteY15" fmla="*/ 162347 h 328613"/>
              <a:gd name="connsiteX16" fmla="*/ 75877 w 328437"/>
              <a:gd name="connsiteY16" fmla="*/ 218071 h 328613"/>
              <a:gd name="connsiteX17" fmla="*/ 74620 w 328437"/>
              <a:gd name="connsiteY17" fmla="*/ 219367 h 328613"/>
              <a:gd name="connsiteX18" fmla="*/ 73363 w 328437"/>
              <a:gd name="connsiteY18" fmla="*/ 220663 h 328613"/>
              <a:gd name="connsiteX19" fmla="*/ 46971 w 328437"/>
              <a:gd name="connsiteY19" fmla="*/ 211592 h 328613"/>
              <a:gd name="connsiteX20" fmla="*/ 45714 w 328437"/>
              <a:gd name="connsiteY20" fmla="*/ 209000 h 328613"/>
              <a:gd name="connsiteX21" fmla="*/ 45714 w 328437"/>
              <a:gd name="connsiteY21" fmla="*/ 158459 h 328613"/>
              <a:gd name="connsiteX22" fmla="*/ 45714 w 328437"/>
              <a:gd name="connsiteY22" fmla="*/ 157163 h 328613"/>
              <a:gd name="connsiteX23" fmla="*/ 34601 w 328437"/>
              <a:gd name="connsiteY23" fmla="*/ 131763 h 328613"/>
              <a:gd name="connsiteX24" fmla="*/ 34601 w 328437"/>
              <a:gd name="connsiteY24" fmla="*/ 246063 h 328613"/>
              <a:gd name="connsiteX25" fmla="*/ 161601 w 328437"/>
              <a:gd name="connsiteY25" fmla="*/ 311151 h 328613"/>
              <a:gd name="connsiteX26" fmla="*/ 161601 w 328437"/>
              <a:gd name="connsiteY26" fmla="*/ 133351 h 328613"/>
              <a:gd name="connsiteX27" fmla="*/ 134613 w 328437"/>
              <a:gd name="connsiteY27" fmla="*/ 133351 h 328613"/>
              <a:gd name="connsiteX28" fmla="*/ 235241 w 328437"/>
              <a:gd name="connsiteY28" fmla="*/ 15875 h 328613"/>
              <a:gd name="connsiteX29" fmla="*/ 147314 w 328437"/>
              <a:gd name="connsiteY29" fmla="*/ 120775 h 328613"/>
              <a:gd name="connsiteX30" fmla="*/ 165417 w 328437"/>
              <a:gd name="connsiteY30" fmla="*/ 120775 h 328613"/>
              <a:gd name="connsiteX31" fmla="*/ 171882 w 328437"/>
              <a:gd name="connsiteY31" fmla="*/ 127251 h 328613"/>
              <a:gd name="connsiteX32" fmla="*/ 171882 w 328437"/>
              <a:gd name="connsiteY32" fmla="*/ 311150 h 328613"/>
              <a:gd name="connsiteX33" fmla="*/ 222311 w 328437"/>
              <a:gd name="connsiteY33" fmla="*/ 285249 h 328613"/>
              <a:gd name="connsiteX34" fmla="*/ 222311 w 328437"/>
              <a:gd name="connsiteY34" fmla="*/ 157037 h 328613"/>
              <a:gd name="connsiteX35" fmla="*/ 223604 w 328437"/>
              <a:gd name="connsiteY35" fmla="*/ 154447 h 328613"/>
              <a:gd name="connsiteX36" fmla="*/ 257223 w 328437"/>
              <a:gd name="connsiteY36" fmla="*/ 151857 h 328613"/>
              <a:gd name="connsiteX37" fmla="*/ 258516 w 328437"/>
              <a:gd name="connsiteY37" fmla="*/ 151857 h 328613"/>
              <a:gd name="connsiteX38" fmla="*/ 259809 w 328437"/>
              <a:gd name="connsiteY38" fmla="*/ 153152 h 328613"/>
              <a:gd name="connsiteX39" fmla="*/ 259809 w 328437"/>
              <a:gd name="connsiteY39" fmla="*/ 265823 h 328613"/>
              <a:gd name="connsiteX40" fmla="*/ 293429 w 328437"/>
              <a:gd name="connsiteY40" fmla="*/ 247692 h 328613"/>
              <a:gd name="connsiteX41" fmla="*/ 294722 w 328437"/>
              <a:gd name="connsiteY41" fmla="*/ 118185 h 328613"/>
              <a:gd name="connsiteX42" fmla="*/ 296015 w 328437"/>
              <a:gd name="connsiteY42" fmla="*/ 114300 h 328613"/>
              <a:gd name="connsiteX43" fmla="*/ 301187 w 328437"/>
              <a:gd name="connsiteY43" fmla="*/ 111710 h 328613"/>
              <a:gd name="connsiteX44" fmla="*/ 307652 w 328437"/>
              <a:gd name="connsiteY44" fmla="*/ 113005 h 328613"/>
              <a:gd name="connsiteX45" fmla="*/ 235241 w 328437"/>
              <a:gd name="connsiteY45" fmla="*/ 15875 h 328613"/>
              <a:gd name="connsiteX46" fmla="*/ 235348 w 328437"/>
              <a:gd name="connsiteY46" fmla="*/ 0 h 328613"/>
              <a:gd name="connsiteX47" fmla="*/ 239233 w 328437"/>
              <a:gd name="connsiteY47" fmla="*/ 0 h 328613"/>
              <a:gd name="connsiteX48" fmla="*/ 241823 w 328437"/>
              <a:gd name="connsiteY48" fmla="*/ 2598 h 328613"/>
              <a:gd name="connsiteX49" fmla="*/ 327286 w 328437"/>
              <a:gd name="connsiteY49" fmla="*/ 115599 h 328613"/>
              <a:gd name="connsiteX50" fmla="*/ 327286 w 328437"/>
              <a:gd name="connsiteY50" fmla="*/ 123392 h 328613"/>
              <a:gd name="connsiteX51" fmla="*/ 322107 w 328437"/>
              <a:gd name="connsiteY51" fmla="*/ 125990 h 328613"/>
              <a:gd name="connsiteX52" fmla="*/ 307863 w 328437"/>
              <a:gd name="connsiteY52" fmla="*/ 124691 h 328613"/>
              <a:gd name="connsiteX53" fmla="*/ 307863 w 328437"/>
              <a:gd name="connsiteY53" fmla="*/ 251980 h 328613"/>
              <a:gd name="connsiteX54" fmla="*/ 303978 w 328437"/>
              <a:gd name="connsiteY54" fmla="*/ 257175 h 328613"/>
              <a:gd name="connsiteX55" fmla="*/ 169308 w 328437"/>
              <a:gd name="connsiteY55" fmla="*/ 327314 h 328613"/>
              <a:gd name="connsiteX56" fmla="*/ 166718 w 328437"/>
              <a:gd name="connsiteY56" fmla="*/ 328613 h 328613"/>
              <a:gd name="connsiteX57" fmla="*/ 164129 w 328437"/>
              <a:gd name="connsiteY57" fmla="*/ 327314 h 328613"/>
              <a:gd name="connsiteX58" fmla="*/ 25574 w 328437"/>
              <a:gd name="connsiteY58" fmla="*/ 254578 h 328613"/>
              <a:gd name="connsiteX59" fmla="*/ 21689 w 328437"/>
              <a:gd name="connsiteY59" fmla="*/ 249382 h 328613"/>
              <a:gd name="connsiteX60" fmla="*/ 21689 w 328437"/>
              <a:gd name="connsiteY60" fmla="*/ 129887 h 328613"/>
              <a:gd name="connsiteX61" fmla="*/ 6150 w 328437"/>
              <a:gd name="connsiteY61" fmla="*/ 129887 h 328613"/>
              <a:gd name="connsiteX62" fmla="*/ 971 w 328437"/>
              <a:gd name="connsiteY62" fmla="*/ 127289 h 328613"/>
              <a:gd name="connsiteX63" fmla="*/ 971 w 328437"/>
              <a:gd name="connsiteY63" fmla="*/ 120795 h 328613"/>
              <a:gd name="connsiteX64" fmla="*/ 34638 w 328437"/>
              <a:gd name="connsiteY64" fmla="*/ 54552 h 328613"/>
              <a:gd name="connsiteX65" fmla="*/ 38523 w 328437"/>
              <a:gd name="connsiteY65" fmla="*/ 50656 h 328613"/>
              <a:gd name="connsiteX66" fmla="*/ 59241 w 328437"/>
              <a:gd name="connsiteY66" fmla="*/ 45460 h 328613"/>
              <a:gd name="connsiteX67" fmla="*/ 59241 w 328437"/>
              <a:gd name="connsiteY67" fmla="*/ 27276 h 328613"/>
              <a:gd name="connsiteX68" fmla="*/ 63126 w 328437"/>
              <a:gd name="connsiteY68" fmla="*/ 20782 h 328613"/>
              <a:gd name="connsiteX69" fmla="*/ 83844 w 328437"/>
              <a:gd name="connsiteY69" fmla="*/ 14287 h 328613"/>
              <a:gd name="connsiteX70" fmla="*/ 85139 w 328437"/>
              <a:gd name="connsiteY70" fmla="*/ 14287 h 328613"/>
              <a:gd name="connsiteX71" fmla="*/ 86434 w 328437"/>
              <a:gd name="connsiteY71" fmla="*/ 14287 h 328613"/>
              <a:gd name="connsiteX72" fmla="*/ 98088 w 328437"/>
              <a:gd name="connsiteY72" fmla="*/ 16885 h 328613"/>
              <a:gd name="connsiteX73" fmla="*/ 103268 w 328437"/>
              <a:gd name="connsiteY73" fmla="*/ 22081 h 328613"/>
              <a:gd name="connsiteX74" fmla="*/ 103268 w 328437"/>
              <a:gd name="connsiteY74" fmla="*/ 33771 h 328613"/>
              <a:gd name="connsiteX75" fmla="*/ 235348 w 328437"/>
              <a:gd name="connsiteY75"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28437" h="328613">
                <a:moveTo>
                  <a:pt x="94638" y="163513"/>
                </a:moveTo>
                <a:cubicBezTo>
                  <a:pt x="94638" y="163513"/>
                  <a:pt x="95937" y="163513"/>
                  <a:pt x="95937" y="163513"/>
                </a:cubicBezTo>
                <a:cubicBezTo>
                  <a:pt x="95937" y="163513"/>
                  <a:pt x="95937" y="163513"/>
                  <a:pt x="134903" y="169971"/>
                </a:cubicBezTo>
                <a:cubicBezTo>
                  <a:pt x="136202" y="169971"/>
                  <a:pt x="136202" y="169971"/>
                  <a:pt x="136202" y="171262"/>
                </a:cubicBezTo>
                <a:cubicBezTo>
                  <a:pt x="136202" y="171262"/>
                  <a:pt x="136202" y="171262"/>
                  <a:pt x="136202" y="238422"/>
                </a:cubicBezTo>
                <a:cubicBezTo>
                  <a:pt x="136202" y="238422"/>
                  <a:pt x="136202" y="239713"/>
                  <a:pt x="136202" y="239713"/>
                </a:cubicBezTo>
                <a:cubicBezTo>
                  <a:pt x="134903" y="239713"/>
                  <a:pt x="134903" y="239713"/>
                  <a:pt x="134903" y="239713"/>
                </a:cubicBezTo>
                <a:cubicBezTo>
                  <a:pt x="134903" y="239713"/>
                  <a:pt x="134903" y="239713"/>
                  <a:pt x="133604" y="239713"/>
                </a:cubicBezTo>
                <a:cubicBezTo>
                  <a:pt x="133604" y="239713"/>
                  <a:pt x="133604" y="239713"/>
                  <a:pt x="94638" y="226798"/>
                </a:cubicBezTo>
                <a:cubicBezTo>
                  <a:pt x="94638" y="226798"/>
                  <a:pt x="93339" y="225506"/>
                  <a:pt x="93339" y="225506"/>
                </a:cubicBezTo>
                <a:cubicBezTo>
                  <a:pt x="93339" y="225506"/>
                  <a:pt x="93339" y="225506"/>
                  <a:pt x="93339" y="166096"/>
                </a:cubicBezTo>
                <a:cubicBezTo>
                  <a:pt x="93339" y="164805"/>
                  <a:pt x="94638" y="164805"/>
                  <a:pt x="94638" y="163513"/>
                </a:cubicBezTo>
                <a:close/>
                <a:moveTo>
                  <a:pt x="45714" y="157163"/>
                </a:moveTo>
                <a:cubicBezTo>
                  <a:pt x="46971" y="157163"/>
                  <a:pt x="46971" y="157163"/>
                  <a:pt x="48227" y="157163"/>
                </a:cubicBezTo>
                <a:cubicBezTo>
                  <a:pt x="48227" y="157163"/>
                  <a:pt x="48227" y="157163"/>
                  <a:pt x="74620" y="161051"/>
                </a:cubicBezTo>
                <a:cubicBezTo>
                  <a:pt x="74620" y="161051"/>
                  <a:pt x="75877" y="161051"/>
                  <a:pt x="75877" y="162347"/>
                </a:cubicBezTo>
                <a:cubicBezTo>
                  <a:pt x="75877" y="162347"/>
                  <a:pt x="75877" y="162347"/>
                  <a:pt x="75877" y="218071"/>
                </a:cubicBezTo>
                <a:cubicBezTo>
                  <a:pt x="75877" y="219367"/>
                  <a:pt x="75877" y="219367"/>
                  <a:pt x="74620" y="219367"/>
                </a:cubicBezTo>
                <a:cubicBezTo>
                  <a:pt x="74620" y="220663"/>
                  <a:pt x="74620" y="220663"/>
                  <a:pt x="73363" y="220663"/>
                </a:cubicBezTo>
                <a:cubicBezTo>
                  <a:pt x="73363" y="220663"/>
                  <a:pt x="73363" y="220663"/>
                  <a:pt x="46971" y="211592"/>
                </a:cubicBezTo>
                <a:cubicBezTo>
                  <a:pt x="45714" y="210296"/>
                  <a:pt x="45714" y="210296"/>
                  <a:pt x="45714" y="209000"/>
                </a:cubicBezTo>
                <a:cubicBezTo>
                  <a:pt x="45714" y="209000"/>
                  <a:pt x="45714" y="209000"/>
                  <a:pt x="45714" y="158459"/>
                </a:cubicBezTo>
                <a:cubicBezTo>
                  <a:pt x="45714" y="158459"/>
                  <a:pt x="45714" y="157163"/>
                  <a:pt x="45714" y="157163"/>
                </a:cubicBezTo>
                <a:close/>
                <a:moveTo>
                  <a:pt x="34601" y="131763"/>
                </a:moveTo>
                <a:lnTo>
                  <a:pt x="34601" y="246063"/>
                </a:lnTo>
                <a:lnTo>
                  <a:pt x="161601" y="311151"/>
                </a:lnTo>
                <a:lnTo>
                  <a:pt x="161601" y="133351"/>
                </a:lnTo>
                <a:lnTo>
                  <a:pt x="134613" y="133351"/>
                </a:lnTo>
                <a:close/>
                <a:moveTo>
                  <a:pt x="235241" y="15875"/>
                </a:moveTo>
                <a:cubicBezTo>
                  <a:pt x="235241" y="15875"/>
                  <a:pt x="235241" y="15875"/>
                  <a:pt x="147314" y="120775"/>
                </a:cubicBezTo>
                <a:cubicBezTo>
                  <a:pt x="147314" y="120775"/>
                  <a:pt x="147314" y="120775"/>
                  <a:pt x="165417" y="120775"/>
                </a:cubicBezTo>
                <a:cubicBezTo>
                  <a:pt x="169296" y="120775"/>
                  <a:pt x="171882" y="123365"/>
                  <a:pt x="171882" y="127251"/>
                </a:cubicBezTo>
                <a:cubicBezTo>
                  <a:pt x="171882" y="127251"/>
                  <a:pt x="171882" y="127251"/>
                  <a:pt x="171882" y="311150"/>
                </a:cubicBezTo>
                <a:cubicBezTo>
                  <a:pt x="171882" y="311150"/>
                  <a:pt x="171882" y="311150"/>
                  <a:pt x="222311" y="285249"/>
                </a:cubicBezTo>
                <a:cubicBezTo>
                  <a:pt x="222311" y="285249"/>
                  <a:pt x="222311" y="285249"/>
                  <a:pt x="222311" y="157037"/>
                </a:cubicBezTo>
                <a:cubicBezTo>
                  <a:pt x="222311" y="155742"/>
                  <a:pt x="222311" y="154447"/>
                  <a:pt x="223604" y="154447"/>
                </a:cubicBezTo>
                <a:cubicBezTo>
                  <a:pt x="223604" y="154447"/>
                  <a:pt x="223604" y="154447"/>
                  <a:pt x="257223" y="151857"/>
                </a:cubicBezTo>
                <a:cubicBezTo>
                  <a:pt x="257223" y="151857"/>
                  <a:pt x="258516" y="151857"/>
                  <a:pt x="258516" y="151857"/>
                </a:cubicBezTo>
                <a:cubicBezTo>
                  <a:pt x="258516" y="153152"/>
                  <a:pt x="259809" y="153152"/>
                  <a:pt x="259809" y="153152"/>
                </a:cubicBezTo>
                <a:cubicBezTo>
                  <a:pt x="259809" y="153152"/>
                  <a:pt x="259809" y="153152"/>
                  <a:pt x="259809" y="265823"/>
                </a:cubicBezTo>
                <a:cubicBezTo>
                  <a:pt x="259809" y="265823"/>
                  <a:pt x="259809" y="265823"/>
                  <a:pt x="293429" y="247692"/>
                </a:cubicBezTo>
                <a:cubicBezTo>
                  <a:pt x="293429" y="247692"/>
                  <a:pt x="293429" y="247692"/>
                  <a:pt x="294722" y="118185"/>
                </a:cubicBezTo>
                <a:cubicBezTo>
                  <a:pt x="294722" y="116890"/>
                  <a:pt x="294722" y="115595"/>
                  <a:pt x="296015" y="114300"/>
                </a:cubicBezTo>
                <a:cubicBezTo>
                  <a:pt x="297308" y="113005"/>
                  <a:pt x="298601" y="111710"/>
                  <a:pt x="301187" y="111710"/>
                </a:cubicBezTo>
                <a:lnTo>
                  <a:pt x="307652" y="113005"/>
                </a:lnTo>
                <a:cubicBezTo>
                  <a:pt x="307652" y="113005"/>
                  <a:pt x="307652" y="113005"/>
                  <a:pt x="235241" y="15875"/>
                </a:cubicBezTo>
                <a:close/>
                <a:moveTo>
                  <a:pt x="235348" y="0"/>
                </a:moveTo>
                <a:cubicBezTo>
                  <a:pt x="235348" y="0"/>
                  <a:pt x="237938" y="0"/>
                  <a:pt x="239233" y="0"/>
                </a:cubicBezTo>
                <a:cubicBezTo>
                  <a:pt x="241823" y="1299"/>
                  <a:pt x="241823" y="2598"/>
                  <a:pt x="241823" y="2598"/>
                </a:cubicBezTo>
                <a:cubicBezTo>
                  <a:pt x="241823" y="2598"/>
                  <a:pt x="241823" y="2598"/>
                  <a:pt x="327286" y="115599"/>
                </a:cubicBezTo>
                <a:cubicBezTo>
                  <a:pt x="327286" y="115599"/>
                  <a:pt x="329876" y="119496"/>
                  <a:pt x="327286" y="123392"/>
                </a:cubicBezTo>
                <a:cubicBezTo>
                  <a:pt x="324697" y="125990"/>
                  <a:pt x="322107" y="125990"/>
                  <a:pt x="322107" y="125990"/>
                </a:cubicBezTo>
                <a:cubicBezTo>
                  <a:pt x="322107" y="125990"/>
                  <a:pt x="322107" y="125990"/>
                  <a:pt x="307863" y="124691"/>
                </a:cubicBezTo>
                <a:cubicBezTo>
                  <a:pt x="307863" y="124691"/>
                  <a:pt x="307863" y="124691"/>
                  <a:pt x="307863" y="251980"/>
                </a:cubicBezTo>
                <a:cubicBezTo>
                  <a:pt x="307863" y="254578"/>
                  <a:pt x="306568" y="255877"/>
                  <a:pt x="303978" y="257175"/>
                </a:cubicBezTo>
                <a:cubicBezTo>
                  <a:pt x="303978" y="257175"/>
                  <a:pt x="303978" y="257175"/>
                  <a:pt x="169308" y="327314"/>
                </a:cubicBezTo>
                <a:cubicBezTo>
                  <a:pt x="169308" y="327314"/>
                  <a:pt x="168013" y="328613"/>
                  <a:pt x="166718" y="328613"/>
                </a:cubicBezTo>
                <a:cubicBezTo>
                  <a:pt x="165424" y="328613"/>
                  <a:pt x="164129" y="327314"/>
                  <a:pt x="164129" y="327314"/>
                </a:cubicBezTo>
                <a:cubicBezTo>
                  <a:pt x="164129" y="327314"/>
                  <a:pt x="164129" y="327314"/>
                  <a:pt x="25574" y="254578"/>
                </a:cubicBezTo>
                <a:cubicBezTo>
                  <a:pt x="22984" y="254578"/>
                  <a:pt x="21689" y="251980"/>
                  <a:pt x="21689" y="249382"/>
                </a:cubicBezTo>
                <a:cubicBezTo>
                  <a:pt x="21689" y="249382"/>
                  <a:pt x="21689" y="249382"/>
                  <a:pt x="21689" y="129887"/>
                </a:cubicBezTo>
                <a:cubicBezTo>
                  <a:pt x="21689" y="129887"/>
                  <a:pt x="21689" y="129887"/>
                  <a:pt x="6150" y="129887"/>
                </a:cubicBezTo>
                <a:cubicBezTo>
                  <a:pt x="3561" y="129887"/>
                  <a:pt x="2266" y="128588"/>
                  <a:pt x="971" y="127289"/>
                </a:cubicBezTo>
                <a:cubicBezTo>
                  <a:pt x="-324" y="125990"/>
                  <a:pt x="-324" y="123392"/>
                  <a:pt x="971" y="120795"/>
                </a:cubicBezTo>
                <a:cubicBezTo>
                  <a:pt x="971" y="120795"/>
                  <a:pt x="971" y="120795"/>
                  <a:pt x="34638" y="54552"/>
                </a:cubicBezTo>
                <a:cubicBezTo>
                  <a:pt x="35933" y="51955"/>
                  <a:pt x="37228" y="51955"/>
                  <a:pt x="38523" y="50656"/>
                </a:cubicBezTo>
                <a:cubicBezTo>
                  <a:pt x="38523" y="50656"/>
                  <a:pt x="38523" y="50656"/>
                  <a:pt x="59241" y="45460"/>
                </a:cubicBezTo>
                <a:cubicBezTo>
                  <a:pt x="59241" y="45460"/>
                  <a:pt x="59241" y="45460"/>
                  <a:pt x="59241" y="27276"/>
                </a:cubicBezTo>
                <a:cubicBezTo>
                  <a:pt x="59241" y="24678"/>
                  <a:pt x="60536" y="22081"/>
                  <a:pt x="63126" y="20782"/>
                </a:cubicBezTo>
                <a:cubicBezTo>
                  <a:pt x="63126" y="20782"/>
                  <a:pt x="63126" y="20782"/>
                  <a:pt x="83844" y="14287"/>
                </a:cubicBezTo>
                <a:cubicBezTo>
                  <a:pt x="83844" y="14287"/>
                  <a:pt x="83844" y="14287"/>
                  <a:pt x="85139" y="14287"/>
                </a:cubicBezTo>
                <a:cubicBezTo>
                  <a:pt x="86434" y="14287"/>
                  <a:pt x="86434" y="14287"/>
                  <a:pt x="86434" y="14287"/>
                </a:cubicBezTo>
                <a:cubicBezTo>
                  <a:pt x="86434" y="14287"/>
                  <a:pt x="86434" y="14287"/>
                  <a:pt x="98088" y="16885"/>
                </a:cubicBezTo>
                <a:cubicBezTo>
                  <a:pt x="100678" y="16885"/>
                  <a:pt x="103268" y="19483"/>
                  <a:pt x="103268" y="22081"/>
                </a:cubicBezTo>
                <a:cubicBezTo>
                  <a:pt x="103268" y="22081"/>
                  <a:pt x="103268" y="22081"/>
                  <a:pt x="103268" y="33771"/>
                </a:cubicBezTo>
                <a:cubicBezTo>
                  <a:pt x="103268" y="33771"/>
                  <a:pt x="103268" y="33771"/>
                  <a:pt x="235348" y="0"/>
                </a:cubicBezTo>
                <a:close/>
              </a:path>
            </a:pathLst>
          </a:custGeom>
          <a:solidFill>
            <a:srgbClr val="000000">
              <a:lumMod val="65000"/>
              <a:lumOff val="35000"/>
            </a:srgbClr>
          </a:solidFill>
          <a:ln w="9525">
            <a:noFill/>
            <a:round/>
          </a:ln>
        </p:spPr>
        <p:txBody>
          <a:bodyPr anchor="ctr"/>
          <a:lstStyle/>
          <a:p>
            <a:pPr algn="ctr"/>
            <a:endParaRPr>
              <a:latin typeface="微软雅黑" panose="020B0503020204020204" pitchFamily="34" charset="-122"/>
              <a:ea typeface="微软雅黑" panose="020B0503020204020204" pitchFamily="34" charset="-122"/>
            </a:endParaRPr>
          </a:p>
        </p:txBody>
      </p:sp>
      <p:sp>
        <p:nvSpPr>
          <p:cNvPr id="43" name="文本框 42"/>
          <p:cNvSpPr txBox="1"/>
          <p:nvPr>
            <p:custDataLst>
              <p:tags r:id="rId18"/>
            </p:custDataLst>
          </p:nvPr>
        </p:nvSpPr>
        <p:spPr>
          <a:xfrm>
            <a:off x="3598677" y="2460387"/>
            <a:ext cx="873915" cy="276680"/>
          </a:xfrm>
          <a:prstGeom prst="rect">
            <a:avLst/>
          </a:prstGeom>
          <a:noFill/>
        </p:spPr>
        <p:txBody>
          <a:bodyPr wrap="square" rtlCol="0">
            <a:normAutofit fontScale="55000" lnSpcReduction="20000"/>
          </a:bodyPr>
          <a:lstStyle/>
          <a:p>
            <a:pPr algn="ctr">
              <a:lnSpc>
                <a:spcPct val="120000"/>
              </a:lnSpc>
            </a:pPr>
            <a:r>
              <a:rPr lang="en-US" altLang="zh-CN" sz="2000" b="1" spc="400">
                <a:solidFill>
                  <a:srgbClr val="000000">
                    <a:lumMod val="75000"/>
                    <a:lumOff val="25000"/>
                  </a:srgbClr>
                </a:solidFill>
                <a:latin typeface="微软雅黑" panose="020B0503020204020204" pitchFamily="34" charset="-122"/>
                <a:ea typeface="微软雅黑" panose="020B0503020204020204" pitchFamily="34" charset="-122"/>
              </a:rPr>
              <a:t>PCBA</a:t>
            </a:r>
          </a:p>
        </p:txBody>
      </p:sp>
      <p:graphicFrame>
        <p:nvGraphicFramePr>
          <p:cNvPr id="7" name="对象 6"/>
          <p:cNvGraphicFramePr/>
          <p:nvPr/>
        </p:nvGraphicFramePr>
        <p:xfrm>
          <a:off x="5006128" y="3673475"/>
          <a:ext cx="4455160" cy="2367280"/>
        </p:xfrm>
        <a:graphic>
          <a:graphicData uri="http://schemas.openxmlformats.org/presentationml/2006/ole">
            <mc:AlternateContent xmlns:mc="http://schemas.openxmlformats.org/markup-compatibility/2006">
              <mc:Choice xmlns:v="urn:schemas-microsoft-com:vml" Requires="v">
                <p:oleObj spid="_x0000_s7195" r:id="rId24" imgW="13614400" imgH="7766685" progId="Visio.Drawing.15">
                  <p:embed/>
                </p:oleObj>
              </mc:Choice>
              <mc:Fallback>
                <p:oleObj r:id="rId24" imgW="13614400" imgH="7766685" progId="Visio.Drawing.15">
                  <p:embed/>
                  <p:pic>
                    <p:nvPicPr>
                      <p:cNvPr id="7" name="对象 6"/>
                      <p:cNvPicPr/>
                      <p:nvPr/>
                    </p:nvPicPr>
                    <p:blipFill>
                      <a:blip r:embed="rId25"/>
                      <a:stretch>
                        <a:fillRect/>
                      </a:stretch>
                    </p:blipFill>
                    <p:spPr>
                      <a:xfrm>
                        <a:off x="5006128" y="3673475"/>
                        <a:ext cx="4455160" cy="2367280"/>
                      </a:xfrm>
                      <a:prstGeom prst="rect">
                        <a:avLst/>
                      </a:prstGeom>
                      <a:ln>
                        <a:solidFill>
                          <a:schemeClr val="bg2"/>
                        </a:solidFill>
                      </a:ln>
                    </p:spPr>
                  </p:pic>
                </p:oleObj>
              </mc:Fallback>
            </mc:AlternateContent>
          </a:graphicData>
        </a:graphic>
      </p:graphicFrame>
      <p:sp>
        <p:nvSpPr>
          <p:cNvPr id="26" name="标题 2">
            <a:extLst>
              <a:ext uri="{FF2B5EF4-FFF2-40B4-BE49-F238E27FC236}">
                <a16:creationId xmlns:a16="http://schemas.microsoft.com/office/drawing/2014/main" xmlns="" id="{4A116DB3-2D87-44D3-80FF-1B32B05CEC40}"/>
              </a:ext>
            </a:extLst>
          </p:cNvPr>
          <p:cNvSpPr txBox="1"/>
          <p:nvPr/>
        </p:nvSpPr>
        <p:spPr>
          <a:xfrm>
            <a:off x="1117548" y="291543"/>
            <a:ext cx="5378502"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dirty="0"/>
              <a:t>案例二：菲尼克斯</a:t>
            </a:r>
            <a:r>
              <a:rPr lang="en-US" altLang="zh-CN" dirty="0"/>
              <a:t>APS-PS</a:t>
            </a:r>
            <a:r>
              <a:rPr lang="zh-CN" altLang="en-US" dirty="0"/>
              <a:t>排产模型</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527473" y="1219201"/>
            <a:ext cx="11123507" cy="5348393"/>
            <a:chOff x="494" y="1301"/>
            <a:chExt cx="13138" cy="6317"/>
          </a:xfrm>
        </p:grpSpPr>
        <p:graphicFrame>
          <p:nvGraphicFramePr>
            <p:cNvPr id="11" name="对象 10"/>
            <p:cNvGraphicFramePr/>
            <p:nvPr/>
          </p:nvGraphicFramePr>
          <p:xfrm>
            <a:off x="897" y="4957"/>
            <a:ext cx="4284" cy="2507"/>
          </p:xfrm>
          <a:graphic>
            <a:graphicData uri="http://schemas.openxmlformats.org/presentationml/2006/ole">
              <mc:AlternateContent xmlns:mc="http://schemas.openxmlformats.org/markup-compatibility/2006">
                <mc:Choice xmlns:v="urn:schemas-microsoft-com:vml" Requires="v">
                  <p:oleObj spid="_x0000_s8218" r:id="rId3" imgW="3561080" imgH="1719580" progId="Visio.Drawing.15">
                    <p:embed/>
                  </p:oleObj>
                </mc:Choice>
                <mc:Fallback>
                  <p:oleObj r:id="rId3" imgW="3561080" imgH="1719580" progId="Visio.Drawing.15">
                    <p:embed/>
                    <p:pic>
                      <p:nvPicPr>
                        <p:cNvPr id="11" name="对象 10"/>
                        <p:cNvPicPr/>
                        <p:nvPr/>
                      </p:nvPicPr>
                      <p:blipFill>
                        <a:blip r:embed="rId4"/>
                        <a:stretch>
                          <a:fillRect/>
                        </a:stretch>
                      </p:blipFill>
                      <p:spPr>
                        <a:xfrm>
                          <a:off x="897" y="4957"/>
                          <a:ext cx="4284" cy="2507"/>
                        </a:xfrm>
                        <a:prstGeom prst="rect">
                          <a:avLst/>
                        </a:prstGeom>
                        <a:ln>
                          <a:solidFill>
                            <a:srgbClr val="0070C0"/>
                          </a:solidFill>
                        </a:ln>
                      </p:spPr>
                    </p:pic>
                  </p:oleObj>
                </mc:Fallback>
              </mc:AlternateContent>
            </a:graphicData>
          </a:graphic>
        </p:graphicFrame>
        <p:pic>
          <p:nvPicPr>
            <p:cNvPr id="36" name="图片 35"/>
            <p:cNvPicPr>
              <a:picLocks noChangeAspect="1"/>
            </p:cNvPicPr>
            <p:nvPr/>
          </p:nvPicPr>
          <p:blipFill rotWithShape="1">
            <a:blip r:embed="rId5"/>
            <a:srcRect r="3082"/>
            <a:stretch>
              <a:fillRect/>
            </a:stretch>
          </p:blipFill>
          <p:spPr>
            <a:xfrm>
              <a:off x="5475" y="4803"/>
              <a:ext cx="8157" cy="2815"/>
            </a:xfrm>
            <a:prstGeom prst="rect">
              <a:avLst/>
            </a:prstGeom>
            <a:ln>
              <a:solidFill>
                <a:srgbClr val="0070C0"/>
              </a:solidFill>
            </a:ln>
          </p:spPr>
        </p:pic>
        <p:graphicFrame>
          <p:nvGraphicFramePr>
            <p:cNvPr id="37" name="对象 36"/>
            <p:cNvGraphicFramePr/>
            <p:nvPr/>
          </p:nvGraphicFramePr>
          <p:xfrm>
            <a:off x="5215" y="1301"/>
            <a:ext cx="8416" cy="1760"/>
          </p:xfrm>
          <a:graphic>
            <a:graphicData uri="http://schemas.openxmlformats.org/presentationml/2006/ole">
              <mc:AlternateContent xmlns:mc="http://schemas.openxmlformats.org/markup-compatibility/2006">
                <mc:Choice xmlns:v="urn:schemas-microsoft-com:vml" Requires="v">
                  <p:oleObj spid="_x0000_s8219" r:id="rId6" imgW="7514590" imgH="1313815" progId="Visio.Drawing.15">
                    <p:embed/>
                  </p:oleObj>
                </mc:Choice>
                <mc:Fallback>
                  <p:oleObj r:id="rId6" imgW="7514590" imgH="1313815" progId="Visio.Drawing.15">
                    <p:embed/>
                    <p:pic>
                      <p:nvPicPr>
                        <p:cNvPr id="37" name="对象 36"/>
                        <p:cNvPicPr/>
                        <p:nvPr/>
                      </p:nvPicPr>
                      <p:blipFill>
                        <a:blip r:embed="rId7"/>
                        <a:stretch>
                          <a:fillRect/>
                        </a:stretch>
                      </p:blipFill>
                      <p:spPr>
                        <a:xfrm>
                          <a:off x="5215" y="1301"/>
                          <a:ext cx="8416" cy="1760"/>
                        </a:xfrm>
                        <a:prstGeom prst="rect">
                          <a:avLst/>
                        </a:prstGeom>
                        <a:ln>
                          <a:solidFill>
                            <a:srgbClr val="0070C0"/>
                          </a:solidFill>
                        </a:ln>
                      </p:spPr>
                    </p:pic>
                  </p:oleObj>
                </mc:Fallback>
              </mc:AlternateContent>
            </a:graphicData>
          </a:graphic>
        </p:graphicFrame>
        <p:pic>
          <p:nvPicPr>
            <p:cNvPr id="42" name="图片 41"/>
            <p:cNvPicPr>
              <a:picLocks noChangeAspect="1"/>
            </p:cNvPicPr>
            <p:nvPr/>
          </p:nvPicPr>
          <p:blipFill rotWithShape="1">
            <a:blip r:embed="rId8"/>
            <a:srcRect l="897" t="32813" r="3835"/>
            <a:stretch>
              <a:fillRect/>
            </a:stretch>
          </p:blipFill>
          <p:spPr>
            <a:xfrm>
              <a:off x="5479" y="3079"/>
              <a:ext cx="8152" cy="1548"/>
            </a:xfrm>
            <a:prstGeom prst="rect">
              <a:avLst/>
            </a:prstGeom>
            <a:ln>
              <a:solidFill>
                <a:srgbClr val="0070C0"/>
              </a:solidFill>
            </a:ln>
          </p:spPr>
        </p:pic>
        <p:pic>
          <p:nvPicPr>
            <p:cNvPr id="44"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5879" r="25251" b="-6667"/>
            <a:stretch>
              <a:fillRect/>
            </a:stretch>
          </p:blipFill>
          <p:spPr bwMode="auto">
            <a:xfrm>
              <a:off x="496" y="1301"/>
              <a:ext cx="4401" cy="4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Phoenix Contac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4" y="1301"/>
              <a:ext cx="1845" cy="480"/>
            </a:xfrm>
            <a:prstGeom prst="rect">
              <a:avLst/>
            </a:prstGeom>
            <a:noFill/>
            <a:extLst>
              <a:ext uri="{909E8E84-426E-40DD-AFC4-6F175D3DCCD1}">
                <a14:hiddenFill xmlns:a14="http://schemas.microsoft.com/office/drawing/2010/main">
                  <a:solidFill>
                    <a:srgbClr val="FFFFFF"/>
                  </a:solidFill>
                </a14:hiddenFill>
              </a:ext>
            </a:extLst>
          </p:spPr>
        </p:pic>
        <p:sp>
          <p:nvSpPr>
            <p:cNvPr id="46" name="圆角矩形 45"/>
            <p:cNvSpPr/>
            <p:nvPr/>
          </p:nvSpPr>
          <p:spPr>
            <a:xfrm>
              <a:off x="5192" y="1301"/>
              <a:ext cx="8439" cy="1765"/>
            </a:xfrm>
            <a:prstGeom prst="roundRect">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540" tIns="121769" rIns="243540" bIns="121769" rtlCol="0" anchor="ctr"/>
            <a:lstStyle/>
            <a:p>
              <a:pPr algn="ctr">
                <a:lnSpc>
                  <a:spcPct val="130000"/>
                </a:lnSpc>
              </a:pPr>
              <a:endParaRPr lang="zh-CN" altLang="en-US" sz="1000" dirty="0">
                <a:cs typeface="+mn-ea"/>
                <a:sym typeface="思源黑体旧字形 Light" panose="020B0300000000000000" pitchFamily="34" charset="-128"/>
              </a:endParaRPr>
            </a:p>
          </p:txBody>
        </p:sp>
        <p:sp>
          <p:nvSpPr>
            <p:cNvPr id="47" name="圆角矩形 46"/>
            <p:cNvSpPr/>
            <p:nvPr/>
          </p:nvSpPr>
          <p:spPr>
            <a:xfrm>
              <a:off x="5192" y="3068"/>
              <a:ext cx="8439" cy="1558"/>
            </a:xfrm>
            <a:prstGeom prst="roundRect">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540" tIns="121769" rIns="243540" bIns="121769" rtlCol="0" anchor="ctr"/>
            <a:lstStyle/>
            <a:p>
              <a:pPr algn="ctr">
                <a:lnSpc>
                  <a:spcPct val="130000"/>
                </a:lnSpc>
              </a:pPr>
              <a:endParaRPr lang="zh-CN" altLang="en-US" sz="1000" dirty="0">
                <a:cs typeface="+mn-ea"/>
                <a:sym typeface="思源黑体旧字形 Light" panose="020B0300000000000000" pitchFamily="34" charset="-128"/>
              </a:endParaRPr>
            </a:p>
          </p:txBody>
        </p:sp>
        <p:sp>
          <p:nvSpPr>
            <p:cNvPr id="48" name="圆角矩形 47"/>
            <p:cNvSpPr/>
            <p:nvPr/>
          </p:nvSpPr>
          <p:spPr>
            <a:xfrm>
              <a:off x="496" y="4803"/>
              <a:ext cx="13136" cy="2815"/>
            </a:xfrm>
            <a:prstGeom prst="roundRect">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3540" tIns="121769" rIns="243540" bIns="121769" rtlCol="0" anchor="ctr"/>
            <a:lstStyle/>
            <a:p>
              <a:pPr algn="ctr">
                <a:lnSpc>
                  <a:spcPct val="130000"/>
                </a:lnSpc>
              </a:pPr>
              <a:endParaRPr lang="zh-CN" altLang="en-US" sz="1000" dirty="0">
                <a:cs typeface="+mn-ea"/>
                <a:sym typeface="思源黑体旧字形 Light" panose="020B0300000000000000" pitchFamily="34" charset="-128"/>
              </a:endParaRPr>
            </a:p>
          </p:txBody>
        </p:sp>
        <p:sp>
          <p:nvSpPr>
            <p:cNvPr id="49" name="文本框 48"/>
            <p:cNvSpPr txBox="1"/>
            <p:nvPr/>
          </p:nvSpPr>
          <p:spPr>
            <a:xfrm>
              <a:off x="5202" y="3081"/>
              <a:ext cx="405" cy="1548"/>
            </a:xfrm>
            <a:prstGeom prst="rect">
              <a:avLst/>
            </a:prstGeom>
            <a:solidFill>
              <a:srgbClr val="253C67"/>
            </a:solidFill>
            <a:ln>
              <a:noFill/>
            </a:ln>
          </p:spPr>
          <p:txBody>
            <a:bodyPr vert="horz" wrap="square" rtlCol="0" anchor="ctr" anchorCtr="1">
              <a:noAutofit/>
              <a:scene3d>
                <a:camera prst="orthographicFront"/>
                <a:lightRig rig="threePt" dir="t"/>
              </a:scene3d>
              <a:sp3d contourW="12700"/>
            </a:bodyPr>
            <a:lstStyle>
              <a:defPPr>
                <a:defRPr lang="en-US"/>
              </a:defPPr>
              <a:lvl1pPr>
                <a:defRPr sz="1600">
                  <a:latin typeface="微软雅黑" panose="020B0503020204020204" pitchFamily="34" charset="-122"/>
                  <a:ea typeface="微软雅黑" panose="020B0503020204020204" pitchFamily="34" charset="-122"/>
                </a:defRPr>
              </a:lvl1pPr>
            </a:lstStyle>
            <a:p>
              <a:r>
                <a:rPr lang="zh-CN" altLang="en-US" dirty="0">
                  <a:solidFill>
                    <a:schemeClr val="bg1"/>
                  </a:solidFill>
                </a:rPr>
                <a:t>排产结果</a:t>
              </a:r>
            </a:p>
          </p:txBody>
        </p:sp>
        <p:sp>
          <p:nvSpPr>
            <p:cNvPr id="50" name="文本框 49"/>
            <p:cNvSpPr txBox="1"/>
            <p:nvPr/>
          </p:nvSpPr>
          <p:spPr>
            <a:xfrm>
              <a:off x="5209" y="1301"/>
              <a:ext cx="405" cy="1760"/>
            </a:xfrm>
            <a:prstGeom prst="rect">
              <a:avLst/>
            </a:prstGeom>
            <a:solidFill>
              <a:srgbClr val="253C67"/>
            </a:solidFill>
          </p:spPr>
          <p:txBody>
            <a:bodyPr vert="horz" wrap="square" rtlCol="0" anchor="ctr" anchorCtr="1">
              <a:noAutofit/>
              <a:scene3d>
                <a:camera prst="orthographicFront"/>
                <a:lightRig rig="threePt" dir="t"/>
              </a:scene3d>
              <a:sp3d contourW="12700"/>
            </a:bodyPr>
            <a:lstStyle>
              <a:defPPr>
                <a:defRPr lang="en-US"/>
              </a:defPPr>
              <a:lvl1pPr>
                <a:defRPr sz="1600">
                  <a:solidFill>
                    <a:schemeClr val="bg1"/>
                  </a:solidFill>
                  <a:latin typeface="微软雅黑" panose="020B0503020204020204" pitchFamily="34" charset="-122"/>
                  <a:ea typeface="微软雅黑" panose="020B0503020204020204" pitchFamily="34" charset="-122"/>
                </a:defRPr>
              </a:lvl1pPr>
            </a:lstStyle>
            <a:p>
              <a:r>
                <a:rPr lang="zh-CN" altLang="en-US" dirty="0"/>
                <a:t>组合模具难题</a:t>
              </a:r>
            </a:p>
          </p:txBody>
        </p:sp>
        <p:sp>
          <p:nvSpPr>
            <p:cNvPr id="51" name="文本框 50"/>
            <p:cNvSpPr txBox="1"/>
            <p:nvPr/>
          </p:nvSpPr>
          <p:spPr>
            <a:xfrm>
              <a:off x="494" y="4804"/>
              <a:ext cx="405" cy="2815"/>
            </a:xfrm>
            <a:prstGeom prst="rect">
              <a:avLst/>
            </a:prstGeom>
            <a:solidFill>
              <a:srgbClr val="253C67"/>
            </a:solidFill>
          </p:spPr>
          <p:txBody>
            <a:bodyPr vert="horz" wrap="square" rtlCol="0" anchor="ctr" anchorCtr="1">
              <a:noAutofit/>
              <a:scene3d>
                <a:camera prst="orthographicFront"/>
                <a:lightRig rig="threePt" dir="t"/>
              </a:scene3d>
              <a:sp3d contourW="12700"/>
            </a:bodyPr>
            <a:lstStyle>
              <a:defPPr>
                <a:defRPr lang="en-US"/>
              </a:defPPr>
              <a:lvl1pPr>
                <a:defRPr sz="1600">
                  <a:solidFill>
                    <a:schemeClr val="bg1"/>
                  </a:solidFill>
                  <a:latin typeface="微软雅黑" panose="020B0503020204020204" pitchFamily="34" charset="-122"/>
                  <a:ea typeface="微软雅黑" panose="020B0503020204020204" pitchFamily="34" charset="-122"/>
                </a:defRPr>
              </a:lvl1pPr>
            </a:lstStyle>
            <a:p>
              <a:r>
                <a:rPr lang="zh-CN" altLang="en-US" dirty="0"/>
                <a:t>柔性人员排班难题</a:t>
              </a:r>
            </a:p>
          </p:txBody>
        </p:sp>
        <p:sp>
          <p:nvSpPr>
            <p:cNvPr id="52" name="文本框 51"/>
            <p:cNvSpPr txBox="1"/>
            <p:nvPr/>
          </p:nvSpPr>
          <p:spPr>
            <a:xfrm>
              <a:off x="5209" y="4802"/>
              <a:ext cx="405" cy="2817"/>
            </a:xfrm>
            <a:prstGeom prst="rect">
              <a:avLst/>
            </a:prstGeom>
            <a:solidFill>
              <a:srgbClr val="253C67"/>
            </a:solidFill>
          </p:spPr>
          <p:txBody>
            <a:bodyPr vert="horz" wrap="square" rtlCol="0" anchor="ctr" anchorCtr="1">
              <a:noAutofit/>
              <a:scene3d>
                <a:camera prst="orthographicFront"/>
                <a:lightRig rig="threePt" dir="t"/>
              </a:scene3d>
              <a:sp3d contourW="12700"/>
            </a:bodyPr>
            <a:lstStyle>
              <a:defPPr>
                <a:defRPr lang="en-US"/>
              </a:defPPr>
              <a:lvl1pPr>
                <a:defRPr sz="1600">
                  <a:solidFill>
                    <a:schemeClr val="bg1"/>
                  </a:solidFill>
                  <a:latin typeface="微软雅黑" panose="020B0503020204020204" pitchFamily="34" charset="-122"/>
                  <a:ea typeface="微软雅黑" panose="020B0503020204020204" pitchFamily="34" charset="-122"/>
                </a:defRPr>
              </a:lvl1pPr>
            </a:lstStyle>
            <a:p>
              <a:r>
                <a:rPr lang="zh-CN" altLang="en-US" dirty="0"/>
                <a:t>排产结果</a:t>
              </a:r>
            </a:p>
          </p:txBody>
        </p:sp>
        <p:pic>
          <p:nvPicPr>
            <p:cNvPr id="53" name="图片 52"/>
            <p:cNvPicPr>
              <a:picLocks noChangeAspect="1"/>
            </p:cNvPicPr>
            <p:nvPr/>
          </p:nvPicPr>
          <p:blipFill>
            <a:blip r:embed="rId11"/>
            <a:stretch>
              <a:fillRect/>
            </a:stretch>
          </p:blipFill>
          <p:spPr>
            <a:xfrm>
              <a:off x="494" y="1975"/>
              <a:ext cx="4401" cy="2468"/>
            </a:xfrm>
            <a:prstGeom prst="rect">
              <a:avLst/>
            </a:prstGeom>
          </p:spPr>
        </p:pic>
      </p:grpSp>
      <p:sp>
        <p:nvSpPr>
          <p:cNvPr id="20" name="标题 2">
            <a:extLst>
              <a:ext uri="{FF2B5EF4-FFF2-40B4-BE49-F238E27FC236}">
                <a16:creationId xmlns:a16="http://schemas.microsoft.com/office/drawing/2014/main" xmlns="" id="{E0C7FC15-5350-419F-BE3A-915731FCE638}"/>
              </a:ext>
            </a:extLst>
          </p:cNvPr>
          <p:cNvSpPr txBox="1"/>
          <p:nvPr/>
        </p:nvSpPr>
        <p:spPr>
          <a:xfrm>
            <a:off x="1117548" y="291543"/>
            <a:ext cx="5588052"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dirty="0"/>
              <a:t>案例二：菲尼克斯</a:t>
            </a:r>
            <a:r>
              <a:rPr lang="en-US" altLang="zh-CN" dirty="0"/>
              <a:t>APS-</a:t>
            </a:r>
            <a:r>
              <a:rPr lang="zh-CN" altLang="en-US" dirty="0"/>
              <a:t>关键技术突破</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矩形 147">
            <a:extLst>
              <a:ext uri="{FF2B5EF4-FFF2-40B4-BE49-F238E27FC236}">
                <a16:creationId xmlns:a16="http://schemas.microsoft.com/office/drawing/2014/main" xmlns="" id="{EA4EA7A0-5B37-4F8F-AF96-82ADFD80B9A2}"/>
              </a:ext>
            </a:extLst>
          </p:cNvPr>
          <p:cNvSpPr/>
          <p:nvPr/>
        </p:nvSpPr>
        <p:spPr>
          <a:xfrm>
            <a:off x="349027" y="3886374"/>
            <a:ext cx="11506978" cy="28827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xmlns="" id="{FE1E048D-CC35-4076-9CB4-C33826809824}"/>
              </a:ext>
            </a:extLst>
          </p:cNvPr>
          <p:cNvSpPr/>
          <p:nvPr/>
        </p:nvSpPr>
        <p:spPr>
          <a:xfrm>
            <a:off x="342511" y="1104900"/>
            <a:ext cx="11506978" cy="27209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标题 2">
            <a:extLst>
              <a:ext uri="{FF2B5EF4-FFF2-40B4-BE49-F238E27FC236}">
                <a16:creationId xmlns:a16="http://schemas.microsoft.com/office/drawing/2014/main" xmlns="" id="{4AE97086-D9D9-4F97-A36C-FBE164BFEB61}"/>
              </a:ext>
            </a:extLst>
          </p:cNvPr>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dirty="0"/>
              <a:t>案例三：电科十所</a:t>
            </a:r>
          </a:p>
        </p:txBody>
      </p:sp>
      <p:sp>
        <p:nvSpPr>
          <p:cNvPr id="63" name="文本框 62">
            <a:extLst>
              <a:ext uri="{FF2B5EF4-FFF2-40B4-BE49-F238E27FC236}">
                <a16:creationId xmlns:a16="http://schemas.microsoft.com/office/drawing/2014/main" xmlns="" id="{4D5D518B-9564-4FCE-B0D8-1C1B4A041DBF}"/>
              </a:ext>
            </a:extLst>
          </p:cNvPr>
          <p:cNvSpPr txBox="1"/>
          <p:nvPr/>
        </p:nvSpPr>
        <p:spPr>
          <a:xfrm>
            <a:off x="342511" y="986708"/>
            <a:ext cx="11361085" cy="506292"/>
          </a:xfrm>
          <a:prstGeom prst="rect">
            <a:avLst/>
          </a:prstGeom>
          <a:noFill/>
        </p:spPr>
        <p:txBody>
          <a:bodyPr wrap="square">
            <a:spAutoFit/>
          </a:bodyPr>
          <a:lstStyle/>
          <a:p>
            <a:pPr>
              <a:lnSpc>
                <a:spcPct val="150000"/>
              </a:lnSpc>
            </a:pPr>
            <a:r>
              <a:rPr lang="zh-CN" altLang="en-US" sz="2000" b="1" dirty="0"/>
              <a:t>产品结构</a:t>
            </a:r>
            <a:endParaRPr lang="zh-CN" altLang="en-US" dirty="0"/>
          </a:p>
        </p:txBody>
      </p:sp>
      <p:sp>
        <p:nvSpPr>
          <p:cNvPr id="64" name="文本框 63">
            <a:extLst>
              <a:ext uri="{FF2B5EF4-FFF2-40B4-BE49-F238E27FC236}">
                <a16:creationId xmlns:a16="http://schemas.microsoft.com/office/drawing/2014/main" xmlns="" id="{3DFD52AB-16DE-477B-B5B4-D2F9E7F976B4}"/>
              </a:ext>
            </a:extLst>
          </p:cNvPr>
          <p:cNvSpPr txBox="1"/>
          <p:nvPr/>
        </p:nvSpPr>
        <p:spPr>
          <a:xfrm>
            <a:off x="342511" y="3767983"/>
            <a:ext cx="11361085" cy="506292"/>
          </a:xfrm>
          <a:prstGeom prst="rect">
            <a:avLst/>
          </a:prstGeom>
          <a:noFill/>
        </p:spPr>
        <p:txBody>
          <a:bodyPr wrap="square">
            <a:spAutoFit/>
          </a:bodyPr>
          <a:lstStyle/>
          <a:p>
            <a:pPr>
              <a:lnSpc>
                <a:spcPct val="150000"/>
              </a:lnSpc>
            </a:pPr>
            <a:r>
              <a:rPr lang="zh-CN" altLang="en-US" sz="2000" b="1" dirty="0"/>
              <a:t>加工过程</a:t>
            </a:r>
            <a:endParaRPr lang="zh-CN" altLang="en-US" dirty="0"/>
          </a:p>
        </p:txBody>
      </p:sp>
      <p:grpSp>
        <p:nvGrpSpPr>
          <p:cNvPr id="67" name="组合 66">
            <a:extLst>
              <a:ext uri="{FF2B5EF4-FFF2-40B4-BE49-F238E27FC236}">
                <a16:creationId xmlns:a16="http://schemas.microsoft.com/office/drawing/2014/main" xmlns="" id="{3B719B5C-D1B4-4A0D-935D-B1E7634291FA}"/>
              </a:ext>
            </a:extLst>
          </p:cNvPr>
          <p:cNvGrpSpPr/>
          <p:nvPr/>
        </p:nvGrpSpPr>
        <p:grpSpPr>
          <a:xfrm>
            <a:off x="1576089" y="1543367"/>
            <a:ext cx="9039822" cy="2155825"/>
            <a:chOff x="1144322" y="2077692"/>
            <a:chExt cx="9610000" cy="4015133"/>
          </a:xfrm>
        </p:grpSpPr>
        <p:sp>
          <p:nvSpPr>
            <p:cNvPr id="68" name="矩形 67">
              <a:extLst>
                <a:ext uri="{FF2B5EF4-FFF2-40B4-BE49-F238E27FC236}">
                  <a16:creationId xmlns:a16="http://schemas.microsoft.com/office/drawing/2014/main" xmlns="" id="{9E3BBA6C-1990-457C-B584-63A4BD98F0A7}"/>
                </a:ext>
              </a:extLst>
            </p:cNvPr>
            <p:cNvSpPr/>
            <p:nvPr/>
          </p:nvSpPr>
          <p:spPr>
            <a:xfrm>
              <a:off x="9394486" y="3123090"/>
              <a:ext cx="1359836"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系统成品</a:t>
              </a:r>
            </a:p>
          </p:txBody>
        </p:sp>
        <p:sp>
          <p:nvSpPr>
            <p:cNvPr id="69" name="矩形 68">
              <a:extLst>
                <a:ext uri="{FF2B5EF4-FFF2-40B4-BE49-F238E27FC236}">
                  <a16:creationId xmlns:a16="http://schemas.microsoft.com/office/drawing/2014/main" xmlns="" id="{E8113E99-48E5-4BFC-B12F-3FFAC1AB278F}"/>
                </a:ext>
              </a:extLst>
            </p:cNvPr>
            <p:cNvSpPr/>
            <p:nvPr/>
          </p:nvSpPr>
          <p:spPr>
            <a:xfrm>
              <a:off x="7747224" y="3111096"/>
              <a:ext cx="1359836"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单机成品</a:t>
              </a:r>
            </a:p>
          </p:txBody>
        </p:sp>
        <p:sp>
          <p:nvSpPr>
            <p:cNvPr id="70" name="矩形 69">
              <a:extLst>
                <a:ext uri="{FF2B5EF4-FFF2-40B4-BE49-F238E27FC236}">
                  <a16:creationId xmlns:a16="http://schemas.microsoft.com/office/drawing/2014/main" xmlns="" id="{3E7E821C-02FB-4967-9448-DEA37AC089F3}"/>
                </a:ext>
              </a:extLst>
            </p:cNvPr>
            <p:cNvSpPr/>
            <p:nvPr/>
          </p:nvSpPr>
          <p:spPr>
            <a:xfrm>
              <a:off x="6099962" y="3123091"/>
              <a:ext cx="1359836"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模块</a:t>
              </a:r>
            </a:p>
          </p:txBody>
        </p:sp>
        <p:sp>
          <p:nvSpPr>
            <p:cNvPr id="74" name="矩形 73">
              <a:extLst>
                <a:ext uri="{FF2B5EF4-FFF2-40B4-BE49-F238E27FC236}">
                  <a16:creationId xmlns:a16="http://schemas.microsoft.com/office/drawing/2014/main" xmlns="" id="{3659AE87-957A-4719-A84D-D71DBB63712E}"/>
                </a:ext>
              </a:extLst>
            </p:cNvPr>
            <p:cNvSpPr/>
            <p:nvPr/>
          </p:nvSpPr>
          <p:spPr>
            <a:xfrm>
              <a:off x="4452700" y="4150403"/>
              <a:ext cx="1359836"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机械组件</a:t>
              </a:r>
            </a:p>
          </p:txBody>
        </p:sp>
        <p:sp>
          <p:nvSpPr>
            <p:cNvPr id="75" name="矩形 74">
              <a:extLst>
                <a:ext uri="{FF2B5EF4-FFF2-40B4-BE49-F238E27FC236}">
                  <a16:creationId xmlns:a16="http://schemas.microsoft.com/office/drawing/2014/main" xmlns="" id="{E9168177-FDB7-4A11-8195-53B68836E296}"/>
                </a:ext>
              </a:extLst>
            </p:cNvPr>
            <p:cNvSpPr/>
            <p:nvPr/>
          </p:nvSpPr>
          <p:spPr>
            <a:xfrm>
              <a:off x="4452700" y="2077692"/>
              <a:ext cx="1359836"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PCBA</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76" name="矩形 75">
              <a:extLst>
                <a:ext uri="{FF2B5EF4-FFF2-40B4-BE49-F238E27FC236}">
                  <a16:creationId xmlns:a16="http://schemas.microsoft.com/office/drawing/2014/main" xmlns="" id="{F35E74AC-EA0B-4DDA-BF49-086BA7A0C7AB}"/>
                </a:ext>
              </a:extLst>
            </p:cNvPr>
            <p:cNvSpPr/>
            <p:nvPr/>
          </p:nvSpPr>
          <p:spPr>
            <a:xfrm>
              <a:off x="2798512" y="4147455"/>
              <a:ext cx="1359836"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机械零件</a:t>
              </a:r>
            </a:p>
          </p:txBody>
        </p:sp>
        <p:sp>
          <p:nvSpPr>
            <p:cNvPr id="78" name="矩形 77">
              <a:extLst>
                <a:ext uri="{FF2B5EF4-FFF2-40B4-BE49-F238E27FC236}">
                  <a16:creationId xmlns:a16="http://schemas.microsoft.com/office/drawing/2014/main" xmlns="" id="{6C9868C0-3C69-472D-883D-20730C2AFEAC}"/>
                </a:ext>
              </a:extLst>
            </p:cNvPr>
            <p:cNvSpPr/>
            <p:nvPr/>
          </p:nvSpPr>
          <p:spPr>
            <a:xfrm>
              <a:off x="2798512" y="2079169"/>
              <a:ext cx="1359836" cy="590779"/>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电子件</a:t>
              </a:r>
            </a:p>
          </p:txBody>
        </p:sp>
        <p:cxnSp>
          <p:nvCxnSpPr>
            <p:cNvPr id="79" name="直接箭头连接符 78">
              <a:extLst>
                <a:ext uri="{FF2B5EF4-FFF2-40B4-BE49-F238E27FC236}">
                  <a16:creationId xmlns:a16="http://schemas.microsoft.com/office/drawing/2014/main" xmlns="" id="{5BDD9D0F-E75D-4FCA-92B1-13D071B0CA2D}"/>
                </a:ext>
              </a:extLst>
            </p:cNvPr>
            <p:cNvCxnSpPr>
              <a:stCxn id="69" idx="3"/>
              <a:endCxn id="68" idx="1"/>
            </p:cNvCxnSpPr>
            <p:nvPr/>
          </p:nvCxnSpPr>
          <p:spPr>
            <a:xfrm>
              <a:off x="9107060" y="3406486"/>
              <a:ext cx="287426" cy="119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肘形连接符 42">
              <a:extLst>
                <a:ext uri="{FF2B5EF4-FFF2-40B4-BE49-F238E27FC236}">
                  <a16:creationId xmlns:a16="http://schemas.microsoft.com/office/drawing/2014/main" xmlns="" id="{747293F5-FC55-44AB-9E70-0EB4ACAF8E30}"/>
                </a:ext>
              </a:extLst>
            </p:cNvPr>
            <p:cNvCxnSpPr>
              <a:stCxn id="75" idx="3"/>
              <a:endCxn id="69" idx="0"/>
            </p:cNvCxnSpPr>
            <p:nvPr/>
          </p:nvCxnSpPr>
          <p:spPr>
            <a:xfrm>
              <a:off x="5812536" y="2373082"/>
              <a:ext cx="2614606" cy="738014"/>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肘形连接符 44">
              <a:extLst>
                <a:ext uri="{FF2B5EF4-FFF2-40B4-BE49-F238E27FC236}">
                  <a16:creationId xmlns:a16="http://schemas.microsoft.com/office/drawing/2014/main" xmlns="" id="{F1F913FD-8C11-4D55-ADF8-8A5659461409}"/>
                </a:ext>
              </a:extLst>
            </p:cNvPr>
            <p:cNvCxnSpPr>
              <a:stCxn id="74" idx="3"/>
              <a:endCxn id="69" idx="2"/>
            </p:cNvCxnSpPr>
            <p:nvPr/>
          </p:nvCxnSpPr>
          <p:spPr>
            <a:xfrm flipV="1">
              <a:off x="5812536" y="3701875"/>
              <a:ext cx="2614606" cy="74391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a:extLst>
                <a:ext uri="{FF2B5EF4-FFF2-40B4-BE49-F238E27FC236}">
                  <a16:creationId xmlns:a16="http://schemas.microsoft.com/office/drawing/2014/main" xmlns="" id="{37F4E0EE-0F68-40DC-87B6-32826828F2E0}"/>
                </a:ext>
              </a:extLst>
            </p:cNvPr>
            <p:cNvCxnSpPr>
              <a:stCxn id="70" idx="3"/>
              <a:endCxn id="69" idx="1"/>
            </p:cNvCxnSpPr>
            <p:nvPr/>
          </p:nvCxnSpPr>
          <p:spPr>
            <a:xfrm flipV="1">
              <a:off x="7459798" y="3406486"/>
              <a:ext cx="287426" cy="119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肘形连接符 48">
              <a:extLst>
                <a:ext uri="{FF2B5EF4-FFF2-40B4-BE49-F238E27FC236}">
                  <a16:creationId xmlns:a16="http://schemas.microsoft.com/office/drawing/2014/main" xmlns="" id="{23B59B2B-B74D-4779-A00A-82E3F12CC293}"/>
                </a:ext>
              </a:extLst>
            </p:cNvPr>
            <p:cNvCxnSpPr>
              <a:stCxn id="75" idx="3"/>
              <a:endCxn id="70" idx="0"/>
            </p:cNvCxnSpPr>
            <p:nvPr/>
          </p:nvCxnSpPr>
          <p:spPr>
            <a:xfrm>
              <a:off x="5812536" y="2373082"/>
              <a:ext cx="967344" cy="750009"/>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肘形连接符 51">
              <a:extLst>
                <a:ext uri="{FF2B5EF4-FFF2-40B4-BE49-F238E27FC236}">
                  <a16:creationId xmlns:a16="http://schemas.microsoft.com/office/drawing/2014/main" xmlns="" id="{7C9A6C3E-ADDB-4812-93A7-C5FD8E59405C}"/>
                </a:ext>
              </a:extLst>
            </p:cNvPr>
            <p:cNvCxnSpPr>
              <a:stCxn id="74" idx="3"/>
              <a:endCxn id="70" idx="2"/>
            </p:cNvCxnSpPr>
            <p:nvPr/>
          </p:nvCxnSpPr>
          <p:spPr>
            <a:xfrm flipV="1">
              <a:off x="5812536" y="3713870"/>
              <a:ext cx="967344" cy="731923"/>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肘形连接符 58">
              <a:extLst>
                <a:ext uri="{FF2B5EF4-FFF2-40B4-BE49-F238E27FC236}">
                  <a16:creationId xmlns:a16="http://schemas.microsoft.com/office/drawing/2014/main" xmlns="" id="{A1CD765D-5986-4BC5-B3C3-248B9F90C39B}"/>
                </a:ext>
              </a:extLst>
            </p:cNvPr>
            <p:cNvCxnSpPr>
              <a:stCxn id="78" idx="0"/>
              <a:endCxn id="69" idx="0"/>
            </p:cNvCxnSpPr>
            <p:nvPr/>
          </p:nvCxnSpPr>
          <p:spPr>
            <a:xfrm rot="16200000" flipH="1">
              <a:off x="5436822" y="120776"/>
              <a:ext cx="1031927" cy="4948712"/>
            </a:xfrm>
            <a:prstGeom prst="bentConnector3">
              <a:avLst>
                <a:gd name="adj1" fmla="val -2215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肘形连接符 60">
              <a:extLst>
                <a:ext uri="{FF2B5EF4-FFF2-40B4-BE49-F238E27FC236}">
                  <a16:creationId xmlns:a16="http://schemas.microsoft.com/office/drawing/2014/main" xmlns="" id="{9B76FCF1-77D1-44AE-AB73-AB898B521A75}"/>
                </a:ext>
              </a:extLst>
            </p:cNvPr>
            <p:cNvCxnSpPr>
              <a:stCxn id="78" idx="2"/>
              <a:endCxn id="70" idx="1"/>
            </p:cNvCxnSpPr>
            <p:nvPr/>
          </p:nvCxnSpPr>
          <p:spPr>
            <a:xfrm rot="16200000" flipH="1">
              <a:off x="4414930" y="1733448"/>
              <a:ext cx="748533" cy="2621532"/>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矩形 89">
              <a:extLst>
                <a:ext uri="{FF2B5EF4-FFF2-40B4-BE49-F238E27FC236}">
                  <a16:creationId xmlns:a16="http://schemas.microsoft.com/office/drawing/2014/main" xmlns="" id="{0AD1361A-F1E5-44F5-A012-6ED11FEA0896}"/>
                </a:ext>
              </a:extLst>
            </p:cNvPr>
            <p:cNvSpPr/>
            <p:nvPr/>
          </p:nvSpPr>
          <p:spPr>
            <a:xfrm>
              <a:off x="1144324" y="4147455"/>
              <a:ext cx="1359836" cy="590779"/>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原料</a:t>
              </a:r>
            </a:p>
          </p:txBody>
        </p:sp>
        <p:cxnSp>
          <p:nvCxnSpPr>
            <p:cNvPr id="92" name="直接箭头连接符 91">
              <a:extLst>
                <a:ext uri="{FF2B5EF4-FFF2-40B4-BE49-F238E27FC236}">
                  <a16:creationId xmlns:a16="http://schemas.microsoft.com/office/drawing/2014/main" xmlns="" id="{631571A7-FD0F-4DA7-8BC9-99045B3BB4C6}"/>
                </a:ext>
              </a:extLst>
            </p:cNvPr>
            <p:cNvCxnSpPr>
              <a:stCxn id="90" idx="3"/>
              <a:endCxn id="76" idx="1"/>
            </p:cNvCxnSpPr>
            <p:nvPr/>
          </p:nvCxnSpPr>
          <p:spPr>
            <a:xfrm>
              <a:off x="2504160" y="4442845"/>
              <a:ext cx="2943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接箭头连接符 92">
              <a:extLst>
                <a:ext uri="{FF2B5EF4-FFF2-40B4-BE49-F238E27FC236}">
                  <a16:creationId xmlns:a16="http://schemas.microsoft.com/office/drawing/2014/main" xmlns="" id="{210DDA47-698B-4511-BE01-30281AFF96ED}"/>
                </a:ext>
              </a:extLst>
            </p:cNvPr>
            <p:cNvCxnSpPr>
              <a:stCxn id="76" idx="3"/>
              <a:endCxn id="74" idx="1"/>
            </p:cNvCxnSpPr>
            <p:nvPr/>
          </p:nvCxnSpPr>
          <p:spPr>
            <a:xfrm>
              <a:off x="4158348" y="4442845"/>
              <a:ext cx="294352" cy="29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xmlns="" id="{FC9ACD4F-63D6-4AD9-AAFA-3AD2A32476E9}"/>
                </a:ext>
              </a:extLst>
            </p:cNvPr>
            <p:cNvCxnSpPr>
              <a:stCxn id="78" idx="3"/>
              <a:endCxn id="75" idx="1"/>
            </p:cNvCxnSpPr>
            <p:nvPr/>
          </p:nvCxnSpPr>
          <p:spPr>
            <a:xfrm flipV="1">
              <a:off x="4158348" y="2373082"/>
              <a:ext cx="294352" cy="14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肘形连接符 99">
              <a:extLst>
                <a:ext uri="{FF2B5EF4-FFF2-40B4-BE49-F238E27FC236}">
                  <a16:creationId xmlns:a16="http://schemas.microsoft.com/office/drawing/2014/main" xmlns="" id="{351C3ABD-8CEB-4672-8639-BDC40E52E3DE}"/>
                </a:ext>
              </a:extLst>
            </p:cNvPr>
            <p:cNvCxnSpPr>
              <a:stCxn id="76" idx="0"/>
              <a:endCxn id="70" idx="1"/>
            </p:cNvCxnSpPr>
            <p:nvPr/>
          </p:nvCxnSpPr>
          <p:spPr>
            <a:xfrm rot="5400000" flipH="1" flipV="1">
              <a:off x="4424709" y="2472202"/>
              <a:ext cx="728974" cy="2621532"/>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肘形连接符 101">
              <a:extLst>
                <a:ext uri="{FF2B5EF4-FFF2-40B4-BE49-F238E27FC236}">
                  <a16:creationId xmlns:a16="http://schemas.microsoft.com/office/drawing/2014/main" xmlns="" id="{3FFD0D6E-A4B9-43F5-909A-D294BFF28303}"/>
                </a:ext>
              </a:extLst>
            </p:cNvPr>
            <p:cNvCxnSpPr>
              <a:stCxn id="76" idx="2"/>
              <a:endCxn id="70" idx="2"/>
            </p:cNvCxnSpPr>
            <p:nvPr/>
          </p:nvCxnSpPr>
          <p:spPr>
            <a:xfrm rot="5400000" flipH="1" flipV="1">
              <a:off x="4616973" y="2575327"/>
              <a:ext cx="1024364" cy="3301450"/>
            </a:xfrm>
            <a:prstGeom prst="bentConnector3">
              <a:avLst>
                <a:gd name="adj1" fmla="val -22316"/>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肘形连接符 103">
              <a:extLst>
                <a:ext uri="{FF2B5EF4-FFF2-40B4-BE49-F238E27FC236}">
                  <a16:creationId xmlns:a16="http://schemas.microsoft.com/office/drawing/2014/main" xmlns="" id="{CEB95322-5A5B-4BC5-98A9-A4B53DBFB74D}"/>
                </a:ext>
              </a:extLst>
            </p:cNvPr>
            <p:cNvCxnSpPr>
              <a:stCxn id="76" idx="2"/>
              <a:endCxn id="69" idx="2"/>
            </p:cNvCxnSpPr>
            <p:nvPr/>
          </p:nvCxnSpPr>
          <p:spPr>
            <a:xfrm rot="5400000" flipH="1" flipV="1">
              <a:off x="5434606" y="1745699"/>
              <a:ext cx="1036359" cy="4948712"/>
            </a:xfrm>
            <a:prstGeom prst="bentConnector3">
              <a:avLst>
                <a:gd name="adj1" fmla="val -22058"/>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矩形 99">
              <a:extLst>
                <a:ext uri="{FF2B5EF4-FFF2-40B4-BE49-F238E27FC236}">
                  <a16:creationId xmlns:a16="http://schemas.microsoft.com/office/drawing/2014/main" xmlns="" id="{C4BFA4E4-B046-4C8C-BD5D-9E3178E6AC22}"/>
                </a:ext>
              </a:extLst>
            </p:cNvPr>
            <p:cNvSpPr/>
            <p:nvPr/>
          </p:nvSpPr>
          <p:spPr>
            <a:xfrm>
              <a:off x="9394486" y="5502046"/>
              <a:ext cx="1359836" cy="590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0</a:t>
              </a:r>
              <a:r>
                <a:rPr lang="zh-CN" altLang="en-US" sz="2000" b="1" dirty="0">
                  <a:solidFill>
                    <a:schemeClr val="tx1"/>
                  </a:solidFill>
                  <a:latin typeface="微软雅黑" panose="020B0503020204020204" pitchFamily="34" charset="-122"/>
                  <a:ea typeface="微软雅黑" panose="020B0503020204020204" pitchFamily="34" charset="-122"/>
                </a:rPr>
                <a:t>级</a:t>
              </a:r>
            </a:p>
          </p:txBody>
        </p:sp>
        <p:sp>
          <p:nvSpPr>
            <p:cNvPr id="101" name="矩形 100">
              <a:extLst>
                <a:ext uri="{FF2B5EF4-FFF2-40B4-BE49-F238E27FC236}">
                  <a16:creationId xmlns:a16="http://schemas.microsoft.com/office/drawing/2014/main" xmlns="" id="{E002F261-CAA8-4A6D-9A15-10C41FD46C8A}"/>
                </a:ext>
              </a:extLst>
            </p:cNvPr>
            <p:cNvSpPr/>
            <p:nvPr/>
          </p:nvSpPr>
          <p:spPr>
            <a:xfrm>
              <a:off x="7747224" y="5502045"/>
              <a:ext cx="1359836" cy="590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1</a:t>
              </a:r>
              <a:r>
                <a:rPr lang="zh-CN" altLang="en-US" sz="2000" b="1" dirty="0">
                  <a:solidFill>
                    <a:schemeClr val="tx1"/>
                  </a:solidFill>
                  <a:latin typeface="微软雅黑" panose="020B0503020204020204" pitchFamily="34" charset="-122"/>
                  <a:ea typeface="微软雅黑" panose="020B0503020204020204" pitchFamily="34" charset="-122"/>
                </a:rPr>
                <a:t>级</a:t>
              </a:r>
            </a:p>
          </p:txBody>
        </p:sp>
        <p:sp>
          <p:nvSpPr>
            <p:cNvPr id="102" name="矩形 101">
              <a:extLst>
                <a:ext uri="{FF2B5EF4-FFF2-40B4-BE49-F238E27FC236}">
                  <a16:creationId xmlns:a16="http://schemas.microsoft.com/office/drawing/2014/main" xmlns="" id="{9B1E6302-4DAC-4A8E-9170-477317B85DCA}"/>
                </a:ext>
              </a:extLst>
            </p:cNvPr>
            <p:cNvSpPr/>
            <p:nvPr/>
          </p:nvSpPr>
          <p:spPr>
            <a:xfrm>
              <a:off x="6099962" y="5502046"/>
              <a:ext cx="1359836" cy="590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2</a:t>
              </a:r>
              <a:r>
                <a:rPr lang="zh-CN" altLang="en-US" sz="2000" b="1" dirty="0">
                  <a:solidFill>
                    <a:schemeClr val="tx1"/>
                  </a:solidFill>
                  <a:latin typeface="微软雅黑" panose="020B0503020204020204" pitchFamily="34" charset="-122"/>
                  <a:ea typeface="微软雅黑" panose="020B0503020204020204" pitchFamily="34" charset="-122"/>
                </a:rPr>
                <a:t>级</a:t>
              </a:r>
            </a:p>
          </p:txBody>
        </p:sp>
        <p:sp>
          <p:nvSpPr>
            <p:cNvPr id="103" name="矩形 102">
              <a:extLst>
                <a:ext uri="{FF2B5EF4-FFF2-40B4-BE49-F238E27FC236}">
                  <a16:creationId xmlns:a16="http://schemas.microsoft.com/office/drawing/2014/main" xmlns="" id="{B2059BAD-F409-46FA-A808-D729F81A8FCC}"/>
                </a:ext>
              </a:extLst>
            </p:cNvPr>
            <p:cNvSpPr/>
            <p:nvPr/>
          </p:nvSpPr>
          <p:spPr>
            <a:xfrm>
              <a:off x="4452700" y="5502044"/>
              <a:ext cx="1359836" cy="590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3</a:t>
              </a:r>
              <a:r>
                <a:rPr lang="zh-CN" altLang="en-US" sz="2000" b="1" dirty="0">
                  <a:solidFill>
                    <a:schemeClr val="tx1"/>
                  </a:solidFill>
                  <a:latin typeface="微软雅黑" panose="020B0503020204020204" pitchFamily="34" charset="-122"/>
                  <a:ea typeface="微软雅黑" panose="020B0503020204020204" pitchFamily="34" charset="-122"/>
                </a:rPr>
                <a:t>级</a:t>
              </a:r>
            </a:p>
          </p:txBody>
        </p:sp>
        <p:sp>
          <p:nvSpPr>
            <p:cNvPr id="104" name="矩形 103">
              <a:extLst>
                <a:ext uri="{FF2B5EF4-FFF2-40B4-BE49-F238E27FC236}">
                  <a16:creationId xmlns:a16="http://schemas.microsoft.com/office/drawing/2014/main" xmlns="" id="{F5E1B297-462F-4B2D-910A-3DC2018F8F30}"/>
                </a:ext>
              </a:extLst>
            </p:cNvPr>
            <p:cNvSpPr/>
            <p:nvPr/>
          </p:nvSpPr>
          <p:spPr>
            <a:xfrm>
              <a:off x="2798511" y="5502046"/>
              <a:ext cx="1359836" cy="590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4</a:t>
              </a:r>
              <a:r>
                <a:rPr lang="zh-CN" altLang="en-US" sz="2000" b="1" dirty="0">
                  <a:solidFill>
                    <a:schemeClr val="tx1"/>
                  </a:solidFill>
                  <a:latin typeface="微软雅黑" panose="020B0503020204020204" pitchFamily="34" charset="-122"/>
                  <a:ea typeface="微软雅黑" panose="020B0503020204020204" pitchFamily="34" charset="-122"/>
                </a:rPr>
                <a:t>级</a:t>
              </a:r>
            </a:p>
          </p:txBody>
        </p:sp>
        <p:sp>
          <p:nvSpPr>
            <p:cNvPr id="105" name="矩形 104">
              <a:extLst>
                <a:ext uri="{FF2B5EF4-FFF2-40B4-BE49-F238E27FC236}">
                  <a16:creationId xmlns:a16="http://schemas.microsoft.com/office/drawing/2014/main" xmlns="" id="{FB4EA822-1F94-4C65-8AB1-D19B494FB3A9}"/>
                </a:ext>
              </a:extLst>
            </p:cNvPr>
            <p:cNvSpPr/>
            <p:nvPr/>
          </p:nvSpPr>
          <p:spPr>
            <a:xfrm>
              <a:off x="1144322" y="5502043"/>
              <a:ext cx="1359836" cy="590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5</a:t>
              </a:r>
              <a:r>
                <a:rPr lang="zh-CN" altLang="en-US" sz="2000" b="1" dirty="0">
                  <a:solidFill>
                    <a:schemeClr val="tx1"/>
                  </a:solidFill>
                  <a:latin typeface="微软雅黑" panose="020B0503020204020204" pitchFamily="34" charset="-122"/>
                  <a:ea typeface="微软雅黑" panose="020B0503020204020204" pitchFamily="34" charset="-122"/>
                </a:rPr>
                <a:t>级</a:t>
              </a:r>
            </a:p>
          </p:txBody>
        </p:sp>
        <p:cxnSp>
          <p:nvCxnSpPr>
            <p:cNvPr id="106" name="直接箭头连接符 105">
              <a:extLst>
                <a:ext uri="{FF2B5EF4-FFF2-40B4-BE49-F238E27FC236}">
                  <a16:creationId xmlns:a16="http://schemas.microsoft.com/office/drawing/2014/main" xmlns="" id="{9CBA2280-039C-4917-8E94-9BF2E5EE2627}"/>
                </a:ext>
              </a:extLst>
            </p:cNvPr>
            <p:cNvCxnSpPr>
              <a:stCxn id="105" idx="3"/>
              <a:endCxn id="104" idx="1"/>
            </p:cNvCxnSpPr>
            <p:nvPr/>
          </p:nvCxnSpPr>
          <p:spPr>
            <a:xfrm>
              <a:off x="2504158" y="5797433"/>
              <a:ext cx="294353" cy="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接箭头连接符 107">
              <a:extLst>
                <a:ext uri="{FF2B5EF4-FFF2-40B4-BE49-F238E27FC236}">
                  <a16:creationId xmlns:a16="http://schemas.microsoft.com/office/drawing/2014/main" xmlns="" id="{1EBF7703-9E50-41AE-9D1E-8FD76184B54A}"/>
                </a:ext>
              </a:extLst>
            </p:cNvPr>
            <p:cNvCxnSpPr>
              <a:stCxn id="104" idx="3"/>
              <a:endCxn id="103" idx="1"/>
            </p:cNvCxnSpPr>
            <p:nvPr/>
          </p:nvCxnSpPr>
          <p:spPr>
            <a:xfrm flipV="1">
              <a:off x="4158347" y="5797434"/>
              <a:ext cx="294353"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108">
              <a:extLst>
                <a:ext uri="{FF2B5EF4-FFF2-40B4-BE49-F238E27FC236}">
                  <a16:creationId xmlns:a16="http://schemas.microsoft.com/office/drawing/2014/main" xmlns="" id="{64373636-9963-4283-9519-3B120E97B871}"/>
                </a:ext>
              </a:extLst>
            </p:cNvPr>
            <p:cNvCxnSpPr>
              <a:stCxn id="103" idx="3"/>
              <a:endCxn id="102" idx="1"/>
            </p:cNvCxnSpPr>
            <p:nvPr/>
          </p:nvCxnSpPr>
          <p:spPr>
            <a:xfrm>
              <a:off x="5812536" y="5797434"/>
              <a:ext cx="287426" cy="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接箭头连接符 110">
              <a:extLst>
                <a:ext uri="{FF2B5EF4-FFF2-40B4-BE49-F238E27FC236}">
                  <a16:creationId xmlns:a16="http://schemas.microsoft.com/office/drawing/2014/main" xmlns="" id="{8F3BD543-8291-493D-B631-4D0B43AD9185}"/>
                </a:ext>
              </a:extLst>
            </p:cNvPr>
            <p:cNvCxnSpPr>
              <a:stCxn id="102" idx="3"/>
              <a:endCxn id="101" idx="1"/>
            </p:cNvCxnSpPr>
            <p:nvPr/>
          </p:nvCxnSpPr>
          <p:spPr>
            <a:xfrm flipV="1">
              <a:off x="7459798" y="5797435"/>
              <a:ext cx="28742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接箭头连接符 111">
              <a:extLst>
                <a:ext uri="{FF2B5EF4-FFF2-40B4-BE49-F238E27FC236}">
                  <a16:creationId xmlns:a16="http://schemas.microsoft.com/office/drawing/2014/main" xmlns="" id="{D2867A6D-8FCE-4A72-A7E1-33927C6309A0}"/>
                </a:ext>
              </a:extLst>
            </p:cNvPr>
            <p:cNvCxnSpPr>
              <a:stCxn id="101" idx="3"/>
              <a:endCxn id="100" idx="1"/>
            </p:cNvCxnSpPr>
            <p:nvPr/>
          </p:nvCxnSpPr>
          <p:spPr>
            <a:xfrm>
              <a:off x="9107060" y="5797435"/>
              <a:ext cx="28742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组合 112">
            <a:extLst>
              <a:ext uri="{FF2B5EF4-FFF2-40B4-BE49-F238E27FC236}">
                <a16:creationId xmlns:a16="http://schemas.microsoft.com/office/drawing/2014/main" xmlns="" id="{F9021193-60A3-4141-BBC4-637705B45B15}"/>
              </a:ext>
            </a:extLst>
          </p:cNvPr>
          <p:cNvGrpSpPr/>
          <p:nvPr/>
        </p:nvGrpSpPr>
        <p:grpSpPr>
          <a:xfrm>
            <a:off x="839884" y="4430293"/>
            <a:ext cx="10795635" cy="2245335"/>
            <a:chOff x="663635" y="1744856"/>
            <a:chExt cx="10795635" cy="3053179"/>
          </a:xfrm>
        </p:grpSpPr>
        <p:sp>
          <p:nvSpPr>
            <p:cNvPr id="114" name="圆角矩形 31">
              <a:extLst>
                <a:ext uri="{FF2B5EF4-FFF2-40B4-BE49-F238E27FC236}">
                  <a16:creationId xmlns:a16="http://schemas.microsoft.com/office/drawing/2014/main" xmlns="" id="{AA596DA3-79BF-41A3-91BD-791360B3FD12}"/>
                </a:ext>
              </a:extLst>
            </p:cNvPr>
            <p:cNvSpPr/>
            <p:nvPr/>
          </p:nvSpPr>
          <p:spPr>
            <a:xfrm>
              <a:off x="2004393" y="3836592"/>
              <a:ext cx="2254743" cy="9614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机械加工</a:t>
              </a:r>
              <a:r>
                <a:rPr lang="en-US" altLang="zh-CN" sz="2000" b="1" dirty="0">
                  <a:solidFill>
                    <a:schemeClr val="tx1"/>
                  </a:solidFill>
                  <a:latin typeface="微软雅黑" panose="020B0503020204020204" pitchFamily="34" charset="-122"/>
                  <a:ea typeface="微软雅黑" panose="020B0503020204020204" pitchFamily="34" charset="-122"/>
                </a:rPr>
                <a:t>+</a:t>
              </a:r>
              <a:r>
                <a:rPr lang="zh-CN" altLang="en-US" sz="2000" b="1" dirty="0">
                  <a:solidFill>
                    <a:schemeClr val="tx1"/>
                  </a:solidFill>
                  <a:latin typeface="微软雅黑" panose="020B0503020204020204" pitchFamily="34" charset="-122"/>
                  <a:ea typeface="微软雅黑" panose="020B0503020204020204" pitchFamily="34" charset="-122"/>
                </a:rPr>
                <a:t>装配</a:t>
              </a:r>
            </a:p>
          </p:txBody>
        </p:sp>
        <p:sp>
          <p:nvSpPr>
            <p:cNvPr id="118" name="圆角矩形 32">
              <a:extLst>
                <a:ext uri="{FF2B5EF4-FFF2-40B4-BE49-F238E27FC236}">
                  <a16:creationId xmlns:a16="http://schemas.microsoft.com/office/drawing/2014/main" xmlns="" id="{5A919606-7F66-4951-BC10-491BB638DF7E}"/>
                </a:ext>
              </a:extLst>
            </p:cNvPr>
            <p:cNvSpPr/>
            <p:nvPr/>
          </p:nvSpPr>
          <p:spPr>
            <a:xfrm>
              <a:off x="2004393" y="2053266"/>
              <a:ext cx="2254743" cy="9614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电子</a:t>
              </a:r>
              <a:r>
                <a:rPr lang="en-US" altLang="zh-CN" sz="2000" b="1" dirty="0">
                  <a:solidFill>
                    <a:schemeClr val="tx1"/>
                  </a:solidFill>
                  <a:latin typeface="微软雅黑" panose="020B0503020204020204" pitchFamily="34" charset="-122"/>
                  <a:ea typeface="微软雅黑" panose="020B0503020204020204" pitchFamily="34" charset="-122"/>
                </a:rPr>
                <a:t>SMT</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119" name="圆角矩形 33">
              <a:extLst>
                <a:ext uri="{FF2B5EF4-FFF2-40B4-BE49-F238E27FC236}">
                  <a16:creationId xmlns:a16="http://schemas.microsoft.com/office/drawing/2014/main" xmlns="" id="{F1190155-A3EE-4C32-989A-C5B42753976E}"/>
                </a:ext>
              </a:extLst>
            </p:cNvPr>
            <p:cNvSpPr/>
            <p:nvPr/>
          </p:nvSpPr>
          <p:spPr>
            <a:xfrm>
              <a:off x="4965307" y="2959164"/>
              <a:ext cx="2254743" cy="9614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部装</a:t>
              </a:r>
              <a:r>
                <a:rPr lang="en-US" altLang="zh-CN" sz="2000" b="1" dirty="0">
                  <a:solidFill>
                    <a:schemeClr val="tx1"/>
                  </a:solidFill>
                  <a:latin typeface="微软雅黑" panose="020B0503020204020204" pitchFamily="34" charset="-122"/>
                  <a:ea typeface="微软雅黑" panose="020B0503020204020204" pitchFamily="34" charset="-122"/>
                </a:rPr>
                <a:t>+</a:t>
              </a:r>
              <a:r>
                <a:rPr lang="zh-CN" altLang="en-US" sz="2000" b="1" dirty="0">
                  <a:solidFill>
                    <a:schemeClr val="tx1"/>
                  </a:solidFill>
                  <a:latin typeface="微软雅黑" panose="020B0503020204020204" pitchFamily="34" charset="-122"/>
                  <a:ea typeface="微软雅黑" panose="020B0503020204020204" pitchFamily="34" charset="-122"/>
                </a:rPr>
                <a:t>总装</a:t>
              </a:r>
            </a:p>
          </p:txBody>
        </p:sp>
        <p:sp>
          <p:nvSpPr>
            <p:cNvPr id="121" name="圆角矩形 34">
              <a:extLst>
                <a:ext uri="{FF2B5EF4-FFF2-40B4-BE49-F238E27FC236}">
                  <a16:creationId xmlns:a16="http://schemas.microsoft.com/office/drawing/2014/main" xmlns="" id="{80BC6430-6D23-4F1B-887A-AEB65EB59DC0}"/>
                </a:ext>
              </a:extLst>
            </p:cNvPr>
            <p:cNvSpPr/>
            <p:nvPr/>
          </p:nvSpPr>
          <p:spPr>
            <a:xfrm>
              <a:off x="7926221" y="2959164"/>
              <a:ext cx="2254743" cy="9614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车间</a:t>
              </a:r>
              <a:r>
                <a:rPr lang="en-US" altLang="zh-CN" sz="2000" b="1" dirty="0">
                  <a:solidFill>
                    <a:schemeClr val="tx1"/>
                  </a:solidFill>
                  <a:latin typeface="微软雅黑" panose="020B0503020204020204" pitchFamily="34" charset="-122"/>
                  <a:ea typeface="微软雅黑" panose="020B0503020204020204" pitchFamily="34" charset="-122"/>
                </a:rPr>
                <a:t>+</a:t>
              </a:r>
              <a:r>
                <a:rPr lang="zh-CN" altLang="en-US" sz="2000" b="1" dirty="0">
                  <a:solidFill>
                    <a:schemeClr val="tx1"/>
                  </a:solidFill>
                  <a:latin typeface="微软雅黑" panose="020B0503020204020204" pitchFamily="34" charset="-122"/>
                  <a:ea typeface="微软雅黑" panose="020B0503020204020204" pitchFamily="34" charset="-122"/>
                </a:rPr>
                <a:t>实验室测试</a:t>
              </a:r>
            </a:p>
          </p:txBody>
        </p:sp>
        <p:cxnSp>
          <p:nvCxnSpPr>
            <p:cNvPr id="126" name="直接箭头连接符 125">
              <a:extLst>
                <a:ext uri="{FF2B5EF4-FFF2-40B4-BE49-F238E27FC236}">
                  <a16:creationId xmlns:a16="http://schemas.microsoft.com/office/drawing/2014/main" xmlns="" id="{6BA4DCB6-4FB9-4044-86CE-8E9B50B32355}"/>
                </a:ext>
              </a:extLst>
            </p:cNvPr>
            <p:cNvCxnSpPr>
              <a:stCxn id="119" idx="3"/>
              <a:endCxn id="121" idx="1"/>
            </p:cNvCxnSpPr>
            <p:nvPr/>
          </p:nvCxnSpPr>
          <p:spPr>
            <a:xfrm>
              <a:off x="7220050" y="3439886"/>
              <a:ext cx="7061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肘形连接符 38">
              <a:extLst>
                <a:ext uri="{FF2B5EF4-FFF2-40B4-BE49-F238E27FC236}">
                  <a16:creationId xmlns:a16="http://schemas.microsoft.com/office/drawing/2014/main" xmlns="" id="{D4CF8E1E-AB77-4D5B-9270-BBA886127AED}"/>
                </a:ext>
              </a:extLst>
            </p:cNvPr>
            <p:cNvCxnSpPr>
              <a:stCxn id="118" idx="3"/>
              <a:endCxn id="119" idx="1"/>
            </p:cNvCxnSpPr>
            <p:nvPr/>
          </p:nvCxnSpPr>
          <p:spPr>
            <a:xfrm>
              <a:off x="4259136" y="2533988"/>
              <a:ext cx="706171" cy="905898"/>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肘形连接符 40">
              <a:extLst>
                <a:ext uri="{FF2B5EF4-FFF2-40B4-BE49-F238E27FC236}">
                  <a16:creationId xmlns:a16="http://schemas.microsoft.com/office/drawing/2014/main" xmlns="" id="{7F0B87FA-ED66-4D74-B61B-D7760BA1AB58}"/>
                </a:ext>
              </a:extLst>
            </p:cNvPr>
            <p:cNvCxnSpPr>
              <a:stCxn id="114" idx="3"/>
              <a:endCxn id="119" idx="1"/>
            </p:cNvCxnSpPr>
            <p:nvPr/>
          </p:nvCxnSpPr>
          <p:spPr>
            <a:xfrm flipV="1">
              <a:off x="4259136" y="3439886"/>
              <a:ext cx="706171" cy="877428"/>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1" name="组合 130">
              <a:extLst>
                <a:ext uri="{FF2B5EF4-FFF2-40B4-BE49-F238E27FC236}">
                  <a16:creationId xmlns:a16="http://schemas.microsoft.com/office/drawing/2014/main" xmlns="" id="{7D708712-2F97-431A-8D26-3CD7DE466D86}"/>
                </a:ext>
              </a:extLst>
            </p:cNvPr>
            <p:cNvGrpSpPr/>
            <p:nvPr/>
          </p:nvGrpSpPr>
          <p:grpSpPr>
            <a:xfrm>
              <a:off x="663635" y="2322372"/>
              <a:ext cx="864096" cy="423229"/>
              <a:chOff x="1806639" y="2322372"/>
              <a:chExt cx="864096" cy="423229"/>
            </a:xfrm>
          </p:grpSpPr>
          <p:sp>
            <p:nvSpPr>
              <p:cNvPr id="145" name="流程图: 手动操作 144">
                <a:extLst>
                  <a:ext uri="{FF2B5EF4-FFF2-40B4-BE49-F238E27FC236}">
                    <a16:creationId xmlns:a16="http://schemas.microsoft.com/office/drawing/2014/main" xmlns="" id="{47BD9646-E7FC-4B2B-BF3F-B79772B4EF00}"/>
                  </a:ext>
                </a:extLst>
              </p:cNvPr>
              <p:cNvSpPr/>
              <p:nvPr/>
            </p:nvSpPr>
            <p:spPr>
              <a:xfrm>
                <a:off x="1806639" y="2322372"/>
                <a:ext cx="864096" cy="423229"/>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46" name="矩形 145">
                <a:extLst>
                  <a:ext uri="{FF2B5EF4-FFF2-40B4-BE49-F238E27FC236}">
                    <a16:creationId xmlns:a16="http://schemas.microsoft.com/office/drawing/2014/main" xmlns="" id="{FAC07805-E565-49B3-A8F8-BF0978E07B46}"/>
                  </a:ext>
                </a:extLst>
              </p:cNvPr>
              <p:cNvSpPr/>
              <p:nvPr/>
            </p:nvSpPr>
            <p:spPr>
              <a:xfrm>
                <a:off x="1838577" y="2368316"/>
                <a:ext cx="800219" cy="338554"/>
              </a:xfrm>
              <a:prstGeom prst="rect">
                <a:avLst/>
              </a:prstGeom>
            </p:spPr>
            <p:txBody>
              <a:bodyPr wrap="none">
                <a:spAutoFit/>
              </a:bodyPr>
              <a:lstStyle/>
              <a:p>
                <a:pPr algn="ctr"/>
                <a:r>
                  <a:rPr lang="zh-CN" altLang="en-US" sz="1600" b="1" dirty="0">
                    <a:latin typeface="微软雅黑" panose="020B0503020204020204" pitchFamily="34" charset="-122"/>
                    <a:ea typeface="微软雅黑" panose="020B0503020204020204" pitchFamily="34" charset="-122"/>
                  </a:rPr>
                  <a:t>电子件</a:t>
                </a:r>
              </a:p>
            </p:txBody>
          </p:sp>
        </p:grpSp>
        <p:grpSp>
          <p:nvGrpSpPr>
            <p:cNvPr id="132" name="组合 131">
              <a:extLst>
                <a:ext uri="{FF2B5EF4-FFF2-40B4-BE49-F238E27FC236}">
                  <a16:creationId xmlns:a16="http://schemas.microsoft.com/office/drawing/2014/main" xmlns="" id="{C4E631DC-1690-4E5C-A29F-6A74F8C4C883}"/>
                </a:ext>
              </a:extLst>
            </p:cNvPr>
            <p:cNvGrpSpPr/>
            <p:nvPr/>
          </p:nvGrpSpPr>
          <p:grpSpPr>
            <a:xfrm>
              <a:off x="663635" y="4105698"/>
              <a:ext cx="864096" cy="423229"/>
              <a:chOff x="1806639" y="4105698"/>
              <a:chExt cx="864096" cy="423229"/>
            </a:xfrm>
          </p:grpSpPr>
          <p:sp>
            <p:nvSpPr>
              <p:cNvPr id="143" name="流程图: 手动操作 142">
                <a:extLst>
                  <a:ext uri="{FF2B5EF4-FFF2-40B4-BE49-F238E27FC236}">
                    <a16:creationId xmlns:a16="http://schemas.microsoft.com/office/drawing/2014/main" xmlns="" id="{B23385C1-737F-48D0-89E0-C07355C00A60}"/>
                  </a:ext>
                </a:extLst>
              </p:cNvPr>
              <p:cNvSpPr/>
              <p:nvPr/>
            </p:nvSpPr>
            <p:spPr>
              <a:xfrm>
                <a:off x="1806639" y="4105698"/>
                <a:ext cx="864096" cy="423229"/>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endParaRPr>
              </a:p>
            </p:txBody>
          </p:sp>
          <p:sp>
            <p:nvSpPr>
              <p:cNvPr id="144" name="矩形 143">
                <a:extLst>
                  <a:ext uri="{FF2B5EF4-FFF2-40B4-BE49-F238E27FC236}">
                    <a16:creationId xmlns:a16="http://schemas.microsoft.com/office/drawing/2014/main" xmlns="" id="{A20F0949-57F1-4692-B2E7-B262263EB55A}"/>
                  </a:ext>
                </a:extLst>
              </p:cNvPr>
              <p:cNvSpPr/>
              <p:nvPr/>
            </p:nvSpPr>
            <p:spPr>
              <a:xfrm>
                <a:off x="1941168" y="4148035"/>
                <a:ext cx="595036" cy="338554"/>
              </a:xfrm>
              <a:prstGeom prst="rect">
                <a:avLst/>
              </a:prstGeom>
            </p:spPr>
            <p:txBody>
              <a:bodyPr wrap="none">
                <a:spAutoFit/>
              </a:bodyPr>
              <a:lstStyle/>
              <a:p>
                <a:pPr algn="ctr"/>
                <a:r>
                  <a:rPr lang="zh-CN" altLang="en-US" sz="1600" b="1" dirty="0">
                    <a:latin typeface="微软雅黑" panose="020B0503020204020204" pitchFamily="34" charset="-122"/>
                    <a:ea typeface="微软雅黑" panose="020B0503020204020204" pitchFamily="34" charset="-122"/>
                  </a:rPr>
                  <a:t>原料</a:t>
                </a:r>
              </a:p>
            </p:txBody>
          </p:sp>
        </p:grpSp>
        <p:cxnSp>
          <p:nvCxnSpPr>
            <p:cNvPr id="133" name="直接箭头连接符 132">
              <a:extLst>
                <a:ext uri="{FF2B5EF4-FFF2-40B4-BE49-F238E27FC236}">
                  <a16:creationId xmlns:a16="http://schemas.microsoft.com/office/drawing/2014/main" xmlns="" id="{2122444F-9889-40D9-B87C-5988F968C237}"/>
                </a:ext>
              </a:extLst>
            </p:cNvPr>
            <p:cNvCxnSpPr>
              <a:stCxn id="145" idx="3"/>
              <a:endCxn id="118" idx="1"/>
            </p:cNvCxnSpPr>
            <p:nvPr/>
          </p:nvCxnSpPr>
          <p:spPr>
            <a:xfrm>
              <a:off x="1441321" y="2533987"/>
              <a:ext cx="56307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接箭头连接符 133">
              <a:extLst>
                <a:ext uri="{FF2B5EF4-FFF2-40B4-BE49-F238E27FC236}">
                  <a16:creationId xmlns:a16="http://schemas.microsoft.com/office/drawing/2014/main" xmlns="" id="{3DB6A542-B3E6-4970-81D3-0947F36CDDBD}"/>
                </a:ext>
              </a:extLst>
            </p:cNvPr>
            <p:cNvCxnSpPr>
              <a:stCxn id="143" idx="3"/>
              <a:endCxn id="114" idx="1"/>
            </p:cNvCxnSpPr>
            <p:nvPr/>
          </p:nvCxnSpPr>
          <p:spPr>
            <a:xfrm>
              <a:off x="1441321" y="4317313"/>
              <a:ext cx="56307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5" name="组合 134">
              <a:extLst>
                <a:ext uri="{FF2B5EF4-FFF2-40B4-BE49-F238E27FC236}">
                  <a16:creationId xmlns:a16="http://schemas.microsoft.com/office/drawing/2014/main" xmlns="" id="{5A96F11C-1DD5-4AAD-8F4E-AE623CEF23B8}"/>
                </a:ext>
              </a:extLst>
            </p:cNvPr>
            <p:cNvGrpSpPr/>
            <p:nvPr/>
          </p:nvGrpSpPr>
          <p:grpSpPr>
            <a:xfrm>
              <a:off x="10595174" y="3228270"/>
              <a:ext cx="864096" cy="423229"/>
              <a:chOff x="1806639" y="4105698"/>
              <a:chExt cx="864096" cy="423229"/>
            </a:xfrm>
          </p:grpSpPr>
          <p:sp>
            <p:nvSpPr>
              <p:cNvPr id="140" name="流程图: 手动操作 139">
                <a:extLst>
                  <a:ext uri="{FF2B5EF4-FFF2-40B4-BE49-F238E27FC236}">
                    <a16:creationId xmlns:a16="http://schemas.microsoft.com/office/drawing/2014/main" xmlns="" id="{91D1E449-DF16-4FAD-98D6-45E3F5CD2838}"/>
                  </a:ext>
                </a:extLst>
              </p:cNvPr>
              <p:cNvSpPr/>
              <p:nvPr/>
            </p:nvSpPr>
            <p:spPr>
              <a:xfrm>
                <a:off x="1806639" y="4105698"/>
                <a:ext cx="864096" cy="423229"/>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endParaRPr>
              </a:p>
            </p:txBody>
          </p:sp>
          <p:sp>
            <p:nvSpPr>
              <p:cNvPr id="142" name="矩形 141">
                <a:extLst>
                  <a:ext uri="{FF2B5EF4-FFF2-40B4-BE49-F238E27FC236}">
                    <a16:creationId xmlns:a16="http://schemas.microsoft.com/office/drawing/2014/main" xmlns="" id="{E01A7550-61C0-4479-959D-C0EBA213ED23}"/>
                  </a:ext>
                </a:extLst>
              </p:cNvPr>
              <p:cNvSpPr/>
              <p:nvPr/>
            </p:nvSpPr>
            <p:spPr>
              <a:xfrm>
                <a:off x="1941168" y="4148035"/>
                <a:ext cx="595036" cy="338554"/>
              </a:xfrm>
              <a:prstGeom prst="rect">
                <a:avLst/>
              </a:prstGeom>
            </p:spPr>
            <p:txBody>
              <a:bodyPr wrap="none">
                <a:spAutoFit/>
              </a:bodyPr>
              <a:lstStyle/>
              <a:p>
                <a:pPr algn="ctr"/>
                <a:r>
                  <a:rPr lang="zh-CN" altLang="en-US" sz="1600" b="1" dirty="0">
                    <a:latin typeface="微软雅黑" panose="020B0503020204020204" pitchFamily="34" charset="-122"/>
                    <a:ea typeface="微软雅黑" panose="020B0503020204020204" pitchFamily="34" charset="-122"/>
                  </a:rPr>
                  <a:t>成品</a:t>
                </a:r>
              </a:p>
            </p:txBody>
          </p:sp>
        </p:grpSp>
        <p:cxnSp>
          <p:nvCxnSpPr>
            <p:cNvPr id="136" name="直接箭头连接符 135">
              <a:extLst>
                <a:ext uri="{FF2B5EF4-FFF2-40B4-BE49-F238E27FC236}">
                  <a16:creationId xmlns:a16="http://schemas.microsoft.com/office/drawing/2014/main" xmlns="" id="{AC83ACDD-5918-4142-B866-F70402462C4C}"/>
                </a:ext>
              </a:extLst>
            </p:cNvPr>
            <p:cNvCxnSpPr>
              <a:stCxn id="121" idx="3"/>
              <a:endCxn id="140" idx="1"/>
            </p:cNvCxnSpPr>
            <p:nvPr/>
          </p:nvCxnSpPr>
          <p:spPr>
            <a:xfrm flipV="1">
              <a:off x="10180964" y="3439885"/>
              <a:ext cx="500620"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圆角矩形标注 59">
              <a:extLst>
                <a:ext uri="{FF2B5EF4-FFF2-40B4-BE49-F238E27FC236}">
                  <a16:creationId xmlns:a16="http://schemas.microsoft.com/office/drawing/2014/main" xmlns="" id="{CF2C4D30-C349-4433-9D77-81ACE6C1FB5C}"/>
                </a:ext>
              </a:extLst>
            </p:cNvPr>
            <p:cNvSpPr/>
            <p:nvPr/>
          </p:nvSpPr>
          <p:spPr>
            <a:xfrm>
              <a:off x="3554797" y="1744856"/>
              <a:ext cx="1359836" cy="590779"/>
            </a:xfrm>
            <a:prstGeom prst="wedgeRoundRectCallout">
              <a:avLst>
                <a:gd name="adj1" fmla="val -7660"/>
                <a:gd name="adj2" fmla="val -9934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委外</a:t>
              </a:r>
            </a:p>
          </p:txBody>
        </p:sp>
        <p:sp>
          <p:nvSpPr>
            <p:cNvPr id="138" name="圆角矩形标注 60">
              <a:extLst>
                <a:ext uri="{FF2B5EF4-FFF2-40B4-BE49-F238E27FC236}">
                  <a16:creationId xmlns:a16="http://schemas.microsoft.com/office/drawing/2014/main" xmlns="" id="{F2EE2D95-5095-441E-AF3D-18904F8F265D}"/>
                </a:ext>
              </a:extLst>
            </p:cNvPr>
            <p:cNvSpPr/>
            <p:nvPr/>
          </p:nvSpPr>
          <p:spPr>
            <a:xfrm>
              <a:off x="3568333" y="3533313"/>
              <a:ext cx="1359836" cy="590779"/>
            </a:xfrm>
            <a:prstGeom prst="wedgeRoundRectCallout">
              <a:avLst>
                <a:gd name="adj1" fmla="val -7660"/>
                <a:gd name="adj2" fmla="val -9934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委外</a:t>
              </a:r>
            </a:p>
          </p:txBody>
        </p:sp>
      </p:grpSp>
    </p:spTree>
    <p:extLst>
      <p:ext uri="{BB962C8B-B14F-4D97-AF65-F5344CB8AC3E}">
        <p14:creationId xmlns:p14="http://schemas.microsoft.com/office/powerpoint/2010/main" val="1803129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矩形 115"/>
          <p:cNvSpPr/>
          <p:nvPr/>
        </p:nvSpPr>
        <p:spPr>
          <a:xfrm>
            <a:off x="954232" y="335102"/>
            <a:ext cx="3047629"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功能需求 </a:t>
            </a:r>
            <a:r>
              <a:rPr lang="en-US" altLang="zh-CN" sz="2400" b="1" dirty="0">
                <a:latin typeface="微软雅黑" panose="020B0503020204020204" pitchFamily="34" charset="-122"/>
                <a:ea typeface="微软雅黑" panose="020B0503020204020204" pitchFamily="34" charset="-122"/>
              </a:rPr>
              <a:t>1+ </a:t>
            </a:r>
            <a:r>
              <a:rPr lang="zh-CN" altLang="en-US" sz="2000" b="1" dirty="0">
                <a:latin typeface="微软雅黑" panose="020B0503020204020204" pitchFamily="34" charset="-122"/>
                <a:ea typeface="微软雅黑" panose="020B0503020204020204" pitchFamily="34" charset="-122"/>
              </a:rPr>
              <a:t>一级计划</a:t>
            </a:r>
          </a:p>
        </p:txBody>
      </p:sp>
      <p:sp>
        <p:nvSpPr>
          <p:cNvPr id="5" name="圆角矩形 4"/>
          <p:cNvSpPr/>
          <p:nvPr/>
        </p:nvSpPr>
        <p:spPr>
          <a:xfrm>
            <a:off x="4852093" y="2192810"/>
            <a:ext cx="2254743" cy="9614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APS</a:t>
            </a:r>
            <a:r>
              <a:rPr lang="zh-CN" altLang="en-US" sz="2000" b="1" dirty="0">
                <a:solidFill>
                  <a:schemeClr val="tx1"/>
                </a:solidFill>
                <a:latin typeface="微软雅黑" panose="020B0503020204020204" pitchFamily="34" charset="-122"/>
                <a:ea typeface="微软雅黑" panose="020B0503020204020204" pitchFamily="34" charset="-122"/>
              </a:rPr>
              <a:t>引擎</a:t>
            </a:r>
          </a:p>
        </p:txBody>
      </p:sp>
      <p:sp>
        <p:nvSpPr>
          <p:cNvPr id="6" name="矩形 5"/>
          <p:cNvSpPr/>
          <p:nvPr/>
        </p:nvSpPr>
        <p:spPr>
          <a:xfrm>
            <a:off x="1069549" y="2378141"/>
            <a:ext cx="2932312"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输入：年度量产需求</a:t>
            </a:r>
          </a:p>
        </p:txBody>
      </p:sp>
      <p:cxnSp>
        <p:nvCxnSpPr>
          <p:cNvPr id="3" name="直接箭头连接符 2"/>
          <p:cNvCxnSpPr>
            <a:stCxn id="6" idx="3"/>
            <a:endCxn id="5" idx="1"/>
          </p:cNvCxnSpPr>
          <p:nvPr/>
        </p:nvCxnSpPr>
        <p:spPr>
          <a:xfrm>
            <a:off x="4001861" y="2673531"/>
            <a:ext cx="85023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7894614" y="2378141"/>
            <a:ext cx="2932312"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输出：一级完工计划</a:t>
            </a:r>
          </a:p>
        </p:txBody>
      </p:sp>
      <p:cxnSp>
        <p:nvCxnSpPr>
          <p:cNvPr id="11" name="直接箭头连接符 10"/>
          <p:cNvCxnSpPr>
            <a:stCxn id="5" idx="3"/>
            <a:endCxn id="10" idx="1"/>
          </p:cNvCxnSpPr>
          <p:nvPr/>
        </p:nvCxnSpPr>
        <p:spPr>
          <a:xfrm flipV="1">
            <a:off x="7106836" y="2673531"/>
            <a:ext cx="787778"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圆角矩形标注 13"/>
          <p:cNvSpPr/>
          <p:nvPr/>
        </p:nvSpPr>
        <p:spPr>
          <a:xfrm>
            <a:off x="4607785" y="3482574"/>
            <a:ext cx="1359836" cy="590779"/>
          </a:xfrm>
          <a:prstGeom prst="wedgeRoundRectCallout">
            <a:avLst>
              <a:gd name="adj1" fmla="val -7660"/>
              <a:gd name="adj2" fmla="val -9934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次</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年</a:t>
            </a:r>
          </a:p>
        </p:txBody>
      </p:sp>
      <p:sp>
        <p:nvSpPr>
          <p:cNvPr id="15" name="圆角矩形标注 14"/>
          <p:cNvSpPr/>
          <p:nvPr/>
        </p:nvSpPr>
        <p:spPr>
          <a:xfrm>
            <a:off x="6004560" y="3482573"/>
            <a:ext cx="1359836" cy="590779"/>
          </a:xfrm>
          <a:prstGeom prst="wedgeRoundRectCallout">
            <a:avLst>
              <a:gd name="adj1" fmla="val -7660"/>
              <a:gd name="adj2" fmla="val -9934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月度调整</a:t>
            </a:r>
          </a:p>
        </p:txBody>
      </p:sp>
      <p:cxnSp>
        <p:nvCxnSpPr>
          <p:cNvPr id="18" name="直接箭头连接符 17"/>
          <p:cNvCxnSpPr/>
          <p:nvPr/>
        </p:nvCxnSpPr>
        <p:spPr>
          <a:xfrm>
            <a:off x="1069549" y="4716571"/>
            <a:ext cx="9757377" cy="93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圆角矩形标注 18"/>
          <p:cNvSpPr/>
          <p:nvPr/>
        </p:nvSpPr>
        <p:spPr>
          <a:xfrm>
            <a:off x="3030311" y="4421181"/>
            <a:ext cx="1359836" cy="590779"/>
          </a:xfrm>
          <a:prstGeom prst="wedgeRoundRectCallout">
            <a:avLst>
              <a:gd name="adj1" fmla="val -2857"/>
              <a:gd name="adj2" fmla="val -4591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机械加工</a:t>
            </a:r>
          </a:p>
        </p:txBody>
      </p:sp>
      <p:sp>
        <p:nvSpPr>
          <p:cNvPr id="20" name="圆角矩形标注 19"/>
          <p:cNvSpPr/>
          <p:nvPr/>
        </p:nvSpPr>
        <p:spPr>
          <a:xfrm>
            <a:off x="4548018" y="4421180"/>
            <a:ext cx="1359836" cy="590779"/>
          </a:xfrm>
          <a:prstGeom prst="wedgeRoundRectCallout">
            <a:avLst>
              <a:gd name="adj1" fmla="val -7660"/>
              <a:gd name="adj2" fmla="val -514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电子</a:t>
            </a:r>
            <a:r>
              <a:rPr lang="en-US" altLang="zh-CN" b="1" dirty="0">
                <a:solidFill>
                  <a:schemeClr val="tx1"/>
                </a:solidFill>
                <a:latin typeface="微软雅黑" panose="020B0503020204020204" pitchFamily="34" charset="-122"/>
                <a:ea typeface="微软雅黑" panose="020B0503020204020204" pitchFamily="34" charset="-122"/>
              </a:rPr>
              <a:t>SMT</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21" name="圆角矩形标注 20"/>
          <p:cNvSpPr/>
          <p:nvPr/>
        </p:nvSpPr>
        <p:spPr>
          <a:xfrm>
            <a:off x="6061269" y="4417979"/>
            <a:ext cx="1359836" cy="590779"/>
          </a:xfrm>
          <a:prstGeom prst="wedgeRoundRectCallout">
            <a:avLst>
              <a:gd name="adj1" fmla="val -5258"/>
              <a:gd name="adj2" fmla="val -495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部装总装</a:t>
            </a:r>
          </a:p>
        </p:txBody>
      </p:sp>
      <p:sp>
        <p:nvSpPr>
          <p:cNvPr id="22" name="圆角矩形标注 21"/>
          <p:cNvSpPr/>
          <p:nvPr/>
        </p:nvSpPr>
        <p:spPr>
          <a:xfrm>
            <a:off x="7574518" y="4415188"/>
            <a:ext cx="1359836" cy="590779"/>
          </a:xfrm>
          <a:prstGeom prst="wedgeRoundRectCallout">
            <a:avLst>
              <a:gd name="adj1" fmla="val -6059"/>
              <a:gd name="adj2" fmla="val -422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测试</a:t>
            </a:r>
          </a:p>
        </p:txBody>
      </p:sp>
      <p:sp>
        <p:nvSpPr>
          <p:cNvPr id="34" name="圆角矩形标注 33"/>
          <p:cNvSpPr/>
          <p:nvPr/>
        </p:nvSpPr>
        <p:spPr>
          <a:xfrm>
            <a:off x="7894614" y="1600568"/>
            <a:ext cx="2932312" cy="590779"/>
          </a:xfrm>
          <a:prstGeom prst="wedgeRoundRectCallout">
            <a:avLst>
              <a:gd name="adj1" fmla="val -8031"/>
              <a:gd name="adj2" fmla="val 7570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倒排</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有限产能</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平衡</a:t>
            </a:r>
          </a:p>
        </p:txBody>
      </p:sp>
      <p:cxnSp>
        <p:nvCxnSpPr>
          <p:cNvPr id="35" name="直接连接符 34"/>
          <p:cNvCxnSpPr/>
          <p:nvPr/>
        </p:nvCxnSpPr>
        <p:spPr>
          <a:xfrm>
            <a:off x="10826926" y="3041262"/>
            <a:ext cx="0" cy="247783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1091328" y="3969403"/>
            <a:ext cx="1" cy="16004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圆角矩形标注 36"/>
          <p:cNvSpPr/>
          <p:nvPr/>
        </p:nvSpPr>
        <p:spPr>
          <a:xfrm>
            <a:off x="7894614" y="3154251"/>
            <a:ext cx="2932312" cy="590779"/>
          </a:xfrm>
          <a:prstGeom prst="wedgeRoundRectCallout">
            <a:avLst>
              <a:gd name="adj1" fmla="val -8031"/>
              <a:gd name="adj2" fmla="val -7723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负荷报表</a:t>
            </a:r>
          </a:p>
        </p:txBody>
      </p:sp>
      <p:sp>
        <p:nvSpPr>
          <p:cNvPr id="38" name="椭圆 37"/>
          <p:cNvSpPr/>
          <p:nvPr/>
        </p:nvSpPr>
        <p:spPr>
          <a:xfrm>
            <a:off x="10590171" y="2506072"/>
            <a:ext cx="473509" cy="32657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1</a:t>
            </a:r>
            <a:endParaRPr lang="zh-CN" altLang="en-US" sz="2000" b="1" dirty="0">
              <a:solidFill>
                <a:schemeClr val="tx1"/>
              </a:solidFill>
            </a:endParaRPr>
          </a:p>
        </p:txBody>
      </p:sp>
      <p:sp>
        <p:nvSpPr>
          <p:cNvPr id="39" name="椭圆 38"/>
          <p:cNvSpPr/>
          <p:nvPr/>
        </p:nvSpPr>
        <p:spPr>
          <a:xfrm>
            <a:off x="10590171" y="3264310"/>
            <a:ext cx="473509" cy="3265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2</a:t>
            </a:r>
            <a:endParaRPr lang="zh-CN" altLang="en-US" sz="2000" b="1" dirty="0">
              <a:solidFill>
                <a:schemeClr val="tx1"/>
              </a:solidFill>
            </a:endParaRPr>
          </a:p>
        </p:txBody>
      </p:sp>
    </p:spTree>
    <p:extLst>
      <p:ext uri="{BB962C8B-B14F-4D97-AF65-F5344CB8AC3E}">
        <p14:creationId xmlns:p14="http://schemas.microsoft.com/office/powerpoint/2010/main" val="183920996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矩形 115"/>
          <p:cNvSpPr/>
          <p:nvPr/>
        </p:nvSpPr>
        <p:spPr>
          <a:xfrm>
            <a:off x="945523" y="386138"/>
            <a:ext cx="3047629"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功能需求 </a:t>
            </a:r>
            <a:r>
              <a:rPr lang="en-US" altLang="zh-CN" sz="2400" b="1" dirty="0">
                <a:latin typeface="微软雅黑" panose="020B0503020204020204" pitchFamily="34" charset="-122"/>
                <a:ea typeface="微软雅黑" panose="020B0503020204020204" pitchFamily="34" charset="-122"/>
              </a:rPr>
              <a:t>2+ </a:t>
            </a:r>
            <a:r>
              <a:rPr lang="zh-CN" altLang="en-US" sz="2000" b="1" dirty="0">
                <a:latin typeface="微软雅黑" panose="020B0503020204020204" pitchFamily="34" charset="-122"/>
                <a:ea typeface="微软雅黑" panose="020B0503020204020204" pitchFamily="34" charset="-122"/>
              </a:rPr>
              <a:t>二级计划</a:t>
            </a:r>
          </a:p>
        </p:txBody>
      </p:sp>
      <p:sp>
        <p:nvSpPr>
          <p:cNvPr id="5" name="圆角矩形 4"/>
          <p:cNvSpPr/>
          <p:nvPr/>
        </p:nvSpPr>
        <p:spPr>
          <a:xfrm>
            <a:off x="4843385" y="2253769"/>
            <a:ext cx="2254743" cy="9614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APS</a:t>
            </a:r>
            <a:r>
              <a:rPr lang="zh-CN" altLang="en-US" sz="2000" b="1" dirty="0">
                <a:solidFill>
                  <a:schemeClr val="tx1"/>
                </a:solidFill>
                <a:latin typeface="微软雅黑" panose="020B0503020204020204" pitchFamily="34" charset="-122"/>
                <a:ea typeface="微软雅黑" panose="020B0503020204020204" pitchFamily="34" charset="-122"/>
              </a:rPr>
              <a:t>引擎</a:t>
            </a:r>
          </a:p>
        </p:txBody>
      </p:sp>
      <p:sp>
        <p:nvSpPr>
          <p:cNvPr id="6" name="矩形 5"/>
          <p:cNvSpPr/>
          <p:nvPr/>
        </p:nvSpPr>
        <p:spPr>
          <a:xfrm>
            <a:off x="1060841" y="2112530"/>
            <a:ext cx="2932312"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输入：一级完工计划</a:t>
            </a:r>
          </a:p>
        </p:txBody>
      </p:sp>
      <p:sp>
        <p:nvSpPr>
          <p:cNvPr id="10" name="矩形 9"/>
          <p:cNvSpPr/>
          <p:nvPr/>
        </p:nvSpPr>
        <p:spPr>
          <a:xfrm>
            <a:off x="7885906" y="2439100"/>
            <a:ext cx="2932312"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输出：二级完工计划</a:t>
            </a:r>
          </a:p>
        </p:txBody>
      </p:sp>
      <p:cxnSp>
        <p:nvCxnSpPr>
          <p:cNvPr id="11" name="直接箭头连接符 10"/>
          <p:cNvCxnSpPr>
            <a:stCxn id="5" idx="3"/>
            <a:endCxn id="10" idx="1"/>
          </p:cNvCxnSpPr>
          <p:nvPr/>
        </p:nvCxnSpPr>
        <p:spPr>
          <a:xfrm flipV="1">
            <a:off x="7098128" y="2734490"/>
            <a:ext cx="787778"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圆角矩形标注 14"/>
          <p:cNvSpPr/>
          <p:nvPr/>
        </p:nvSpPr>
        <p:spPr>
          <a:xfrm>
            <a:off x="4843385" y="3543532"/>
            <a:ext cx="2512303" cy="590779"/>
          </a:xfrm>
          <a:prstGeom prst="wedgeRoundRectCallout">
            <a:avLst>
              <a:gd name="adj1" fmla="val -7660"/>
              <a:gd name="adj2" fmla="val -9934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调整</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周</a:t>
            </a:r>
          </a:p>
        </p:txBody>
      </p:sp>
      <p:cxnSp>
        <p:nvCxnSpPr>
          <p:cNvPr id="16" name="直接连接符 15"/>
          <p:cNvCxnSpPr/>
          <p:nvPr/>
        </p:nvCxnSpPr>
        <p:spPr>
          <a:xfrm>
            <a:off x="10818218" y="3102221"/>
            <a:ext cx="0" cy="247783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1082620" y="4030362"/>
            <a:ext cx="1" cy="16004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1060841" y="4777530"/>
            <a:ext cx="9757377" cy="93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圆角矩形标注 18"/>
          <p:cNvSpPr/>
          <p:nvPr/>
        </p:nvSpPr>
        <p:spPr>
          <a:xfrm>
            <a:off x="3021603" y="4482140"/>
            <a:ext cx="1359836" cy="590779"/>
          </a:xfrm>
          <a:prstGeom prst="wedgeRoundRectCallout">
            <a:avLst>
              <a:gd name="adj1" fmla="val -2857"/>
              <a:gd name="adj2" fmla="val -4591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机械加工</a:t>
            </a:r>
          </a:p>
        </p:txBody>
      </p:sp>
      <p:sp>
        <p:nvSpPr>
          <p:cNvPr id="20" name="圆角矩形标注 19"/>
          <p:cNvSpPr/>
          <p:nvPr/>
        </p:nvSpPr>
        <p:spPr>
          <a:xfrm>
            <a:off x="4539310" y="4482139"/>
            <a:ext cx="1359836" cy="590779"/>
          </a:xfrm>
          <a:prstGeom prst="wedgeRoundRectCallout">
            <a:avLst>
              <a:gd name="adj1" fmla="val -7660"/>
              <a:gd name="adj2" fmla="val -514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电子</a:t>
            </a:r>
            <a:r>
              <a:rPr lang="en-US" altLang="zh-CN" b="1" dirty="0">
                <a:solidFill>
                  <a:schemeClr val="tx1"/>
                </a:solidFill>
                <a:latin typeface="微软雅黑" panose="020B0503020204020204" pitchFamily="34" charset="-122"/>
                <a:ea typeface="微软雅黑" panose="020B0503020204020204" pitchFamily="34" charset="-122"/>
              </a:rPr>
              <a:t>SMT</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21" name="圆角矩形标注 20"/>
          <p:cNvSpPr/>
          <p:nvPr/>
        </p:nvSpPr>
        <p:spPr>
          <a:xfrm>
            <a:off x="6052561" y="4478938"/>
            <a:ext cx="1359836" cy="590779"/>
          </a:xfrm>
          <a:prstGeom prst="wedgeRoundRectCallout">
            <a:avLst>
              <a:gd name="adj1" fmla="val -5258"/>
              <a:gd name="adj2" fmla="val -495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部装总装</a:t>
            </a:r>
          </a:p>
        </p:txBody>
      </p:sp>
      <p:sp>
        <p:nvSpPr>
          <p:cNvPr id="22" name="圆角矩形标注 21"/>
          <p:cNvSpPr/>
          <p:nvPr/>
        </p:nvSpPr>
        <p:spPr>
          <a:xfrm>
            <a:off x="7565810" y="4476147"/>
            <a:ext cx="1359836" cy="590779"/>
          </a:xfrm>
          <a:prstGeom prst="wedgeRoundRectCallout">
            <a:avLst>
              <a:gd name="adj1" fmla="val -6059"/>
              <a:gd name="adj2" fmla="val -422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测试</a:t>
            </a:r>
          </a:p>
        </p:txBody>
      </p:sp>
      <p:sp>
        <p:nvSpPr>
          <p:cNvPr id="34" name="圆角矩形标注 33"/>
          <p:cNvSpPr/>
          <p:nvPr/>
        </p:nvSpPr>
        <p:spPr>
          <a:xfrm>
            <a:off x="7885906" y="1661527"/>
            <a:ext cx="2932312" cy="590779"/>
          </a:xfrm>
          <a:prstGeom prst="wedgeRoundRectCallout">
            <a:avLst>
              <a:gd name="adj1" fmla="val -8031"/>
              <a:gd name="adj2" fmla="val 7570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倒排</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有限产能</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平衡</a:t>
            </a:r>
          </a:p>
        </p:txBody>
      </p:sp>
      <p:sp>
        <p:nvSpPr>
          <p:cNvPr id="23" name="矩形 22"/>
          <p:cNvSpPr/>
          <p:nvPr/>
        </p:nvSpPr>
        <p:spPr>
          <a:xfrm>
            <a:off x="1060841" y="2755748"/>
            <a:ext cx="2932311"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输入：临时科研计划</a:t>
            </a:r>
          </a:p>
        </p:txBody>
      </p:sp>
      <p:cxnSp>
        <p:nvCxnSpPr>
          <p:cNvPr id="4" name="肘形连接符 3"/>
          <p:cNvCxnSpPr>
            <a:stCxn id="6" idx="3"/>
            <a:endCxn id="5" idx="1"/>
          </p:cNvCxnSpPr>
          <p:nvPr/>
        </p:nvCxnSpPr>
        <p:spPr>
          <a:xfrm>
            <a:off x="3993153" y="2407920"/>
            <a:ext cx="850232" cy="326571"/>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肘形连接符 12"/>
          <p:cNvCxnSpPr>
            <a:stCxn id="23" idx="3"/>
            <a:endCxn id="5" idx="1"/>
          </p:cNvCxnSpPr>
          <p:nvPr/>
        </p:nvCxnSpPr>
        <p:spPr>
          <a:xfrm flipV="1">
            <a:off x="3993152" y="2734491"/>
            <a:ext cx="850233" cy="316647"/>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圆角矩形标注 26"/>
          <p:cNvSpPr/>
          <p:nvPr/>
        </p:nvSpPr>
        <p:spPr>
          <a:xfrm>
            <a:off x="7885906" y="3215210"/>
            <a:ext cx="2932312" cy="590779"/>
          </a:xfrm>
          <a:prstGeom prst="wedgeRoundRectCallout">
            <a:avLst>
              <a:gd name="adj1" fmla="val -8031"/>
              <a:gd name="adj2" fmla="val -7723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负荷报表</a:t>
            </a:r>
          </a:p>
        </p:txBody>
      </p:sp>
      <p:sp>
        <p:nvSpPr>
          <p:cNvPr id="24" name="椭圆 23"/>
          <p:cNvSpPr/>
          <p:nvPr/>
        </p:nvSpPr>
        <p:spPr>
          <a:xfrm>
            <a:off x="10581463" y="2567031"/>
            <a:ext cx="473509" cy="32657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1</a:t>
            </a:r>
            <a:endParaRPr lang="zh-CN" altLang="en-US" sz="2000" b="1" dirty="0">
              <a:solidFill>
                <a:schemeClr val="tx1"/>
              </a:solidFill>
            </a:endParaRPr>
          </a:p>
        </p:txBody>
      </p:sp>
      <p:sp>
        <p:nvSpPr>
          <p:cNvPr id="29" name="椭圆 28"/>
          <p:cNvSpPr/>
          <p:nvPr/>
        </p:nvSpPr>
        <p:spPr>
          <a:xfrm>
            <a:off x="10581463" y="3325269"/>
            <a:ext cx="473509" cy="3265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2</a:t>
            </a:r>
            <a:endParaRPr lang="zh-CN" altLang="en-US" sz="2000" b="1" dirty="0">
              <a:solidFill>
                <a:schemeClr val="tx1"/>
              </a:solidFill>
            </a:endParaRPr>
          </a:p>
        </p:txBody>
      </p:sp>
    </p:spTree>
    <p:extLst>
      <p:ext uri="{BB962C8B-B14F-4D97-AF65-F5344CB8AC3E}">
        <p14:creationId xmlns:p14="http://schemas.microsoft.com/office/powerpoint/2010/main" val="35929706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矩形 115"/>
          <p:cNvSpPr/>
          <p:nvPr/>
        </p:nvSpPr>
        <p:spPr>
          <a:xfrm>
            <a:off x="1020600" y="372830"/>
            <a:ext cx="3047629"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功能需求 </a:t>
            </a:r>
            <a:r>
              <a:rPr lang="en-US" altLang="zh-CN" sz="2400" b="1" dirty="0">
                <a:latin typeface="微软雅黑" panose="020B0503020204020204" pitchFamily="34" charset="-122"/>
                <a:ea typeface="微软雅黑" panose="020B0503020204020204" pitchFamily="34" charset="-122"/>
              </a:rPr>
              <a:t>3+ </a:t>
            </a:r>
            <a:r>
              <a:rPr lang="zh-CN" altLang="en-US" sz="2000" b="1" dirty="0">
                <a:latin typeface="微软雅黑" panose="020B0503020204020204" pitchFamily="34" charset="-122"/>
                <a:ea typeface="微软雅黑" panose="020B0503020204020204" pitchFamily="34" charset="-122"/>
              </a:rPr>
              <a:t>齐套计划</a:t>
            </a:r>
          </a:p>
        </p:txBody>
      </p:sp>
      <p:sp>
        <p:nvSpPr>
          <p:cNvPr id="5" name="圆角矩形 4"/>
          <p:cNvSpPr/>
          <p:nvPr/>
        </p:nvSpPr>
        <p:spPr>
          <a:xfrm>
            <a:off x="4860803" y="1870593"/>
            <a:ext cx="2254743" cy="9614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MES</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10" name="矩形 9"/>
          <p:cNvSpPr/>
          <p:nvPr/>
        </p:nvSpPr>
        <p:spPr>
          <a:xfrm>
            <a:off x="7903324" y="2055924"/>
            <a:ext cx="2932312"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输出：二级齐套计划</a:t>
            </a:r>
          </a:p>
        </p:txBody>
      </p:sp>
      <p:cxnSp>
        <p:nvCxnSpPr>
          <p:cNvPr id="11" name="直接箭头连接符 10"/>
          <p:cNvCxnSpPr>
            <a:stCxn id="5" idx="3"/>
            <a:endCxn id="10" idx="1"/>
          </p:cNvCxnSpPr>
          <p:nvPr/>
        </p:nvCxnSpPr>
        <p:spPr>
          <a:xfrm flipV="1">
            <a:off x="7115546" y="2351314"/>
            <a:ext cx="787778"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圆角矩形标注 14"/>
          <p:cNvSpPr/>
          <p:nvPr/>
        </p:nvSpPr>
        <p:spPr>
          <a:xfrm>
            <a:off x="4860803" y="3160356"/>
            <a:ext cx="2512303" cy="590779"/>
          </a:xfrm>
          <a:prstGeom prst="wedgeRoundRectCallout">
            <a:avLst>
              <a:gd name="adj1" fmla="val -7660"/>
              <a:gd name="adj2" fmla="val -9934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两次</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周</a:t>
            </a:r>
          </a:p>
        </p:txBody>
      </p:sp>
      <p:cxnSp>
        <p:nvCxnSpPr>
          <p:cNvPr id="18" name="直接箭头连接符 17"/>
          <p:cNvCxnSpPr/>
          <p:nvPr/>
        </p:nvCxnSpPr>
        <p:spPr>
          <a:xfrm>
            <a:off x="1078259" y="4394354"/>
            <a:ext cx="9757377" cy="93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圆角矩形标注 18"/>
          <p:cNvSpPr/>
          <p:nvPr/>
        </p:nvSpPr>
        <p:spPr>
          <a:xfrm>
            <a:off x="3039021" y="4098964"/>
            <a:ext cx="1359836" cy="590779"/>
          </a:xfrm>
          <a:prstGeom prst="wedgeRoundRectCallout">
            <a:avLst>
              <a:gd name="adj1" fmla="val -2857"/>
              <a:gd name="adj2" fmla="val -4591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机械加工</a:t>
            </a:r>
          </a:p>
        </p:txBody>
      </p:sp>
      <p:sp>
        <p:nvSpPr>
          <p:cNvPr id="20" name="圆角矩形标注 19"/>
          <p:cNvSpPr/>
          <p:nvPr/>
        </p:nvSpPr>
        <p:spPr>
          <a:xfrm>
            <a:off x="4556728" y="4098963"/>
            <a:ext cx="1359836" cy="590779"/>
          </a:xfrm>
          <a:prstGeom prst="wedgeRoundRectCallout">
            <a:avLst>
              <a:gd name="adj1" fmla="val -7660"/>
              <a:gd name="adj2" fmla="val -514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电子</a:t>
            </a:r>
            <a:r>
              <a:rPr lang="en-US" altLang="zh-CN" b="1" dirty="0">
                <a:solidFill>
                  <a:schemeClr val="tx1"/>
                </a:solidFill>
                <a:latin typeface="微软雅黑" panose="020B0503020204020204" pitchFamily="34" charset="-122"/>
                <a:ea typeface="微软雅黑" panose="020B0503020204020204" pitchFamily="34" charset="-122"/>
              </a:rPr>
              <a:t>SMT</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21" name="圆角矩形标注 20"/>
          <p:cNvSpPr/>
          <p:nvPr/>
        </p:nvSpPr>
        <p:spPr>
          <a:xfrm>
            <a:off x="6069979" y="4095762"/>
            <a:ext cx="1359836" cy="590779"/>
          </a:xfrm>
          <a:prstGeom prst="wedgeRoundRectCallout">
            <a:avLst>
              <a:gd name="adj1" fmla="val -5258"/>
              <a:gd name="adj2" fmla="val -495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部装总装</a:t>
            </a:r>
          </a:p>
        </p:txBody>
      </p:sp>
      <p:sp>
        <p:nvSpPr>
          <p:cNvPr id="22" name="圆角矩形标注 21"/>
          <p:cNvSpPr/>
          <p:nvPr/>
        </p:nvSpPr>
        <p:spPr>
          <a:xfrm>
            <a:off x="7583228" y="4092971"/>
            <a:ext cx="1359836" cy="590779"/>
          </a:xfrm>
          <a:prstGeom prst="wedgeRoundRectCallout">
            <a:avLst>
              <a:gd name="adj1" fmla="val -6059"/>
              <a:gd name="adj2" fmla="val -422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测试</a:t>
            </a:r>
          </a:p>
        </p:txBody>
      </p:sp>
      <p:sp>
        <p:nvSpPr>
          <p:cNvPr id="24" name="矩形 23"/>
          <p:cNvSpPr/>
          <p:nvPr/>
        </p:nvSpPr>
        <p:spPr>
          <a:xfrm>
            <a:off x="1078259" y="2055924"/>
            <a:ext cx="2932312"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输入：二级完工计划</a:t>
            </a:r>
          </a:p>
        </p:txBody>
      </p:sp>
      <p:cxnSp>
        <p:nvCxnSpPr>
          <p:cNvPr id="25" name="直接箭头连接符 24"/>
          <p:cNvCxnSpPr>
            <a:stCxn id="24" idx="3"/>
          </p:cNvCxnSpPr>
          <p:nvPr/>
        </p:nvCxnSpPr>
        <p:spPr>
          <a:xfrm>
            <a:off x="4010571" y="2351314"/>
            <a:ext cx="85023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圆角矩形标注 25"/>
          <p:cNvSpPr/>
          <p:nvPr/>
        </p:nvSpPr>
        <p:spPr>
          <a:xfrm>
            <a:off x="3804163" y="4734507"/>
            <a:ext cx="1359836" cy="590779"/>
          </a:xfrm>
          <a:prstGeom prst="wedgeRoundRectCallout">
            <a:avLst>
              <a:gd name="adj1" fmla="val -2857"/>
              <a:gd name="adj2" fmla="val -45910"/>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电子料</a:t>
            </a:r>
          </a:p>
        </p:txBody>
      </p:sp>
      <p:sp>
        <p:nvSpPr>
          <p:cNvPr id="27" name="圆角矩形标注 26"/>
          <p:cNvSpPr/>
          <p:nvPr/>
        </p:nvSpPr>
        <p:spPr>
          <a:xfrm>
            <a:off x="5313859" y="4745377"/>
            <a:ext cx="1359836" cy="590779"/>
          </a:xfrm>
          <a:prstGeom prst="wedgeRoundRectCallout">
            <a:avLst>
              <a:gd name="adj1" fmla="val -2857"/>
              <a:gd name="adj2" fmla="val -45910"/>
              <a:gd name="adj3" fmla="val 16667"/>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机械料</a:t>
            </a:r>
          </a:p>
        </p:txBody>
      </p:sp>
      <p:cxnSp>
        <p:nvCxnSpPr>
          <p:cNvPr id="28" name="直接连接符 27"/>
          <p:cNvCxnSpPr/>
          <p:nvPr/>
        </p:nvCxnSpPr>
        <p:spPr>
          <a:xfrm>
            <a:off x="10835636" y="2719045"/>
            <a:ext cx="0" cy="247783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1100038" y="3647186"/>
            <a:ext cx="1" cy="16004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10598881" y="2183855"/>
            <a:ext cx="473509" cy="32657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1</a:t>
            </a:r>
            <a:endParaRPr lang="zh-CN" altLang="en-US" sz="2000" b="1" dirty="0">
              <a:solidFill>
                <a:schemeClr val="tx1"/>
              </a:solidFill>
            </a:endParaRPr>
          </a:p>
        </p:txBody>
      </p:sp>
    </p:spTree>
    <p:extLst>
      <p:ext uri="{BB962C8B-B14F-4D97-AF65-F5344CB8AC3E}">
        <p14:creationId xmlns:p14="http://schemas.microsoft.com/office/powerpoint/2010/main" val="102381857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矩形 115"/>
          <p:cNvSpPr/>
          <p:nvPr/>
        </p:nvSpPr>
        <p:spPr>
          <a:xfrm>
            <a:off x="996862" y="353035"/>
            <a:ext cx="3304110"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功能需求 </a:t>
            </a:r>
            <a:r>
              <a:rPr lang="en-US" altLang="zh-CN" sz="2400" b="1" dirty="0">
                <a:latin typeface="微软雅黑" panose="020B0503020204020204" pitchFamily="34" charset="-122"/>
                <a:ea typeface="微软雅黑" panose="020B0503020204020204" pitchFamily="34" charset="-122"/>
              </a:rPr>
              <a:t>4+ </a:t>
            </a:r>
            <a:r>
              <a:rPr lang="zh-CN" altLang="en-US" sz="2000" b="1" dirty="0">
                <a:latin typeface="微软雅黑" panose="020B0503020204020204" pitchFamily="34" charset="-122"/>
                <a:ea typeface="微软雅黑" panose="020B0503020204020204" pitchFamily="34" charset="-122"/>
              </a:rPr>
              <a:t>日作业计划</a:t>
            </a:r>
          </a:p>
        </p:txBody>
      </p:sp>
      <p:sp>
        <p:nvSpPr>
          <p:cNvPr id="5" name="圆角矩形 4"/>
          <p:cNvSpPr/>
          <p:nvPr/>
        </p:nvSpPr>
        <p:spPr>
          <a:xfrm>
            <a:off x="4952605" y="3127961"/>
            <a:ext cx="2254743" cy="9614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微软雅黑" panose="020B0503020204020204" pitchFamily="34" charset="-122"/>
                <a:ea typeface="微软雅黑" panose="020B0503020204020204" pitchFamily="34" charset="-122"/>
              </a:rPr>
              <a:t>APS</a:t>
            </a:r>
            <a:r>
              <a:rPr lang="zh-CN" altLang="en-US" sz="2000" b="1" dirty="0">
                <a:solidFill>
                  <a:schemeClr val="tx1"/>
                </a:solidFill>
                <a:latin typeface="微软雅黑" panose="020B0503020204020204" pitchFamily="34" charset="-122"/>
                <a:ea typeface="微软雅黑" panose="020B0503020204020204" pitchFamily="34" charset="-122"/>
              </a:rPr>
              <a:t>引擎</a:t>
            </a:r>
          </a:p>
        </p:txBody>
      </p:sp>
      <p:sp>
        <p:nvSpPr>
          <p:cNvPr id="10" name="矩形 9"/>
          <p:cNvSpPr/>
          <p:nvPr/>
        </p:nvSpPr>
        <p:spPr>
          <a:xfrm>
            <a:off x="7995126" y="3313292"/>
            <a:ext cx="2932312"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输出：日作业计划</a:t>
            </a:r>
          </a:p>
        </p:txBody>
      </p:sp>
      <p:cxnSp>
        <p:nvCxnSpPr>
          <p:cNvPr id="11" name="直接箭头连接符 10"/>
          <p:cNvCxnSpPr>
            <a:stCxn id="5" idx="3"/>
            <a:endCxn id="10" idx="1"/>
          </p:cNvCxnSpPr>
          <p:nvPr/>
        </p:nvCxnSpPr>
        <p:spPr>
          <a:xfrm flipV="1">
            <a:off x="7207348" y="3608682"/>
            <a:ext cx="787778"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圆角矩形标注 14"/>
          <p:cNvSpPr/>
          <p:nvPr/>
        </p:nvSpPr>
        <p:spPr>
          <a:xfrm>
            <a:off x="4952605" y="4417724"/>
            <a:ext cx="2512303" cy="590779"/>
          </a:xfrm>
          <a:prstGeom prst="wedgeRoundRectCallout">
            <a:avLst>
              <a:gd name="adj1" fmla="val -7660"/>
              <a:gd name="adj2" fmla="val -9934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排程</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日</a:t>
            </a:r>
          </a:p>
        </p:txBody>
      </p:sp>
      <p:cxnSp>
        <p:nvCxnSpPr>
          <p:cNvPr id="18" name="直接箭头连接符 17"/>
          <p:cNvCxnSpPr/>
          <p:nvPr/>
        </p:nvCxnSpPr>
        <p:spPr>
          <a:xfrm>
            <a:off x="1170061" y="5651722"/>
            <a:ext cx="9757377" cy="93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圆角矩形标注 18"/>
          <p:cNvSpPr/>
          <p:nvPr/>
        </p:nvSpPr>
        <p:spPr>
          <a:xfrm>
            <a:off x="3130823" y="5356332"/>
            <a:ext cx="1359836" cy="590779"/>
          </a:xfrm>
          <a:prstGeom prst="wedgeRoundRectCallout">
            <a:avLst>
              <a:gd name="adj1" fmla="val -2857"/>
              <a:gd name="adj2" fmla="val -4591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机械加工</a:t>
            </a:r>
          </a:p>
        </p:txBody>
      </p:sp>
      <p:sp>
        <p:nvSpPr>
          <p:cNvPr id="20" name="圆角矩形标注 19"/>
          <p:cNvSpPr/>
          <p:nvPr/>
        </p:nvSpPr>
        <p:spPr>
          <a:xfrm>
            <a:off x="4648530" y="5356331"/>
            <a:ext cx="1359836" cy="590779"/>
          </a:xfrm>
          <a:prstGeom prst="wedgeRoundRectCallout">
            <a:avLst>
              <a:gd name="adj1" fmla="val -7660"/>
              <a:gd name="adj2" fmla="val -514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电子</a:t>
            </a:r>
            <a:r>
              <a:rPr lang="en-US" altLang="zh-CN" b="1" dirty="0">
                <a:solidFill>
                  <a:schemeClr val="tx1"/>
                </a:solidFill>
                <a:latin typeface="微软雅黑" panose="020B0503020204020204" pitchFamily="34" charset="-122"/>
                <a:ea typeface="微软雅黑" panose="020B0503020204020204" pitchFamily="34" charset="-122"/>
              </a:rPr>
              <a:t>SMT</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21" name="圆角矩形标注 20"/>
          <p:cNvSpPr/>
          <p:nvPr/>
        </p:nvSpPr>
        <p:spPr>
          <a:xfrm>
            <a:off x="6161781" y="5353130"/>
            <a:ext cx="1359836" cy="590779"/>
          </a:xfrm>
          <a:prstGeom prst="wedgeRoundRectCallout">
            <a:avLst>
              <a:gd name="adj1" fmla="val -5258"/>
              <a:gd name="adj2" fmla="val -495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部装总装</a:t>
            </a:r>
          </a:p>
        </p:txBody>
      </p:sp>
      <p:sp>
        <p:nvSpPr>
          <p:cNvPr id="22" name="圆角矩形标注 21"/>
          <p:cNvSpPr/>
          <p:nvPr/>
        </p:nvSpPr>
        <p:spPr>
          <a:xfrm>
            <a:off x="7675030" y="5350339"/>
            <a:ext cx="1359836" cy="590779"/>
          </a:xfrm>
          <a:prstGeom prst="wedgeRoundRectCallout">
            <a:avLst>
              <a:gd name="adj1" fmla="val -6059"/>
              <a:gd name="adj2" fmla="val -422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测试</a:t>
            </a:r>
          </a:p>
        </p:txBody>
      </p:sp>
      <p:sp>
        <p:nvSpPr>
          <p:cNvPr id="24" name="矩形 23"/>
          <p:cNvSpPr/>
          <p:nvPr/>
        </p:nvSpPr>
        <p:spPr>
          <a:xfrm>
            <a:off x="1170061" y="3313292"/>
            <a:ext cx="2932312" cy="5907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输入：二级齐套计划</a:t>
            </a:r>
          </a:p>
        </p:txBody>
      </p:sp>
      <p:cxnSp>
        <p:nvCxnSpPr>
          <p:cNvPr id="25" name="直接箭头连接符 24"/>
          <p:cNvCxnSpPr>
            <a:stCxn id="24" idx="3"/>
          </p:cNvCxnSpPr>
          <p:nvPr/>
        </p:nvCxnSpPr>
        <p:spPr>
          <a:xfrm>
            <a:off x="4102373" y="3608682"/>
            <a:ext cx="85023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927438" y="3976413"/>
            <a:ext cx="0" cy="247783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1191840" y="4904554"/>
            <a:ext cx="1" cy="160041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圆角矩形标注 22"/>
          <p:cNvSpPr/>
          <p:nvPr/>
        </p:nvSpPr>
        <p:spPr>
          <a:xfrm>
            <a:off x="7995126" y="4089402"/>
            <a:ext cx="2932312" cy="590779"/>
          </a:xfrm>
          <a:prstGeom prst="wedgeRoundRectCallout">
            <a:avLst>
              <a:gd name="adj1" fmla="val -8031"/>
              <a:gd name="adj2" fmla="val -7723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车间</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资源</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日作业计划</a:t>
            </a:r>
          </a:p>
        </p:txBody>
      </p:sp>
      <p:sp>
        <p:nvSpPr>
          <p:cNvPr id="31" name="椭圆 30"/>
          <p:cNvSpPr/>
          <p:nvPr/>
        </p:nvSpPr>
        <p:spPr>
          <a:xfrm>
            <a:off x="10690683" y="4199461"/>
            <a:ext cx="473509" cy="3265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1</a:t>
            </a:r>
            <a:endParaRPr lang="zh-CN" altLang="en-US" sz="2000" b="1" dirty="0">
              <a:solidFill>
                <a:schemeClr val="tx1"/>
              </a:solidFill>
            </a:endParaRPr>
          </a:p>
        </p:txBody>
      </p:sp>
      <p:sp>
        <p:nvSpPr>
          <p:cNvPr id="32" name="圆角矩形标注 31"/>
          <p:cNvSpPr/>
          <p:nvPr/>
        </p:nvSpPr>
        <p:spPr>
          <a:xfrm>
            <a:off x="7995126" y="2535719"/>
            <a:ext cx="2932312" cy="590779"/>
          </a:xfrm>
          <a:prstGeom prst="wedgeRoundRectCallout">
            <a:avLst>
              <a:gd name="adj1" fmla="val -8031"/>
              <a:gd name="adj2" fmla="val 7570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倒排</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有限产能</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平衡</a:t>
            </a:r>
          </a:p>
        </p:txBody>
      </p:sp>
      <p:sp>
        <p:nvSpPr>
          <p:cNvPr id="33" name="圆角矩形标注 32"/>
          <p:cNvSpPr/>
          <p:nvPr/>
        </p:nvSpPr>
        <p:spPr>
          <a:xfrm>
            <a:off x="7995125" y="1759608"/>
            <a:ext cx="2932312" cy="590779"/>
          </a:xfrm>
          <a:prstGeom prst="wedgeRoundRectCallout">
            <a:avLst>
              <a:gd name="adj1" fmla="val -8031"/>
              <a:gd name="adj2" fmla="val 7570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全任务</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长周期</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优化</a:t>
            </a:r>
          </a:p>
        </p:txBody>
      </p:sp>
      <p:sp>
        <p:nvSpPr>
          <p:cNvPr id="34" name="圆角矩形标注 33"/>
          <p:cNvSpPr/>
          <p:nvPr/>
        </p:nvSpPr>
        <p:spPr>
          <a:xfrm>
            <a:off x="7995125" y="983497"/>
            <a:ext cx="2932312" cy="590779"/>
          </a:xfrm>
          <a:prstGeom prst="wedgeRoundRectCallout">
            <a:avLst>
              <a:gd name="adj1" fmla="val -8031"/>
              <a:gd name="adj2" fmla="val 7570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短周期锁定</a:t>
            </a:r>
          </a:p>
        </p:txBody>
      </p:sp>
    </p:spTree>
    <p:extLst>
      <p:ext uri="{BB962C8B-B14F-4D97-AF65-F5344CB8AC3E}">
        <p14:creationId xmlns:p14="http://schemas.microsoft.com/office/powerpoint/2010/main" val="247376101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610AEBE3-079F-4AC0-8198-7645668F706D}"/>
              </a:ext>
            </a:extLst>
          </p:cNvPr>
          <p:cNvGrpSpPr/>
          <p:nvPr/>
        </p:nvGrpSpPr>
        <p:grpSpPr>
          <a:xfrm>
            <a:off x="190501" y="2019299"/>
            <a:ext cx="11666934" cy="4794807"/>
            <a:chOff x="334565" y="1522173"/>
            <a:chExt cx="11522869" cy="5291934"/>
          </a:xfrm>
        </p:grpSpPr>
        <p:pic>
          <p:nvPicPr>
            <p:cNvPr id="129" name="图片 128">
              <a:extLst>
                <a:ext uri="{FF2B5EF4-FFF2-40B4-BE49-F238E27FC236}">
                  <a16:creationId xmlns:a16="http://schemas.microsoft.com/office/drawing/2014/main" xmlns="" id="{A9A6F09E-FFE5-40C7-9DF4-A91EC5CFD9BD}"/>
                </a:ext>
              </a:extLst>
            </p:cNvPr>
            <p:cNvPicPr>
              <a:picLocks noChangeAspect="1"/>
            </p:cNvPicPr>
            <p:nvPr/>
          </p:nvPicPr>
          <p:blipFill>
            <a:blip r:embed="rId3"/>
            <a:stretch>
              <a:fillRect/>
            </a:stretch>
          </p:blipFill>
          <p:spPr>
            <a:xfrm>
              <a:off x="692062" y="5710964"/>
              <a:ext cx="1709143" cy="1062877"/>
            </a:xfrm>
            <a:prstGeom prst="rect">
              <a:avLst/>
            </a:prstGeom>
          </p:spPr>
        </p:pic>
        <p:grpSp>
          <p:nvGrpSpPr>
            <p:cNvPr id="5" name="组合 4">
              <a:extLst>
                <a:ext uri="{FF2B5EF4-FFF2-40B4-BE49-F238E27FC236}">
                  <a16:creationId xmlns:a16="http://schemas.microsoft.com/office/drawing/2014/main" xmlns="" id="{F384E118-B880-4DFD-B528-8318B8FA2529}"/>
                </a:ext>
              </a:extLst>
            </p:cNvPr>
            <p:cNvGrpSpPr/>
            <p:nvPr/>
          </p:nvGrpSpPr>
          <p:grpSpPr>
            <a:xfrm>
              <a:off x="334565" y="1522173"/>
              <a:ext cx="11522869" cy="5291934"/>
              <a:chOff x="178570" y="1118038"/>
              <a:chExt cx="11440657" cy="5115666"/>
            </a:xfrm>
          </p:grpSpPr>
          <p:sp>
            <p:nvSpPr>
              <p:cNvPr id="6" name="矩形 5">
                <a:extLst>
                  <a:ext uri="{FF2B5EF4-FFF2-40B4-BE49-F238E27FC236}">
                    <a16:creationId xmlns:a16="http://schemas.microsoft.com/office/drawing/2014/main" xmlns="" id="{5C8C9EC5-E7F9-4034-BFE2-38D24AB0B4F1}"/>
                  </a:ext>
                </a:extLst>
              </p:cNvPr>
              <p:cNvSpPr/>
              <p:nvPr/>
            </p:nvSpPr>
            <p:spPr>
              <a:xfrm>
                <a:off x="10085235" y="1118038"/>
                <a:ext cx="1533992" cy="3744284"/>
              </a:xfrm>
              <a:prstGeom prst="rect">
                <a:avLst/>
              </a:prstGeom>
              <a:noFill/>
              <a:ln>
                <a:solidFill>
                  <a:srgbClr val="007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7" name="矩形 6">
                <a:extLst>
                  <a:ext uri="{FF2B5EF4-FFF2-40B4-BE49-F238E27FC236}">
                    <a16:creationId xmlns:a16="http://schemas.microsoft.com/office/drawing/2014/main" xmlns="" id="{7FE9D162-BDD5-40DA-8F72-CB92B16D7A8A}"/>
                  </a:ext>
                </a:extLst>
              </p:cNvPr>
              <p:cNvSpPr/>
              <p:nvPr/>
            </p:nvSpPr>
            <p:spPr>
              <a:xfrm>
                <a:off x="6256054" y="1118038"/>
                <a:ext cx="3751930" cy="3744284"/>
              </a:xfrm>
              <a:prstGeom prst="rect">
                <a:avLst/>
              </a:prstGeom>
              <a:noFill/>
              <a:ln>
                <a:solidFill>
                  <a:srgbClr val="007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8" name="矩形 7">
                <a:extLst>
                  <a:ext uri="{FF2B5EF4-FFF2-40B4-BE49-F238E27FC236}">
                    <a16:creationId xmlns:a16="http://schemas.microsoft.com/office/drawing/2014/main" xmlns="" id="{A92D32BB-9524-4A7E-A61B-F800B3830822}"/>
                  </a:ext>
                </a:extLst>
              </p:cNvPr>
              <p:cNvSpPr/>
              <p:nvPr/>
            </p:nvSpPr>
            <p:spPr>
              <a:xfrm>
                <a:off x="1814520" y="1128355"/>
                <a:ext cx="1533992" cy="3744284"/>
              </a:xfrm>
              <a:prstGeom prst="rect">
                <a:avLst/>
              </a:prstGeom>
              <a:noFill/>
              <a:ln>
                <a:solidFill>
                  <a:srgbClr val="007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9" name="矩形 8">
                <a:extLst>
                  <a:ext uri="{FF2B5EF4-FFF2-40B4-BE49-F238E27FC236}">
                    <a16:creationId xmlns:a16="http://schemas.microsoft.com/office/drawing/2014/main" xmlns="" id="{67FAF2C6-A327-40A0-A954-582B2F43EFE1}"/>
                  </a:ext>
                </a:extLst>
              </p:cNvPr>
              <p:cNvSpPr/>
              <p:nvPr/>
            </p:nvSpPr>
            <p:spPr>
              <a:xfrm>
                <a:off x="178570" y="1118038"/>
                <a:ext cx="1561161" cy="3744284"/>
              </a:xfrm>
              <a:prstGeom prst="rect">
                <a:avLst/>
              </a:prstGeom>
              <a:noFill/>
              <a:ln>
                <a:solidFill>
                  <a:srgbClr val="29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0" name="矩形 9">
                <a:extLst>
                  <a:ext uri="{FF2B5EF4-FFF2-40B4-BE49-F238E27FC236}">
                    <a16:creationId xmlns:a16="http://schemas.microsoft.com/office/drawing/2014/main" xmlns="" id="{1DD40564-53A5-418A-B8E4-C877CB45375A}"/>
                  </a:ext>
                </a:extLst>
              </p:cNvPr>
              <p:cNvSpPr/>
              <p:nvPr/>
            </p:nvSpPr>
            <p:spPr>
              <a:xfrm>
                <a:off x="186460" y="4958175"/>
                <a:ext cx="11432766" cy="1275529"/>
              </a:xfrm>
              <a:prstGeom prst="rect">
                <a:avLst/>
              </a:prstGeom>
              <a:noFill/>
              <a:ln w="38100">
                <a:solidFill>
                  <a:srgbClr val="AA6A4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1" name="矩形 10">
                <a:extLst>
                  <a:ext uri="{FF2B5EF4-FFF2-40B4-BE49-F238E27FC236}">
                    <a16:creationId xmlns:a16="http://schemas.microsoft.com/office/drawing/2014/main" xmlns="" id="{A228F86A-DBC0-4172-88C9-8D31E4B37C2B}"/>
                  </a:ext>
                </a:extLst>
              </p:cNvPr>
              <p:cNvSpPr/>
              <p:nvPr/>
            </p:nvSpPr>
            <p:spPr>
              <a:xfrm>
                <a:off x="3420482" y="1118038"/>
                <a:ext cx="2745224" cy="3744284"/>
              </a:xfrm>
              <a:prstGeom prst="rect">
                <a:avLst/>
              </a:prstGeom>
              <a:noFill/>
              <a:ln>
                <a:solidFill>
                  <a:srgbClr val="29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3" name="文本框 12">
                <a:extLst>
                  <a:ext uri="{FF2B5EF4-FFF2-40B4-BE49-F238E27FC236}">
                    <a16:creationId xmlns:a16="http://schemas.microsoft.com/office/drawing/2014/main" xmlns="" id="{1B8C9118-036D-484F-977C-9C17AF9A2C8A}"/>
                  </a:ext>
                </a:extLst>
              </p:cNvPr>
              <p:cNvSpPr txBox="1"/>
              <p:nvPr/>
            </p:nvSpPr>
            <p:spPr>
              <a:xfrm>
                <a:off x="899817" y="3311768"/>
                <a:ext cx="1094651" cy="286927"/>
              </a:xfrm>
              <a:prstGeom prst="rect">
                <a:avLst/>
              </a:prstGeom>
              <a:noFill/>
            </p:spPr>
            <p:txBody>
              <a:bodyPr wrap="square" rtlCol="0">
                <a:spAutoFit/>
              </a:bodyPr>
              <a:lstStyle/>
              <a:p>
                <a:pPr>
                  <a:lnSpc>
                    <a:spcPct val="150000"/>
                  </a:lnSpc>
                </a:pPr>
                <a:r>
                  <a:rPr lang="zh-CN" altLang="en-US" sz="1050" b="1" dirty="0">
                    <a:solidFill>
                      <a:schemeClr val="tx1">
                        <a:lumMod val="75000"/>
                        <a:lumOff val="25000"/>
                      </a:schemeClr>
                    </a:solidFill>
                    <a:latin typeface="+mn-ea"/>
                  </a:rPr>
                  <a:t>订单下达</a:t>
                </a:r>
                <a:endParaRPr lang="en-US" altLang="zh-CN" sz="1050" b="1" dirty="0">
                  <a:solidFill>
                    <a:schemeClr val="tx1">
                      <a:lumMod val="75000"/>
                      <a:lumOff val="25000"/>
                    </a:schemeClr>
                  </a:solidFill>
                  <a:latin typeface="+mn-ea"/>
                </a:endParaRPr>
              </a:p>
            </p:txBody>
          </p:sp>
          <p:pic>
            <p:nvPicPr>
              <p:cNvPr id="14" name="Picture 2">
                <a:extLst>
                  <a:ext uri="{FF2B5EF4-FFF2-40B4-BE49-F238E27FC236}">
                    <a16:creationId xmlns:a16="http://schemas.microsoft.com/office/drawing/2014/main" xmlns="" id="{C9FE3573-BE0F-4681-A3A5-D90C0F3D6DDA}"/>
                  </a:ext>
                </a:extLst>
              </p:cNvPr>
              <p:cNvPicPr>
                <a:picLocks noChangeAspect="1" noChangeArrowheads="1"/>
              </p:cNvPicPr>
              <p:nvPr/>
            </p:nvPicPr>
            <p:blipFill>
              <a:blip r:embed="rId4" cstate="print"/>
              <a:srcRect/>
              <a:stretch>
                <a:fillRect/>
              </a:stretch>
            </p:blipFill>
            <p:spPr bwMode="auto">
              <a:xfrm>
                <a:off x="1875887" y="1289560"/>
                <a:ext cx="840082" cy="695560"/>
              </a:xfrm>
              <a:prstGeom prst="rect">
                <a:avLst/>
              </a:prstGeom>
              <a:noFill/>
              <a:ln w="9525">
                <a:noFill/>
                <a:miter lim="800000"/>
                <a:headEnd/>
                <a:tailEnd/>
              </a:ln>
            </p:spPr>
          </p:pic>
          <p:sp>
            <p:nvSpPr>
              <p:cNvPr id="15" name="文本框 14">
                <a:extLst>
                  <a:ext uri="{FF2B5EF4-FFF2-40B4-BE49-F238E27FC236}">
                    <a16:creationId xmlns:a16="http://schemas.microsoft.com/office/drawing/2014/main" xmlns="" id="{458CA2C0-EDEC-4292-B721-178A2BBB2980}"/>
                  </a:ext>
                </a:extLst>
              </p:cNvPr>
              <p:cNvSpPr txBox="1"/>
              <p:nvPr/>
            </p:nvSpPr>
            <p:spPr>
              <a:xfrm>
                <a:off x="2543817" y="1265541"/>
                <a:ext cx="1031150" cy="245458"/>
              </a:xfrm>
              <a:prstGeom prst="rect">
                <a:avLst/>
              </a:prstGeom>
              <a:noFill/>
            </p:spPr>
            <p:txBody>
              <a:bodyPr wrap="square" rtlCol="0">
                <a:spAutoFit/>
              </a:bodyPr>
              <a:lstStyle/>
              <a:p>
                <a:r>
                  <a:rPr lang="zh-CN" altLang="en-US" sz="1050" b="1" dirty="0">
                    <a:solidFill>
                      <a:srgbClr val="002060"/>
                    </a:solidFill>
                    <a:latin typeface="+mn-ea"/>
                  </a:rPr>
                  <a:t>供应链用户</a:t>
                </a:r>
              </a:p>
            </p:txBody>
          </p:sp>
          <p:sp>
            <p:nvSpPr>
              <p:cNvPr id="25" name="文本框 24">
                <a:extLst>
                  <a:ext uri="{FF2B5EF4-FFF2-40B4-BE49-F238E27FC236}">
                    <a16:creationId xmlns:a16="http://schemas.microsoft.com/office/drawing/2014/main" xmlns="" id="{20FB1F51-9CE9-4D97-B087-DC88F9A35139}"/>
                  </a:ext>
                </a:extLst>
              </p:cNvPr>
              <p:cNvSpPr txBox="1"/>
              <p:nvPr/>
            </p:nvSpPr>
            <p:spPr>
              <a:xfrm>
                <a:off x="8025685" y="2335685"/>
                <a:ext cx="784211" cy="245458"/>
              </a:xfrm>
              <a:prstGeom prst="rect">
                <a:avLst/>
              </a:prstGeom>
              <a:noFill/>
            </p:spPr>
            <p:txBody>
              <a:bodyPr wrap="square" rtlCol="0">
                <a:spAutoFit/>
              </a:bodyPr>
              <a:lstStyle/>
              <a:p>
                <a:r>
                  <a:rPr lang="zh-CN" altLang="en-US" sz="1050" b="1" dirty="0">
                    <a:latin typeface="+mn-ea"/>
                  </a:rPr>
                  <a:t>否</a:t>
                </a:r>
              </a:p>
            </p:txBody>
          </p:sp>
          <p:cxnSp>
            <p:nvCxnSpPr>
              <p:cNvPr id="29" name="直接箭头连接符 55">
                <a:extLst>
                  <a:ext uri="{FF2B5EF4-FFF2-40B4-BE49-F238E27FC236}">
                    <a16:creationId xmlns:a16="http://schemas.microsoft.com/office/drawing/2014/main" xmlns="" id="{F5B53EE9-EAB9-4F2D-9390-1D2A734A8116}"/>
                  </a:ext>
                </a:extLst>
              </p:cNvPr>
              <p:cNvCxnSpPr>
                <a:cxnSpLocks/>
                <a:stCxn id="98" idx="3"/>
              </p:cNvCxnSpPr>
              <p:nvPr/>
            </p:nvCxnSpPr>
            <p:spPr>
              <a:xfrm flipV="1">
                <a:off x="8562326" y="3235825"/>
                <a:ext cx="1731360" cy="71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0" name="流程图: 直接访问存储器 56">
                <a:extLst>
                  <a:ext uri="{FF2B5EF4-FFF2-40B4-BE49-F238E27FC236}">
                    <a16:creationId xmlns:a16="http://schemas.microsoft.com/office/drawing/2014/main" xmlns="" id="{20AD6062-7F57-468F-B770-F8E76A7C5ACB}"/>
                  </a:ext>
                </a:extLst>
              </p:cNvPr>
              <p:cNvSpPr/>
              <p:nvPr/>
            </p:nvSpPr>
            <p:spPr>
              <a:xfrm>
                <a:off x="10248497" y="2678707"/>
                <a:ext cx="1305764" cy="45247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latin typeface="+mn-ea"/>
                  </a:rPr>
                  <a:t>MES</a:t>
                </a:r>
                <a:endParaRPr lang="zh-CN" altLang="en-US" sz="1050" dirty="0">
                  <a:latin typeface="+mn-ea"/>
                </a:endParaRPr>
              </a:p>
            </p:txBody>
          </p:sp>
          <p:sp>
            <p:nvSpPr>
              <p:cNvPr id="32" name="TextBox 12">
                <a:extLst>
                  <a:ext uri="{FF2B5EF4-FFF2-40B4-BE49-F238E27FC236}">
                    <a16:creationId xmlns:a16="http://schemas.microsoft.com/office/drawing/2014/main" xmlns="" id="{6B852670-910D-4FBA-8D6D-3E4F364EA552}"/>
                  </a:ext>
                </a:extLst>
              </p:cNvPr>
              <p:cNvSpPr txBox="1"/>
              <p:nvPr/>
            </p:nvSpPr>
            <p:spPr>
              <a:xfrm>
                <a:off x="179087" y="4620615"/>
                <a:ext cx="1560644" cy="245458"/>
              </a:xfrm>
              <a:prstGeom prst="rect">
                <a:avLst/>
              </a:prstGeom>
              <a:solidFill>
                <a:srgbClr val="293662"/>
              </a:solidFill>
            </p:spPr>
            <p:txBody>
              <a:bodyPr wrap="square" rtlCol="0">
                <a:spAutoFit/>
              </a:bodyPr>
              <a:lstStyle/>
              <a:p>
                <a:pPr algn="ctr" defTabSz="913924" eaLnBrk="0" hangingPunct="0">
                  <a:spcBef>
                    <a:spcPct val="0"/>
                  </a:spcBef>
                  <a:defRPr/>
                </a:pPr>
                <a:r>
                  <a:rPr lang="zh-CN" altLang="en-US" sz="1050" dirty="0">
                    <a:solidFill>
                      <a:srgbClr val="FFFFFF"/>
                    </a:solidFill>
                    <a:latin typeface="+mn-ea"/>
                  </a:rPr>
                  <a:t>订单任务下达</a:t>
                </a:r>
              </a:p>
            </p:txBody>
          </p:sp>
          <p:sp>
            <p:nvSpPr>
              <p:cNvPr id="33" name="TextBox 42">
                <a:extLst>
                  <a:ext uri="{FF2B5EF4-FFF2-40B4-BE49-F238E27FC236}">
                    <a16:creationId xmlns:a16="http://schemas.microsoft.com/office/drawing/2014/main" xmlns="" id="{A7DB7A0A-BE27-48A2-B704-6F6A9A89FF29}"/>
                  </a:ext>
                </a:extLst>
              </p:cNvPr>
              <p:cNvSpPr txBox="1"/>
              <p:nvPr/>
            </p:nvSpPr>
            <p:spPr>
              <a:xfrm>
                <a:off x="1815865" y="4633516"/>
                <a:ext cx="1532646" cy="245458"/>
              </a:xfrm>
              <a:prstGeom prst="rect">
                <a:avLst/>
              </a:prstGeom>
              <a:solidFill>
                <a:srgbClr val="007F48"/>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基础数据维护</a:t>
                </a:r>
              </a:p>
            </p:txBody>
          </p:sp>
          <p:sp>
            <p:nvSpPr>
              <p:cNvPr id="37" name="文本框 36">
                <a:extLst>
                  <a:ext uri="{FF2B5EF4-FFF2-40B4-BE49-F238E27FC236}">
                    <a16:creationId xmlns:a16="http://schemas.microsoft.com/office/drawing/2014/main" xmlns="" id="{9E882D94-8909-4275-B5C7-47C7208FDC63}"/>
                  </a:ext>
                </a:extLst>
              </p:cNvPr>
              <p:cNvSpPr txBox="1"/>
              <p:nvPr/>
            </p:nvSpPr>
            <p:spPr>
              <a:xfrm>
                <a:off x="2632346" y="1892768"/>
                <a:ext cx="1414478" cy="861211"/>
              </a:xfrm>
              <a:prstGeom prst="rect">
                <a:avLst/>
              </a:prstGeom>
              <a:noFill/>
            </p:spPr>
            <p:txBody>
              <a:bodyPr wrap="square" rtlCol="0">
                <a:spAutoFit/>
              </a:bodyPr>
              <a:lstStyle>
                <a:defPPr>
                  <a:defRPr lang="zh-CN"/>
                </a:defPPr>
                <a:lvl1pPr>
                  <a:lnSpc>
                    <a:spcPct val="150000"/>
                  </a:lnSpc>
                  <a:defRPr sz="1000">
                    <a:solidFill>
                      <a:schemeClr val="tx1">
                        <a:lumMod val="75000"/>
                        <a:lumOff val="25000"/>
                      </a:schemeClr>
                    </a:solidFill>
                    <a:latin typeface="+mn-ea"/>
                  </a:defRPr>
                </a:lvl1pPr>
              </a:lstStyle>
              <a:p>
                <a:r>
                  <a:rPr lang="zh-CN" altLang="en-US" sz="900" b="1" dirty="0"/>
                  <a:t>调测产能</a:t>
                </a:r>
                <a:endParaRPr lang="en-US" altLang="zh-CN" sz="900" b="1" dirty="0"/>
              </a:p>
              <a:p>
                <a:r>
                  <a:rPr lang="zh-CN" altLang="en-US" sz="900" b="1" dirty="0"/>
                  <a:t>日历</a:t>
                </a:r>
                <a:endParaRPr lang="en-US" altLang="zh-CN" sz="900" b="1" dirty="0"/>
              </a:p>
              <a:p>
                <a:r>
                  <a:rPr lang="zh-CN" altLang="en-US" sz="900" b="1" dirty="0"/>
                  <a:t>分配比例</a:t>
                </a:r>
                <a:endParaRPr lang="en-US" altLang="zh-CN" sz="900" b="1" dirty="0"/>
              </a:p>
              <a:p>
                <a:r>
                  <a:rPr lang="zh-CN" altLang="en-US" sz="900" b="1" dirty="0"/>
                  <a:t>预留产能</a:t>
                </a:r>
                <a:endParaRPr lang="en-US" altLang="zh-CN" sz="900" b="1" dirty="0"/>
              </a:p>
            </p:txBody>
          </p:sp>
          <p:sp>
            <p:nvSpPr>
              <p:cNvPr id="39" name="TextBox 42">
                <a:extLst>
                  <a:ext uri="{FF2B5EF4-FFF2-40B4-BE49-F238E27FC236}">
                    <a16:creationId xmlns:a16="http://schemas.microsoft.com/office/drawing/2014/main" xmlns="" id="{D146DB9F-5298-468A-9345-C44075B790B9}"/>
                  </a:ext>
                </a:extLst>
              </p:cNvPr>
              <p:cNvSpPr txBox="1"/>
              <p:nvPr/>
            </p:nvSpPr>
            <p:spPr>
              <a:xfrm>
                <a:off x="6256054" y="4627180"/>
                <a:ext cx="3751930" cy="245458"/>
              </a:xfrm>
              <a:prstGeom prst="rect">
                <a:avLst/>
              </a:prstGeom>
              <a:solidFill>
                <a:srgbClr val="FFC000"/>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计划结果确认</a:t>
                </a:r>
              </a:p>
            </p:txBody>
          </p:sp>
          <p:sp>
            <p:nvSpPr>
              <p:cNvPr id="41" name="TextBox 42">
                <a:extLst>
                  <a:ext uri="{FF2B5EF4-FFF2-40B4-BE49-F238E27FC236}">
                    <a16:creationId xmlns:a16="http://schemas.microsoft.com/office/drawing/2014/main" xmlns="" id="{3E3F75A7-3E44-4509-A65C-3F36340C40E6}"/>
                  </a:ext>
                </a:extLst>
              </p:cNvPr>
              <p:cNvSpPr txBox="1"/>
              <p:nvPr/>
            </p:nvSpPr>
            <p:spPr>
              <a:xfrm>
                <a:off x="10085235" y="4633516"/>
                <a:ext cx="1533992" cy="245458"/>
              </a:xfrm>
              <a:prstGeom prst="rect">
                <a:avLst/>
              </a:prstGeom>
              <a:solidFill>
                <a:srgbClr val="007F48"/>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计划结果下发</a:t>
                </a:r>
              </a:p>
            </p:txBody>
          </p:sp>
          <p:pic>
            <p:nvPicPr>
              <p:cNvPr id="43" name="图片 42">
                <a:extLst>
                  <a:ext uri="{FF2B5EF4-FFF2-40B4-BE49-F238E27FC236}">
                    <a16:creationId xmlns:a16="http://schemas.microsoft.com/office/drawing/2014/main" xmlns="" id="{41365426-A411-4AE3-8F78-C13470FB615B}"/>
                  </a:ext>
                </a:extLst>
              </p:cNvPr>
              <p:cNvPicPr>
                <a:picLocks noChangeAspect="1"/>
              </p:cNvPicPr>
              <p:nvPr/>
            </p:nvPicPr>
            <p:blipFill>
              <a:blip r:embed="rId5"/>
              <a:stretch>
                <a:fillRect/>
              </a:stretch>
            </p:blipFill>
            <p:spPr>
              <a:xfrm>
                <a:off x="4622397" y="5132427"/>
                <a:ext cx="1836631" cy="973898"/>
              </a:xfrm>
              <a:prstGeom prst="rect">
                <a:avLst/>
              </a:prstGeom>
              <a:ln>
                <a:solidFill>
                  <a:schemeClr val="tx1">
                    <a:lumMod val="65000"/>
                    <a:lumOff val="35000"/>
                  </a:schemeClr>
                </a:solidFill>
              </a:ln>
            </p:spPr>
          </p:pic>
          <p:sp>
            <p:nvSpPr>
              <p:cNvPr id="44" name="矩形 43">
                <a:extLst>
                  <a:ext uri="{FF2B5EF4-FFF2-40B4-BE49-F238E27FC236}">
                    <a16:creationId xmlns:a16="http://schemas.microsoft.com/office/drawing/2014/main" xmlns="" id="{10FB971E-17DD-44B7-BD22-A933D6F81DC6}"/>
                  </a:ext>
                </a:extLst>
              </p:cNvPr>
              <p:cNvSpPr/>
              <p:nvPr/>
            </p:nvSpPr>
            <p:spPr>
              <a:xfrm>
                <a:off x="1235446" y="5855563"/>
                <a:ext cx="1040643" cy="297773"/>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一级计划</a:t>
                </a:r>
                <a:endParaRPr lang="en-US" altLang="zh-CN" sz="701" dirty="0">
                  <a:solidFill>
                    <a:srgbClr val="FFFFFF"/>
                  </a:solidFill>
                  <a:latin typeface="+mn-ea"/>
                </a:endParaRPr>
              </a:p>
              <a:p>
                <a:pPr algn="ctr" defTabSz="913924" eaLnBrk="0" hangingPunct="0">
                  <a:spcBef>
                    <a:spcPct val="0"/>
                  </a:spcBef>
                  <a:defRPr/>
                </a:pPr>
                <a:endParaRPr lang="zh-CN" altLang="en-US" sz="701" dirty="0">
                  <a:solidFill>
                    <a:srgbClr val="FFFFFF"/>
                  </a:solidFill>
                  <a:latin typeface="+mn-ea"/>
                </a:endParaRPr>
              </a:p>
            </p:txBody>
          </p:sp>
          <p:sp>
            <p:nvSpPr>
              <p:cNvPr id="45" name="矩形 44">
                <a:extLst>
                  <a:ext uri="{FF2B5EF4-FFF2-40B4-BE49-F238E27FC236}">
                    <a16:creationId xmlns:a16="http://schemas.microsoft.com/office/drawing/2014/main" xmlns="" id="{08F4FB05-FF38-4033-BACC-CB3DDF0C87F8}"/>
                  </a:ext>
                </a:extLst>
              </p:cNvPr>
              <p:cNvSpPr/>
              <p:nvPr/>
            </p:nvSpPr>
            <p:spPr>
              <a:xfrm>
                <a:off x="5418387" y="5875734"/>
                <a:ext cx="1040643" cy="301932"/>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计划排程</a:t>
                </a:r>
              </a:p>
            </p:txBody>
          </p:sp>
          <p:pic>
            <p:nvPicPr>
              <p:cNvPr id="46" name="图片 45">
                <a:extLst>
                  <a:ext uri="{FF2B5EF4-FFF2-40B4-BE49-F238E27FC236}">
                    <a16:creationId xmlns:a16="http://schemas.microsoft.com/office/drawing/2014/main" xmlns="" id="{B091B218-BA7F-4462-8800-A98A3EF9C69A}"/>
                  </a:ext>
                </a:extLst>
              </p:cNvPr>
              <p:cNvPicPr>
                <a:picLocks noChangeAspect="1"/>
              </p:cNvPicPr>
              <p:nvPr/>
            </p:nvPicPr>
            <p:blipFill>
              <a:blip r:embed="rId6"/>
              <a:stretch>
                <a:fillRect/>
              </a:stretch>
            </p:blipFill>
            <p:spPr>
              <a:xfrm>
                <a:off x="2624923" y="5141774"/>
                <a:ext cx="1603018" cy="976361"/>
              </a:xfrm>
              <a:prstGeom prst="rect">
                <a:avLst/>
              </a:prstGeom>
            </p:spPr>
          </p:pic>
          <p:sp>
            <p:nvSpPr>
              <p:cNvPr id="47" name="矩形 46">
                <a:extLst>
                  <a:ext uri="{FF2B5EF4-FFF2-40B4-BE49-F238E27FC236}">
                    <a16:creationId xmlns:a16="http://schemas.microsoft.com/office/drawing/2014/main" xmlns="" id="{EB07A1F1-CAA2-4882-AAFE-F6B4E6D4B41D}"/>
                  </a:ext>
                </a:extLst>
              </p:cNvPr>
              <p:cNvSpPr/>
              <p:nvPr/>
            </p:nvSpPr>
            <p:spPr>
              <a:xfrm>
                <a:off x="3175618" y="5865568"/>
                <a:ext cx="1040643" cy="301932"/>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基础数据维护</a:t>
                </a:r>
              </a:p>
            </p:txBody>
          </p:sp>
          <p:pic>
            <p:nvPicPr>
              <p:cNvPr id="48" name="图片 47">
                <a:extLst>
                  <a:ext uri="{FF2B5EF4-FFF2-40B4-BE49-F238E27FC236}">
                    <a16:creationId xmlns:a16="http://schemas.microsoft.com/office/drawing/2014/main" xmlns="" id="{DFE82F33-6EBE-4ADD-9D7B-B068170289E4}"/>
                  </a:ext>
                </a:extLst>
              </p:cNvPr>
              <p:cNvPicPr>
                <a:picLocks noChangeAspect="1"/>
              </p:cNvPicPr>
              <p:nvPr/>
            </p:nvPicPr>
            <p:blipFill>
              <a:blip r:embed="rId7"/>
              <a:stretch>
                <a:fillRect/>
              </a:stretch>
            </p:blipFill>
            <p:spPr>
              <a:xfrm>
                <a:off x="6767444" y="5128012"/>
                <a:ext cx="2181854" cy="948045"/>
              </a:xfrm>
              <a:prstGeom prst="rect">
                <a:avLst/>
              </a:prstGeom>
            </p:spPr>
          </p:pic>
          <p:sp>
            <p:nvSpPr>
              <p:cNvPr id="49" name="矩形 48">
                <a:extLst>
                  <a:ext uri="{FF2B5EF4-FFF2-40B4-BE49-F238E27FC236}">
                    <a16:creationId xmlns:a16="http://schemas.microsoft.com/office/drawing/2014/main" xmlns="" id="{7256BFEE-68CD-4E50-9327-3220C75D05FB}"/>
                  </a:ext>
                </a:extLst>
              </p:cNvPr>
              <p:cNvSpPr/>
              <p:nvPr/>
            </p:nvSpPr>
            <p:spPr>
              <a:xfrm>
                <a:off x="7940901" y="5887608"/>
                <a:ext cx="1040643" cy="193515"/>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计划确认</a:t>
                </a:r>
              </a:p>
            </p:txBody>
          </p:sp>
          <p:pic>
            <p:nvPicPr>
              <p:cNvPr id="50" name="图片 49">
                <a:extLst>
                  <a:ext uri="{FF2B5EF4-FFF2-40B4-BE49-F238E27FC236}">
                    <a16:creationId xmlns:a16="http://schemas.microsoft.com/office/drawing/2014/main" xmlns="" id="{2356A530-77BF-4CC2-86A4-3D0239915859}"/>
                  </a:ext>
                </a:extLst>
              </p:cNvPr>
              <p:cNvPicPr>
                <a:picLocks noChangeAspect="1"/>
              </p:cNvPicPr>
              <p:nvPr/>
            </p:nvPicPr>
            <p:blipFill>
              <a:blip r:embed="rId8"/>
              <a:stretch>
                <a:fillRect/>
              </a:stretch>
            </p:blipFill>
            <p:spPr>
              <a:xfrm>
                <a:off x="9370581" y="5149829"/>
                <a:ext cx="2095907" cy="1003346"/>
              </a:xfrm>
              <a:prstGeom prst="rect">
                <a:avLst/>
              </a:prstGeom>
            </p:spPr>
          </p:pic>
          <p:sp>
            <p:nvSpPr>
              <p:cNvPr id="51" name="矩形 50">
                <a:extLst>
                  <a:ext uri="{FF2B5EF4-FFF2-40B4-BE49-F238E27FC236}">
                    <a16:creationId xmlns:a16="http://schemas.microsoft.com/office/drawing/2014/main" xmlns="" id="{4EF4C081-B3EF-4F03-ABBF-CBC5A14DE0E2}"/>
                  </a:ext>
                </a:extLst>
              </p:cNvPr>
              <p:cNvSpPr/>
              <p:nvPr/>
            </p:nvSpPr>
            <p:spPr>
              <a:xfrm>
                <a:off x="10431171" y="5922463"/>
                <a:ext cx="1040643" cy="301932"/>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计划调整</a:t>
                </a:r>
              </a:p>
            </p:txBody>
          </p:sp>
        </p:grpSp>
        <p:sp>
          <p:nvSpPr>
            <p:cNvPr id="53" name="流程图: 直接访问存储器 52">
              <a:extLst>
                <a:ext uri="{FF2B5EF4-FFF2-40B4-BE49-F238E27FC236}">
                  <a16:creationId xmlns:a16="http://schemas.microsoft.com/office/drawing/2014/main" xmlns="" id="{E5388639-BFAA-42A8-8AAE-E68319CCFA79}"/>
                </a:ext>
              </a:extLst>
            </p:cNvPr>
            <p:cNvSpPr/>
            <p:nvPr/>
          </p:nvSpPr>
          <p:spPr>
            <a:xfrm>
              <a:off x="494267" y="3025168"/>
              <a:ext cx="891516" cy="60625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err="1"/>
                <a:t>MES</a:t>
              </a:r>
              <a:endParaRPr lang="zh-CN" altLang="en-US" sz="1100" dirty="0"/>
            </a:p>
          </p:txBody>
        </p:sp>
        <p:cxnSp>
          <p:nvCxnSpPr>
            <p:cNvPr id="57" name="连接符: 肘形 56">
              <a:extLst>
                <a:ext uri="{FF2B5EF4-FFF2-40B4-BE49-F238E27FC236}">
                  <a16:creationId xmlns:a16="http://schemas.microsoft.com/office/drawing/2014/main" xmlns="" id="{0000B862-6136-45A5-880E-3BA401BDE4CB}"/>
                </a:ext>
              </a:extLst>
            </p:cNvPr>
            <p:cNvCxnSpPr>
              <a:cxnSpLocks/>
              <a:stCxn id="53" idx="2"/>
              <a:endCxn id="71" idx="1"/>
            </p:cNvCxnSpPr>
            <p:nvPr/>
          </p:nvCxnSpPr>
          <p:spPr>
            <a:xfrm rot="5400000" flipH="1" flipV="1">
              <a:off x="2061476" y="1394321"/>
              <a:ext cx="1115646" cy="3358548"/>
            </a:xfrm>
            <a:prstGeom prst="bentConnector4">
              <a:avLst>
                <a:gd name="adj1" fmla="val -89005"/>
                <a:gd name="adj2" fmla="val 82373"/>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62" name="连接符: 肘形 61">
              <a:extLst>
                <a:ext uri="{FF2B5EF4-FFF2-40B4-BE49-F238E27FC236}">
                  <a16:creationId xmlns:a16="http://schemas.microsoft.com/office/drawing/2014/main" xmlns="" id="{4246CE48-C7B1-4399-91B5-9E997075CC0C}"/>
                </a:ext>
              </a:extLst>
            </p:cNvPr>
            <p:cNvCxnSpPr>
              <a:cxnSpLocks/>
              <a:stCxn id="117" idx="2"/>
              <a:endCxn id="53" idx="0"/>
            </p:cNvCxnSpPr>
            <p:nvPr/>
          </p:nvCxnSpPr>
          <p:spPr>
            <a:xfrm rot="16200000" flipH="1">
              <a:off x="684762" y="2769905"/>
              <a:ext cx="510524" cy="1"/>
            </a:xfrm>
            <a:prstGeom prst="bent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xmlns="" id="{1B7BAADC-6009-455F-9F58-5B987A5F767A}"/>
                </a:ext>
              </a:extLst>
            </p:cNvPr>
            <p:cNvSpPr txBox="1"/>
            <p:nvPr/>
          </p:nvSpPr>
          <p:spPr>
            <a:xfrm>
              <a:off x="940022" y="2570259"/>
              <a:ext cx="1102517" cy="296814"/>
            </a:xfrm>
            <a:prstGeom prst="rect">
              <a:avLst/>
            </a:prstGeom>
            <a:noFill/>
          </p:spPr>
          <p:txBody>
            <a:bodyPr wrap="square" rtlCol="0">
              <a:spAutoFit/>
            </a:bodyPr>
            <a:lstStyle/>
            <a:p>
              <a:pPr>
                <a:lnSpc>
                  <a:spcPct val="150000"/>
                </a:lnSpc>
              </a:pPr>
              <a:r>
                <a:rPr lang="zh-CN" altLang="en-US" sz="1050" b="1" dirty="0">
                  <a:solidFill>
                    <a:schemeClr val="tx1">
                      <a:lumMod val="75000"/>
                      <a:lumOff val="25000"/>
                    </a:schemeClr>
                  </a:solidFill>
                  <a:latin typeface="+mn-ea"/>
                </a:rPr>
                <a:t>订单创建</a:t>
              </a:r>
              <a:endParaRPr lang="en-US" altLang="zh-CN" sz="1050" b="1" dirty="0">
                <a:solidFill>
                  <a:schemeClr val="tx1">
                    <a:lumMod val="75000"/>
                    <a:lumOff val="25000"/>
                  </a:schemeClr>
                </a:solidFill>
                <a:latin typeface="+mn-ea"/>
              </a:endParaRPr>
            </a:p>
          </p:txBody>
        </p:sp>
        <p:sp>
          <p:nvSpPr>
            <p:cNvPr id="66" name="TextBox 42">
              <a:extLst>
                <a:ext uri="{FF2B5EF4-FFF2-40B4-BE49-F238E27FC236}">
                  <a16:creationId xmlns:a16="http://schemas.microsoft.com/office/drawing/2014/main" xmlns="" id="{2B0DBD7D-0353-41CA-A75F-4281CC1F3244}"/>
                </a:ext>
              </a:extLst>
            </p:cNvPr>
            <p:cNvSpPr txBox="1"/>
            <p:nvPr/>
          </p:nvSpPr>
          <p:spPr>
            <a:xfrm>
              <a:off x="3597733" y="5147444"/>
              <a:ext cx="2764951" cy="253916"/>
            </a:xfrm>
            <a:prstGeom prst="rect">
              <a:avLst/>
            </a:prstGeom>
            <a:solidFill>
              <a:schemeClr val="tx2">
                <a:lumMod val="50000"/>
              </a:schemeClr>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系统排程过程</a:t>
              </a:r>
            </a:p>
          </p:txBody>
        </p:sp>
        <p:sp>
          <p:nvSpPr>
            <p:cNvPr id="71" name="矩形 70">
              <a:extLst>
                <a:ext uri="{FF2B5EF4-FFF2-40B4-BE49-F238E27FC236}">
                  <a16:creationId xmlns:a16="http://schemas.microsoft.com/office/drawing/2014/main" xmlns="" id="{88AC567E-A392-4617-BB83-2F2EBDA2AFCD}"/>
                </a:ext>
              </a:extLst>
            </p:cNvPr>
            <p:cNvSpPr/>
            <p:nvPr/>
          </p:nvSpPr>
          <p:spPr>
            <a:xfrm>
              <a:off x="4298573" y="2313769"/>
              <a:ext cx="1421328"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生产阶段分解</a:t>
              </a:r>
            </a:p>
          </p:txBody>
        </p:sp>
        <p:sp>
          <p:nvSpPr>
            <p:cNvPr id="72" name="矩形 71">
              <a:extLst>
                <a:ext uri="{FF2B5EF4-FFF2-40B4-BE49-F238E27FC236}">
                  <a16:creationId xmlns:a16="http://schemas.microsoft.com/office/drawing/2014/main" xmlns="" id="{23001911-F5FB-488C-828E-F0E2BDE769BD}"/>
                </a:ext>
              </a:extLst>
            </p:cNvPr>
            <p:cNvSpPr/>
            <p:nvPr/>
          </p:nvSpPr>
          <p:spPr>
            <a:xfrm>
              <a:off x="4288506" y="3903514"/>
              <a:ext cx="1421328"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调测产能分配</a:t>
              </a:r>
            </a:p>
          </p:txBody>
        </p:sp>
        <p:sp>
          <p:nvSpPr>
            <p:cNvPr id="73" name="矩形 72">
              <a:extLst>
                <a:ext uri="{FF2B5EF4-FFF2-40B4-BE49-F238E27FC236}">
                  <a16:creationId xmlns:a16="http://schemas.microsoft.com/office/drawing/2014/main" xmlns="" id="{C9958C60-4B5E-468F-BD2D-9441A66AF964}"/>
                </a:ext>
              </a:extLst>
            </p:cNvPr>
            <p:cNvSpPr/>
            <p:nvPr/>
          </p:nvSpPr>
          <p:spPr>
            <a:xfrm>
              <a:off x="4292747" y="3072617"/>
              <a:ext cx="1421328"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生产阶段倒排</a:t>
              </a:r>
            </a:p>
          </p:txBody>
        </p:sp>
        <p:cxnSp>
          <p:nvCxnSpPr>
            <p:cNvPr id="77" name="直接箭头连接符 50">
              <a:extLst>
                <a:ext uri="{FF2B5EF4-FFF2-40B4-BE49-F238E27FC236}">
                  <a16:creationId xmlns:a16="http://schemas.microsoft.com/office/drawing/2014/main" xmlns="" id="{66ABD5EE-6931-4420-823D-165A7447745B}"/>
                </a:ext>
              </a:extLst>
            </p:cNvPr>
            <p:cNvCxnSpPr>
              <a:cxnSpLocks/>
              <a:stCxn id="71" idx="2"/>
              <a:endCxn id="73" idx="0"/>
            </p:cNvCxnSpPr>
            <p:nvPr/>
          </p:nvCxnSpPr>
          <p:spPr>
            <a:xfrm flipH="1">
              <a:off x="5003411" y="2717775"/>
              <a:ext cx="5826" cy="3548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0" name="直接箭头连接符 50">
              <a:extLst>
                <a:ext uri="{FF2B5EF4-FFF2-40B4-BE49-F238E27FC236}">
                  <a16:creationId xmlns:a16="http://schemas.microsoft.com/office/drawing/2014/main" xmlns="" id="{5AF0B574-3D86-4FFD-853B-775D5F228C9A}"/>
                </a:ext>
              </a:extLst>
            </p:cNvPr>
            <p:cNvCxnSpPr>
              <a:cxnSpLocks/>
              <a:stCxn id="73" idx="2"/>
              <a:endCxn id="72" idx="0"/>
            </p:cNvCxnSpPr>
            <p:nvPr/>
          </p:nvCxnSpPr>
          <p:spPr>
            <a:xfrm flipH="1">
              <a:off x="4999170" y="3476623"/>
              <a:ext cx="4241" cy="4268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3" name="文本框 82">
              <a:extLst>
                <a:ext uri="{FF2B5EF4-FFF2-40B4-BE49-F238E27FC236}">
                  <a16:creationId xmlns:a16="http://schemas.microsoft.com/office/drawing/2014/main" xmlns="" id="{2DFA478C-C04C-4AF3-85D1-145D257CED7C}"/>
                </a:ext>
              </a:extLst>
            </p:cNvPr>
            <p:cNvSpPr txBox="1"/>
            <p:nvPr/>
          </p:nvSpPr>
          <p:spPr>
            <a:xfrm>
              <a:off x="7758867" y="4548969"/>
              <a:ext cx="1038560" cy="253916"/>
            </a:xfrm>
            <a:prstGeom prst="rect">
              <a:avLst/>
            </a:prstGeom>
            <a:noFill/>
          </p:spPr>
          <p:txBody>
            <a:bodyPr wrap="square" rtlCol="0">
              <a:spAutoFit/>
            </a:bodyPr>
            <a:lstStyle/>
            <a:p>
              <a:r>
                <a:rPr lang="zh-CN" altLang="en-US" sz="1050" b="1" dirty="0">
                  <a:solidFill>
                    <a:srgbClr val="002060"/>
                  </a:solidFill>
                  <a:latin typeface="+mn-ea"/>
                </a:rPr>
                <a:t>供应链用户</a:t>
              </a:r>
            </a:p>
          </p:txBody>
        </p:sp>
        <p:cxnSp>
          <p:nvCxnSpPr>
            <p:cNvPr id="88" name="连接符: 肘形 87">
              <a:extLst>
                <a:ext uri="{FF2B5EF4-FFF2-40B4-BE49-F238E27FC236}">
                  <a16:creationId xmlns:a16="http://schemas.microsoft.com/office/drawing/2014/main" xmlns="" id="{1111982D-A98E-4A87-BF1E-D0BAB5C723A9}"/>
                </a:ext>
              </a:extLst>
            </p:cNvPr>
            <p:cNvCxnSpPr>
              <a:cxnSpLocks/>
              <a:stCxn id="72" idx="2"/>
              <a:endCxn id="98" idx="1"/>
            </p:cNvCxnSpPr>
            <p:nvPr/>
          </p:nvCxnSpPr>
          <p:spPr>
            <a:xfrm rot="5400000" flipH="1" flipV="1">
              <a:off x="5868315" y="2532047"/>
              <a:ext cx="906327" cy="2644619"/>
            </a:xfrm>
            <a:prstGeom prst="bentConnector4">
              <a:avLst>
                <a:gd name="adj1" fmla="val -25223"/>
                <a:gd name="adj2" fmla="val 63436"/>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连接符: 肘形 90">
              <a:extLst>
                <a:ext uri="{FF2B5EF4-FFF2-40B4-BE49-F238E27FC236}">
                  <a16:creationId xmlns:a16="http://schemas.microsoft.com/office/drawing/2014/main" xmlns="" id="{F616CB1B-347D-48C7-A603-87249AC0475A}"/>
                </a:ext>
              </a:extLst>
            </p:cNvPr>
            <p:cNvCxnSpPr>
              <a:cxnSpLocks/>
              <a:stCxn id="107" idx="1"/>
              <a:endCxn id="73" idx="3"/>
            </p:cNvCxnSpPr>
            <p:nvPr/>
          </p:nvCxnSpPr>
          <p:spPr>
            <a:xfrm rot="10800000" flipV="1">
              <a:off x="5714076" y="2455418"/>
              <a:ext cx="1735523" cy="819201"/>
            </a:xfrm>
            <a:prstGeom prst="bentConnector3">
              <a:avLst>
                <a:gd name="adj1" fmla="val 50000"/>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5" name="Picture 2">
              <a:extLst>
                <a:ext uri="{FF2B5EF4-FFF2-40B4-BE49-F238E27FC236}">
                  <a16:creationId xmlns:a16="http://schemas.microsoft.com/office/drawing/2014/main" xmlns="" id="{F95DA8BA-823F-427B-B50B-82B86D532BEF}"/>
                </a:ext>
              </a:extLst>
            </p:cNvPr>
            <p:cNvPicPr>
              <a:picLocks noChangeAspect="1" noChangeArrowheads="1"/>
            </p:cNvPicPr>
            <p:nvPr/>
          </p:nvPicPr>
          <p:blipFill>
            <a:blip r:embed="rId4" cstate="print"/>
            <a:srcRect/>
            <a:stretch>
              <a:fillRect/>
            </a:stretch>
          </p:blipFill>
          <p:spPr bwMode="auto">
            <a:xfrm>
              <a:off x="7703295" y="3730752"/>
              <a:ext cx="846119" cy="719527"/>
            </a:xfrm>
            <a:prstGeom prst="rect">
              <a:avLst/>
            </a:prstGeom>
            <a:noFill/>
            <a:ln w="9525">
              <a:noFill/>
              <a:miter lim="800000"/>
              <a:headEnd/>
              <a:tailEnd/>
            </a:ln>
          </p:spPr>
        </p:pic>
        <p:sp>
          <p:nvSpPr>
            <p:cNvPr id="98" name="菱形 97">
              <a:extLst>
                <a:ext uri="{FF2B5EF4-FFF2-40B4-BE49-F238E27FC236}">
                  <a16:creationId xmlns:a16="http://schemas.microsoft.com/office/drawing/2014/main" xmlns="" id="{FB7B18C8-C6B9-4B7E-B945-09934D2E9415}"/>
                </a:ext>
              </a:extLst>
            </p:cNvPr>
            <p:cNvSpPr/>
            <p:nvPr/>
          </p:nvSpPr>
          <p:spPr>
            <a:xfrm>
              <a:off x="7643789" y="3108007"/>
              <a:ext cx="1032947" cy="58637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是否符合要求</a:t>
              </a:r>
            </a:p>
          </p:txBody>
        </p:sp>
        <p:sp>
          <p:nvSpPr>
            <p:cNvPr id="107" name="矩形 106">
              <a:extLst>
                <a:ext uri="{FF2B5EF4-FFF2-40B4-BE49-F238E27FC236}">
                  <a16:creationId xmlns:a16="http://schemas.microsoft.com/office/drawing/2014/main" xmlns="" id="{136A8D58-E9E7-473A-AA93-E83CF7789A75}"/>
                </a:ext>
              </a:extLst>
            </p:cNvPr>
            <p:cNvSpPr/>
            <p:nvPr/>
          </p:nvSpPr>
          <p:spPr>
            <a:xfrm>
              <a:off x="7449598" y="2253416"/>
              <a:ext cx="1421328"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计划调整</a:t>
              </a:r>
            </a:p>
          </p:txBody>
        </p:sp>
        <p:cxnSp>
          <p:nvCxnSpPr>
            <p:cNvPr id="110" name="直接箭头连接符 50">
              <a:extLst>
                <a:ext uri="{FF2B5EF4-FFF2-40B4-BE49-F238E27FC236}">
                  <a16:creationId xmlns:a16="http://schemas.microsoft.com/office/drawing/2014/main" xmlns="" id="{70EE5EF4-3F9A-45EA-9E4A-ED4DAD56CFB8}"/>
                </a:ext>
              </a:extLst>
            </p:cNvPr>
            <p:cNvCxnSpPr>
              <a:cxnSpLocks/>
              <a:stCxn id="98" idx="0"/>
              <a:endCxn id="107" idx="2"/>
            </p:cNvCxnSpPr>
            <p:nvPr/>
          </p:nvCxnSpPr>
          <p:spPr>
            <a:xfrm flipH="1" flipV="1">
              <a:off x="8160262" y="2657422"/>
              <a:ext cx="1" cy="4505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5" name="文本框 114">
              <a:extLst>
                <a:ext uri="{FF2B5EF4-FFF2-40B4-BE49-F238E27FC236}">
                  <a16:creationId xmlns:a16="http://schemas.microsoft.com/office/drawing/2014/main" xmlns="" id="{D9AD36E0-FF2F-41EF-8540-FE27EC21C157}"/>
                </a:ext>
              </a:extLst>
            </p:cNvPr>
            <p:cNvSpPr txBox="1"/>
            <p:nvPr/>
          </p:nvSpPr>
          <p:spPr>
            <a:xfrm>
              <a:off x="8549414" y="3456040"/>
              <a:ext cx="1195195" cy="253916"/>
            </a:xfrm>
            <a:prstGeom prst="rect">
              <a:avLst/>
            </a:prstGeom>
            <a:noFill/>
          </p:spPr>
          <p:txBody>
            <a:bodyPr wrap="square" rtlCol="0">
              <a:spAutoFit/>
            </a:bodyPr>
            <a:lstStyle/>
            <a:p>
              <a:r>
                <a:rPr lang="zh-CN" altLang="en-US" sz="1050" b="1" dirty="0">
                  <a:latin typeface="+mn-ea"/>
                </a:rPr>
                <a:t>确认的一级计划</a:t>
              </a:r>
            </a:p>
          </p:txBody>
        </p:sp>
        <p:sp>
          <p:nvSpPr>
            <p:cNvPr id="116" name="文本框 115">
              <a:extLst>
                <a:ext uri="{FF2B5EF4-FFF2-40B4-BE49-F238E27FC236}">
                  <a16:creationId xmlns:a16="http://schemas.microsoft.com/office/drawing/2014/main" xmlns="" id="{CDBE1AE6-CB3A-45AF-921B-86A562C9C57B}"/>
                </a:ext>
              </a:extLst>
            </p:cNvPr>
            <p:cNvSpPr txBox="1"/>
            <p:nvPr/>
          </p:nvSpPr>
          <p:spPr>
            <a:xfrm>
              <a:off x="8875745" y="3084423"/>
              <a:ext cx="1195195" cy="253916"/>
            </a:xfrm>
            <a:prstGeom prst="rect">
              <a:avLst/>
            </a:prstGeom>
            <a:noFill/>
          </p:spPr>
          <p:txBody>
            <a:bodyPr wrap="square" rtlCol="0">
              <a:spAutoFit/>
            </a:bodyPr>
            <a:lstStyle/>
            <a:p>
              <a:r>
                <a:rPr lang="zh-CN" altLang="en-US" sz="1050" b="1" dirty="0">
                  <a:latin typeface="+mn-ea"/>
                </a:rPr>
                <a:t>是</a:t>
              </a:r>
            </a:p>
          </p:txBody>
        </p:sp>
        <p:pic>
          <p:nvPicPr>
            <p:cNvPr id="117" name="Picture 2">
              <a:extLst>
                <a:ext uri="{FF2B5EF4-FFF2-40B4-BE49-F238E27FC236}">
                  <a16:creationId xmlns:a16="http://schemas.microsoft.com/office/drawing/2014/main" xmlns="" id="{4FD57320-C1B4-4E43-8F7A-729D831BCBE1}"/>
                </a:ext>
              </a:extLst>
            </p:cNvPr>
            <p:cNvPicPr>
              <a:picLocks noChangeAspect="1" noChangeArrowheads="1"/>
            </p:cNvPicPr>
            <p:nvPr/>
          </p:nvPicPr>
          <p:blipFill>
            <a:blip r:embed="rId4" cstate="print"/>
            <a:srcRect/>
            <a:stretch>
              <a:fillRect/>
            </a:stretch>
          </p:blipFill>
          <p:spPr bwMode="auto">
            <a:xfrm>
              <a:off x="516964" y="1795117"/>
              <a:ext cx="846119" cy="719527"/>
            </a:xfrm>
            <a:prstGeom prst="rect">
              <a:avLst/>
            </a:prstGeom>
            <a:noFill/>
            <a:ln w="9525">
              <a:noFill/>
              <a:miter lim="800000"/>
              <a:headEnd/>
              <a:tailEnd/>
            </a:ln>
          </p:spPr>
        </p:pic>
        <p:sp>
          <p:nvSpPr>
            <p:cNvPr id="120" name="文本框 119">
              <a:extLst>
                <a:ext uri="{FF2B5EF4-FFF2-40B4-BE49-F238E27FC236}">
                  <a16:creationId xmlns:a16="http://schemas.microsoft.com/office/drawing/2014/main" xmlns="" id="{5E89A1D5-B1F9-415B-A93A-C0DD5474D1CA}"/>
                </a:ext>
              </a:extLst>
            </p:cNvPr>
            <p:cNvSpPr txBox="1"/>
            <p:nvPr/>
          </p:nvSpPr>
          <p:spPr>
            <a:xfrm>
              <a:off x="601474" y="1531466"/>
              <a:ext cx="1038560" cy="253916"/>
            </a:xfrm>
            <a:prstGeom prst="rect">
              <a:avLst/>
            </a:prstGeom>
            <a:noFill/>
          </p:spPr>
          <p:txBody>
            <a:bodyPr wrap="square" rtlCol="0">
              <a:spAutoFit/>
            </a:bodyPr>
            <a:lstStyle/>
            <a:p>
              <a:r>
                <a:rPr lang="zh-CN" altLang="en-US" sz="1050" b="1" dirty="0">
                  <a:solidFill>
                    <a:srgbClr val="002060"/>
                  </a:solidFill>
                  <a:latin typeface="+mn-ea"/>
                </a:rPr>
                <a:t>供应链用户</a:t>
              </a:r>
            </a:p>
          </p:txBody>
        </p:sp>
        <p:sp>
          <p:nvSpPr>
            <p:cNvPr id="122" name="矩形 121">
              <a:extLst>
                <a:ext uri="{FF2B5EF4-FFF2-40B4-BE49-F238E27FC236}">
                  <a16:creationId xmlns:a16="http://schemas.microsoft.com/office/drawing/2014/main" xmlns="" id="{ABDD6E98-69D8-49D4-B79F-3DDADC38D18B}"/>
                </a:ext>
              </a:extLst>
            </p:cNvPr>
            <p:cNvSpPr/>
            <p:nvPr/>
          </p:nvSpPr>
          <p:spPr>
            <a:xfrm>
              <a:off x="3930880" y="2025529"/>
              <a:ext cx="2216179" cy="2777356"/>
            </a:xfrm>
            <a:prstGeom prst="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a:extLst>
                <a:ext uri="{FF2B5EF4-FFF2-40B4-BE49-F238E27FC236}">
                  <a16:creationId xmlns:a16="http://schemas.microsoft.com/office/drawing/2014/main" xmlns="" id="{73A6F287-3CC4-43E7-B7EC-9BC8DF0DFA3C}"/>
                </a:ext>
              </a:extLst>
            </p:cNvPr>
            <p:cNvSpPr/>
            <p:nvPr/>
          </p:nvSpPr>
          <p:spPr>
            <a:xfrm>
              <a:off x="7018264" y="1960051"/>
              <a:ext cx="2726345" cy="1790300"/>
            </a:xfrm>
            <a:prstGeom prst="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文本框 123">
              <a:extLst>
                <a:ext uri="{FF2B5EF4-FFF2-40B4-BE49-F238E27FC236}">
                  <a16:creationId xmlns:a16="http://schemas.microsoft.com/office/drawing/2014/main" xmlns="" id="{F244E199-1E4E-4FFB-8D7F-544AB2316623}"/>
                </a:ext>
              </a:extLst>
            </p:cNvPr>
            <p:cNvSpPr txBox="1"/>
            <p:nvPr/>
          </p:nvSpPr>
          <p:spPr>
            <a:xfrm>
              <a:off x="3979474" y="2047605"/>
              <a:ext cx="1195195" cy="253916"/>
            </a:xfrm>
            <a:prstGeom prst="rect">
              <a:avLst/>
            </a:prstGeom>
            <a:noFill/>
          </p:spPr>
          <p:txBody>
            <a:bodyPr wrap="square" rtlCol="0">
              <a:spAutoFit/>
            </a:bodyPr>
            <a:lstStyle/>
            <a:p>
              <a:r>
                <a:rPr lang="en-US" altLang="zh-CN" sz="1050" b="1" dirty="0">
                  <a:latin typeface="+mn-ea"/>
                </a:rPr>
                <a:t>APS</a:t>
              </a:r>
              <a:r>
                <a:rPr lang="zh-CN" altLang="en-US" sz="1050" b="1" dirty="0">
                  <a:latin typeface="+mn-ea"/>
                </a:rPr>
                <a:t>系统业务活动</a:t>
              </a:r>
            </a:p>
          </p:txBody>
        </p:sp>
        <p:sp>
          <p:nvSpPr>
            <p:cNvPr id="125" name="文本框 124">
              <a:extLst>
                <a:ext uri="{FF2B5EF4-FFF2-40B4-BE49-F238E27FC236}">
                  <a16:creationId xmlns:a16="http://schemas.microsoft.com/office/drawing/2014/main" xmlns="" id="{22B3D410-27D1-46B2-A5AD-7AC13D0D96F8}"/>
                </a:ext>
              </a:extLst>
            </p:cNvPr>
            <p:cNvSpPr txBox="1"/>
            <p:nvPr/>
          </p:nvSpPr>
          <p:spPr>
            <a:xfrm>
              <a:off x="7065054" y="2012366"/>
              <a:ext cx="1195195" cy="253916"/>
            </a:xfrm>
            <a:prstGeom prst="rect">
              <a:avLst/>
            </a:prstGeom>
            <a:noFill/>
          </p:spPr>
          <p:txBody>
            <a:bodyPr wrap="square" rtlCol="0">
              <a:spAutoFit/>
            </a:bodyPr>
            <a:lstStyle/>
            <a:p>
              <a:r>
                <a:rPr lang="en-US" altLang="zh-CN" sz="1050" b="1" dirty="0">
                  <a:latin typeface="+mn-ea"/>
                </a:rPr>
                <a:t>APS</a:t>
              </a:r>
              <a:r>
                <a:rPr lang="zh-CN" altLang="en-US" sz="1050" b="1" dirty="0">
                  <a:latin typeface="+mn-ea"/>
                </a:rPr>
                <a:t>系统操作</a:t>
              </a:r>
            </a:p>
          </p:txBody>
        </p:sp>
        <p:cxnSp>
          <p:nvCxnSpPr>
            <p:cNvPr id="130" name="连接符: 肘形 129">
              <a:extLst>
                <a:ext uri="{FF2B5EF4-FFF2-40B4-BE49-F238E27FC236}">
                  <a16:creationId xmlns:a16="http://schemas.microsoft.com/office/drawing/2014/main" xmlns="" id="{D609B57F-0BEF-44C8-BD77-B7701C395B75}"/>
                </a:ext>
              </a:extLst>
            </p:cNvPr>
            <p:cNvCxnSpPr>
              <a:cxnSpLocks/>
              <a:stCxn id="14" idx="2"/>
              <a:endCxn id="139" idx="0"/>
            </p:cNvCxnSpPr>
            <p:nvPr/>
          </p:nvCxnSpPr>
          <p:spPr>
            <a:xfrm rot="16200000" flipH="1">
              <a:off x="2197920" y="2688351"/>
              <a:ext cx="807666" cy="269228"/>
            </a:xfrm>
            <a:prstGeom prst="bentConnector3">
              <a:avLst>
                <a:gd name="adj1" fmla="val 50000"/>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9" name="矩形 138">
              <a:extLst>
                <a:ext uri="{FF2B5EF4-FFF2-40B4-BE49-F238E27FC236}">
                  <a16:creationId xmlns:a16="http://schemas.microsoft.com/office/drawing/2014/main" xmlns="" id="{DF87FDC9-BC95-4D41-90F0-B933402D88E2}"/>
                </a:ext>
              </a:extLst>
            </p:cNvPr>
            <p:cNvSpPr/>
            <p:nvPr/>
          </p:nvSpPr>
          <p:spPr>
            <a:xfrm>
              <a:off x="2150287" y="3226798"/>
              <a:ext cx="1172160" cy="445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基础数据输入</a:t>
              </a:r>
            </a:p>
          </p:txBody>
        </p:sp>
        <p:cxnSp>
          <p:nvCxnSpPr>
            <p:cNvPr id="141" name="连接符: 肘形 140">
              <a:extLst>
                <a:ext uri="{FF2B5EF4-FFF2-40B4-BE49-F238E27FC236}">
                  <a16:creationId xmlns:a16="http://schemas.microsoft.com/office/drawing/2014/main" xmlns="" id="{35169C5C-2FC4-4153-B311-2B93EB8CA93E}"/>
                </a:ext>
              </a:extLst>
            </p:cNvPr>
            <p:cNvCxnSpPr>
              <a:cxnSpLocks/>
              <a:stCxn id="139" idx="3"/>
              <a:endCxn id="71" idx="1"/>
            </p:cNvCxnSpPr>
            <p:nvPr/>
          </p:nvCxnSpPr>
          <p:spPr>
            <a:xfrm flipV="1">
              <a:off x="3322447" y="2515772"/>
              <a:ext cx="976126" cy="933597"/>
            </a:xfrm>
            <a:prstGeom prst="bentConnector3">
              <a:avLst>
                <a:gd name="adj1" fmla="val 39022"/>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 name="矩形 146">
              <a:extLst>
                <a:ext uri="{FF2B5EF4-FFF2-40B4-BE49-F238E27FC236}">
                  <a16:creationId xmlns:a16="http://schemas.microsoft.com/office/drawing/2014/main" xmlns="" id="{4EB3F74D-3407-40D1-909C-033F93ECDC33}"/>
                </a:ext>
              </a:extLst>
            </p:cNvPr>
            <p:cNvSpPr/>
            <p:nvPr/>
          </p:nvSpPr>
          <p:spPr>
            <a:xfrm>
              <a:off x="2096446" y="2385169"/>
              <a:ext cx="1317961" cy="1578046"/>
            </a:xfrm>
            <a:prstGeom prst="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文本框 150">
              <a:extLst>
                <a:ext uri="{FF2B5EF4-FFF2-40B4-BE49-F238E27FC236}">
                  <a16:creationId xmlns:a16="http://schemas.microsoft.com/office/drawing/2014/main" xmlns="" id="{5F8A6A34-5536-416F-9A4C-42C712D463C1}"/>
                </a:ext>
              </a:extLst>
            </p:cNvPr>
            <p:cNvSpPr txBox="1"/>
            <p:nvPr/>
          </p:nvSpPr>
          <p:spPr>
            <a:xfrm>
              <a:off x="2062935" y="3694386"/>
              <a:ext cx="980370" cy="253916"/>
            </a:xfrm>
            <a:prstGeom prst="rect">
              <a:avLst/>
            </a:prstGeom>
            <a:noFill/>
          </p:spPr>
          <p:txBody>
            <a:bodyPr wrap="square" rtlCol="0">
              <a:spAutoFit/>
            </a:bodyPr>
            <a:lstStyle/>
            <a:p>
              <a:r>
                <a:rPr lang="en-US" altLang="zh-CN" sz="1050" b="1" dirty="0">
                  <a:latin typeface="+mn-ea"/>
                </a:rPr>
                <a:t>APS</a:t>
              </a:r>
              <a:r>
                <a:rPr lang="zh-CN" altLang="en-US" sz="1050" b="1" dirty="0">
                  <a:latin typeface="+mn-ea"/>
                </a:rPr>
                <a:t>系统操作</a:t>
              </a:r>
            </a:p>
          </p:txBody>
        </p:sp>
      </p:grpSp>
      <p:sp>
        <p:nvSpPr>
          <p:cNvPr id="61" name="标题 2">
            <a:extLst>
              <a:ext uri="{FF2B5EF4-FFF2-40B4-BE49-F238E27FC236}">
                <a16:creationId xmlns:a16="http://schemas.microsoft.com/office/drawing/2014/main" xmlns="" id="{4AE97086-D9D9-4F97-A36C-FBE164BFEB61}"/>
              </a:ext>
            </a:extLst>
          </p:cNvPr>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sz="2400" b="1" kern="1200" dirty="0"/>
              <a:t>一级计划</a:t>
            </a:r>
            <a:endParaRPr lang="zh-CN" altLang="en-US" dirty="0"/>
          </a:p>
        </p:txBody>
      </p:sp>
      <p:sp>
        <p:nvSpPr>
          <p:cNvPr id="63" name="文本框 62">
            <a:extLst>
              <a:ext uri="{FF2B5EF4-FFF2-40B4-BE49-F238E27FC236}">
                <a16:creationId xmlns:a16="http://schemas.microsoft.com/office/drawing/2014/main" xmlns="" id="{4D5D518B-9564-4FCE-B0D8-1C1B4A041DBF}"/>
              </a:ext>
            </a:extLst>
          </p:cNvPr>
          <p:cNvSpPr txBox="1"/>
          <p:nvPr/>
        </p:nvSpPr>
        <p:spPr>
          <a:xfrm>
            <a:off x="342511" y="986708"/>
            <a:ext cx="11361085" cy="925253"/>
          </a:xfrm>
          <a:prstGeom prst="rect">
            <a:avLst/>
          </a:prstGeom>
          <a:noFill/>
        </p:spPr>
        <p:txBody>
          <a:bodyPr wrap="square">
            <a:spAutoFit/>
          </a:bodyPr>
          <a:lstStyle/>
          <a:p>
            <a:pPr>
              <a:lnSpc>
                <a:spcPct val="150000"/>
              </a:lnSpc>
            </a:pPr>
            <a:r>
              <a:rPr lang="zh-CN" altLang="en-US" sz="2000" b="1" kern="1200" dirty="0"/>
              <a:t>一级计划</a:t>
            </a:r>
            <a:r>
              <a:rPr lang="zh-CN" altLang="en-US" sz="1800" kern="1200" dirty="0"/>
              <a:t>：</a:t>
            </a:r>
            <a:r>
              <a:rPr lang="en-US" altLang="zh-CN" sz="1800" kern="1200" dirty="0"/>
              <a:t>APS</a:t>
            </a:r>
            <a:r>
              <a:rPr lang="zh-CN" altLang="en-US" sz="1800" kern="1200" dirty="0"/>
              <a:t>系统基于</a:t>
            </a:r>
            <a:r>
              <a:rPr lang="en-US" altLang="zh-CN" sz="1800" kern="1200" dirty="0"/>
              <a:t>MES</a:t>
            </a:r>
            <a:r>
              <a:rPr lang="zh-CN" altLang="en-US" sz="1800" kern="1200" dirty="0"/>
              <a:t>系统下达的批产订单任务，依据调测产线的产能和可配置的季度任务分配比例，把年度的任务需求按比例均衡分配到每个月份</a:t>
            </a:r>
            <a:endParaRPr lang="zh-CN" altLang="en-US" dirty="0"/>
          </a:p>
        </p:txBody>
      </p:sp>
    </p:spTree>
    <p:extLst>
      <p:ext uri="{BB962C8B-B14F-4D97-AF65-F5344CB8AC3E}">
        <p14:creationId xmlns:p14="http://schemas.microsoft.com/office/powerpoint/2010/main" val="2335097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xmlns="" id="{BC194F4D-5BFB-4F1A-A1CA-BDB6CAE488D4}"/>
              </a:ext>
            </a:extLst>
          </p:cNvPr>
          <p:cNvSpPr txBox="1"/>
          <p:nvPr/>
        </p:nvSpPr>
        <p:spPr>
          <a:xfrm>
            <a:off x="1012156" y="346348"/>
            <a:ext cx="3144786" cy="46166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生产计划</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业务分析</a:t>
            </a:r>
          </a:p>
        </p:txBody>
      </p:sp>
      <p:pic>
        <p:nvPicPr>
          <p:cNvPr id="11" name="图片 10">
            <a:extLst>
              <a:ext uri="{FF2B5EF4-FFF2-40B4-BE49-F238E27FC236}">
                <a16:creationId xmlns:a16="http://schemas.microsoft.com/office/drawing/2014/main" xmlns="" id="{1E1E9D24-EECE-48E4-B9F9-3404F5EDA0DF}"/>
              </a:ext>
            </a:extLst>
          </p:cNvPr>
          <p:cNvPicPr>
            <a:picLocks noChangeAspect="1"/>
          </p:cNvPicPr>
          <p:nvPr/>
        </p:nvPicPr>
        <p:blipFill>
          <a:blip r:embed="rId3"/>
          <a:stretch>
            <a:fillRect/>
          </a:stretch>
        </p:blipFill>
        <p:spPr>
          <a:xfrm>
            <a:off x="0" y="957943"/>
            <a:ext cx="12192000" cy="5900057"/>
          </a:xfrm>
          <a:prstGeom prst="rect">
            <a:avLst/>
          </a:prstGeom>
          <a:ln>
            <a:noFill/>
          </a:ln>
          <a:effectLst>
            <a:softEdge rad="112500"/>
          </a:effectLst>
        </p:spPr>
      </p:pic>
    </p:spTree>
    <p:extLst>
      <p:ext uri="{BB962C8B-B14F-4D97-AF65-F5344CB8AC3E}">
        <p14:creationId xmlns:p14="http://schemas.microsoft.com/office/powerpoint/2010/main" val="1990471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标题 2">
            <a:extLst>
              <a:ext uri="{FF2B5EF4-FFF2-40B4-BE49-F238E27FC236}">
                <a16:creationId xmlns:a16="http://schemas.microsoft.com/office/drawing/2014/main" xmlns="" id="{4AE97086-D9D9-4F97-A36C-FBE164BFEB61}"/>
              </a:ext>
            </a:extLst>
          </p:cNvPr>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sz="2400" b="1" kern="1200" dirty="0"/>
              <a:t>二级计划</a:t>
            </a:r>
            <a:endParaRPr lang="zh-CN" altLang="en-US" dirty="0"/>
          </a:p>
        </p:txBody>
      </p:sp>
      <p:sp>
        <p:nvSpPr>
          <p:cNvPr id="63" name="文本框 62">
            <a:extLst>
              <a:ext uri="{FF2B5EF4-FFF2-40B4-BE49-F238E27FC236}">
                <a16:creationId xmlns:a16="http://schemas.microsoft.com/office/drawing/2014/main" xmlns="" id="{4D5D518B-9564-4FCE-B0D8-1C1B4A041DBF}"/>
              </a:ext>
            </a:extLst>
          </p:cNvPr>
          <p:cNvSpPr txBox="1"/>
          <p:nvPr/>
        </p:nvSpPr>
        <p:spPr>
          <a:xfrm>
            <a:off x="342511" y="986708"/>
            <a:ext cx="11525639" cy="1340752"/>
          </a:xfrm>
          <a:prstGeom prst="rect">
            <a:avLst/>
          </a:prstGeom>
          <a:noFill/>
        </p:spPr>
        <p:txBody>
          <a:bodyPr wrap="square">
            <a:spAutoFit/>
          </a:bodyPr>
          <a:lstStyle/>
          <a:p>
            <a:pPr marL="0" lvl="1" algn="l" defTabSz="889000">
              <a:lnSpc>
                <a:spcPct val="150000"/>
              </a:lnSpc>
              <a:spcBef>
                <a:spcPct val="0"/>
              </a:spcBef>
              <a:spcAft>
                <a:spcPct val="15000"/>
              </a:spcAft>
            </a:pPr>
            <a:r>
              <a:rPr lang="zh-CN" altLang="en-US" sz="2000" b="1" kern="1200" dirty="0"/>
              <a:t>二级计划</a:t>
            </a:r>
            <a:r>
              <a:rPr lang="zh-CN" altLang="en-US" sz="1800" kern="1200" dirty="0"/>
              <a:t>：</a:t>
            </a:r>
            <a:r>
              <a:rPr lang="zh-CN" altLang="en-US" sz="1800" dirty="0"/>
              <a:t>按照一级计划分解至工序级的多项目预排计划，基于各工序有限资源进行均衡排程，不占用实际资源。批产以</a:t>
            </a:r>
            <a:r>
              <a:rPr lang="en-US" altLang="zh-CN" sz="1800" dirty="0"/>
              <a:t>MBOM</a:t>
            </a:r>
            <a:r>
              <a:rPr lang="zh-CN" altLang="en-US" sz="1800" dirty="0"/>
              <a:t>为载体，科研以交制清单为载体，系统在同时考虑科研和批产任务后，针对超期任务输出延期预警，用于指导一级计划调整</a:t>
            </a:r>
            <a:endParaRPr lang="zh-CN" altLang="en-US" dirty="0"/>
          </a:p>
        </p:txBody>
      </p:sp>
      <p:grpSp>
        <p:nvGrpSpPr>
          <p:cNvPr id="64" name="组合 63">
            <a:extLst>
              <a:ext uri="{FF2B5EF4-FFF2-40B4-BE49-F238E27FC236}">
                <a16:creationId xmlns:a16="http://schemas.microsoft.com/office/drawing/2014/main" xmlns="" id="{C31DF82B-D030-4378-8614-411B800A787E}"/>
              </a:ext>
            </a:extLst>
          </p:cNvPr>
          <p:cNvGrpSpPr/>
          <p:nvPr/>
        </p:nvGrpSpPr>
        <p:grpSpPr>
          <a:xfrm>
            <a:off x="0" y="2377827"/>
            <a:ext cx="12191999" cy="4480173"/>
            <a:chOff x="232735" y="1203007"/>
            <a:chExt cx="11522869" cy="5291934"/>
          </a:xfrm>
        </p:grpSpPr>
        <p:pic>
          <p:nvPicPr>
            <p:cNvPr id="67" name="图片 66">
              <a:extLst>
                <a:ext uri="{FF2B5EF4-FFF2-40B4-BE49-F238E27FC236}">
                  <a16:creationId xmlns:a16="http://schemas.microsoft.com/office/drawing/2014/main" xmlns="" id="{2309D0FC-F15A-4B5A-9DA9-F23318DC92FF}"/>
                </a:ext>
              </a:extLst>
            </p:cNvPr>
            <p:cNvPicPr>
              <a:picLocks noChangeAspect="1"/>
            </p:cNvPicPr>
            <p:nvPr/>
          </p:nvPicPr>
          <p:blipFill>
            <a:blip r:embed="rId3"/>
            <a:stretch>
              <a:fillRect/>
            </a:stretch>
          </p:blipFill>
          <p:spPr>
            <a:xfrm>
              <a:off x="339377" y="5365387"/>
              <a:ext cx="1990250" cy="980659"/>
            </a:xfrm>
            <a:prstGeom prst="rect">
              <a:avLst/>
            </a:prstGeom>
          </p:spPr>
        </p:pic>
        <p:grpSp>
          <p:nvGrpSpPr>
            <p:cNvPr id="68" name="组合 67">
              <a:extLst>
                <a:ext uri="{FF2B5EF4-FFF2-40B4-BE49-F238E27FC236}">
                  <a16:creationId xmlns:a16="http://schemas.microsoft.com/office/drawing/2014/main" xmlns="" id="{9FAEF3F9-C39F-4825-BAC9-162E9B6EE4DE}"/>
                </a:ext>
              </a:extLst>
            </p:cNvPr>
            <p:cNvGrpSpPr/>
            <p:nvPr/>
          </p:nvGrpSpPr>
          <p:grpSpPr>
            <a:xfrm>
              <a:off x="232735" y="1203007"/>
              <a:ext cx="11522868" cy="5291934"/>
              <a:chOff x="178570" y="1118038"/>
              <a:chExt cx="11440656" cy="5115666"/>
            </a:xfrm>
          </p:grpSpPr>
          <p:sp>
            <p:nvSpPr>
              <p:cNvPr id="131" name="矩形 130">
                <a:extLst>
                  <a:ext uri="{FF2B5EF4-FFF2-40B4-BE49-F238E27FC236}">
                    <a16:creationId xmlns:a16="http://schemas.microsoft.com/office/drawing/2014/main" xmlns="" id="{67E5F715-5A15-49E0-836D-4ABBDDFA1EB5}"/>
                  </a:ext>
                </a:extLst>
              </p:cNvPr>
              <p:cNvSpPr/>
              <p:nvPr/>
            </p:nvSpPr>
            <p:spPr>
              <a:xfrm>
                <a:off x="8133985" y="1135172"/>
                <a:ext cx="1914050" cy="3744284"/>
              </a:xfrm>
              <a:prstGeom prst="rect">
                <a:avLst/>
              </a:prstGeom>
              <a:noFill/>
              <a:ln>
                <a:solidFill>
                  <a:srgbClr val="007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32" name="矩形 131">
                <a:extLst>
                  <a:ext uri="{FF2B5EF4-FFF2-40B4-BE49-F238E27FC236}">
                    <a16:creationId xmlns:a16="http://schemas.microsoft.com/office/drawing/2014/main" xmlns="" id="{64226E0B-D3F1-49D5-AE82-28CEBDF8133D}"/>
                  </a:ext>
                </a:extLst>
              </p:cNvPr>
              <p:cNvSpPr/>
              <p:nvPr/>
            </p:nvSpPr>
            <p:spPr>
              <a:xfrm>
                <a:off x="5658190" y="1125040"/>
                <a:ext cx="2372931" cy="3744284"/>
              </a:xfrm>
              <a:prstGeom prst="rect">
                <a:avLst/>
              </a:prstGeom>
              <a:noFill/>
              <a:ln>
                <a:solidFill>
                  <a:srgbClr val="007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33" name="矩形 132">
                <a:extLst>
                  <a:ext uri="{FF2B5EF4-FFF2-40B4-BE49-F238E27FC236}">
                    <a16:creationId xmlns:a16="http://schemas.microsoft.com/office/drawing/2014/main" xmlns="" id="{8A88415A-296D-48CE-9D49-2C57EA0735DE}"/>
                  </a:ext>
                </a:extLst>
              </p:cNvPr>
              <p:cNvSpPr/>
              <p:nvPr/>
            </p:nvSpPr>
            <p:spPr>
              <a:xfrm>
                <a:off x="1814520" y="1128355"/>
                <a:ext cx="2356854" cy="3744284"/>
              </a:xfrm>
              <a:prstGeom prst="rect">
                <a:avLst/>
              </a:prstGeom>
              <a:noFill/>
              <a:ln>
                <a:solidFill>
                  <a:srgbClr val="007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34" name="矩形 133">
                <a:extLst>
                  <a:ext uri="{FF2B5EF4-FFF2-40B4-BE49-F238E27FC236}">
                    <a16:creationId xmlns:a16="http://schemas.microsoft.com/office/drawing/2014/main" xmlns="" id="{42E41C17-92E8-425D-8A3A-14EAE21DFC23}"/>
                  </a:ext>
                </a:extLst>
              </p:cNvPr>
              <p:cNvSpPr/>
              <p:nvPr/>
            </p:nvSpPr>
            <p:spPr>
              <a:xfrm>
                <a:off x="178570" y="1118038"/>
                <a:ext cx="1561161" cy="3744284"/>
              </a:xfrm>
              <a:prstGeom prst="rect">
                <a:avLst/>
              </a:prstGeom>
              <a:noFill/>
              <a:ln>
                <a:solidFill>
                  <a:srgbClr val="29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35" name="矩形 134">
                <a:extLst>
                  <a:ext uri="{FF2B5EF4-FFF2-40B4-BE49-F238E27FC236}">
                    <a16:creationId xmlns:a16="http://schemas.microsoft.com/office/drawing/2014/main" xmlns="" id="{E70F1A60-599E-4747-94AA-081598E71FA6}"/>
                  </a:ext>
                </a:extLst>
              </p:cNvPr>
              <p:cNvSpPr/>
              <p:nvPr/>
            </p:nvSpPr>
            <p:spPr>
              <a:xfrm>
                <a:off x="186460" y="4958175"/>
                <a:ext cx="11432766" cy="1275529"/>
              </a:xfrm>
              <a:prstGeom prst="rect">
                <a:avLst/>
              </a:prstGeom>
              <a:noFill/>
              <a:ln w="38100">
                <a:solidFill>
                  <a:srgbClr val="AA6A4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36" name="矩形 135">
                <a:extLst>
                  <a:ext uri="{FF2B5EF4-FFF2-40B4-BE49-F238E27FC236}">
                    <a16:creationId xmlns:a16="http://schemas.microsoft.com/office/drawing/2014/main" xmlns="" id="{403B60F7-2C80-47EB-B342-950AFBBA53CB}"/>
                  </a:ext>
                </a:extLst>
              </p:cNvPr>
              <p:cNvSpPr/>
              <p:nvPr/>
            </p:nvSpPr>
            <p:spPr>
              <a:xfrm>
                <a:off x="4246162" y="1118038"/>
                <a:ext cx="1350004" cy="3744284"/>
              </a:xfrm>
              <a:prstGeom prst="rect">
                <a:avLst/>
              </a:prstGeom>
              <a:noFill/>
              <a:ln>
                <a:solidFill>
                  <a:srgbClr val="29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37" name="文本框 136">
                <a:extLst>
                  <a:ext uri="{FF2B5EF4-FFF2-40B4-BE49-F238E27FC236}">
                    <a16:creationId xmlns:a16="http://schemas.microsoft.com/office/drawing/2014/main" xmlns="" id="{D4A057B4-3868-4F83-9AB0-93B6E95BFDBE}"/>
                  </a:ext>
                </a:extLst>
              </p:cNvPr>
              <p:cNvSpPr txBox="1"/>
              <p:nvPr/>
            </p:nvSpPr>
            <p:spPr>
              <a:xfrm>
                <a:off x="738170" y="3366926"/>
                <a:ext cx="1315781" cy="286927"/>
              </a:xfrm>
              <a:prstGeom prst="rect">
                <a:avLst/>
              </a:prstGeom>
              <a:noFill/>
            </p:spPr>
            <p:txBody>
              <a:bodyPr wrap="square" rtlCol="0">
                <a:spAutoFit/>
              </a:bodyPr>
              <a:lstStyle/>
              <a:p>
                <a:pPr>
                  <a:lnSpc>
                    <a:spcPct val="150000"/>
                  </a:lnSpc>
                </a:pPr>
                <a:r>
                  <a:rPr lang="zh-CN" altLang="en-US" sz="1050" b="1" dirty="0">
                    <a:solidFill>
                      <a:schemeClr val="tx1">
                        <a:lumMod val="75000"/>
                        <a:lumOff val="25000"/>
                      </a:schemeClr>
                    </a:solidFill>
                    <a:latin typeface="+mn-ea"/>
                  </a:rPr>
                  <a:t>交制清单（研制）</a:t>
                </a:r>
                <a:endParaRPr lang="en-US" altLang="zh-CN" sz="1050" b="1" dirty="0">
                  <a:solidFill>
                    <a:schemeClr val="tx1">
                      <a:lumMod val="75000"/>
                      <a:lumOff val="25000"/>
                    </a:schemeClr>
                  </a:solidFill>
                  <a:latin typeface="+mn-ea"/>
                </a:endParaRPr>
              </a:p>
            </p:txBody>
          </p:sp>
          <p:pic>
            <p:nvPicPr>
              <p:cNvPr id="138" name="Picture 2">
                <a:extLst>
                  <a:ext uri="{FF2B5EF4-FFF2-40B4-BE49-F238E27FC236}">
                    <a16:creationId xmlns:a16="http://schemas.microsoft.com/office/drawing/2014/main" xmlns="" id="{218F9AF9-8D94-47FC-A0FF-0BD9AACFB70D}"/>
                  </a:ext>
                </a:extLst>
              </p:cNvPr>
              <p:cNvPicPr>
                <a:picLocks noChangeAspect="1" noChangeArrowheads="1"/>
              </p:cNvPicPr>
              <p:nvPr/>
            </p:nvPicPr>
            <p:blipFill>
              <a:blip r:embed="rId4" cstate="print"/>
              <a:srcRect/>
              <a:stretch>
                <a:fillRect/>
              </a:stretch>
            </p:blipFill>
            <p:spPr bwMode="auto">
              <a:xfrm>
                <a:off x="4345444" y="1415120"/>
                <a:ext cx="840082" cy="695560"/>
              </a:xfrm>
              <a:prstGeom prst="rect">
                <a:avLst/>
              </a:prstGeom>
              <a:noFill/>
              <a:ln w="9525">
                <a:noFill/>
                <a:miter lim="800000"/>
                <a:headEnd/>
                <a:tailEnd/>
              </a:ln>
            </p:spPr>
          </p:pic>
          <p:sp>
            <p:nvSpPr>
              <p:cNvPr id="140" name="文本框 139">
                <a:extLst>
                  <a:ext uri="{FF2B5EF4-FFF2-40B4-BE49-F238E27FC236}">
                    <a16:creationId xmlns:a16="http://schemas.microsoft.com/office/drawing/2014/main" xmlns="" id="{A338FA7A-1D33-4794-9DAF-50A5B5007EDD}"/>
                  </a:ext>
                </a:extLst>
              </p:cNvPr>
              <p:cNvSpPr txBox="1"/>
              <p:nvPr/>
            </p:nvSpPr>
            <p:spPr>
              <a:xfrm>
                <a:off x="4409491" y="1187985"/>
                <a:ext cx="1031150" cy="245458"/>
              </a:xfrm>
              <a:prstGeom prst="rect">
                <a:avLst/>
              </a:prstGeom>
              <a:noFill/>
            </p:spPr>
            <p:txBody>
              <a:bodyPr wrap="square" rtlCol="0">
                <a:spAutoFit/>
              </a:bodyPr>
              <a:lstStyle/>
              <a:p>
                <a:r>
                  <a:rPr lang="zh-CN" altLang="en-US" sz="1050" b="1" dirty="0">
                    <a:solidFill>
                      <a:srgbClr val="002060"/>
                    </a:solidFill>
                    <a:latin typeface="+mn-ea"/>
                  </a:rPr>
                  <a:t>供应链用户</a:t>
                </a:r>
              </a:p>
            </p:txBody>
          </p:sp>
          <p:sp>
            <p:nvSpPr>
              <p:cNvPr id="142" name="TextBox 12">
                <a:extLst>
                  <a:ext uri="{FF2B5EF4-FFF2-40B4-BE49-F238E27FC236}">
                    <a16:creationId xmlns:a16="http://schemas.microsoft.com/office/drawing/2014/main" xmlns="" id="{ED3442F2-EFD8-48EC-AB2D-81B3657CCA7A}"/>
                  </a:ext>
                </a:extLst>
              </p:cNvPr>
              <p:cNvSpPr txBox="1"/>
              <p:nvPr/>
            </p:nvSpPr>
            <p:spPr>
              <a:xfrm>
                <a:off x="179087" y="4620615"/>
                <a:ext cx="1560644" cy="245458"/>
              </a:xfrm>
              <a:prstGeom prst="rect">
                <a:avLst/>
              </a:prstGeom>
              <a:solidFill>
                <a:srgbClr val="293662"/>
              </a:solidFill>
            </p:spPr>
            <p:txBody>
              <a:bodyPr wrap="square" rtlCol="0">
                <a:spAutoFit/>
              </a:bodyPr>
              <a:lstStyle/>
              <a:p>
                <a:pPr algn="ctr" defTabSz="913924" eaLnBrk="0" hangingPunct="0">
                  <a:spcBef>
                    <a:spcPct val="0"/>
                  </a:spcBef>
                  <a:defRPr/>
                </a:pPr>
                <a:r>
                  <a:rPr lang="zh-CN" altLang="en-US" sz="1050" dirty="0">
                    <a:solidFill>
                      <a:srgbClr val="FFFFFF"/>
                    </a:solidFill>
                    <a:latin typeface="+mn-ea"/>
                  </a:rPr>
                  <a:t>订单任务下达</a:t>
                </a:r>
              </a:p>
            </p:txBody>
          </p:sp>
          <p:sp>
            <p:nvSpPr>
              <p:cNvPr id="143" name="TextBox 42">
                <a:extLst>
                  <a:ext uri="{FF2B5EF4-FFF2-40B4-BE49-F238E27FC236}">
                    <a16:creationId xmlns:a16="http://schemas.microsoft.com/office/drawing/2014/main" xmlns="" id="{A4846018-2822-4B03-9E08-30278A1574A6}"/>
                  </a:ext>
                </a:extLst>
              </p:cNvPr>
              <p:cNvSpPr txBox="1"/>
              <p:nvPr/>
            </p:nvSpPr>
            <p:spPr>
              <a:xfrm>
                <a:off x="1815864" y="4633515"/>
                <a:ext cx="2355508" cy="253891"/>
              </a:xfrm>
              <a:prstGeom prst="rect">
                <a:avLst/>
              </a:prstGeom>
              <a:solidFill>
                <a:srgbClr val="007F48"/>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系统数据获取</a:t>
                </a:r>
              </a:p>
            </p:txBody>
          </p:sp>
          <p:sp>
            <p:nvSpPr>
              <p:cNvPr id="144" name="文本框 143">
                <a:extLst>
                  <a:ext uri="{FF2B5EF4-FFF2-40B4-BE49-F238E27FC236}">
                    <a16:creationId xmlns:a16="http://schemas.microsoft.com/office/drawing/2014/main" xmlns="" id="{3144521F-D7F9-4FE2-B51E-3464036CAAB4}"/>
                  </a:ext>
                </a:extLst>
              </p:cNvPr>
              <p:cNvSpPr txBox="1"/>
              <p:nvPr/>
            </p:nvSpPr>
            <p:spPr>
              <a:xfrm>
                <a:off x="4253178" y="2323795"/>
                <a:ext cx="1414478" cy="861211"/>
              </a:xfrm>
              <a:prstGeom prst="rect">
                <a:avLst/>
              </a:prstGeom>
              <a:noFill/>
            </p:spPr>
            <p:txBody>
              <a:bodyPr wrap="square" rtlCol="0">
                <a:spAutoFit/>
              </a:bodyPr>
              <a:lstStyle>
                <a:defPPr>
                  <a:defRPr lang="zh-CN"/>
                </a:defPPr>
                <a:lvl1pPr>
                  <a:lnSpc>
                    <a:spcPct val="150000"/>
                  </a:lnSpc>
                  <a:defRPr sz="1000">
                    <a:solidFill>
                      <a:schemeClr val="tx1">
                        <a:lumMod val="75000"/>
                        <a:lumOff val="25000"/>
                      </a:schemeClr>
                    </a:solidFill>
                    <a:latin typeface="+mn-ea"/>
                  </a:defRPr>
                </a:lvl1pPr>
              </a:lstStyle>
              <a:p>
                <a:r>
                  <a:rPr lang="zh-CN" altLang="en-US" sz="900" b="1" dirty="0"/>
                  <a:t>工作日历</a:t>
                </a:r>
                <a:endParaRPr lang="en-US" altLang="zh-CN" sz="900" b="1" dirty="0"/>
              </a:p>
              <a:p>
                <a:r>
                  <a:rPr lang="zh-CN" altLang="en-US" sz="900" b="1" dirty="0"/>
                  <a:t>产能系数</a:t>
                </a:r>
                <a:endParaRPr lang="en-US" altLang="zh-CN" sz="900" b="1" dirty="0"/>
              </a:p>
              <a:p>
                <a:r>
                  <a:rPr lang="zh-CN" altLang="en-US" sz="900" b="1" dirty="0"/>
                  <a:t>转运、准备时间</a:t>
                </a:r>
                <a:endParaRPr lang="en-US" altLang="zh-CN" sz="900" b="1" dirty="0"/>
              </a:p>
              <a:p>
                <a:r>
                  <a:rPr lang="zh-CN" altLang="en-US" sz="900" b="1" dirty="0"/>
                  <a:t>并行加工数量</a:t>
                </a:r>
                <a:endParaRPr lang="en-US" altLang="zh-CN" sz="900" b="1" dirty="0"/>
              </a:p>
            </p:txBody>
          </p:sp>
          <p:sp>
            <p:nvSpPr>
              <p:cNvPr id="145" name="TextBox 42">
                <a:extLst>
                  <a:ext uri="{FF2B5EF4-FFF2-40B4-BE49-F238E27FC236}">
                    <a16:creationId xmlns:a16="http://schemas.microsoft.com/office/drawing/2014/main" xmlns="" id="{58D4249D-71B0-4E0A-9D41-3D598FCB743B}"/>
                  </a:ext>
                </a:extLst>
              </p:cNvPr>
              <p:cNvSpPr txBox="1"/>
              <p:nvPr/>
            </p:nvSpPr>
            <p:spPr>
              <a:xfrm>
                <a:off x="5666909" y="4606700"/>
                <a:ext cx="2364213" cy="252437"/>
              </a:xfrm>
              <a:prstGeom prst="rect">
                <a:avLst/>
              </a:prstGeom>
              <a:solidFill>
                <a:srgbClr val="FFC000"/>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计划结果确认</a:t>
                </a:r>
              </a:p>
            </p:txBody>
          </p:sp>
          <p:sp>
            <p:nvSpPr>
              <p:cNvPr id="146" name="TextBox 42">
                <a:extLst>
                  <a:ext uri="{FF2B5EF4-FFF2-40B4-BE49-F238E27FC236}">
                    <a16:creationId xmlns:a16="http://schemas.microsoft.com/office/drawing/2014/main" xmlns="" id="{29E41241-A523-48C7-9946-2142CD3EC763}"/>
                  </a:ext>
                </a:extLst>
              </p:cNvPr>
              <p:cNvSpPr txBox="1"/>
              <p:nvPr/>
            </p:nvSpPr>
            <p:spPr>
              <a:xfrm>
                <a:off x="8147350" y="4633515"/>
                <a:ext cx="1900685" cy="245458"/>
              </a:xfrm>
              <a:prstGeom prst="rect">
                <a:avLst/>
              </a:prstGeom>
              <a:solidFill>
                <a:srgbClr val="007F48"/>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计划结果下发</a:t>
                </a:r>
              </a:p>
            </p:txBody>
          </p:sp>
          <p:pic>
            <p:nvPicPr>
              <p:cNvPr id="148" name="图片 147">
                <a:extLst>
                  <a:ext uri="{FF2B5EF4-FFF2-40B4-BE49-F238E27FC236}">
                    <a16:creationId xmlns:a16="http://schemas.microsoft.com/office/drawing/2014/main" xmlns="" id="{883CB196-A504-4629-813E-088DEDB69CAD}"/>
                  </a:ext>
                </a:extLst>
              </p:cNvPr>
              <p:cNvPicPr>
                <a:picLocks noChangeAspect="1"/>
              </p:cNvPicPr>
              <p:nvPr/>
            </p:nvPicPr>
            <p:blipFill>
              <a:blip r:embed="rId5"/>
              <a:stretch>
                <a:fillRect/>
              </a:stretch>
            </p:blipFill>
            <p:spPr>
              <a:xfrm>
                <a:off x="4622397" y="5132427"/>
                <a:ext cx="1836631" cy="973898"/>
              </a:xfrm>
              <a:prstGeom prst="rect">
                <a:avLst/>
              </a:prstGeom>
              <a:ln>
                <a:solidFill>
                  <a:schemeClr val="tx1">
                    <a:lumMod val="65000"/>
                    <a:lumOff val="35000"/>
                  </a:schemeClr>
                </a:solidFill>
              </a:ln>
            </p:spPr>
          </p:pic>
          <p:sp>
            <p:nvSpPr>
              <p:cNvPr id="149" name="矩形 148">
                <a:extLst>
                  <a:ext uri="{FF2B5EF4-FFF2-40B4-BE49-F238E27FC236}">
                    <a16:creationId xmlns:a16="http://schemas.microsoft.com/office/drawing/2014/main" xmlns="" id="{E45B7E55-C6EB-45F0-971B-BF45CFF7C7F9}"/>
                  </a:ext>
                </a:extLst>
              </p:cNvPr>
              <p:cNvSpPr/>
              <p:nvPr/>
            </p:nvSpPr>
            <p:spPr>
              <a:xfrm>
                <a:off x="1235446" y="5855563"/>
                <a:ext cx="1040643" cy="297773"/>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二级计划</a:t>
                </a:r>
                <a:endParaRPr lang="en-US" altLang="zh-CN" sz="701" dirty="0">
                  <a:solidFill>
                    <a:srgbClr val="FFFFFF"/>
                  </a:solidFill>
                  <a:latin typeface="+mn-ea"/>
                </a:endParaRPr>
              </a:p>
              <a:p>
                <a:pPr algn="ctr" defTabSz="913924" eaLnBrk="0" hangingPunct="0">
                  <a:spcBef>
                    <a:spcPct val="0"/>
                  </a:spcBef>
                  <a:defRPr/>
                </a:pPr>
                <a:endParaRPr lang="zh-CN" altLang="en-US" sz="701" dirty="0">
                  <a:solidFill>
                    <a:srgbClr val="FFFFFF"/>
                  </a:solidFill>
                  <a:latin typeface="+mn-ea"/>
                </a:endParaRPr>
              </a:p>
            </p:txBody>
          </p:sp>
          <p:sp>
            <p:nvSpPr>
              <p:cNvPr id="150" name="矩形 149">
                <a:extLst>
                  <a:ext uri="{FF2B5EF4-FFF2-40B4-BE49-F238E27FC236}">
                    <a16:creationId xmlns:a16="http://schemas.microsoft.com/office/drawing/2014/main" xmlns="" id="{0E6A68EE-6523-4E8F-8D5C-8177A25D3B83}"/>
                  </a:ext>
                </a:extLst>
              </p:cNvPr>
              <p:cNvSpPr/>
              <p:nvPr/>
            </p:nvSpPr>
            <p:spPr>
              <a:xfrm>
                <a:off x="5418387" y="5875734"/>
                <a:ext cx="1040643" cy="301932"/>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计划排程</a:t>
                </a:r>
              </a:p>
            </p:txBody>
          </p:sp>
          <p:pic>
            <p:nvPicPr>
              <p:cNvPr id="152" name="图片 151">
                <a:extLst>
                  <a:ext uri="{FF2B5EF4-FFF2-40B4-BE49-F238E27FC236}">
                    <a16:creationId xmlns:a16="http://schemas.microsoft.com/office/drawing/2014/main" xmlns="" id="{8CE31A17-6AB4-4F89-A1E7-49AFD95DDE5F}"/>
                  </a:ext>
                </a:extLst>
              </p:cNvPr>
              <p:cNvPicPr>
                <a:picLocks noChangeAspect="1"/>
              </p:cNvPicPr>
              <p:nvPr/>
            </p:nvPicPr>
            <p:blipFill>
              <a:blip r:embed="rId6"/>
              <a:stretch>
                <a:fillRect/>
              </a:stretch>
            </p:blipFill>
            <p:spPr>
              <a:xfrm>
                <a:off x="2624923" y="5141774"/>
                <a:ext cx="1603018" cy="976361"/>
              </a:xfrm>
              <a:prstGeom prst="rect">
                <a:avLst/>
              </a:prstGeom>
            </p:spPr>
          </p:pic>
          <p:sp>
            <p:nvSpPr>
              <p:cNvPr id="153" name="矩形 152">
                <a:extLst>
                  <a:ext uri="{FF2B5EF4-FFF2-40B4-BE49-F238E27FC236}">
                    <a16:creationId xmlns:a16="http://schemas.microsoft.com/office/drawing/2014/main" xmlns="" id="{E657189F-D111-43AA-B89B-CF55D793BECB}"/>
                  </a:ext>
                </a:extLst>
              </p:cNvPr>
              <p:cNvSpPr/>
              <p:nvPr/>
            </p:nvSpPr>
            <p:spPr>
              <a:xfrm>
                <a:off x="3175618" y="5865568"/>
                <a:ext cx="1040643" cy="301932"/>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基础数据维护</a:t>
                </a:r>
              </a:p>
            </p:txBody>
          </p:sp>
          <p:pic>
            <p:nvPicPr>
              <p:cNvPr id="154" name="图片 153">
                <a:extLst>
                  <a:ext uri="{FF2B5EF4-FFF2-40B4-BE49-F238E27FC236}">
                    <a16:creationId xmlns:a16="http://schemas.microsoft.com/office/drawing/2014/main" xmlns="" id="{24A43FF2-01B7-4661-88E2-94A5303352AD}"/>
                  </a:ext>
                </a:extLst>
              </p:cNvPr>
              <p:cNvPicPr>
                <a:picLocks noChangeAspect="1"/>
              </p:cNvPicPr>
              <p:nvPr/>
            </p:nvPicPr>
            <p:blipFill>
              <a:blip r:embed="rId7"/>
              <a:stretch>
                <a:fillRect/>
              </a:stretch>
            </p:blipFill>
            <p:spPr>
              <a:xfrm>
                <a:off x="6767444" y="5128012"/>
                <a:ext cx="2181854" cy="948045"/>
              </a:xfrm>
              <a:prstGeom prst="rect">
                <a:avLst/>
              </a:prstGeom>
            </p:spPr>
          </p:pic>
          <p:sp>
            <p:nvSpPr>
              <p:cNvPr id="155" name="矩形 154">
                <a:extLst>
                  <a:ext uri="{FF2B5EF4-FFF2-40B4-BE49-F238E27FC236}">
                    <a16:creationId xmlns:a16="http://schemas.microsoft.com/office/drawing/2014/main" xmlns="" id="{DD0F9DF7-DBC9-4FC0-BB76-55889B0A2527}"/>
                  </a:ext>
                </a:extLst>
              </p:cNvPr>
              <p:cNvSpPr/>
              <p:nvPr/>
            </p:nvSpPr>
            <p:spPr>
              <a:xfrm>
                <a:off x="7940901" y="5887608"/>
                <a:ext cx="1040643" cy="193515"/>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计划确认</a:t>
                </a:r>
              </a:p>
            </p:txBody>
          </p:sp>
          <p:pic>
            <p:nvPicPr>
              <p:cNvPr id="156" name="图片 155">
                <a:extLst>
                  <a:ext uri="{FF2B5EF4-FFF2-40B4-BE49-F238E27FC236}">
                    <a16:creationId xmlns:a16="http://schemas.microsoft.com/office/drawing/2014/main" xmlns="" id="{5DE36143-E726-446E-87A0-5639098196E5}"/>
                  </a:ext>
                </a:extLst>
              </p:cNvPr>
              <p:cNvPicPr>
                <a:picLocks noChangeAspect="1"/>
              </p:cNvPicPr>
              <p:nvPr/>
            </p:nvPicPr>
            <p:blipFill>
              <a:blip r:embed="rId8"/>
              <a:stretch>
                <a:fillRect/>
              </a:stretch>
            </p:blipFill>
            <p:spPr>
              <a:xfrm>
                <a:off x="9370581" y="5149829"/>
                <a:ext cx="2095907" cy="1003346"/>
              </a:xfrm>
              <a:prstGeom prst="rect">
                <a:avLst/>
              </a:prstGeom>
            </p:spPr>
          </p:pic>
          <p:sp>
            <p:nvSpPr>
              <p:cNvPr id="157" name="矩形 156">
                <a:extLst>
                  <a:ext uri="{FF2B5EF4-FFF2-40B4-BE49-F238E27FC236}">
                    <a16:creationId xmlns:a16="http://schemas.microsoft.com/office/drawing/2014/main" xmlns="" id="{CABF55ED-F7F8-4E92-AC9C-F421308D8785}"/>
                  </a:ext>
                </a:extLst>
              </p:cNvPr>
              <p:cNvSpPr/>
              <p:nvPr/>
            </p:nvSpPr>
            <p:spPr>
              <a:xfrm>
                <a:off x="10431171" y="5922463"/>
                <a:ext cx="1040643" cy="301932"/>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计划调整</a:t>
                </a:r>
              </a:p>
            </p:txBody>
          </p:sp>
        </p:grpSp>
        <p:sp>
          <p:nvSpPr>
            <p:cNvPr id="69" name="流程图: 直接访问存储器 68">
              <a:extLst>
                <a:ext uri="{FF2B5EF4-FFF2-40B4-BE49-F238E27FC236}">
                  <a16:creationId xmlns:a16="http://schemas.microsoft.com/office/drawing/2014/main" xmlns="" id="{9E904424-6D68-4289-9C1A-E24E642C5AC8}"/>
                </a:ext>
              </a:extLst>
            </p:cNvPr>
            <p:cNvSpPr/>
            <p:nvPr/>
          </p:nvSpPr>
          <p:spPr>
            <a:xfrm>
              <a:off x="392437" y="2706002"/>
              <a:ext cx="891516" cy="60625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err="1"/>
                <a:t>MES</a:t>
              </a:r>
              <a:endParaRPr lang="zh-CN" altLang="en-US" sz="1100" dirty="0"/>
            </a:p>
          </p:txBody>
        </p:sp>
        <p:cxnSp>
          <p:nvCxnSpPr>
            <p:cNvPr id="70" name="连接符: 肘形 69">
              <a:extLst>
                <a:ext uri="{FF2B5EF4-FFF2-40B4-BE49-F238E27FC236}">
                  <a16:creationId xmlns:a16="http://schemas.microsoft.com/office/drawing/2014/main" xmlns="" id="{6C0FB408-228A-43A0-B12F-C52E67191AF4}"/>
                </a:ext>
              </a:extLst>
            </p:cNvPr>
            <p:cNvCxnSpPr>
              <a:cxnSpLocks/>
              <a:stCxn id="69" idx="2"/>
              <a:endCxn id="86" idx="1"/>
            </p:cNvCxnSpPr>
            <p:nvPr/>
          </p:nvCxnSpPr>
          <p:spPr>
            <a:xfrm rot="5400000" flipH="1" flipV="1">
              <a:off x="2871053" y="-124652"/>
              <a:ext cx="1404046" cy="5469762"/>
            </a:xfrm>
            <a:prstGeom prst="bentConnector4">
              <a:avLst>
                <a:gd name="adj1" fmla="val -69706"/>
                <a:gd name="adj2" fmla="val 93126"/>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74" name="TextBox 42">
              <a:extLst>
                <a:ext uri="{FF2B5EF4-FFF2-40B4-BE49-F238E27FC236}">
                  <a16:creationId xmlns:a16="http://schemas.microsoft.com/office/drawing/2014/main" xmlns="" id="{4F459D82-5DE4-4160-82A0-3F4DB3D9C109}"/>
                </a:ext>
              </a:extLst>
            </p:cNvPr>
            <p:cNvSpPr txBox="1"/>
            <p:nvPr/>
          </p:nvSpPr>
          <p:spPr>
            <a:xfrm>
              <a:off x="4327519" y="4828278"/>
              <a:ext cx="1359705" cy="253916"/>
            </a:xfrm>
            <a:prstGeom prst="rect">
              <a:avLst/>
            </a:prstGeom>
            <a:solidFill>
              <a:schemeClr val="tx2">
                <a:lumMod val="50000"/>
              </a:schemeClr>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基础数据维护</a:t>
              </a:r>
            </a:p>
          </p:txBody>
        </p:sp>
        <p:sp>
          <p:nvSpPr>
            <p:cNvPr id="75" name="文本框 74">
              <a:extLst>
                <a:ext uri="{FF2B5EF4-FFF2-40B4-BE49-F238E27FC236}">
                  <a16:creationId xmlns:a16="http://schemas.microsoft.com/office/drawing/2014/main" xmlns="" id="{3DF9D653-2B0E-4A53-9491-3CF0989C8937}"/>
                </a:ext>
              </a:extLst>
            </p:cNvPr>
            <p:cNvSpPr txBox="1"/>
            <p:nvPr/>
          </p:nvSpPr>
          <p:spPr>
            <a:xfrm>
              <a:off x="838195" y="3849849"/>
              <a:ext cx="1102517" cy="296814"/>
            </a:xfrm>
            <a:prstGeom prst="rect">
              <a:avLst/>
            </a:prstGeom>
            <a:noFill/>
          </p:spPr>
          <p:txBody>
            <a:bodyPr wrap="square" rtlCol="0">
              <a:spAutoFit/>
            </a:bodyPr>
            <a:lstStyle/>
            <a:p>
              <a:pPr>
                <a:lnSpc>
                  <a:spcPct val="150000"/>
                </a:lnSpc>
              </a:pPr>
              <a:r>
                <a:rPr lang="en-US" altLang="zh-CN" sz="1050" b="1" dirty="0" err="1">
                  <a:solidFill>
                    <a:schemeClr val="tx1">
                      <a:lumMod val="75000"/>
                      <a:lumOff val="25000"/>
                    </a:schemeClr>
                  </a:solidFill>
                  <a:latin typeface="+mn-ea"/>
                </a:rPr>
                <a:t>MBOM</a:t>
              </a:r>
              <a:r>
                <a:rPr lang="zh-CN" altLang="en-US" sz="1050" b="1" dirty="0">
                  <a:solidFill>
                    <a:schemeClr val="tx1">
                      <a:lumMod val="75000"/>
                      <a:lumOff val="25000"/>
                    </a:schemeClr>
                  </a:solidFill>
                  <a:latin typeface="+mn-ea"/>
                </a:rPr>
                <a:t>（批产）</a:t>
              </a:r>
              <a:endParaRPr lang="en-US" altLang="zh-CN" sz="1050" b="1" dirty="0">
                <a:solidFill>
                  <a:schemeClr val="tx1">
                    <a:lumMod val="75000"/>
                    <a:lumOff val="25000"/>
                  </a:schemeClr>
                </a:solidFill>
                <a:latin typeface="+mn-ea"/>
              </a:endParaRPr>
            </a:p>
          </p:txBody>
        </p:sp>
        <p:sp>
          <p:nvSpPr>
            <p:cNvPr id="76" name="流程图: 直接访问存储器 75">
              <a:extLst>
                <a:ext uri="{FF2B5EF4-FFF2-40B4-BE49-F238E27FC236}">
                  <a16:creationId xmlns:a16="http://schemas.microsoft.com/office/drawing/2014/main" xmlns="" id="{D58C1369-84F8-4FB4-BBC9-6A940248DE02}"/>
                </a:ext>
              </a:extLst>
            </p:cNvPr>
            <p:cNvSpPr/>
            <p:nvPr/>
          </p:nvSpPr>
          <p:spPr>
            <a:xfrm>
              <a:off x="2018879" y="1789872"/>
              <a:ext cx="929351" cy="606250"/>
            </a:xfrm>
            <a:prstGeom prst="flowChartMagneticDrum">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t>PDM</a:t>
              </a:r>
              <a:endParaRPr lang="zh-CN" altLang="en-US" sz="1100" dirty="0"/>
            </a:p>
          </p:txBody>
        </p:sp>
        <p:sp>
          <p:nvSpPr>
            <p:cNvPr id="78" name="流程图: 直接访问存储器 77">
              <a:extLst>
                <a:ext uri="{FF2B5EF4-FFF2-40B4-BE49-F238E27FC236}">
                  <a16:creationId xmlns:a16="http://schemas.microsoft.com/office/drawing/2014/main" xmlns="" id="{E0E77F88-B49D-4EB3-BDE8-7D1C4D00CC74}"/>
                </a:ext>
              </a:extLst>
            </p:cNvPr>
            <p:cNvSpPr/>
            <p:nvPr/>
          </p:nvSpPr>
          <p:spPr>
            <a:xfrm>
              <a:off x="3296509" y="2165422"/>
              <a:ext cx="929351" cy="647650"/>
            </a:xfrm>
            <a:prstGeom prst="flowChartMagneticDrum">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t>工时系统</a:t>
              </a:r>
            </a:p>
          </p:txBody>
        </p:sp>
        <p:cxnSp>
          <p:nvCxnSpPr>
            <p:cNvPr id="79" name="连接符: 肘形 78">
              <a:extLst>
                <a:ext uri="{FF2B5EF4-FFF2-40B4-BE49-F238E27FC236}">
                  <a16:creationId xmlns:a16="http://schemas.microsoft.com/office/drawing/2014/main" xmlns="" id="{003C356B-FCC3-4DDB-99FA-13CDA9736750}"/>
                </a:ext>
              </a:extLst>
            </p:cNvPr>
            <p:cNvCxnSpPr>
              <a:cxnSpLocks/>
              <a:stCxn id="76" idx="2"/>
              <a:endCxn id="86" idx="1"/>
            </p:cNvCxnSpPr>
            <p:nvPr/>
          </p:nvCxnSpPr>
          <p:spPr>
            <a:xfrm rot="5400000" flipH="1" flipV="1">
              <a:off x="4151798" y="239963"/>
              <a:ext cx="487916" cy="3824402"/>
            </a:xfrm>
            <a:prstGeom prst="bentConnector4">
              <a:avLst>
                <a:gd name="adj1" fmla="val -386531"/>
                <a:gd name="adj2" fmla="val 89698"/>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81" name="连接符: 肘形 80">
              <a:extLst>
                <a:ext uri="{FF2B5EF4-FFF2-40B4-BE49-F238E27FC236}">
                  <a16:creationId xmlns:a16="http://schemas.microsoft.com/office/drawing/2014/main" xmlns="" id="{2D7D7600-AE0D-4AED-A434-A4A0AAC95C27}"/>
                </a:ext>
              </a:extLst>
            </p:cNvPr>
            <p:cNvCxnSpPr>
              <a:cxnSpLocks/>
            </p:cNvCxnSpPr>
            <p:nvPr/>
          </p:nvCxnSpPr>
          <p:spPr>
            <a:xfrm rot="5400000" flipH="1" flipV="1">
              <a:off x="4609130" y="1087253"/>
              <a:ext cx="904866" cy="2546772"/>
            </a:xfrm>
            <a:prstGeom prst="bentConnector4">
              <a:avLst>
                <a:gd name="adj1" fmla="val -161844"/>
                <a:gd name="adj2" fmla="val 84649"/>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82" name="文本框 81">
              <a:extLst>
                <a:ext uri="{FF2B5EF4-FFF2-40B4-BE49-F238E27FC236}">
                  <a16:creationId xmlns:a16="http://schemas.microsoft.com/office/drawing/2014/main" xmlns="" id="{625363F6-FF3C-4D90-A5D2-7557A9221615}"/>
                </a:ext>
              </a:extLst>
            </p:cNvPr>
            <p:cNvSpPr txBox="1"/>
            <p:nvPr/>
          </p:nvSpPr>
          <p:spPr>
            <a:xfrm>
              <a:off x="2459512" y="3139656"/>
              <a:ext cx="1102517" cy="539187"/>
            </a:xfrm>
            <a:prstGeom prst="rect">
              <a:avLst/>
            </a:prstGeom>
            <a:noFill/>
          </p:spPr>
          <p:txBody>
            <a:bodyPr wrap="square" rtlCol="0">
              <a:spAutoFit/>
            </a:bodyPr>
            <a:lstStyle/>
            <a:p>
              <a:pPr>
                <a:lnSpc>
                  <a:spcPct val="150000"/>
                </a:lnSpc>
              </a:pPr>
              <a:r>
                <a:rPr lang="zh-CN" altLang="en-US" sz="1050" b="1" dirty="0">
                  <a:solidFill>
                    <a:schemeClr val="tx1">
                      <a:lumMod val="75000"/>
                      <a:lumOff val="25000"/>
                    </a:schemeClr>
                  </a:solidFill>
                  <a:latin typeface="+mn-ea"/>
                </a:rPr>
                <a:t>工序名称</a:t>
              </a:r>
              <a:endParaRPr lang="en-US" altLang="zh-CN" sz="1050" b="1" dirty="0">
                <a:solidFill>
                  <a:schemeClr val="tx1">
                    <a:lumMod val="75000"/>
                    <a:lumOff val="25000"/>
                  </a:schemeClr>
                </a:solidFill>
                <a:latin typeface="+mn-ea"/>
              </a:endParaRPr>
            </a:p>
            <a:p>
              <a:pPr>
                <a:lnSpc>
                  <a:spcPct val="150000"/>
                </a:lnSpc>
              </a:pPr>
              <a:r>
                <a:rPr lang="zh-CN" altLang="en-US" sz="1050" b="1" dirty="0">
                  <a:solidFill>
                    <a:schemeClr val="tx1">
                      <a:lumMod val="75000"/>
                      <a:lumOff val="25000"/>
                    </a:schemeClr>
                  </a:solidFill>
                  <a:latin typeface="+mn-ea"/>
                </a:rPr>
                <a:t>工序编号</a:t>
              </a:r>
              <a:endParaRPr lang="en-US" altLang="zh-CN" sz="1050" b="1" dirty="0">
                <a:solidFill>
                  <a:schemeClr val="tx1">
                    <a:lumMod val="75000"/>
                    <a:lumOff val="25000"/>
                  </a:schemeClr>
                </a:solidFill>
                <a:latin typeface="+mn-ea"/>
              </a:endParaRPr>
            </a:p>
          </p:txBody>
        </p:sp>
        <p:sp>
          <p:nvSpPr>
            <p:cNvPr id="84" name="文本框 83">
              <a:extLst>
                <a:ext uri="{FF2B5EF4-FFF2-40B4-BE49-F238E27FC236}">
                  <a16:creationId xmlns:a16="http://schemas.microsoft.com/office/drawing/2014/main" xmlns="" id="{A728835F-EDBA-4E3E-B6DE-C044C3F5883F}"/>
                </a:ext>
              </a:extLst>
            </p:cNvPr>
            <p:cNvSpPr txBox="1"/>
            <p:nvPr/>
          </p:nvSpPr>
          <p:spPr>
            <a:xfrm>
              <a:off x="3787973" y="3276670"/>
              <a:ext cx="1102517" cy="296814"/>
            </a:xfrm>
            <a:prstGeom prst="rect">
              <a:avLst/>
            </a:prstGeom>
            <a:noFill/>
          </p:spPr>
          <p:txBody>
            <a:bodyPr wrap="square" rtlCol="0">
              <a:spAutoFit/>
            </a:bodyPr>
            <a:lstStyle/>
            <a:p>
              <a:pPr>
                <a:lnSpc>
                  <a:spcPct val="150000"/>
                </a:lnSpc>
              </a:pPr>
              <a:r>
                <a:rPr lang="zh-CN" altLang="en-US" sz="1050" b="1" dirty="0">
                  <a:solidFill>
                    <a:schemeClr val="tx1">
                      <a:lumMod val="75000"/>
                      <a:lumOff val="25000"/>
                    </a:schemeClr>
                  </a:solidFill>
                  <a:latin typeface="+mn-ea"/>
                </a:rPr>
                <a:t>工时</a:t>
              </a:r>
              <a:endParaRPr lang="en-US" altLang="zh-CN" sz="1050" b="1" dirty="0">
                <a:solidFill>
                  <a:schemeClr val="tx1">
                    <a:lumMod val="75000"/>
                    <a:lumOff val="25000"/>
                  </a:schemeClr>
                </a:solidFill>
                <a:latin typeface="+mn-ea"/>
              </a:endParaRPr>
            </a:p>
          </p:txBody>
        </p:sp>
        <p:cxnSp>
          <p:nvCxnSpPr>
            <p:cNvPr id="85" name="连接符: 肘形 84">
              <a:extLst>
                <a:ext uri="{FF2B5EF4-FFF2-40B4-BE49-F238E27FC236}">
                  <a16:creationId xmlns:a16="http://schemas.microsoft.com/office/drawing/2014/main" xmlns="" id="{DB2BAC33-3CCF-4661-BED5-408566A0C23C}"/>
                </a:ext>
              </a:extLst>
            </p:cNvPr>
            <p:cNvCxnSpPr>
              <a:cxnSpLocks/>
              <a:stCxn id="138" idx="2"/>
              <a:endCxn id="119" idx="0"/>
            </p:cNvCxnSpPr>
            <p:nvPr/>
          </p:nvCxnSpPr>
          <p:spPr>
            <a:xfrm rot="16200000" flipH="1">
              <a:off x="4382330" y="2700133"/>
              <a:ext cx="1095323" cy="154759"/>
            </a:xfrm>
            <a:prstGeom prst="bentConnector3">
              <a:avLst>
                <a:gd name="adj1" fmla="val 21955"/>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矩形 85">
              <a:extLst>
                <a:ext uri="{FF2B5EF4-FFF2-40B4-BE49-F238E27FC236}">
                  <a16:creationId xmlns:a16="http://schemas.microsoft.com/office/drawing/2014/main" xmlns="" id="{3C5D3D1E-662F-4B6C-9F37-62D683BD367E}"/>
                </a:ext>
              </a:extLst>
            </p:cNvPr>
            <p:cNvSpPr/>
            <p:nvPr/>
          </p:nvSpPr>
          <p:spPr>
            <a:xfrm>
              <a:off x="6307957" y="1706203"/>
              <a:ext cx="1421328"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1600" dirty="0" err="1"/>
                <a:t>MBOM</a:t>
              </a:r>
              <a:r>
                <a:rPr lang="zh-CN" altLang="en-US" sz="1600" dirty="0"/>
                <a:t>分解</a:t>
              </a:r>
            </a:p>
          </p:txBody>
        </p:sp>
        <p:sp>
          <p:nvSpPr>
            <p:cNvPr id="87" name="矩形 86">
              <a:extLst>
                <a:ext uri="{FF2B5EF4-FFF2-40B4-BE49-F238E27FC236}">
                  <a16:creationId xmlns:a16="http://schemas.microsoft.com/office/drawing/2014/main" xmlns="" id="{1663D642-9D20-4ACD-AD1A-99694CC75CF9}"/>
                </a:ext>
              </a:extLst>
            </p:cNvPr>
            <p:cNvSpPr/>
            <p:nvPr/>
          </p:nvSpPr>
          <p:spPr>
            <a:xfrm>
              <a:off x="6307957" y="2403914"/>
              <a:ext cx="1421328"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产品图号工序分解</a:t>
              </a:r>
            </a:p>
          </p:txBody>
        </p:sp>
        <p:sp>
          <p:nvSpPr>
            <p:cNvPr id="89" name="矩形 88">
              <a:extLst>
                <a:ext uri="{FF2B5EF4-FFF2-40B4-BE49-F238E27FC236}">
                  <a16:creationId xmlns:a16="http://schemas.microsoft.com/office/drawing/2014/main" xmlns="" id="{B5F30421-EE4E-49EA-BFF0-1209C488DC52}"/>
                </a:ext>
              </a:extLst>
            </p:cNvPr>
            <p:cNvSpPr/>
            <p:nvPr/>
          </p:nvSpPr>
          <p:spPr>
            <a:xfrm>
              <a:off x="6324491" y="3114265"/>
              <a:ext cx="1421328"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工序任务虚拟占用</a:t>
              </a:r>
            </a:p>
          </p:txBody>
        </p:sp>
        <p:sp>
          <p:nvSpPr>
            <p:cNvPr id="90" name="矩形 89">
              <a:extLst>
                <a:ext uri="{FF2B5EF4-FFF2-40B4-BE49-F238E27FC236}">
                  <a16:creationId xmlns:a16="http://schemas.microsoft.com/office/drawing/2014/main" xmlns="" id="{25EE2B09-2EE8-4079-B370-FF7656C67871}"/>
                </a:ext>
              </a:extLst>
            </p:cNvPr>
            <p:cNvSpPr/>
            <p:nvPr/>
          </p:nvSpPr>
          <p:spPr>
            <a:xfrm>
              <a:off x="6324491" y="3824251"/>
              <a:ext cx="1421328"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t>零部件计划倒排运算</a:t>
              </a:r>
            </a:p>
          </p:txBody>
        </p:sp>
        <p:sp>
          <p:nvSpPr>
            <p:cNvPr id="92" name="矩形 91">
              <a:extLst>
                <a:ext uri="{FF2B5EF4-FFF2-40B4-BE49-F238E27FC236}">
                  <a16:creationId xmlns:a16="http://schemas.microsoft.com/office/drawing/2014/main" xmlns="" id="{94CEC0F2-757C-4C02-8B6C-E91404B534EC}"/>
                </a:ext>
              </a:extLst>
            </p:cNvPr>
            <p:cNvSpPr/>
            <p:nvPr/>
          </p:nvSpPr>
          <p:spPr>
            <a:xfrm>
              <a:off x="6119703" y="1350169"/>
              <a:ext cx="1817004" cy="3001331"/>
            </a:xfrm>
            <a:prstGeom prst="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3" name="直接箭头连接符 50">
              <a:extLst>
                <a:ext uri="{FF2B5EF4-FFF2-40B4-BE49-F238E27FC236}">
                  <a16:creationId xmlns:a16="http://schemas.microsoft.com/office/drawing/2014/main" xmlns="" id="{3FBBF491-C61C-46AD-B5B7-B42F5D4525DC}"/>
                </a:ext>
              </a:extLst>
            </p:cNvPr>
            <p:cNvCxnSpPr>
              <a:cxnSpLocks/>
              <a:endCxn id="87" idx="0"/>
            </p:cNvCxnSpPr>
            <p:nvPr/>
          </p:nvCxnSpPr>
          <p:spPr>
            <a:xfrm>
              <a:off x="7017755" y="2107831"/>
              <a:ext cx="866" cy="2960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4" name="直接箭头连接符 50">
              <a:extLst>
                <a:ext uri="{FF2B5EF4-FFF2-40B4-BE49-F238E27FC236}">
                  <a16:creationId xmlns:a16="http://schemas.microsoft.com/office/drawing/2014/main" xmlns="" id="{17211D3C-F6A8-4B66-AC84-139327737181}"/>
                </a:ext>
              </a:extLst>
            </p:cNvPr>
            <p:cNvCxnSpPr>
              <a:cxnSpLocks/>
            </p:cNvCxnSpPr>
            <p:nvPr/>
          </p:nvCxnSpPr>
          <p:spPr>
            <a:xfrm>
              <a:off x="7034289" y="2830263"/>
              <a:ext cx="866" cy="2960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6" name="直接箭头连接符 50">
              <a:extLst>
                <a:ext uri="{FF2B5EF4-FFF2-40B4-BE49-F238E27FC236}">
                  <a16:creationId xmlns:a16="http://schemas.microsoft.com/office/drawing/2014/main" xmlns="" id="{9238E6F1-A72C-4483-B16A-BA638FC81652}"/>
                </a:ext>
              </a:extLst>
            </p:cNvPr>
            <p:cNvCxnSpPr>
              <a:cxnSpLocks/>
            </p:cNvCxnSpPr>
            <p:nvPr/>
          </p:nvCxnSpPr>
          <p:spPr>
            <a:xfrm>
              <a:off x="7034289" y="3532736"/>
              <a:ext cx="866" cy="2960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7" name="文本框 96">
              <a:extLst>
                <a:ext uri="{FF2B5EF4-FFF2-40B4-BE49-F238E27FC236}">
                  <a16:creationId xmlns:a16="http://schemas.microsoft.com/office/drawing/2014/main" xmlns="" id="{15862AAB-3F08-4D39-B08C-33366C992864}"/>
                </a:ext>
              </a:extLst>
            </p:cNvPr>
            <p:cNvSpPr txBox="1"/>
            <p:nvPr/>
          </p:nvSpPr>
          <p:spPr>
            <a:xfrm>
              <a:off x="8574906" y="4309981"/>
              <a:ext cx="1038560" cy="253916"/>
            </a:xfrm>
            <a:prstGeom prst="rect">
              <a:avLst/>
            </a:prstGeom>
            <a:noFill/>
          </p:spPr>
          <p:txBody>
            <a:bodyPr wrap="square" rtlCol="0">
              <a:spAutoFit/>
            </a:bodyPr>
            <a:lstStyle/>
            <a:p>
              <a:r>
                <a:rPr lang="zh-CN" altLang="en-US" sz="1050" b="1" dirty="0">
                  <a:solidFill>
                    <a:srgbClr val="002060"/>
                  </a:solidFill>
                  <a:latin typeface="+mn-ea"/>
                </a:rPr>
                <a:t>供应链用户</a:t>
              </a:r>
            </a:p>
          </p:txBody>
        </p:sp>
        <p:pic>
          <p:nvPicPr>
            <p:cNvPr id="99" name="Picture 2">
              <a:extLst>
                <a:ext uri="{FF2B5EF4-FFF2-40B4-BE49-F238E27FC236}">
                  <a16:creationId xmlns:a16="http://schemas.microsoft.com/office/drawing/2014/main" xmlns="" id="{32D23451-A6F9-4D01-8316-9977F9ED5CCF}"/>
                </a:ext>
              </a:extLst>
            </p:cNvPr>
            <p:cNvPicPr>
              <a:picLocks noChangeAspect="1" noChangeArrowheads="1"/>
            </p:cNvPicPr>
            <p:nvPr/>
          </p:nvPicPr>
          <p:blipFill>
            <a:blip r:embed="rId4" cstate="print"/>
            <a:srcRect/>
            <a:stretch>
              <a:fillRect/>
            </a:stretch>
          </p:blipFill>
          <p:spPr bwMode="auto">
            <a:xfrm>
              <a:off x="8509686" y="3638493"/>
              <a:ext cx="846119" cy="719527"/>
            </a:xfrm>
            <a:prstGeom prst="rect">
              <a:avLst/>
            </a:prstGeom>
            <a:noFill/>
            <a:ln w="9525">
              <a:noFill/>
              <a:miter lim="800000"/>
              <a:headEnd/>
              <a:tailEnd/>
            </a:ln>
          </p:spPr>
        </p:pic>
        <p:sp>
          <p:nvSpPr>
            <p:cNvPr id="100" name="菱形 99">
              <a:extLst>
                <a:ext uri="{FF2B5EF4-FFF2-40B4-BE49-F238E27FC236}">
                  <a16:creationId xmlns:a16="http://schemas.microsoft.com/office/drawing/2014/main" xmlns="" id="{F6B12B26-80FC-457F-B643-C7540C20AB08}"/>
                </a:ext>
              </a:extLst>
            </p:cNvPr>
            <p:cNvSpPr/>
            <p:nvPr/>
          </p:nvSpPr>
          <p:spPr>
            <a:xfrm>
              <a:off x="8491406" y="2733268"/>
              <a:ext cx="1032947" cy="58637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是否符合要求</a:t>
              </a:r>
            </a:p>
          </p:txBody>
        </p:sp>
        <p:sp>
          <p:nvSpPr>
            <p:cNvPr id="101" name="矩形 100">
              <a:extLst>
                <a:ext uri="{FF2B5EF4-FFF2-40B4-BE49-F238E27FC236}">
                  <a16:creationId xmlns:a16="http://schemas.microsoft.com/office/drawing/2014/main" xmlns="" id="{530D38FC-A787-43BC-B208-F686D84DC34E}"/>
                </a:ext>
              </a:extLst>
            </p:cNvPr>
            <p:cNvSpPr/>
            <p:nvPr/>
          </p:nvSpPr>
          <p:spPr>
            <a:xfrm>
              <a:off x="8491407" y="1938659"/>
              <a:ext cx="1032947"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计划调整</a:t>
              </a:r>
            </a:p>
          </p:txBody>
        </p:sp>
        <p:cxnSp>
          <p:nvCxnSpPr>
            <p:cNvPr id="102" name="直接箭头连接符 50">
              <a:extLst>
                <a:ext uri="{FF2B5EF4-FFF2-40B4-BE49-F238E27FC236}">
                  <a16:creationId xmlns:a16="http://schemas.microsoft.com/office/drawing/2014/main" xmlns="" id="{3851F458-D160-4BD0-870F-B7978FAC0BA5}"/>
                </a:ext>
              </a:extLst>
            </p:cNvPr>
            <p:cNvCxnSpPr>
              <a:cxnSpLocks/>
              <a:stCxn id="100" idx="0"/>
              <a:endCxn id="101" idx="2"/>
            </p:cNvCxnSpPr>
            <p:nvPr/>
          </p:nvCxnSpPr>
          <p:spPr>
            <a:xfrm flipV="1">
              <a:off x="9007880" y="2342665"/>
              <a:ext cx="1" cy="3906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3" name="文本框 102">
              <a:extLst>
                <a:ext uri="{FF2B5EF4-FFF2-40B4-BE49-F238E27FC236}">
                  <a16:creationId xmlns:a16="http://schemas.microsoft.com/office/drawing/2014/main" xmlns="" id="{7E386103-482C-4E82-9CFA-79412E03913B}"/>
                </a:ext>
              </a:extLst>
            </p:cNvPr>
            <p:cNvSpPr txBox="1"/>
            <p:nvPr/>
          </p:nvSpPr>
          <p:spPr>
            <a:xfrm>
              <a:off x="9021119" y="2575248"/>
              <a:ext cx="1195195" cy="253916"/>
            </a:xfrm>
            <a:prstGeom prst="rect">
              <a:avLst/>
            </a:prstGeom>
            <a:noFill/>
          </p:spPr>
          <p:txBody>
            <a:bodyPr wrap="square" rtlCol="0">
              <a:spAutoFit/>
            </a:bodyPr>
            <a:lstStyle/>
            <a:p>
              <a:r>
                <a:rPr lang="zh-CN" altLang="en-US" sz="1050" b="1" dirty="0">
                  <a:latin typeface="+mn-ea"/>
                </a:rPr>
                <a:t>确认的二级计划</a:t>
              </a:r>
            </a:p>
          </p:txBody>
        </p:sp>
        <p:sp>
          <p:nvSpPr>
            <p:cNvPr id="104" name="矩形 103">
              <a:extLst>
                <a:ext uri="{FF2B5EF4-FFF2-40B4-BE49-F238E27FC236}">
                  <a16:creationId xmlns:a16="http://schemas.microsoft.com/office/drawing/2014/main" xmlns="" id="{F5C27888-AF8B-491D-AEED-419E235AD7B8}"/>
                </a:ext>
              </a:extLst>
            </p:cNvPr>
            <p:cNvSpPr/>
            <p:nvPr/>
          </p:nvSpPr>
          <p:spPr>
            <a:xfrm>
              <a:off x="8395710" y="1574144"/>
              <a:ext cx="1664472" cy="1790300"/>
            </a:xfrm>
            <a:prstGeom prst="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文本框 104">
              <a:extLst>
                <a:ext uri="{FF2B5EF4-FFF2-40B4-BE49-F238E27FC236}">
                  <a16:creationId xmlns:a16="http://schemas.microsoft.com/office/drawing/2014/main" xmlns="" id="{56D3DD7A-8EFC-42E2-89AB-793EA584095E}"/>
                </a:ext>
              </a:extLst>
            </p:cNvPr>
            <p:cNvSpPr txBox="1"/>
            <p:nvPr/>
          </p:nvSpPr>
          <p:spPr>
            <a:xfrm>
              <a:off x="8442500" y="1626459"/>
              <a:ext cx="1195195" cy="253916"/>
            </a:xfrm>
            <a:prstGeom prst="rect">
              <a:avLst/>
            </a:prstGeom>
            <a:noFill/>
          </p:spPr>
          <p:txBody>
            <a:bodyPr wrap="square" rtlCol="0">
              <a:spAutoFit/>
            </a:bodyPr>
            <a:lstStyle/>
            <a:p>
              <a:r>
                <a:rPr lang="en-US" altLang="zh-CN" sz="1050" b="1" dirty="0">
                  <a:latin typeface="+mn-ea"/>
                </a:rPr>
                <a:t>APS</a:t>
              </a:r>
              <a:r>
                <a:rPr lang="zh-CN" altLang="en-US" sz="1050" b="1" dirty="0">
                  <a:latin typeface="+mn-ea"/>
                </a:rPr>
                <a:t>系统操作</a:t>
              </a:r>
            </a:p>
          </p:txBody>
        </p:sp>
        <p:cxnSp>
          <p:nvCxnSpPr>
            <p:cNvPr id="106" name="连接符: 肘形 105">
              <a:extLst>
                <a:ext uri="{FF2B5EF4-FFF2-40B4-BE49-F238E27FC236}">
                  <a16:creationId xmlns:a16="http://schemas.microsoft.com/office/drawing/2014/main" xmlns="" id="{66C9A3D6-0C46-4670-9E65-B7524A535902}"/>
                </a:ext>
              </a:extLst>
            </p:cNvPr>
            <p:cNvCxnSpPr>
              <a:cxnSpLocks/>
              <a:stCxn id="92" idx="2"/>
              <a:endCxn id="100" idx="1"/>
            </p:cNvCxnSpPr>
            <p:nvPr/>
          </p:nvCxnSpPr>
          <p:spPr>
            <a:xfrm rot="5400000" flipH="1" flipV="1">
              <a:off x="7097282" y="2957376"/>
              <a:ext cx="1325046" cy="1463201"/>
            </a:xfrm>
            <a:prstGeom prst="bentConnector4">
              <a:avLst>
                <a:gd name="adj1" fmla="val -17252"/>
                <a:gd name="adj2" fmla="val 87880"/>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接箭头连接符 50">
              <a:extLst>
                <a:ext uri="{FF2B5EF4-FFF2-40B4-BE49-F238E27FC236}">
                  <a16:creationId xmlns:a16="http://schemas.microsoft.com/office/drawing/2014/main" xmlns="" id="{DF4B1891-1093-4F32-A7D2-1CFE13D62286}"/>
                </a:ext>
              </a:extLst>
            </p:cNvPr>
            <p:cNvCxnSpPr>
              <a:cxnSpLocks/>
              <a:stCxn id="100" idx="3"/>
            </p:cNvCxnSpPr>
            <p:nvPr/>
          </p:nvCxnSpPr>
          <p:spPr>
            <a:xfrm>
              <a:off x="9524353" y="3026454"/>
              <a:ext cx="862660" cy="110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9" name="矩形 108">
              <a:extLst>
                <a:ext uri="{FF2B5EF4-FFF2-40B4-BE49-F238E27FC236}">
                  <a16:creationId xmlns:a16="http://schemas.microsoft.com/office/drawing/2014/main" xmlns="" id="{79A8297A-A358-4BE1-B62B-D167963E31BF}"/>
                </a:ext>
              </a:extLst>
            </p:cNvPr>
            <p:cNvSpPr/>
            <p:nvPr/>
          </p:nvSpPr>
          <p:spPr>
            <a:xfrm>
              <a:off x="10210589" y="1203007"/>
              <a:ext cx="1545015" cy="3873299"/>
            </a:xfrm>
            <a:prstGeom prst="rect">
              <a:avLst/>
            </a:prstGeom>
            <a:noFill/>
            <a:ln>
              <a:solidFill>
                <a:srgbClr val="007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11" name="流程图: 直接访问存储器 56">
              <a:extLst>
                <a:ext uri="{FF2B5EF4-FFF2-40B4-BE49-F238E27FC236}">
                  <a16:creationId xmlns:a16="http://schemas.microsoft.com/office/drawing/2014/main" xmlns="" id="{5AE8E4AD-5853-4AEB-8C98-0546947F7627}"/>
                </a:ext>
              </a:extLst>
            </p:cNvPr>
            <p:cNvSpPr/>
            <p:nvPr/>
          </p:nvSpPr>
          <p:spPr>
            <a:xfrm>
              <a:off x="10375024" y="2817451"/>
              <a:ext cx="1315147" cy="468061"/>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latin typeface="+mn-ea"/>
                </a:rPr>
                <a:t>MES</a:t>
              </a:r>
              <a:endParaRPr lang="zh-CN" altLang="en-US" sz="1050" dirty="0">
                <a:latin typeface="+mn-ea"/>
              </a:endParaRPr>
            </a:p>
          </p:txBody>
        </p:sp>
        <p:sp>
          <p:nvSpPr>
            <p:cNvPr id="112" name="TextBox 42">
              <a:extLst>
                <a:ext uri="{FF2B5EF4-FFF2-40B4-BE49-F238E27FC236}">
                  <a16:creationId xmlns:a16="http://schemas.microsoft.com/office/drawing/2014/main" xmlns="" id="{B4197739-D491-464A-BC19-5320877D5C68}"/>
                </a:ext>
              </a:extLst>
            </p:cNvPr>
            <p:cNvSpPr txBox="1"/>
            <p:nvPr/>
          </p:nvSpPr>
          <p:spPr>
            <a:xfrm>
              <a:off x="10210589" y="4839616"/>
              <a:ext cx="1545015" cy="253916"/>
            </a:xfrm>
            <a:prstGeom prst="rect">
              <a:avLst/>
            </a:prstGeom>
            <a:solidFill>
              <a:srgbClr val="FFC000"/>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计划结果下发</a:t>
              </a:r>
            </a:p>
          </p:txBody>
        </p:sp>
        <p:sp>
          <p:nvSpPr>
            <p:cNvPr id="113" name="文本框 112">
              <a:extLst>
                <a:ext uri="{FF2B5EF4-FFF2-40B4-BE49-F238E27FC236}">
                  <a16:creationId xmlns:a16="http://schemas.microsoft.com/office/drawing/2014/main" xmlns="" id="{BB0B2211-5F42-4DA9-9E16-CD2742E7B379}"/>
                </a:ext>
              </a:extLst>
            </p:cNvPr>
            <p:cNvSpPr txBox="1"/>
            <p:nvPr/>
          </p:nvSpPr>
          <p:spPr>
            <a:xfrm>
              <a:off x="9519054" y="3050534"/>
              <a:ext cx="1195195" cy="253916"/>
            </a:xfrm>
            <a:prstGeom prst="rect">
              <a:avLst/>
            </a:prstGeom>
            <a:noFill/>
          </p:spPr>
          <p:txBody>
            <a:bodyPr wrap="square" rtlCol="0">
              <a:spAutoFit/>
            </a:bodyPr>
            <a:lstStyle/>
            <a:p>
              <a:r>
                <a:rPr lang="zh-CN" altLang="en-US" sz="1050" b="1" dirty="0">
                  <a:latin typeface="+mn-ea"/>
                </a:rPr>
                <a:t>是</a:t>
              </a:r>
            </a:p>
          </p:txBody>
        </p:sp>
        <p:sp>
          <p:nvSpPr>
            <p:cNvPr id="114" name="文本框 113">
              <a:extLst>
                <a:ext uri="{FF2B5EF4-FFF2-40B4-BE49-F238E27FC236}">
                  <a16:creationId xmlns:a16="http://schemas.microsoft.com/office/drawing/2014/main" xmlns="" id="{1B7CDB2E-48E7-4D05-A4DB-B46D3F99D43D}"/>
                </a:ext>
              </a:extLst>
            </p:cNvPr>
            <p:cNvSpPr txBox="1"/>
            <p:nvPr/>
          </p:nvSpPr>
          <p:spPr>
            <a:xfrm>
              <a:off x="8645174" y="2425945"/>
              <a:ext cx="789846" cy="253916"/>
            </a:xfrm>
            <a:prstGeom prst="rect">
              <a:avLst/>
            </a:prstGeom>
            <a:noFill/>
          </p:spPr>
          <p:txBody>
            <a:bodyPr wrap="square" rtlCol="0">
              <a:spAutoFit/>
            </a:bodyPr>
            <a:lstStyle/>
            <a:p>
              <a:r>
                <a:rPr lang="zh-CN" altLang="en-US" sz="1050" b="1" dirty="0">
                  <a:latin typeface="+mn-ea"/>
                </a:rPr>
                <a:t>否</a:t>
              </a:r>
            </a:p>
          </p:txBody>
        </p:sp>
        <p:sp>
          <p:nvSpPr>
            <p:cNvPr id="118" name="文本框 117">
              <a:extLst>
                <a:ext uri="{FF2B5EF4-FFF2-40B4-BE49-F238E27FC236}">
                  <a16:creationId xmlns:a16="http://schemas.microsoft.com/office/drawing/2014/main" xmlns="" id="{A87D2E06-2A74-4F92-B957-36D18A81767C}"/>
                </a:ext>
              </a:extLst>
            </p:cNvPr>
            <p:cNvSpPr txBox="1"/>
            <p:nvPr/>
          </p:nvSpPr>
          <p:spPr>
            <a:xfrm>
              <a:off x="6143915" y="1413908"/>
              <a:ext cx="1195195" cy="253916"/>
            </a:xfrm>
            <a:prstGeom prst="rect">
              <a:avLst/>
            </a:prstGeom>
            <a:noFill/>
          </p:spPr>
          <p:txBody>
            <a:bodyPr wrap="square" rtlCol="0">
              <a:spAutoFit/>
            </a:bodyPr>
            <a:lstStyle/>
            <a:p>
              <a:r>
                <a:rPr lang="en-US" altLang="zh-CN" sz="1050" b="1" dirty="0">
                  <a:latin typeface="+mn-ea"/>
                </a:rPr>
                <a:t>APS</a:t>
              </a:r>
              <a:r>
                <a:rPr lang="zh-CN" altLang="en-US" sz="1050" b="1" dirty="0">
                  <a:latin typeface="+mn-ea"/>
                </a:rPr>
                <a:t>系统业务活动</a:t>
              </a:r>
            </a:p>
          </p:txBody>
        </p:sp>
        <p:sp>
          <p:nvSpPr>
            <p:cNvPr id="119" name="矩形 118">
              <a:extLst>
                <a:ext uri="{FF2B5EF4-FFF2-40B4-BE49-F238E27FC236}">
                  <a16:creationId xmlns:a16="http://schemas.microsoft.com/office/drawing/2014/main" xmlns="" id="{49D032AA-AA5C-44AC-86EE-517B52AEEB36}"/>
                </a:ext>
              </a:extLst>
            </p:cNvPr>
            <p:cNvSpPr/>
            <p:nvPr/>
          </p:nvSpPr>
          <p:spPr>
            <a:xfrm>
              <a:off x="4421291" y="3325175"/>
              <a:ext cx="1172160" cy="445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基础数据输入</a:t>
              </a:r>
            </a:p>
          </p:txBody>
        </p:sp>
        <p:sp>
          <p:nvSpPr>
            <p:cNvPr id="121" name="矩形 120">
              <a:extLst>
                <a:ext uri="{FF2B5EF4-FFF2-40B4-BE49-F238E27FC236}">
                  <a16:creationId xmlns:a16="http://schemas.microsoft.com/office/drawing/2014/main" xmlns="" id="{4EE765E5-45AF-4A5E-8650-8A4C0AAAD11C}"/>
                </a:ext>
              </a:extLst>
            </p:cNvPr>
            <p:cNvSpPr/>
            <p:nvPr/>
          </p:nvSpPr>
          <p:spPr>
            <a:xfrm>
              <a:off x="4384571" y="2465284"/>
              <a:ext cx="1232252" cy="1578046"/>
            </a:xfrm>
            <a:prstGeom prst="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文本框 125">
              <a:extLst>
                <a:ext uri="{FF2B5EF4-FFF2-40B4-BE49-F238E27FC236}">
                  <a16:creationId xmlns:a16="http://schemas.microsoft.com/office/drawing/2014/main" xmlns="" id="{0FEF5723-E378-485D-AC7D-95CB91767B1F}"/>
                </a:ext>
              </a:extLst>
            </p:cNvPr>
            <p:cNvSpPr txBox="1"/>
            <p:nvPr/>
          </p:nvSpPr>
          <p:spPr>
            <a:xfrm>
              <a:off x="4382255" y="3773373"/>
              <a:ext cx="980370" cy="253916"/>
            </a:xfrm>
            <a:prstGeom prst="rect">
              <a:avLst/>
            </a:prstGeom>
            <a:noFill/>
          </p:spPr>
          <p:txBody>
            <a:bodyPr wrap="square" rtlCol="0">
              <a:spAutoFit/>
            </a:bodyPr>
            <a:lstStyle/>
            <a:p>
              <a:r>
                <a:rPr lang="en-US" altLang="zh-CN" sz="1050" b="1" dirty="0">
                  <a:latin typeface="+mn-ea"/>
                </a:rPr>
                <a:t>APS</a:t>
              </a:r>
              <a:r>
                <a:rPr lang="zh-CN" altLang="en-US" sz="1050" b="1" dirty="0">
                  <a:latin typeface="+mn-ea"/>
                </a:rPr>
                <a:t>系统操作</a:t>
              </a:r>
            </a:p>
          </p:txBody>
        </p:sp>
        <p:cxnSp>
          <p:nvCxnSpPr>
            <p:cNvPr id="127" name="连接符: 肘形 126">
              <a:extLst>
                <a:ext uri="{FF2B5EF4-FFF2-40B4-BE49-F238E27FC236}">
                  <a16:creationId xmlns:a16="http://schemas.microsoft.com/office/drawing/2014/main" xmlns="" id="{3606AF43-6196-45A0-A0B0-619AD7C1DABC}"/>
                </a:ext>
              </a:extLst>
            </p:cNvPr>
            <p:cNvCxnSpPr>
              <a:cxnSpLocks/>
              <a:stCxn id="119" idx="3"/>
              <a:endCxn id="86" idx="1"/>
            </p:cNvCxnSpPr>
            <p:nvPr/>
          </p:nvCxnSpPr>
          <p:spPr>
            <a:xfrm flipV="1">
              <a:off x="5593451" y="1908206"/>
              <a:ext cx="714506" cy="1639540"/>
            </a:xfrm>
            <a:prstGeom prst="bentConnector3">
              <a:avLst>
                <a:gd name="adj1" fmla="val 50000"/>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连接符: 肘形 127">
              <a:extLst>
                <a:ext uri="{FF2B5EF4-FFF2-40B4-BE49-F238E27FC236}">
                  <a16:creationId xmlns:a16="http://schemas.microsoft.com/office/drawing/2014/main" xmlns="" id="{A97A76D9-B1E4-4BDC-921C-87BE3ACB0A48}"/>
                </a:ext>
              </a:extLst>
            </p:cNvPr>
            <p:cNvCxnSpPr>
              <a:cxnSpLocks/>
              <a:stCxn id="101" idx="1"/>
              <a:endCxn id="90" idx="3"/>
            </p:cNvCxnSpPr>
            <p:nvPr/>
          </p:nvCxnSpPr>
          <p:spPr>
            <a:xfrm rot="10800000" flipV="1">
              <a:off x="7745819" y="2140662"/>
              <a:ext cx="745588" cy="1885592"/>
            </a:xfrm>
            <a:prstGeom prst="bentConnector3">
              <a:avLst>
                <a:gd name="adj1" fmla="val 62456"/>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5629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标题 2">
            <a:extLst>
              <a:ext uri="{FF2B5EF4-FFF2-40B4-BE49-F238E27FC236}">
                <a16:creationId xmlns:a16="http://schemas.microsoft.com/office/drawing/2014/main" xmlns="" id="{4AE97086-D9D9-4F97-A36C-FBE164BFEB61}"/>
              </a:ext>
            </a:extLst>
          </p:cNvPr>
          <p:cNvSpPr txBox="1"/>
          <p:nvPr/>
        </p:nvSpPr>
        <p:spPr>
          <a:xfrm>
            <a:off x="1117548" y="291543"/>
            <a:ext cx="4397427" cy="644798"/>
          </a:xfrm>
          <a:prstGeom prst="rect">
            <a:avLst/>
          </a:prstGeom>
        </p:spPr>
        <p:txBody>
          <a:bodyPr anchor="ctr"/>
          <a:lstStyle>
            <a:defPPr>
              <a:defRPr lang="zh-CN"/>
            </a:defPPr>
            <a:lvl1pPr>
              <a:lnSpc>
                <a:spcPct val="90000"/>
              </a:lnSpc>
              <a:spcBef>
                <a:spcPct val="0"/>
              </a:spcBef>
              <a:buNone/>
              <a:defRPr sz="2400" b="1">
                <a:latin typeface="微软雅黑" panose="020B0503020204020204" pitchFamily="34" charset="-122"/>
                <a:ea typeface="微软雅黑" panose="020B0503020204020204" pitchFamily="34" charset="-122"/>
                <a:cs typeface="+mj-cs"/>
              </a:defRPr>
            </a:lvl1pPr>
          </a:lstStyle>
          <a:p>
            <a:r>
              <a:rPr lang="zh-CN" altLang="en-US" sz="2400" b="1" kern="1200" dirty="0"/>
              <a:t>三级计划</a:t>
            </a:r>
            <a:endParaRPr lang="zh-CN" altLang="en-US" dirty="0"/>
          </a:p>
        </p:txBody>
      </p:sp>
      <p:sp>
        <p:nvSpPr>
          <p:cNvPr id="63" name="文本框 62">
            <a:extLst>
              <a:ext uri="{FF2B5EF4-FFF2-40B4-BE49-F238E27FC236}">
                <a16:creationId xmlns:a16="http://schemas.microsoft.com/office/drawing/2014/main" xmlns="" id="{4D5D518B-9564-4FCE-B0D8-1C1B4A041DBF}"/>
              </a:ext>
            </a:extLst>
          </p:cNvPr>
          <p:cNvSpPr txBox="1"/>
          <p:nvPr/>
        </p:nvSpPr>
        <p:spPr>
          <a:xfrm>
            <a:off x="342511" y="986708"/>
            <a:ext cx="11361085" cy="925253"/>
          </a:xfrm>
          <a:prstGeom prst="rect">
            <a:avLst/>
          </a:prstGeom>
          <a:noFill/>
        </p:spPr>
        <p:txBody>
          <a:bodyPr wrap="square">
            <a:spAutoFit/>
          </a:bodyPr>
          <a:lstStyle/>
          <a:p>
            <a:pPr>
              <a:lnSpc>
                <a:spcPct val="150000"/>
              </a:lnSpc>
            </a:pPr>
            <a:r>
              <a:rPr lang="zh-CN" altLang="en-US" sz="2000" b="1" kern="1200" dirty="0"/>
              <a:t>三级计划</a:t>
            </a:r>
            <a:r>
              <a:rPr lang="zh-CN" altLang="en-US" sz="1800" kern="1200" dirty="0"/>
              <a:t>：</a:t>
            </a:r>
            <a:r>
              <a:rPr lang="en-US" altLang="zh-CN" sz="1800" kern="1200" dirty="0"/>
              <a:t> APS</a:t>
            </a:r>
            <a:r>
              <a:rPr lang="zh-CN" altLang="en-US" sz="1800" kern="1200" dirty="0"/>
              <a:t>系统基于</a:t>
            </a:r>
            <a:r>
              <a:rPr lang="en-US" altLang="zh-CN" sz="1800" kern="1200" dirty="0"/>
              <a:t>MES</a:t>
            </a:r>
            <a:r>
              <a:rPr lang="zh-CN" altLang="en-US" sz="1800" kern="1200" dirty="0"/>
              <a:t>下发</a:t>
            </a:r>
            <a:r>
              <a:rPr lang="zh-CN" altLang="en-US" sz="1800" dirty="0"/>
              <a:t>确认齐套的质量跟踪卡或其他单据（产品履历卡、修复记录卡等），并且考虑工序的约束条件（航天资质、不可外协）及产能情况，排出工序级的作业计划，用于指导生产</a:t>
            </a:r>
            <a:endParaRPr lang="zh-CN" altLang="en-US" dirty="0"/>
          </a:p>
        </p:txBody>
      </p:sp>
      <p:grpSp>
        <p:nvGrpSpPr>
          <p:cNvPr id="64" name="组合 63">
            <a:extLst>
              <a:ext uri="{FF2B5EF4-FFF2-40B4-BE49-F238E27FC236}">
                <a16:creationId xmlns:a16="http://schemas.microsoft.com/office/drawing/2014/main" xmlns="" id="{57943617-0834-48F0-9154-9CA8E8F0FE9E}"/>
              </a:ext>
            </a:extLst>
          </p:cNvPr>
          <p:cNvGrpSpPr/>
          <p:nvPr/>
        </p:nvGrpSpPr>
        <p:grpSpPr>
          <a:xfrm>
            <a:off x="0" y="1911960"/>
            <a:ext cx="12191999" cy="4946039"/>
            <a:chOff x="232735" y="1203007"/>
            <a:chExt cx="11522869" cy="5291934"/>
          </a:xfrm>
        </p:grpSpPr>
        <p:pic>
          <p:nvPicPr>
            <p:cNvPr id="67" name="图片 66">
              <a:extLst>
                <a:ext uri="{FF2B5EF4-FFF2-40B4-BE49-F238E27FC236}">
                  <a16:creationId xmlns:a16="http://schemas.microsoft.com/office/drawing/2014/main" xmlns="" id="{AD096588-F796-4C6C-8EFF-80072D928815}"/>
                </a:ext>
              </a:extLst>
            </p:cNvPr>
            <p:cNvPicPr>
              <a:picLocks noChangeAspect="1"/>
            </p:cNvPicPr>
            <p:nvPr/>
          </p:nvPicPr>
          <p:blipFill>
            <a:blip r:embed="rId3"/>
            <a:stretch>
              <a:fillRect/>
            </a:stretch>
          </p:blipFill>
          <p:spPr>
            <a:xfrm>
              <a:off x="339377" y="5382049"/>
              <a:ext cx="1956435" cy="963997"/>
            </a:xfrm>
            <a:prstGeom prst="rect">
              <a:avLst/>
            </a:prstGeom>
          </p:spPr>
        </p:pic>
        <p:grpSp>
          <p:nvGrpSpPr>
            <p:cNvPr id="68" name="组合 67">
              <a:extLst>
                <a:ext uri="{FF2B5EF4-FFF2-40B4-BE49-F238E27FC236}">
                  <a16:creationId xmlns:a16="http://schemas.microsoft.com/office/drawing/2014/main" xmlns="" id="{963DE780-9602-4B01-810F-B17BA9DDF540}"/>
                </a:ext>
              </a:extLst>
            </p:cNvPr>
            <p:cNvGrpSpPr/>
            <p:nvPr/>
          </p:nvGrpSpPr>
          <p:grpSpPr>
            <a:xfrm>
              <a:off x="232735" y="1203007"/>
              <a:ext cx="11522868" cy="5291934"/>
              <a:chOff x="178570" y="1118038"/>
              <a:chExt cx="11440656" cy="5115666"/>
            </a:xfrm>
          </p:grpSpPr>
          <p:sp>
            <p:nvSpPr>
              <p:cNvPr id="126" name="矩形 125">
                <a:extLst>
                  <a:ext uri="{FF2B5EF4-FFF2-40B4-BE49-F238E27FC236}">
                    <a16:creationId xmlns:a16="http://schemas.microsoft.com/office/drawing/2014/main" xmlns="" id="{86B25308-A406-404F-9B70-99C4B4E6EA77}"/>
                  </a:ext>
                </a:extLst>
              </p:cNvPr>
              <p:cNvSpPr/>
              <p:nvPr/>
            </p:nvSpPr>
            <p:spPr>
              <a:xfrm>
                <a:off x="8133985" y="1135172"/>
                <a:ext cx="1914050" cy="3744284"/>
              </a:xfrm>
              <a:prstGeom prst="rect">
                <a:avLst/>
              </a:prstGeom>
              <a:noFill/>
              <a:ln>
                <a:solidFill>
                  <a:srgbClr val="007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27" name="矩形 126">
                <a:extLst>
                  <a:ext uri="{FF2B5EF4-FFF2-40B4-BE49-F238E27FC236}">
                    <a16:creationId xmlns:a16="http://schemas.microsoft.com/office/drawing/2014/main" xmlns="" id="{3F8FDE60-B486-4D27-8F79-A032775DAA46}"/>
                  </a:ext>
                </a:extLst>
              </p:cNvPr>
              <p:cNvSpPr/>
              <p:nvPr/>
            </p:nvSpPr>
            <p:spPr>
              <a:xfrm>
                <a:off x="3893050" y="1125040"/>
                <a:ext cx="4138072" cy="3744284"/>
              </a:xfrm>
              <a:prstGeom prst="rect">
                <a:avLst/>
              </a:prstGeom>
              <a:noFill/>
              <a:ln>
                <a:solidFill>
                  <a:srgbClr val="007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28" name="矩形 127">
                <a:extLst>
                  <a:ext uri="{FF2B5EF4-FFF2-40B4-BE49-F238E27FC236}">
                    <a16:creationId xmlns:a16="http://schemas.microsoft.com/office/drawing/2014/main" xmlns="" id="{3A17D557-52EA-40C5-B5E9-03B7A633C847}"/>
                  </a:ext>
                </a:extLst>
              </p:cNvPr>
              <p:cNvSpPr/>
              <p:nvPr/>
            </p:nvSpPr>
            <p:spPr>
              <a:xfrm>
                <a:off x="1814520" y="1128355"/>
                <a:ext cx="1916831" cy="3744284"/>
              </a:xfrm>
              <a:prstGeom prst="rect">
                <a:avLst/>
              </a:prstGeom>
              <a:noFill/>
              <a:ln>
                <a:solidFill>
                  <a:srgbClr val="007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31" name="矩形 130">
                <a:extLst>
                  <a:ext uri="{FF2B5EF4-FFF2-40B4-BE49-F238E27FC236}">
                    <a16:creationId xmlns:a16="http://schemas.microsoft.com/office/drawing/2014/main" xmlns="" id="{529DADCB-5DD5-44EE-A063-25B8388113B2}"/>
                  </a:ext>
                </a:extLst>
              </p:cNvPr>
              <p:cNvSpPr/>
              <p:nvPr/>
            </p:nvSpPr>
            <p:spPr>
              <a:xfrm>
                <a:off x="178570" y="1118038"/>
                <a:ext cx="1561161" cy="3744284"/>
              </a:xfrm>
              <a:prstGeom prst="rect">
                <a:avLst/>
              </a:prstGeom>
              <a:noFill/>
              <a:ln>
                <a:solidFill>
                  <a:srgbClr val="29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32" name="矩形 131">
                <a:extLst>
                  <a:ext uri="{FF2B5EF4-FFF2-40B4-BE49-F238E27FC236}">
                    <a16:creationId xmlns:a16="http://schemas.microsoft.com/office/drawing/2014/main" xmlns="" id="{ADB60E3E-A8B6-40BB-B67B-57476CE0D0D9}"/>
                  </a:ext>
                </a:extLst>
              </p:cNvPr>
              <p:cNvSpPr/>
              <p:nvPr/>
            </p:nvSpPr>
            <p:spPr>
              <a:xfrm>
                <a:off x="186460" y="4958175"/>
                <a:ext cx="11432766" cy="1275529"/>
              </a:xfrm>
              <a:prstGeom prst="rect">
                <a:avLst/>
              </a:prstGeom>
              <a:noFill/>
              <a:ln w="38100">
                <a:solidFill>
                  <a:srgbClr val="AA6A4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133" name="文本框 132">
                <a:extLst>
                  <a:ext uri="{FF2B5EF4-FFF2-40B4-BE49-F238E27FC236}">
                    <a16:creationId xmlns:a16="http://schemas.microsoft.com/office/drawing/2014/main" xmlns="" id="{5E40D08D-8C51-4634-A42C-BBC5000DF8A1}"/>
                  </a:ext>
                </a:extLst>
              </p:cNvPr>
              <p:cNvSpPr txBox="1"/>
              <p:nvPr/>
            </p:nvSpPr>
            <p:spPr>
              <a:xfrm>
                <a:off x="315530" y="3527656"/>
                <a:ext cx="1394588" cy="286927"/>
              </a:xfrm>
              <a:prstGeom prst="rect">
                <a:avLst/>
              </a:prstGeom>
              <a:noFill/>
            </p:spPr>
            <p:txBody>
              <a:bodyPr wrap="square" rtlCol="0">
                <a:spAutoFit/>
              </a:bodyPr>
              <a:lstStyle/>
              <a:p>
                <a:pPr>
                  <a:lnSpc>
                    <a:spcPct val="150000"/>
                  </a:lnSpc>
                </a:pPr>
                <a:r>
                  <a:rPr lang="zh-CN" altLang="en-US" sz="1050" b="1" dirty="0">
                    <a:solidFill>
                      <a:schemeClr val="tx1">
                        <a:lumMod val="75000"/>
                        <a:lumOff val="25000"/>
                      </a:schemeClr>
                    </a:solidFill>
                    <a:latin typeface="+mn-ea"/>
                  </a:rPr>
                  <a:t>齐套的质量跟踪卡</a:t>
                </a:r>
                <a:endParaRPr lang="en-US" altLang="zh-CN" sz="1050" b="1" dirty="0">
                  <a:solidFill>
                    <a:schemeClr val="tx1">
                      <a:lumMod val="75000"/>
                      <a:lumOff val="25000"/>
                    </a:schemeClr>
                  </a:solidFill>
                  <a:latin typeface="+mn-ea"/>
                </a:endParaRPr>
              </a:p>
            </p:txBody>
          </p:sp>
          <p:pic>
            <p:nvPicPr>
              <p:cNvPr id="134" name="Picture 2">
                <a:extLst>
                  <a:ext uri="{FF2B5EF4-FFF2-40B4-BE49-F238E27FC236}">
                    <a16:creationId xmlns:a16="http://schemas.microsoft.com/office/drawing/2014/main" xmlns="" id="{398100EF-DE4F-488A-93C3-D25FE3696BBF}"/>
                  </a:ext>
                </a:extLst>
              </p:cNvPr>
              <p:cNvPicPr>
                <a:picLocks noChangeAspect="1" noChangeArrowheads="1"/>
              </p:cNvPicPr>
              <p:nvPr/>
            </p:nvPicPr>
            <p:blipFill>
              <a:blip r:embed="rId4" cstate="print"/>
              <a:srcRect/>
              <a:stretch>
                <a:fillRect/>
              </a:stretch>
            </p:blipFill>
            <p:spPr bwMode="auto">
              <a:xfrm>
                <a:off x="2071114" y="1435538"/>
                <a:ext cx="840082" cy="695560"/>
              </a:xfrm>
              <a:prstGeom prst="rect">
                <a:avLst/>
              </a:prstGeom>
              <a:noFill/>
              <a:ln w="9525">
                <a:noFill/>
                <a:miter lim="800000"/>
                <a:headEnd/>
                <a:tailEnd/>
              </a:ln>
            </p:spPr>
          </p:pic>
          <p:sp>
            <p:nvSpPr>
              <p:cNvPr id="135" name="文本框 134">
                <a:extLst>
                  <a:ext uri="{FF2B5EF4-FFF2-40B4-BE49-F238E27FC236}">
                    <a16:creationId xmlns:a16="http://schemas.microsoft.com/office/drawing/2014/main" xmlns="" id="{EAAF4800-75C0-4530-B9B6-E2AC7356B33A}"/>
                  </a:ext>
                </a:extLst>
              </p:cNvPr>
              <p:cNvSpPr txBox="1"/>
              <p:nvPr/>
            </p:nvSpPr>
            <p:spPr>
              <a:xfrm>
                <a:off x="2146790" y="1205448"/>
                <a:ext cx="1031150" cy="245458"/>
              </a:xfrm>
              <a:prstGeom prst="rect">
                <a:avLst/>
              </a:prstGeom>
              <a:noFill/>
            </p:spPr>
            <p:txBody>
              <a:bodyPr wrap="square" rtlCol="0">
                <a:spAutoFit/>
              </a:bodyPr>
              <a:lstStyle/>
              <a:p>
                <a:r>
                  <a:rPr lang="zh-CN" altLang="en-US" sz="1050" b="1" dirty="0">
                    <a:solidFill>
                      <a:srgbClr val="002060"/>
                    </a:solidFill>
                    <a:latin typeface="+mn-ea"/>
                  </a:rPr>
                  <a:t>供应链用户</a:t>
                </a:r>
              </a:p>
            </p:txBody>
          </p:sp>
          <p:sp>
            <p:nvSpPr>
              <p:cNvPr id="136" name="TextBox 12">
                <a:extLst>
                  <a:ext uri="{FF2B5EF4-FFF2-40B4-BE49-F238E27FC236}">
                    <a16:creationId xmlns:a16="http://schemas.microsoft.com/office/drawing/2014/main" xmlns="" id="{A382D482-EBF2-4406-88E1-DFD50539FA2D}"/>
                  </a:ext>
                </a:extLst>
              </p:cNvPr>
              <p:cNvSpPr txBox="1"/>
              <p:nvPr/>
            </p:nvSpPr>
            <p:spPr>
              <a:xfrm>
                <a:off x="179087" y="4620615"/>
                <a:ext cx="1560644" cy="245458"/>
              </a:xfrm>
              <a:prstGeom prst="rect">
                <a:avLst/>
              </a:prstGeom>
              <a:solidFill>
                <a:srgbClr val="293662"/>
              </a:solidFill>
            </p:spPr>
            <p:txBody>
              <a:bodyPr wrap="square" rtlCol="0">
                <a:spAutoFit/>
              </a:bodyPr>
              <a:lstStyle/>
              <a:p>
                <a:pPr algn="ctr" defTabSz="913924" eaLnBrk="0" hangingPunct="0">
                  <a:spcBef>
                    <a:spcPct val="0"/>
                  </a:spcBef>
                  <a:defRPr/>
                </a:pPr>
                <a:r>
                  <a:rPr lang="zh-CN" altLang="en-US" sz="1050" dirty="0">
                    <a:solidFill>
                      <a:srgbClr val="FFFFFF"/>
                    </a:solidFill>
                    <a:latin typeface="+mn-ea"/>
                  </a:rPr>
                  <a:t>订单任务下达</a:t>
                </a:r>
              </a:p>
            </p:txBody>
          </p:sp>
          <p:sp>
            <p:nvSpPr>
              <p:cNvPr id="137" name="TextBox 42">
                <a:extLst>
                  <a:ext uri="{FF2B5EF4-FFF2-40B4-BE49-F238E27FC236}">
                    <a16:creationId xmlns:a16="http://schemas.microsoft.com/office/drawing/2014/main" xmlns="" id="{48AA5775-E07F-4360-B125-256C8E787775}"/>
                  </a:ext>
                </a:extLst>
              </p:cNvPr>
              <p:cNvSpPr txBox="1"/>
              <p:nvPr/>
            </p:nvSpPr>
            <p:spPr>
              <a:xfrm>
                <a:off x="1815865" y="4633515"/>
                <a:ext cx="1921407" cy="245458"/>
              </a:xfrm>
              <a:prstGeom prst="rect">
                <a:avLst/>
              </a:prstGeom>
              <a:solidFill>
                <a:srgbClr val="007F48"/>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基础数据维护</a:t>
                </a:r>
              </a:p>
            </p:txBody>
          </p:sp>
          <p:sp>
            <p:nvSpPr>
              <p:cNvPr id="138" name="TextBox 42">
                <a:extLst>
                  <a:ext uri="{FF2B5EF4-FFF2-40B4-BE49-F238E27FC236}">
                    <a16:creationId xmlns:a16="http://schemas.microsoft.com/office/drawing/2014/main" xmlns="" id="{38A10D88-26FC-42F6-AC87-E0275FF68B73}"/>
                  </a:ext>
                </a:extLst>
              </p:cNvPr>
              <p:cNvSpPr txBox="1"/>
              <p:nvPr/>
            </p:nvSpPr>
            <p:spPr>
              <a:xfrm>
                <a:off x="3893050" y="4606700"/>
                <a:ext cx="4138072" cy="245458"/>
              </a:xfrm>
              <a:prstGeom prst="rect">
                <a:avLst/>
              </a:prstGeom>
              <a:solidFill>
                <a:srgbClr val="FFC000"/>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计划排程过程</a:t>
                </a:r>
              </a:p>
            </p:txBody>
          </p:sp>
          <p:sp>
            <p:nvSpPr>
              <p:cNvPr id="140" name="TextBox 42">
                <a:extLst>
                  <a:ext uri="{FF2B5EF4-FFF2-40B4-BE49-F238E27FC236}">
                    <a16:creationId xmlns:a16="http://schemas.microsoft.com/office/drawing/2014/main" xmlns="" id="{55C6935D-2B9E-4D76-A479-F2C918EFDBD4}"/>
                  </a:ext>
                </a:extLst>
              </p:cNvPr>
              <p:cNvSpPr txBox="1"/>
              <p:nvPr/>
            </p:nvSpPr>
            <p:spPr>
              <a:xfrm>
                <a:off x="8147350" y="4633515"/>
                <a:ext cx="1900685" cy="245458"/>
              </a:xfrm>
              <a:prstGeom prst="rect">
                <a:avLst/>
              </a:prstGeom>
              <a:solidFill>
                <a:srgbClr val="007F48"/>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计划结果确认</a:t>
                </a:r>
              </a:p>
            </p:txBody>
          </p:sp>
          <p:pic>
            <p:nvPicPr>
              <p:cNvPr id="142" name="图片 141">
                <a:extLst>
                  <a:ext uri="{FF2B5EF4-FFF2-40B4-BE49-F238E27FC236}">
                    <a16:creationId xmlns:a16="http://schemas.microsoft.com/office/drawing/2014/main" xmlns="" id="{237B2276-BA2F-45C6-95B9-B55237219C6D}"/>
                  </a:ext>
                </a:extLst>
              </p:cNvPr>
              <p:cNvPicPr>
                <a:picLocks noChangeAspect="1"/>
              </p:cNvPicPr>
              <p:nvPr/>
            </p:nvPicPr>
            <p:blipFill>
              <a:blip r:embed="rId5"/>
              <a:stretch>
                <a:fillRect/>
              </a:stretch>
            </p:blipFill>
            <p:spPr>
              <a:xfrm>
                <a:off x="4622397" y="5132427"/>
                <a:ext cx="1836631" cy="973898"/>
              </a:xfrm>
              <a:prstGeom prst="rect">
                <a:avLst/>
              </a:prstGeom>
              <a:ln>
                <a:solidFill>
                  <a:schemeClr val="tx1">
                    <a:lumMod val="65000"/>
                    <a:lumOff val="35000"/>
                  </a:schemeClr>
                </a:solidFill>
              </a:ln>
            </p:spPr>
          </p:pic>
          <p:sp>
            <p:nvSpPr>
              <p:cNvPr id="143" name="矩形 142">
                <a:extLst>
                  <a:ext uri="{FF2B5EF4-FFF2-40B4-BE49-F238E27FC236}">
                    <a16:creationId xmlns:a16="http://schemas.microsoft.com/office/drawing/2014/main" xmlns="" id="{1EB37B25-3374-4AFD-93E3-88501CE9B6C1}"/>
                  </a:ext>
                </a:extLst>
              </p:cNvPr>
              <p:cNvSpPr/>
              <p:nvPr/>
            </p:nvSpPr>
            <p:spPr>
              <a:xfrm>
                <a:off x="1235446" y="5855563"/>
                <a:ext cx="1040643" cy="297773"/>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三级计划</a:t>
                </a:r>
                <a:endParaRPr lang="en-US" altLang="zh-CN" sz="701" dirty="0">
                  <a:solidFill>
                    <a:srgbClr val="FFFFFF"/>
                  </a:solidFill>
                  <a:latin typeface="+mn-ea"/>
                </a:endParaRPr>
              </a:p>
              <a:p>
                <a:pPr algn="ctr" defTabSz="913924" eaLnBrk="0" hangingPunct="0">
                  <a:spcBef>
                    <a:spcPct val="0"/>
                  </a:spcBef>
                  <a:defRPr/>
                </a:pPr>
                <a:endParaRPr lang="zh-CN" altLang="en-US" sz="701" dirty="0">
                  <a:solidFill>
                    <a:srgbClr val="FFFFFF"/>
                  </a:solidFill>
                  <a:latin typeface="+mn-ea"/>
                </a:endParaRPr>
              </a:p>
            </p:txBody>
          </p:sp>
          <p:sp>
            <p:nvSpPr>
              <p:cNvPr id="144" name="矩形 143">
                <a:extLst>
                  <a:ext uri="{FF2B5EF4-FFF2-40B4-BE49-F238E27FC236}">
                    <a16:creationId xmlns:a16="http://schemas.microsoft.com/office/drawing/2014/main" xmlns="" id="{77D08786-EF46-40C5-8B45-E3473B8A9A7C}"/>
                  </a:ext>
                </a:extLst>
              </p:cNvPr>
              <p:cNvSpPr/>
              <p:nvPr/>
            </p:nvSpPr>
            <p:spPr>
              <a:xfrm>
                <a:off x="5418387" y="5875734"/>
                <a:ext cx="1040643" cy="301932"/>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计划排程</a:t>
                </a:r>
              </a:p>
            </p:txBody>
          </p:sp>
          <p:pic>
            <p:nvPicPr>
              <p:cNvPr id="145" name="图片 144">
                <a:extLst>
                  <a:ext uri="{FF2B5EF4-FFF2-40B4-BE49-F238E27FC236}">
                    <a16:creationId xmlns:a16="http://schemas.microsoft.com/office/drawing/2014/main" xmlns="" id="{4E093333-7FC2-4D0F-A60E-6587E77F573C}"/>
                  </a:ext>
                </a:extLst>
              </p:cNvPr>
              <p:cNvPicPr>
                <a:picLocks noChangeAspect="1"/>
              </p:cNvPicPr>
              <p:nvPr/>
            </p:nvPicPr>
            <p:blipFill>
              <a:blip r:embed="rId6"/>
              <a:stretch>
                <a:fillRect/>
              </a:stretch>
            </p:blipFill>
            <p:spPr>
              <a:xfrm>
                <a:off x="2624923" y="5141774"/>
                <a:ext cx="1603018" cy="976361"/>
              </a:xfrm>
              <a:prstGeom prst="rect">
                <a:avLst/>
              </a:prstGeom>
            </p:spPr>
          </p:pic>
          <p:sp>
            <p:nvSpPr>
              <p:cNvPr id="146" name="矩形 145">
                <a:extLst>
                  <a:ext uri="{FF2B5EF4-FFF2-40B4-BE49-F238E27FC236}">
                    <a16:creationId xmlns:a16="http://schemas.microsoft.com/office/drawing/2014/main" xmlns="" id="{274ACBB5-BF0E-4422-9418-481A094026A3}"/>
                  </a:ext>
                </a:extLst>
              </p:cNvPr>
              <p:cNvSpPr/>
              <p:nvPr/>
            </p:nvSpPr>
            <p:spPr>
              <a:xfrm>
                <a:off x="3175618" y="5865568"/>
                <a:ext cx="1040643" cy="301932"/>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基础数据维护</a:t>
                </a:r>
              </a:p>
            </p:txBody>
          </p:sp>
          <p:pic>
            <p:nvPicPr>
              <p:cNvPr id="148" name="图片 147">
                <a:extLst>
                  <a:ext uri="{FF2B5EF4-FFF2-40B4-BE49-F238E27FC236}">
                    <a16:creationId xmlns:a16="http://schemas.microsoft.com/office/drawing/2014/main" xmlns="" id="{257F234F-7D96-4C37-8152-210E578EF7D5}"/>
                  </a:ext>
                </a:extLst>
              </p:cNvPr>
              <p:cNvPicPr>
                <a:picLocks noChangeAspect="1"/>
              </p:cNvPicPr>
              <p:nvPr/>
            </p:nvPicPr>
            <p:blipFill>
              <a:blip r:embed="rId7"/>
              <a:stretch>
                <a:fillRect/>
              </a:stretch>
            </p:blipFill>
            <p:spPr>
              <a:xfrm>
                <a:off x="6767444" y="5128012"/>
                <a:ext cx="2181854" cy="948045"/>
              </a:xfrm>
              <a:prstGeom prst="rect">
                <a:avLst/>
              </a:prstGeom>
            </p:spPr>
          </p:pic>
          <p:sp>
            <p:nvSpPr>
              <p:cNvPr id="149" name="矩形 148">
                <a:extLst>
                  <a:ext uri="{FF2B5EF4-FFF2-40B4-BE49-F238E27FC236}">
                    <a16:creationId xmlns:a16="http://schemas.microsoft.com/office/drawing/2014/main" xmlns="" id="{41C4B2F8-3859-4CD6-8ECD-364D4FD4D72D}"/>
                  </a:ext>
                </a:extLst>
              </p:cNvPr>
              <p:cNvSpPr/>
              <p:nvPr/>
            </p:nvSpPr>
            <p:spPr>
              <a:xfrm>
                <a:off x="7940901" y="5887608"/>
                <a:ext cx="1040643" cy="193515"/>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计划确认</a:t>
                </a:r>
              </a:p>
            </p:txBody>
          </p:sp>
          <p:pic>
            <p:nvPicPr>
              <p:cNvPr id="150" name="图片 149">
                <a:extLst>
                  <a:ext uri="{FF2B5EF4-FFF2-40B4-BE49-F238E27FC236}">
                    <a16:creationId xmlns:a16="http://schemas.microsoft.com/office/drawing/2014/main" xmlns="" id="{86E8EA76-46D5-43E3-A746-A3AFE9F91296}"/>
                  </a:ext>
                </a:extLst>
              </p:cNvPr>
              <p:cNvPicPr>
                <a:picLocks noChangeAspect="1"/>
              </p:cNvPicPr>
              <p:nvPr/>
            </p:nvPicPr>
            <p:blipFill>
              <a:blip r:embed="rId8"/>
              <a:stretch>
                <a:fillRect/>
              </a:stretch>
            </p:blipFill>
            <p:spPr>
              <a:xfrm>
                <a:off x="9370581" y="5149829"/>
                <a:ext cx="2095907" cy="1003346"/>
              </a:xfrm>
              <a:prstGeom prst="rect">
                <a:avLst/>
              </a:prstGeom>
            </p:spPr>
          </p:pic>
          <p:sp>
            <p:nvSpPr>
              <p:cNvPr id="152" name="矩形 151">
                <a:extLst>
                  <a:ext uri="{FF2B5EF4-FFF2-40B4-BE49-F238E27FC236}">
                    <a16:creationId xmlns:a16="http://schemas.microsoft.com/office/drawing/2014/main" xmlns="" id="{B4DA9A81-2707-45C5-9DF2-95C99AB6D921}"/>
                  </a:ext>
                </a:extLst>
              </p:cNvPr>
              <p:cNvSpPr/>
              <p:nvPr/>
            </p:nvSpPr>
            <p:spPr>
              <a:xfrm>
                <a:off x="10431171" y="5922463"/>
                <a:ext cx="1040643" cy="301932"/>
              </a:xfrm>
              <a:prstGeom prst="rect">
                <a:avLst/>
              </a:prstGeom>
              <a:solidFill>
                <a:schemeClr val="tx1">
                  <a:lumMod val="65000"/>
                  <a:lumOff val="35000"/>
                </a:schemeClr>
              </a:solidFill>
              <a:ln>
                <a:noFill/>
              </a:ln>
            </p:spPr>
            <p:txBody>
              <a:bodyPr wrap="square" rtlCol="0">
                <a:spAutoFit/>
              </a:bodyPr>
              <a:lstStyle/>
              <a:p>
                <a:pPr algn="ctr" defTabSz="913924" eaLnBrk="0" hangingPunct="0">
                  <a:spcBef>
                    <a:spcPct val="0"/>
                  </a:spcBef>
                  <a:defRPr/>
                </a:pPr>
                <a:r>
                  <a:rPr lang="zh-CN" altLang="en-US" sz="701" dirty="0">
                    <a:solidFill>
                      <a:srgbClr val="FFFFFF"/>
                    </a:solidFill>
                    <a:latin typeface="+mn-ea"/>
                  </a:rPr>
                  <a:t>计划调整</a:t>
                </a:r>
              </a:p>
            </p:txBody>
          </p:sp>
        </p:grpSp>
        <p:sp>
          <p:nvSpPr>
            <p:cNvPr id="69" name="流程图: 直接访问存储器 68">
              <a:extLst>
                <a:ext uri="{FF2B5EF4-FFF2-40B4-BE49-F238E27FC236}">
                  <a16:creationId xmlns:a16="http://schemas.microsoft.com/office/drawing/2014/main" xmlns="" id="{DD30B075-7C4F-4D2D-AE94-C587B4E09C40}"/>
                </a:ext>
              </a:extLst>
            </p:cNvPr>
            <p:cNvSpPr/>
            <p:nvPr/>
          </p:nvSpPr>
          <p:spPr>
            <a:xfrm>
              <a:off x="392437" y="2706002"/>
              <a:ext cx="891516" cy="60625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err="1"/>
                <a:t>MES</a:t>
              </a:r>
              <a:endParaRPr lang="zh-CN" altLang="en-US" sz="1100" dirty="0"/>
            </a:p>
          </p:txBody>
        </p:sp>
        <p:cxnSp>
          <p:nvCxnSpPr>
            <p:cNvPr id="70" name="连接符: 肘形 69">
              <a:extLst>
                <a:ext uri="{FF2B5EF4-FFF2-40B4-BE49-F238E27FC236}">
                  <a16:creationId xmlns:a16="http://schemas.microsoft.com/office/drawing/2014/main" xmlns="" id="{A70C3F91-0906-4D39-9ADE-A7F0AF5CA3D6}"/>
                </a:ext>
              </a:extLst>
            </p:cNvPr>
            <p:cNvCxnSpPr>
              <a:cxnSpLocks/>
              <a:stCxn id="69" idx="2"/>
              <a:endCxn id="75" idx="1"/>
            </p:cNvCxnSpPr>
            <p:nvPr/>
          </p:nvCxnSpPr>
          <p:spPr>
            <a:xfrm rot="5400000" flipH="1" flipV="1">
              <a:off x="2295824" y="1387837"/>
              <a:ext cx="466786" cy="3382044"/>
            </a:xfrm>
            <a:prstGeom prst="bentConnector4">
              <a:avLst>
                <a:gd name="adj1" fmla="val -255579"/>
                <a:gd name="adj2" fmla="val 82782"/>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xmlns="" id="{03F94149-3FEA-4148-88DE-4A1C4D61B369}"/>
                </a:ext>
              </a:extLst>
            </p:cNvPr>
            <p:cNvSpPr txBox="1"/>
            <p:nvPr/>
          </p:nvSpPr>
          <p:spPr>
            <a:xfrm>
              <a:off x="2123942" y="2199906"/>
              <a:ext cx="1355012" cy="1023935"/>
            </a:xfrm>
            <a:prstGeom prst="rect">
              <a:avLst/>
            </a:prstGeom>
            <a:noFill/>
          </p:spPr>
          <p:txBody>
            <a:bodyPr wrap="square" rtlCol="0">
              <a:spAutoFit/>
            </a:bodyPr>
            <a:lstStyle/>
            <a:p>
              <a:pPr>
                <a:lnSpc>
                  <a:spcPct val="150000"/>
                </a:lnSpc>
              </a:pPr>
              <a:r>
                <a:rPr lang="zh-CN" altLang="en-US" sz="1050" b="1" dirty="0">
                  <a:solidFill>
                    <a:schemeClr val="tx1">
                      <a:lumMod val="75000"/>
                      <a:lumOff val="25000"/>
                    </a:schemeClr>
                  </a:solidFill>
                  <a:latin typeface="+mn-ea"/>
                </a:rPr>
                <a:t>生产日历设置</a:t>
              </a:r>
              <a:endParaRPr lang="en-US" altLang="zh-CN" sz="1050" b="1" dirty="0">
                <a:solidFill>
                  <a:schemeClr val="tx1">
                    <a:lumMod val="75000"/>
                    <a:lumOff val="25000"/>
                  </a:schemeClr>
                </a:solidFill>
                <a:latin typeface="+mn-ea"/>
              </a:endParaRPr>
            </a:p>
            <a:p>
              <a:pPr>
                <a:lnSpc>
                  <a:spcPct val="150000"/>
                </a:lnSpc>
              </a:pPr>
              <a:r>
                <a:rPr lang="zh-CN" altLang="en-US" sz="1050" b="1" dirty="0">
                  <a:solidFill>
                    <a:schemeClr val="tx1">
                      <a:lumMod val="75000"/>
                      <a:lumOff val="25000"/>
                    </a:schemeClr>
                  </a:solidFill>
                  <a:latin typeface="+mn-ea"/>
                </a:rPr>
                <a:t>排程规则设置</a:t>
              </a:r>
              <a:endParaRPr lang="en-US" altLang="zh-CN" sz="1050" b="1" dirty="0">
                <a:solidFill>
                  <a:schemeClr val="tx1">
                    <a:lumMod val="75000"/>
                    <a:lumOff val="25000"/>
                  </a:schemeClr>
                </a:solidFill>
                <a:latin typeface="+mn-ea"/>
              </a:endParaRPr>
            </a:p>
            <a:p>
              <a:pPr>
                <a:lnSpc>
                  <a:spcPct val="150000"/>
                </a:lnSpc>
              </a:pPr>
              <a:r>
                <a:rPr lang="zh-CN" altLang="en-US" sz="1050" b="1" dirty="0">
                  <a:solidFill>
                    <a:schemeClr val="tx1">
                      <a:lumMod val="75000"/>
                      <a:lumOff val="25000"/>
                    </a:schemeClr>
                  </a:solidFill>
                  <a:latin typeface="+mn-ea"/>
                </a:rPr>
                <a:t>外协产能设置</a:t>
              </a:r>
              <a:endParaRPr lang="en-US" altLang="zh-CN" sz="1050" b="1" dirty="0">
                <a:solidFill>
                  <a:schemeClr val="tx1">
                    <a:lumMod val="75000"/>
                    <a:lumOff val="25000"/>
                  </a:schemeClr>
                </a:solidFill>
                <a:latin typeface="+mn-ea"/>
              </a:endParaRPr>
            </a:p>
            <a:p>
              <a:pPr>
                <a:lnSpc>
                  <a:spcPct val="150000"/>
                </a:lnSpc>
              </a:pPr>
              <a:r>
                <a:rPr lang="zh-CN" altLang="en-US" sz="1050" b="1" dirty="0">
                  <a:solidFill>
                    <a:schemeClr val="tx1">
                      <a:lumMod val="75000"/>
                      <a:lumOff val="25000"/>
                    </a:schemeClr>
                  </a:solidFill>
                  <a:latin typeface="+mn-ea"/>
                </a:rPr>
                <a:t>不可委外工序设置</a:t>
              </a:r>
              <a:endParaRPr lang="en-US" altLang="zh-CN" sz="1050" b="1" dirty="0">
                <a:solidFill>
                  <a:schemeClr val="tx1">
                    <a:lumMod val="75000"/>
                    <a:lumOff val="25000"/>
                  </a:schemeClr>
                </a:solidFill>
                <a:latin typeface="+mn-ea"/>
              </a:endParaRPr>
            </a:p>
          </p:txBody>
        </p:sp>
        <p:sp>
          <p:nvSpPr>
            <p:cNvPr id="75" name="矩形 74">
              <a:extLst>
                <a:ext uri="{FF2B5EF4-FFF2-40B4-BE49-F238E27FC236}">
                  <a16:creationId xmlns:a16="http://schemas.microsoft.com/office/drawing/2014/main" xmlns="" id="{1708B2A6-2257-400E-977A-18902F2E3476}"/>
                </a:ext>
              </a:extLst>
            </p:cNvPr>
            <p:cNvSpPr/>
            <p:nvPr/>
          </p:nvSpPr>
          <p:spPr>
            <a:xfrm>
              <a:off x="4220239" y="2551276"/>
              <a:ext cx="1204588" cy="588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质量跟踪卡工序分解</a:t>
              </a:r>
            </a:p>
          </p:txBody>
        </p:sp>
        <p:sp>
          <p:nvSpPr>
            <p:cNvPr id="76" name="矩形 75">
              <a:extLst>
                <a:ext uri="{FF2B5EF4-FFF2-40B4-BE49-F238E27FC236}">
                  <a16:creationId xmlns:a16="http://schemas.microsoft.com/office/drawing/2014/main" xmlns="" id="{CAFBFC59-4010-4B3D-84CF-6051AB8C8B53}"/>
                </a:ext>
              </a:extLst>
            </p:cNvPr>
            <p:cNvSpPr/>
            <p:nvPr/>
          </p:nvSpPr>
          <p:spPr>
            <a:xfrm>
              <a:off x="5574752" y="1875946"/>
              <a:ext cx="1188728"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机加排程策略</a:t>
              </a:r>
            </a:p>
          </p:txBody>
        </p:sp>
        <p:sp>
          <p:nvSpPr>
            <p:cNvPr id="78" name="矩形 77">
              <a:extLst>
                <a:ext uri="{FF2B5EF4-FFF2-40B4-BE49-F238E27FC236}">
                  <a16:creationId xmlns:a16="http://schemas.microsoft.com/office/drawing/2014/main" xmlns="" id="{7D919D5E-5D2A-44DB-B974-EBE164807916}"/>
                </a:ext>
              </a:extLst>
            </p:cNvPr>
            <p:cNvSpPr/>
            <p:nvPr/>
          </p:nvSpPr>
          <p:spPr>
            <a:xfrm>
              <a:off x="4140635" y="1350169"/>
              <a:ext cx="3941911" cy="3001331"/>
            </a:xfrm>
            <a:prstGeom prst="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文本框 78">
              <a:extLst>
                <a:ext uri="{FF2B5EF4-FFF2-40B4-BE49-F238E27FC236}">
                  <a16:creationId xmlns:a16="http://schemas.microsoft.com/office/drawing/2014/main" xmlns="" id="{DDE12954-B58A-4293-A89D-A723C69A7ADC}"/>
                </a:ext>
              </a:extLst>
            </p:cNvPr>
            <p:cNvSpPr txBox="1"/>
            <p:nvPr/>
          </p:nvSpPr>
          <p:spPr>
            <a:xfrm>
              <a:off x="8574906" y="4309981"/>
              <a:ext cx="1038560" cy="253916"/>
            </a:xfrm>
            <a:prstGeom prst="rect">
              <a:avLst/>
            </a:prstGeom>
            <a:noFill/>
          </p:spPr>
          <p:txBody>
            <a:bodyPr wrap="square" rtlCol="0">
              <a:spAutoFit/>
            </a:bodyPr>
            <a:lstStyle/>
            <a:p>
              <a:r>
                <a:rPr lang="zh-CN" altLang="en-US" sz="1050" b="1" dirty="0">
                  <a:solidFill>
                    <a:srgbClr val="002060"/>
                  </a:solidFill>
                  <a:latin typeface="+mn-ea"/>
                </a:rPr>
                <a:t>供应链用户</a:t>
              </a:r>
            </a:p>
          </p:txBody>
        </p:sp>
        <p:pic>
          <p:nvPicPr>
            <p:cNvPr id="81" name="Picture 2">
              <a:extLst>
                <a:ext uri="{FF2B5EF4-FFF2-40B4-BE49-F238E27FC236}">
                  <a16:creationId xmlns:a16="http://schemas.microsoft.com/office/drawing/2014/main" xmlns="" id="{966CCF63-88FB-4684-A33C-BB9FDBE67197}"/>
                </a:ext>
              </a:extLst>
            </p:cNvPr>
            <p:cNvPicPr>
              <a:picLocks noChangeAspect="1" noChangeArrowheads="1"/>
            </p:cNvPicPr>
            <p:nvPr/>
          </p:nvPicPr>
          <p:blipFill>
            <a:blip r:embed="rId4" cstate="print"/>
            <a:srcRect/>
            <a:stretch>
              <a:fillRect/>
            </a:stretch>
          </p:blipFill>
          <p:spPr bwMode="auto">
            <a:xfrm>
              <a:off x="8509686" y="3638493"/>
              <a:ext cx="846119" cy="719527"/>
            </a:xfrm>
            <a:prstGeom prst="rect">
              <a:avLst/>
            </a:prstGeom>
            <a:noFill/>
            <a:ln w="9525">
              <a:noFill/>
              <a:miter lim="800000"/>
              <a:headEnd/>
              <a:tailEnd/>
            </a:ln>
          </p:spPr>
        </p:pic>
        <p:sp>
          <p:nvSpPr>
            <p:cNvPr id="82" name="菱形 81">
              <a:extLst>
                <a:ext uri="{FF2B5EF4-FFF2-40B4-BE49-F238E27FC236}">
                  <a16:creationId xmlns:a16="http://schemas.microsoft.com/office/drawing/2014/main" xmlns="" id="{0B3E4294-4B53-4D0C-B46E-884072635AC2}"/>
                </a:ext>
              </a:extLst>
            </p:cNvPr>
            <p:cNvSpPr/>
            <p:nvPr/>
          </p:nvSpPr>
          <p:spPr>
            <a:xfrm>
              <a:off x="8491406" y="2733268"/>
              <a:ext cx="1032947" cy="58637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是否符合要求</a:t>
              </a:r>
            </a:p>
          </p:txBody>
        </p:sp>
        <p:sp>
          <p:nvSpPr>
            <p:cNvPr id="84" name="矩形 83">
              <a:extLst>
                <a:ext uri="{FF2B5EF4-FFF2-40B4-BE49-F238E27FC236}">
                  <a16:creationId xmlns:a16="http://schemas.microsoft.com/office/drawing/2014/main" xmlns="" id="{6E2D1D89-6510-4ED3-9EA9-505228BC0B16}"/>
                </a:ext>
              </a:extLst>
            </p:cNvPr>
            <p:cNvSpPr/>
            <p:nvPr/>
          </p:nvSpPr>
          <p:spPr>
            <a:xfrm>
              <a:off x="8491407" y="1938659"/>
              <a:ext cx="1032947"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计划调整</a:t>
              </a:r>
            </a:p>
          </p:txBody>
        </p:sp>
        <p:cxnSp>
          <p:nvCxnSpPr>
            <p:cNvPr id="85" name="直接箭头连接符 50">
              <a:extLst>
                <a:ext uri="{FF2B5EF4-FFF2-40B4-BE49-F238E27FC236}">
                  <a16:creationId xmlns:a16="http://schemas.microsoft.com/office/drawing/2014/main" xmlns="" id="{90497AD2-ECD9-4D50-B0AF-34F45CA0D9C7}"/>
                </a:ext>
              </a:extLst>
            </p:cNvPr>
            <p:cNvCxnSpPr>
              <a:cxnSpLocks/>
              <a:stCxn id="82" idx="0"/>
              <a:endCxn id="84" idx="2"/>
            </p:cNvCxnSpPr>
            <p:nvPr/>
          </p:nvCxnSpPr>
          <p:spPr>
            <a:xfrm flipV="1">
              <a:off x="9007880" y="2342665"/>
              <a:ext cx="1" cy="3906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6" name="文本框 85">
              <a:extLst>
                <a:ext uri="{FF2B5EF4-FFF2-40B4-BE49-F238E27FC236}">
                  <a16:creationId xmlns:a16="http://schemas.microsoft.com/office/drawing/2014/main" xmlns="" id="{4DEB4AF8-4BF9-4AB6-9FFE-3ECB97AB1DC3}"/>
                </a:ext>
              </a:extLst>
            </p:cNvPr>
            <p:cNvSpPr txBox="1"/>
            <p:nvPr/>
          </p:nvSpPr>
          <p:spPr>
            <a:xfrm>
              <a:off x="9021119" y="2575248"/>
              <a:ext cx="1195195" cy="253916"/>
            </a:xfrm>
            <a:prstGeom prst="rect">
              <a:avLst/>
            </a:prstGeom>
            <a:noFill/>
          </p:spPr>
          <p:txBody>
            <a:bodyPr wrap="square" rtlCol="0">
              <a:spAutoFit/>
            </a:bodyPr>
            <a:lstStyle/>
            <a:p>
              <a:r>
                <a:rPr lang="zh-CN" altLang="en-US" sz="1050" b="1" dirty="0">
                  <a:latin typeface="+mn-ea"/>
                </a:rPr>
                <a:t>确认的三级计划</a:t>
              </a:r>
            </a:p>
          </p:txBody>
        </p:sp>
        <p:sp>
          <p:nvSpPr>
            <p:cNvPr id="87" name="矩形 86">
              <a:extLst>
                <a:ext uri="{FF2B5EF4-FFF2-40B4-BE49-F238E27FC236}">
                  <a16:creationId xmlns:a16="http://schemas.microsoft.com/office/drawing/2014/main" xmlns="" id="{41B7C4E8-88D3-42C7-9AD1-150C4EF1413D}"/>
                </a:ext>
              </a:extLst>
            </p:cNvPr>
            <p:cNvSpPr/>
            <p:nvPr/>
          </p:nvSpPr>
          <p:spPr>
            <a:xfrm>
              <a:off x="8395710" y="1574144"/>
              <a:ext cx="1664472" cy="1790300"/>
            </a:xfrm>
            <a:prstGeom prst="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88">
              <a:extLst>
                <a:ext uri="{FF2B5EF4-FFF2-40B4-BE49-F238E27FC236}">
                  <a16:creationId xmlns:a16="http://schemas.microsoft.com/office/drawing/2014/main" xmlns="" id="{BFD191A7-0FC6-4297-B1F6-CB2D436DB4CD}"/>
                </a:ext>
              </a:extLst>
            </p:cNvPr>
            <p:cNvSpPr txBox="1"/>
            <p:nvPr/>
          </p:nvSpPr>
          <p:spPr>
            <a:xfrm>
              <a:off x="8442500" y="1626459"/>
              <a:ext cx="1195195" cy="253916"/>
            </a:xfrm>
            <a:prstGeom prst="rect">
              <a:avLst/>
            </a:prstGeom>
            <a:noFill/>
          </p:spPr>
          <p:txBody>
            <a:bodyPr wrap="square" rtlCol="0">
              <a:spAutoFit/>
            </a:bodyPr>
            <a:lstStyle/>
            <a:p>
              <a:r>
                <a:rPr lang="en-US" altLang="zh-CN" sz="1050" b="1" dirty="0">
                  <a:latin typeface="+mn-ea"/>
                </a:rPr>
                <a:t>APS</a:t>
              </a:r>
              <a:r>
                <a:rPr lang="zh-CN" altLang="en-US" sz="1050" b="1" dirty="0">
                  <a:latin typeface="+mn-ea"/>
                </a:rPr>
                <a:t>系统操作</a:t>
              </a:r>
            </a:p>
          </p:txBody>
        </p:sp>
        <p:cxnSp>
          <p:nvCxnSpPr>
            <p:cNvPr id="90" name="连接符: 肘形 89">
              <a:extLst>
                <a:ext uri="{FF2B5EF4-FFF2-40B4-BE49-F238E27FC236}">
                  <a16:creationId xmlns:a16="http://schemas.microsoft.com/office/drawing/2014/main" xmlns="" id="{84DD4EBE-FA03-4D4B-8694-8C02A0AE34C2}"/>
                </a:ext>
              </a:extLst>
            </p:cNvPr>
            <p:cNvCxnSpPr>
              <a:cxnSpLocks/>
              <a:stCxn id="103" idx="3"/>
              <a:endCxn id="82" idx="1"/>
            </p:cNvCxnSpPr>
            <p:nvPr/>
          </p:nvCxnSpPr>
          <p:spPr>
            <a:xfrm>
              <a:off x="7944491" y="2849086"/>
              <a:ext cx="546915" cy="177368"/>
            </a:xfrm>
            <a:prstGeom prst="bentConnector3">
              <a:avLst>
                <a:gd name="adj1" fmla="val 50000"/>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50">
              <a:extLst>
                <a:ext uri="{FF2B5EF4-FFF2-40B4-BE49-F238E27FC236}">
                  <a16:creationId xmlns:a16="http://schemas.microsoft.com/office/drawing/2014/main" xmlns="" id="{B22EDA2A-0896-4976-9C53-540F9C6F7D2B}"/>
                </a:ext>
              </a:extLst>
            </p:cNvPr>
            <p:cNvCxnSpPr>
              <a:cxnSpLocks/>
              <a:stCxn id="82" idx="3"/>
            </p:cNvCxnSpPr>
            <p:nvPr/>
          </p:nvCxnSpPr>
          <p:spPr>
            <a:xfrm>
              <a:off x="9524353" y="3026454"/>
              <a:ext cx="862660" cy="110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3" name="矩形 92">
              <a:extLst>
                <a:ext uri="{FF2B5EF4-FFF2-40B4-BE49-F238E27FC236}">
                  <a16:creationId xmlns:a16="http://schemas.microsoft.com/office/drawing/2014/main" xmlns="" id="{A0F0A27F-64B9-46EC-9F40-01F8956EDBDD}"/>
                </a:ext>
              </a:extLst>
            </p:cNvPr>
            <p:cNvSpPr/>
            <p:nvPr/>
          </p:nvSpPr>
          <p:spPr>
            <a:xfrm>
              <a:off x="10210589" y="1203007"/>
              <a:ext cx="1545015" cy="3873299"/>
            </a:xfrm>
            <a:prstGeom prst="rect">
              <a:avLst/>
            </a:prstGeom>
            <a:noFill/>
            <a:ln>
              <a:solidFill>
                <a:srgbClr val="007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24" eaLnBrk="0" hangingPunct="0">
                <a:spcBef>
                  <a:spcPct val="0"/>
                </a:spcBef>
                <a:defRPr/>
              </a:pPr>
              <a:endParaRPr lang="zh-CN" altLang="en-US" sz="1399">
                <a:solidFill>
                  <a:srgbClr val="FFFFFF"/>
                </a:solidFill>
                <a:latin typeface="+mn-ea"/>
              </a:endParaRPr>
            </a:p>
          </p:txBody>
        </p:sp>
        <p:sp>
          <p:nvSpPr>
            <p:cNvPr id="94" name="流程图: 直接访问存储器 56">
              <a:extLst>
                <a:ext uri="{FF2B5EF4-FFF2-40B4-BE49-F238E27FC236}">
                  <a16:creationId xmlns:a16="http://schemas.microsoft.com/office/drawing/2014/main" xmlns="" id="{8E3A1AB7-BE16-4BF0-A88E-05F96A5710E2}"/>
                </a:ext>
              </a:extLst>
            </p:cNvPr>
            <p:cNvSpPr/>
            <p:nvPr/>
          </p:nvSpPr>
          <p:spPr>
            <a:xfrm>
              <a:off x="10375024" y="2817451"/>
              <a:ext cx="1315147" cy="468061"/>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latin typeface="+mn-ea"/>
                </a:rPr>
                <a:t>MES</a:t>
              </a:r>
              <a:endParaRPr lang="zh-CN" altLang="en-US" sz="1050" dirty="0">
                <a:latin typeface="+mn-ea"/>
              </a:endParaRPr>
            </a:p>
          </p:txBody>
        </p:sp>
        <p:sp>
          <p:nvSpPr>
            <p:cNvPr id="96" name="TextBox 42">
              <a:extLst>
                <a:ext uri="{FF2B5EF4-FFF2-40B4-BE49-F238E27FC236}">
                  <a16:creationId xmlns:a16="http://schemas.microsoft.com/office/drawing/2014/main" xmlns="" id="{061CE879-DCD2-4537-826C-FAF608DCB76C}"/>
                </a:ext>
              </a:extLst>
            </p:cNvPr>
            <p:cNvSpPr txBox="1"/>
            <p:nvPr/>
          </p:nvSpPr>
          <p:spPr>
            <a:xfrm>
              <a:off x="10210589" y="4839616"/>
              <a:ext cx="1545015" cy="253916"/>
            </a:xfrm>
            <a:prstGeom prst="rect">
              <a:avLst/>
            </a:prstGeom>
            <a:solidFill>
              <a:srgbClr val="FFC000"/>
            </a:solidFill>
          </p:spPr>
          <p:txBody>
            <a:bodyPr wrap="square" rtlCol="0">
              <a:spAutoFit/>
            </a:bodyPr>
            <a:lstStyle>
              <a:defPPr>
                <a:defRPr lang="zh-CN"/>
              </a:defPPr>
              <a:lvl1pPr algn="ctr">
                <a:defRPr sz="1200">
                  <a:solidFill>
                    <a:schemeClr val="bg1"/>
                  </a:solidFill>
                  <a:latin typeface="微软雅黑" panose="020B0503020204020204" pitchFamily="34" charset="-122"/>
                  <a:ea typeface="微软雅黑" panose="020B0503020204020204" pitchFamily="34" charset="-122"/>
                </a:defRPr>
              </a:lvl1pPr>
            </a:lstStyle>
            <a:p>
              <a:pPr defTabSz="913924" eaLnBrk="0" hangingPunct="0">
                <a:spcBef>
                  <a:spcPct val="0"/>
                </a:spcBef>
                <a:defRPr/>
              </a:pPr>
              <a:r>
                <a:rPr lang="zh-CN" altLang="en-US" sz="1050" dirty="0">
                  <a:solidFill>
                    <a:srgbClr val="FFFFFF"/>
                  </a:solidFill>
                  <a:latin typeface="+mn-ea"/>
                  <a:ea typeface="+mn-ea"/>
                </a:rPr>
                <a:t>计划结果下发</a:t>
              </a:r>
            </a:p>
          </p:txBody>
        </p:sp>
        <p:sp>
          <p:nvSpPr>
            <p:cNvPr id="97" name="文本框 96">
              <a:extLst>
                <a:ext uri="{FF2B5EF4-FFF2-40B4-BE49-F238E27FC236}">
                  <a16:creationId xmlns:a16="http://schemas.microsoft.com/office/drawing/2014/main" xmlns="" id="{AB0479F4-20DA-4EE9-AFC2-55E4B3CB0D19}"/>
                </a:ext>
              </a:extLst>
            </p:cNvPr>
            <p:cNvSpPr txBox="1"/>
            <p:nvPr/>
          </p:nvSpPr>
          <p:spPr>
            <a:xfrm>
              <a:off x="9519054" y="3050534"/>
              <a:ext cx="1195195" cy="253916"/>
            </a:xfrm>
            <a:prstGeom prst="rect">
              <a:avLst/>
            </a:prstGeom>
            <a:noFill/>
          </p:spPr>
          <p:txBody>
            <a:bodyPr wrap="square" rtlCol="0">
              <a:spAutoFit/>
            </a:bodyPr>
            <a:lstStyle/>
            <a:p>
              <a:r>
                <a:rPr lang="zh-CN" altLang="en-US" sz="1050" b="1" dirty="0">
                  <a:latin typeface="+mn-ea"/>
                </a:rPr>
                <a:t>是</a:t>
              </a:r>
            </a:p>
          </p:txBody>
        </p:sp>
        <p:sp>
          <p:nvSpPr>
            <p:cNvPr id="99" name="文本框 98">
              <a:extLst>
                <a:ext uri="{FF2B5EF4-FFF2-40B4-BE49-F238E27FC236}">
                  <a16:creationId xmlns:a16="http://schemas.microsoft.com/office/drawing/2014/main" xmlns="" id="{140AB0B2-0912-4CC5-8F42-454805A43E4C}"/>
                </a:ext>
              </a:extLst>
            </p:cNvPr>
            <p:cNvSpPr txBox="1"/>
            <p:nvPr/>
          </p:nvSpPr>
          <p:spPr>
            <a:xfrm>
              <a:off x="8645174" y="2425945"/>
              <a:ext cx="789846" cy="253916"/>
            </a:xfrm>
            <a:prstGeom prst="rect">
              <a:avLst/>
            </a:prstGeom>
            <a:noFill/>
          </p:spPr>
          <p:txBody>
            <a:bodyPr wrap="square" rtlCol="0">
              <a:spAutoFit/>
            </a:bodyPr>
            <a:lstStyle/>
            <a:p>
              <a:r>
                <a:rPr lang="zh-CN" altLang="en-US" sz="1050" b="1" dirty="0">
                  <a:latin typeface="+mn-ea"/>
                </a:rPr>
                <a:t>否</a:t>
              </a:r>
            </a:p>
          </p:txBody>
        </p:sp>
        <p:sp>
          <p:nvSpPr>
            <p:cNvPr id="100" name="文本框 99">
              <a:extLst>
                <a:ext uri="{FF2B5EF4-FFF2-40B4-BE49-F238E27FC236}">
                  <a16:creationId xmlns:a16="http://schemas.microsoft.com/office/drawing/2014/main" xmlns="" id="{CD3B6F78-2871-4EC0-9BC9-2347E2D6F4FA}"/>
                </a:ext>
              </a:extLst>
            </p:cNvPr>
            <p:cNvSpPr txBox="1"/>
            <p:nvPr/>
          </p:nvSpPr>
          <p:spPr>
            <a:xfrm>
              <a:off x="4215059" y="1466216"/>
              <a:ext cx="1195195" cy="253916"/>
            </a:xfrm>
            <a:prstGeom prst="rect">
              <a:avLst/>
            </a:prstGeom>
            <a:noFill/>
          </p:spPr>
          <p:txBody>
            <a:bodyPr wrap="square" rtlCol="0">
              <a:spAutoFit/>
            </a:bodyPr>
            <a:lstStyle/>
            <a:p>
              <a:r>
                <a:rPr lang="en-US" altLang="zh-CN" sz="1050" b="1" dirty="0">
                  <a:latin typeface="+mn-ea"/>
                </a:rPr>
                <a:t>APS</a:t>
              </a:r>
              <a:r>
                <a:rPr lang="zh-CN" altLang="en-US" sz="1050" b="1" dirty="0">
                  <a:latin typeface="+mn-ea"/>
                </a:rPr>
                <a:t>系统业务活动</a:t>
              </a:r>
            </a:p>
          </p:txBody>
        </p:sp>
        <p:sp>
          <p:nvSpPr>
            <p:cNvPr id="101" name="矩形 100">
              <a:extLst>
                <a:ext uri="{FF2B5EF4-FFF2-40B4-BE49-F238E27FC236}">
                  <a16:creationId xmlns:a16="http://schemas.microsoft.com/office/drawing/2014/main" xmlns="" id="{A07B2CF1-F9F2-42B9-BFB6-F756064D4DF5}"/>
                </a:ext>
              </a:extLst>
            </p:cNvPr>
            <p:cNvSpPr/>
            <p:nvPr/>
          </p:nvSpPr>
          <p:spPr>
            <a:xfrm>
              <a:off x="5574752" y="2512984"/>
              <a:ext cx="1188728" cy="673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装配、微组装排程策略</a:t>
              </a:r>
            </a:p>
          </p:txBody>
        </p:sp>
        <p:sp>
          <p:nvSpPr>
            <p:cNvPr id="102" name="矩形 101">
              <a:extLst>
                <a:ext uri="{FF2B5EF4-FFF2-40B4-BE49-F238E27FC236}">
                  <a16:creationId xmlns:a16="http://schemas.microsoft.com/office/drawing/2014/main" xmlns="" id="{E965F7BC-EC66-4A35-BD52-3E4FCA11AE00}"/>
                </a:ext>
              </a:extLst>
            </p:cNvPr>
            <p:cNvSpPr/>
            <p:nvPr/>
          </p:nvSpPr>
          <p:spPr>
            <a:xfrm>
              <a:off x="5574752" y="3445875"/>
              <a:ext cx="1188728"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调测排程策略</a:t>
              </a:r>
            </a:p>
          </p:txBody>
        </p:sp>
        <p:sp>
          <p:nvSpPr>
            <p:cNvPr id="103" name="矩形 102">
              <a:extLst>
                <a:ext uri="{FF2B5EF4-FFF2-40B4-BE49-F238E27FC236}">
                  <a16:creationId xmlns:a16="http://schemas.microsoft.com/office/drawing/2014/main" xmlns="" id="{D509C199-867C-4274-89AA-3A657C58FE79}"/>
                </a:ext>
              </a:extLst>
            </p:cNvPr>
            <p:cNvSpPr/>
            <p:nvPr/>
          </p:nvSpPr>
          <p:spPr>
            <a:xfrm>
              <a:off x="6905830" y="2647083"/>
              <a:ext cx="1038661" cy="404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三级计划正排</a:t>
              </a:r>
            </a:p>
          </p:txBody>
        </p:sp>
        <p:cxnSp>
          <p:nvCxnSpPr>
            <p:cNvPr id="104" name="连接符: 肘形 103">
              <a:extLst>
                <a:ext uri="{FF2B5EF4-FFF2-40B4-BE49-F238E27FC236}">
                  <a16:creationId xmlns:a16="http://schemas.microsoft.com/office/drawing/2014/main" xmlns="" id="{09BDF52D-552F-49D0-997C-208AF6E8233E}"/>
                </a:ext>
              </a:extLst>
            </p:cNvPr>
            <p:cNvCxnSpPr>
              <a:cxnSpLocks/>
              <a:stCxn id="134" idx="2"/>
              <a:endCxn id="113" idx="0"/>
            </p:cNvCxnSpPr>
            <p:nvPr/>
          </p:nvCxnSpPr>
          <p:spPr>
            <a:xfrm rot="16200000" flipH="1">
              <a:off x="1982012" y="2830900"/>
              <a:ext cx="1331121" cy="171267"/>
            </a:xfrm>
            <a:prstGeom prst="bentConnector3">
              <a:avLst>
                <a:gd name="adj1" fmla="val 2236"/>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连接符: 肘形 104">
              <a:extLst>
                <a:ext uri="{FF2B5EF4-FFF2-40B4-BE49-F238E27FC236}">
                  <a16:creationId xmlns:a16="http://schemas.microsoft.com/office/drawing/2014/main" xmlns="" id="{4BD1E842-DA0D-4FA6-A023-6BB180496209}"/>
                </a:ext>
              </a:extLst>
            </p:cNvPr>
            <p:cNvCxnSpPr>
              <a:cxnSpLocks/>
              <a:stCxn id="75" idx="0"/>
              <a:endCxn id="76" idx="1"/>
            </p:cNvCxnSpPr>
            <p:nvPr/>
          </p:nvCxnSpPr>
          <p:spPr>
            <a:xfrm rot="5400000" flipH="1" flipV="1">
              <a:off x="4961979" y="1938504"/>
              <a:ext cx="473327" cy="752219"/>
            </a:xfrm>
            <a:prstGeom prst="bentConnector2">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连接符: 肘形 105">
              <a:extLst>
                <a:ext uri="{FF2B5EF4-FFF2-40B4-BE49-F238E27FC236}">
                  <a16:creationId xmlns:a16="http://schemas.microsoft.com/office/drawing/2014/main" xmlns="" id="{7480CD94-5EC9-4788-909A-020822D9D51A}"/>
                </a:ext>
              </a:extLst>
            </p:cNvPr>
            <p:cNvCxnSpPr>
              <a:cxnSpLocks/>
              <a:stCxn id="75" idx="3"/>
              <a:endCxn id="101" idx="1"/>
            </p:cNvCxnSpPr>
            <p:nvPr/>
          </p:nvCxnSpPr>
          <p:spPr>
            <a:xfrm>
              <a:off x="5424827" y="2845466"/>
              <a:ext cx="149925" cy="4343"/>
            </a:xfrm>
            <a:prstGeom prst="bentConnector3">
              <a:avLst>
                <a:gd name="adj1" fmla="val 50000"/>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连接符: 肘形 107">
              <a:extLst>
                <a:ext uri="{FF2B5EF4-FFF2-40B4-BE49-F238E27FC236}">
                  <a16:creationId xmlns:a16="http://schemas.microsoft.com/office/drawing/2014/main" xmlns="" id="{F2041088-3694-41B5-8DFE-F4DAF24590ED}"/>
                </a:ext>
              </a:extLst>
            </p:cNvPr>
            <p:cNvCxnSpPr>
              <a:cxnSpLocks/>
              <a:stCxn id="75" idx="2"/>
              <a:endCxn id="102" idx="1"/>
            </p:cNvCxnSpPr>
            <p:nvPr/>
          </p:nvCxnSpPr>
          <p:spPr>
            <a:xfrm rot="16200000" flipH="1">
              <a:off x="4944531" y="3017657"/>
              <a:ext cx="508222" cy="752219"/>
            </a:xfrm>
            <a:prstGeom prst="bentConnector2">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连接符: 肘形 108">
              <a:extLst>
                <a:ext uri="{FF2B5EF4-FFF2-40B4-BE49-F238E27FC236}">
                  <a16:creationId xmlns:a16="http://schemas.microsoft.com/office/drawing/2014/main" xmlns="" id="{446675EF-DA72-4BE4-9E91-7926347C4DBA}"/>
                </a:ext>
              </a:extLst>
            </p:cNvPr>
            <p:cNvCxnSpPr>
              <a:cxnSpLocks/>
              <a:stCxn id="76" idx="3"/>
              <a:endCxn id="103" idx="0"/>
            </p:cNvCxnSpPr>
            <p:nvPr/>
          </p:nvCxnSpPr>
          <p:spPr>
            <a:xfrm>
              <a:off x="6763480" y="2077949"/>
              <a:ext cx="661681" cy="569134"/>
            </a:xfrm>
            <a:prstGeom prst="bentConnector2">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连接符: 肘形 110">
              <a:extLst>
                <a:ext uri="{FF2B5EF4-FFF2-40B4-BE49-F238E27FC236}">
                  <a16:creationId xmlns:a16="http://schemas.microsoft.com/office/drawing/2014/main" xmlns="" id="{30B0CB94-F2FB-4DC2-8D48-C0BF05C5512D}"/>
                </a:ext>
              </a:extLst>
            </p:cNvPr>
            <p:cNvCxnSpPr>
              <a:cxnSpLocks/>
              <a:stCxn id="101" idx="3"/>
              <a:endCxn id="103" idx="1"/>
            </p:cNvCxnSpPr>
            <p:nvPr/>
          </p:nvCxnSpPr>
          <p:spPr>
            <a:xfrm flipV="1">
              <a:off x="6763480" y="2849086"/>
              <a:ext cx="142350" cy="723"/>
            </a:xfrm>
            <a:prstGeom prst="bentConnector3">
              <a:avLst>
                <a:gd name="adj1" fmla="val 50000"/>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连接符: 肘形 111">
              <a:extLst>
                <a:ext uri="{FF2B5EF4-FFF2-40B4-BE49-F238E27FC236}">
                  <a16:creationId xmlns:a16="http://schemas.microsoft.com/office/drawing/2014/main" xmlns="" id="{0D2B9DC3-2302-49E6-8F65-C71409C77383}"/>
                </a:ext>
              </a:extLst>
            </p:cNvPr>
            <p:cNvCxnSpPr>
              <a:cxnSpLocks/>
              <a:stCxn id="102" idx="3"/>
              <a:endCxn id="103" idx="2"/>
            </p:cNvCxnSpPr>
            <p:nvPr/>
          </p:nvCxnSpPr>
          <p:spPr>
            <a:xfrm flipV="1">
              <a:off x="6763480" y="3051089"/>
              <a:ext cx="661681" cy="596789"/>
            </a:xfrm>
            <a:prstGeom prst="bentConnector2">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3" name="矩形 112">
              <a:extLst>
                <a:ext uri="{FF2B5EF4-FFF2-40B4-BE49-F238E27FC236}">
                  <a16:creationId xmlns:a16="http://schemas.microsoft.com/office/drawing/2014/main" xmlns="" id="{6B71F1E9-4E37-4061-9088-6CFC6AFC819C}"/>
                </a:ext>
              </a:extLst>
            </p:cNvPr>
            <p:cNvSpPr/>
            <p:nvPr/>
          </p:nvSpPr>
          <p:spPr>
            <a:xfrm>
              <a:off x="2147126" y="3582095"/>
              <a:ext cx="1172160" cy="445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基础数据输入</a:t>
              </a:r>
            </a:p>
          </p:txBody>
        </p:sp>
        <p:sp>
          <p:nvSpPr>
            <p:cNvPr id="114" name="矩形 113">
              <a:extLst>
                <a:ext uri="{FF2B5EF4-FFF2-40B4-BE49-F238E27FC236}">
                  <a16:creationId xmlns:a16="http://schemas.microsoft.com/office/drawing/2014/main" xmlns="" id="{6B3AB9DC-18B8-467E-9BB6-6DF7C9BABD57}"/>
                </a:ext>
              </a:extLst>
            </p:cNvPr>
            <p:cNvSpPr/>
            <p:nvPr/>
          </p:nvSpPr>
          <p:spPr>
            <a:xfrm>
              <a:off x="2117080" y="2244420"/>
              <a:ext cx="1232252" cy="2170418"/>
            </a:xfrm>
            <a:prstGeom prst="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文本框 117">
              <a:extLst>
                <a:ext uri="{FF2B5EF4-FFF2-40B4-BE49-F238E27FC236}">
                  <a16:creationId xmlns:a16="http://schemas.microsoft.com/office/drawing/2014/main" xmlns="" id="{6DFA0758-A9DB-4649-9BF5-6D8FA9ECAD89}"/>
                </a:ext>
              </a:extLst>
            </p:cNvPr>
            <p:cNvSpPr txBox="1"/>
            <p:nvPr/>
          </p:nvSpPr>
          <p:spPr>
            <a:xfrm>
              <a:off x="2071753" y="4144546"/>
              <a:ext cx="980370" cy="253916"/>
            </a:xfrm>
            <a:prstGeom prst="rect">
              <a:avLst/>
            </a:prstGeom>
            <a:noFill/>
          </p:spPr>
          <p:txBody>
            <a:bodyPr wrap="square" rtlCol="0">
              <a:spAutoFit/>
            </a:bodyPr>
            <a:lstStyle/>
            <a:p>
              <a:r>
                <a:rPr lang="en-US" altLang="zh-CN" sz="1050" b="1" dirty="0">
                  <a:latin typeface="+mn-ea"/>
                </a:rPr>
                <a:t>APS</a:t>
              </a:r>
              <a:r>
                <a:rPr lang="zh-CN" altLang="en-US" sz="1050" b="1" dirty="0">
                  <a:latin typeface="+mn-ea"/>
                </a:rPr>
                <a:t>系统操作</a:t>
              </a:r>
            </a:p>
          </p:txBody>
        </p:sp>
        <p:cxnSp>
          <p:nvCxnSpPr>
            <p:cNvPr id="119" name="连接符: 肘形 118">
              <a:extLst>
                <a:ext uri="{FF2B5EF4-FFF2-40B4-BE49-F238E27FC236}">
                  <a16:creationId xmlns:a16="http://schemas.microsoft.com/office/drawing/2014/main" xmlns="" id="{50FEA993-7D59-4149-A9DF-743C1F282539}"/>
                </a:ext>
              </a:extLst>
            </p:cNvPr>
            <p:cNvCxnSpPr>
              <a:cxnSpLocks/>
              <a:stCxn id="113" idx="3"/>
              <a:endCxn id="75" idx="1"/>
            </p:cNvCxnSpPr>
            <p:nvPr/>
          </p:nvCxnSpPr>
          <p:spPr>
            <a:xfrm flipV="1">
              <a:off x="3319286" y="2845466"/>
              <a:ext cx="900953" cy="959200"/>
            </a:xfrm>
            <a:prstGeom prst="bentConnector3">
              <a:avLst>
                <a:gd name="adj1" fmla="val 35728"/>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连接符: 肘形 120">
              <a:extLst>
                <a:ext uri="{FF2B5EF4-FFF2-40B4-BE49-F238E27FC236}">
                  <a16:creationId xmlns:a16="http://schemas.microsoft.com/office/drawing/2014/main" xmlns="" id="{818D147F-2B51-41BA-BC1C-9F819F9B4AF2}"/>
                </a:ext>
              </a:extLst>
            </p:cNvPr>
            <p:cNvCxnSpPr>
              <a:cxnSpLocks/>
              <a:stCxn id="84" idx="1"/>
              <a:endCxn id="103" idx="0"/>
            </p:cNvCxnSpPr>
            <p:nvPr/>
          </p:nvCxnSpPr>
          <p:spPr>
            <a:xfrm rot="10800000" flipV="1">
              <a:off x="7425161" y="2140661"/>
              <a:ext cx="1066246" cy="506421"/>
            </a:xfrm>
            <a:prstGeom prst="bentConnector2">
              <a:avLst/>
            </a:prstGeom>
            <a:ln w="158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0031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13484" y="0"/>
            <a:ext cx="4965032" cy="6858000"/>
          </a:xfrm>
          <a:prstGeom prst="rect">
            <a:avLst/>
          </a:pr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cs typeface="+mn-ea"/>
              <a:sym typeface="+mn-lt"/>
            </a:endParaRPr>
          </a:p>
        </p:txBody>
      </p:sp>
      <p:pic>
        <p:nvPicPr>
          <p:cNvPr id="3" name="图片 2"/>
          <p:cNvPicPr>
            <a:picLocks noChangeAspect="1"/>
          </p:cNvPicPr>
          <p:nvPr/>
        </p:nvPicPr>
        <p:blipFill>
          <a:blip r:embed="rId3"/>
          <a:stretch>
            <a:fillRect/>
          </a:stretch>
        </p:blipFill>
        <p:spPr>
          <a:xfrm>
            <a:off x="0" y="429181"/>
            <a:ext cx="12192000" cy="6233745"/>
          </a:xfrm>
          <a:prstGeom prst="rect">
            <a:avLst/>
          </a:prstGeom>
        </p:spPr>
      </p:pic>
      <p:sp>
        <p:nvSpPr>
          <p:cNvPr id="4" name="文本框 3"/>
          <p:cNvSpPr txBox="1"/>
          <p:nvPr/>
        </p:nvSpPr>
        <p:spPr>
          <a:xfrm>
            <a:off x="2170001" y="1660921"/>
            <a:ext cx="7744428" cy="3770263"/>
          </a:xfrm>
          <a:prstGeom prst="rect">
            <a:avLst/>
          </a:prstGeom>
          <a:noFill/>
        </p:spPr>
        <p:txBody>
          <a:bodyPr wrap="none" rtlCol="0">
            <a:spAutoFit/>
            <a:scene3d>
              <a:camera prst="orthographicFront"/>
              <a:lightRig rig="threePt" dir="t"/>
            </a:scene3d>
            <a:sp3d contourW="12700"/>
          </a:bodyPr>
          <a:lstStyle/>
          <a:p>
            <a:pPr algn="ctr"/>
            <a:r>
              <a:rPr lang="en-US" altLang="zh-CN" sz="23900" b="1" dirty="0">
                <a:solidFill>
                  <a:schemeClr val="tx1">
                    <a:alpha val="4000"/>
                  </a:schemeClr>
                </a:solidFill>
                <a:latin typeface="思源黑体 CN Bold" panose="020B0800000000000000" pitchFamily="34" charset="-122"/>
                <a:ea typeface="思源黑体 CN Bold" panose="020B0800000000000000" pitchFamily="34" charset="-122"/>
                <a:cs typeface="+mn-ea"/>
                <a:sym typeface="+mn-lt"/>
              </a:rPr>
              <a:t>2021</a:t>
            </a:r>
            <a:endParaRPr lang="zh-CN" altLang="en-US" sz="23900" b="1" dirty="0">
              <a:solidFill>
                <a:schemeClr val="tx1">
                  <a:alpha val="4000"/>
                </a:schemeClr>
              </a:solidFill>
              <a:latin typeface="思源黑体 CN Bold" panose="020B0800000000000000" pitchFamily="34" charset="-122"/>
              <a:ea typeface="思源黑体 CN Bold" panose="020B0800000000000000" pitchFamily="34" charset="-122"/>
              <a:cs typeface="+mn-ea"/>
              <a:sym typeface="+mn-lt"/>
            </a:endParaRPr>
          </a:p>
        </p:txBody>
      </p:sp>
      <p:sp>
        <p:nvSpPr>
          <p:cNvPr id="6" name="文本框 5"/>
          <p:cNvSpPr txBox="1"/>
          <p:nvPr/>
        </p:nvSpPr>
        <p:spPr>
          <a:xfrm>
            <a:off x="3101128" y="2741405"/>
            <a:ext cx="6415222" cy="1323439"/>
          </a:xfrm>
          <a:prstGeom prst="rect">
            <a:avLst/>
          </a:prstGeom>
          <a:noFill/>
        </p:spPr>
        <p:txBody>
          <a:bodyPr wrap="square" rtlCol="0">
            <a:spAutoFit/>
            <a:scene3d>
              <a:camera prst="orthographicFront"/>
              <a:lightRig rig="threePt" dir="t"/>
            </a:scene3d>
            <a:sp3d contourW="12700"/>
          </a:bodyPr>
          <a:lstStyle/>
          <a:p>
            <a:pPr algn="dist"/>
            <a:r>
              <a:rPr lang="zh-CN" altLang="en-US" sz="8000" b="1" dirty="0">
                <a:gradFill>
                  <a:gsLst>
                    <a:gs pos="50000">
                      <a:schemeClr val="tx1">
                        <a:lumMod val="65000"/>
                        <a:lumOff val="35000"/>
                      </a:schemeClr>
                    </a:gs>
                    <a:gs pos="50000">
                      <a:schemeClr val="tx1">
                        <a:lumMod val="95000"/>
                        <a:lumOff val="5000"/>
                      </a:schemeClr>
                    </a:gs>
                  </a:gsLst>
                  <a:lin ang="5400000" scaled="1"/>
                </a:gradFill>
                <a:latin typeface="微软雅黑" panose="020B0503020204020204" pitchFamily="34" charset="-122"/>
                <a:ea typeface="微软雅黑" panose="020B0503020204020204" pitchFamily="34" charset="-122"/>
                <a:cs typeface="+mn-ea"/>
                <a:sym typeface="+mn-lt"/>
              </a:rPr>
              <a:t>感谢您的聆听</a:t>
            </a:r>
          </a:p>
        </p:txBody>
      </p:sp>
      <p:sp>
        <p:nvSpPr>
          <p:cNvPr id="7" name="文本框 6"/>
          <p:cNvSpPr txBox="1"/>
          <p:nvPr/>
        </p:nvSpPr>
        <p:spPr>
          <a:xfrm>
            <a:off x="3277142" y="3928100"/>
            <a:ext cx="6063194" cy="461665"/>
          </a:xfrm>
          <a:prstGeom prst="rect">
            <a:avLst/>
          </a:prstGeom>
          <a:noFill/>
        </p:spPr>
        <p:txBody>
          <a:bodyPr wrap="square" rtlCol="0">
            <a:spAutoFit/>
            <a:scene3d>
              <a:camera prst="orthographicFront"/>
              <a:lightRig rig="threePt" dir="t"/>
            </a:scene3d>
            <a:sp3d contourW="12700"/>
          </a:bodyPr>
          <a:lstStyle/>
          <a:p>
            <a:pPr algn="ctr"/>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THANK YOU FOR LISTENING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74713" y="945397"/>
            <a:ext cx="10442575" cy="5052447"/>
          </a:xfrm>
          <a:prstGeom prst="rect">
            <a:avLst/>
          </a:prstGeom>
          <a:solidFill>
            <a:srgbClr val="253C67"/>
          </a:solidFill>
          <a:ln>
            <a:noFill/>
          </a:ln>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3" name="矩形 12"/>
          <p:cNvSpPr/>
          <p:nvPr/>
        </p:nvSpPr>
        <p:spPr>
          <a:xfrm>
            <a:off x="874712" y="945397"/>
            <a:ext cx="10442575" cy="5052447"/>
          </a:xfrm>
          <a:prstGeom prst="rect">
            <a:avLst/>
          </a:prstGeom>
          <a:blipFill>
            <a:blip r:embed="rId3">
              <a:alphaModFix amt="33000"/>
            </a:blip>
            <a:stretch>
              <a:fillRect l="-13710" r="-13710"/>
            </a:stretch>
          </a:blipFill>
          <a:ln>
            <a:noFill/>
          </a:ln>
          <a:effectLst>
            <a:reflection stA="16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3613484" y="0"/>
            <a:ext cx="4965032" cy="227931"/>
          </a:xfrm>
          <a:prstGeom prst="rect">
            <a:avLst/>
          </a:pr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grpSp>
        <p:nvGrpSpPr>
          <p:cNvPr id="28" name="组合 27"/>
          <p:cNvGrpSpPr/>
          <p:nvPr/>
        </p:nvGrpSpPr>
        <p:grpSpPr>
          <a:xfrm>
            <a:off x="2946400" y="3716342"/>
            <a:ext cx="6299200" cy="1189137"/>
            <a:chOff x="2946400" y="2645624"/>
            <a:chExt cx="6299200" cy="1189137"/>
          </a:xfrm>
        </p:grpSpPr>
        <p:sp>
          <p:nvSpPr>
            <p:cNvPr id="20" name="文本框 19"/>
            <p:cNvSpPr txBox="1"/>
            <p:nvPr/>
          </p:nvSpPr>
          <p:spPr>
            <a:xfrm>
              <a:off x="2946400" y="3003764"/>
              <a:ext cx="6299200" cy="830997"/>
            </a:xfrm>
            <a:prstGeom prst="rect">
              <a:avLst/>
            </a:prstGeom>
            <a:noFill/>
          </p:spPr>
          <p:txBody>
            <a:bodyPr wrap="square" rtlCol="0">
              <a:spAutoFit/>
              <a:scene3d>
                <a:camera prst="orthographicFront"/>
                <a:lightRig rig="threePt" dir="t"/>
              </a:scene3d>
              <a:sp3d contourW="12700"/>
            </a:bodyPr>
            <a:lstStyle/>
            <a:p>
              <a:pPr algn="ctr"/>
              <a:r>
                <a:rPr lang="zh-CN" altLang="en-US" sz="4800" b="1" dirty="0">
                  <a:solidFill>
                    <a:schemeClr val="bg1"/>
                  </a:solidFill>
                  <a:latin typeface="微软雅黑" panose="020B0503020204020204" pitchFamily="34" charset="-122"/>
                  <a:ea typeface="微软雅黑" panose="020B0503020204020204" pitchFamily="34" charset="-122"/>
                  <a:cs typeface="+mn-ea"/>
                  <a:sym typeface="+mn-lt"/>
                </a:rPr>
                <a:t>产品介绍</a:t>
              </a:r>
            </a:p>
          </p:txBody>
        </p:sp>
        <p:sp>
          <p:nvSpPr>
            <p:cNvPr id="23" name="文本框 22"/>
            <p:cNvSpPr txBox="1"/>
            <p:nvPr/>
          </p:nvSpPr>
          <p:spPr>
            <a:xfrm>
              <a:off x="5160329" y="2645624"/>
              <a:ext cx="1871346" cy="461665"/>
            </a:xfrm>
            <a:prstGeom prst="rect">
              <a:avLst/>
            </a:prstGeom>
            <a:noFill/>
          </p:spPr>
          <p:txBody>
            <a:bodyPr wrap="none" rtlCol="0">
              <a:spAutoFit/>
              <a:scene3d>
                <a:camera prst="orthographicFront"/>
                <a:lightRig rig="threePt" dir="t"/>
              </a:scene3d>
              <a:sp3d contourW="12700"/>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mn-lt"/>
                </a:rPr>
                <a:t>PART TWO</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4" name="椭圆 3"/>
          <p:cNvSpPr/>
          <p:nvPr/>
        </p:nvSpPr>
        <p:spPr>
          <a:xfrm>
            <a:off x="5223711" y="1670690"/>
            <a:ext cx="1744579" cy="17445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rgbClr val="253C67"/>
                </a:solidFill>
                <a:latin typeface="微软雅黑" panose="020B0503020204020204" pitchFamily="34" charset="-122"/>
                <a:ea typeface="微软雅黑" panose="020B0503020204020204" pitchFamily="34" charset="-122"/>
              </a:rPr>
              <a:t>02</a:t>
            </a:r>
            <a:endParaRPr lang="zh-CN" altLang="en-US" sz="6600" b="1" dirty="0">
              <a:solidFill>
                <a:srgbClr val="253C67"/>
              </a:solidFill>
              <a:latin typeface="微软雅黑" panose="020B0503020204020204" pitchFamily="34" charset="-122"/>
              <a:ea typeface="微软雅黑" panose="020B0503020204020204" pitchFamily="34" charset="-122"/>
            </a:endParaRPr>
          </a:p>
        </p:txBody>
      </p:sp>
      <p:sp>
        <p:nvSpPr>
          <p:cNvPr id="18" name="矩形 17"/>
          <p:cNvSpPr/>
          <p:nvPr/>
        </p:nvSpPr>
        <p:spPr>
          <a:xfrm>
            <a:off x="3613484" y="6623042"/>
            <a:ext cx="4965032" cy="227931"/>
          </a:xfrm>
          <a:prstGeom prst="rect">
            <a:avLst/>
          </a:pr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415777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643270" y="1270224"/>
            <a:ext cx="1003724" cy="938905"/>
            <a:chOff x="4116949" y="1605269"/>
            <a:chExt cx="965576" cy="965576"/>
          </a:xfrm>
        </p:grpSpPr>
        <p:sp>
          <p:nvSpPr>
            <p:cNvPr id="29" name="椭圆 28"/>
            <p:cNvSpPr/>
            <p:nvPr/>
          </p:nvSpPr>
          <p:spPr>
            <a:xfrm>
              <a:off x="4116949" y="1605269"/>
              <a:ext cx="965576" cy="965576"/>
            </a:xfrm>
            <a:prstGeom prst="ellipse">
              <a:avLst/>
            </a:prstGeom>
            <a:solidFill>
              <a:srgbClr val="22487B"/>
            </a:solidFill>
            <a:ln w="28575" cap="flat">
              <a:solidFill>
                <a:srgbClr val="22487B"/>
              </a:solidFill>
              <a:prstDash val="solid"/>
              <a:miter lim="800000"/>
            </a:ln>
            <a:effectLst>
              <a:outerShdw blurRad="228600" dist="228600" dir="5400000" algn="t" rotWithShape="0">
                <a:schemeClr val="tx1">
                  <a:lumMod val="85000"/>
                  <a:lumOff val="15000"/>
                  <a:alpha val="8000"/>
                </a:schemeClr>
              </a:outerShdw>
            </a:effectLst>
          </p:spPr>
          <p:txBody>
            <a:bodyPr vert="horz" wrap="square" lIns="243784" tIns="121892" rIns="243784" bIns="121892" numCol="1" anchor="t" anchorCtr="0" compatLnSpc="1"/>
            <a:lstStyle/>
            <a:p>
              <a:pPr>
                <a:lnSpc>
                  <a:spcPct val="130000"/>
                </a:lnSpc>
              </a:pPr>
              <a:endParaRPr lang="zh-CN" altLang="en-US" sz="1065" dirty="0">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p:txBody>
        </p:sp>
        <p:sp>
          <p:nvSpPr>
            <p:cNvPr id="30" name="KSO_Shape"/>
            <p:cNvSpPr/>
            <p:nvPr/>
          </p:nvSpPr>
          <p:spPr bwMode="auto">
            <a:xfrm>
              <a:off x="4365794" y="1854116"/>
              <a:ext cx="467886" cy="467882"/>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30000"/>
                </a:lnSpc>
              </a:pPr>
              <a:endParaRPr lang="zh-CN" altLang="en-US" sz="1065" dirty="0">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p:txBody>
        </p:sp>
      </p:grpSp>
      <p:sp>
        <p:nvSpPr>
          <p:cNvPr id="59" name="圆角矩形 46"/>
          <p:cNvSpPr/>
          <p:nvPr/>
        </p:nvSpPr>
        <p:spPr>
          <a:xfrm>
            <a:off x="7047881" y="5201176"/>
            <a:ext cx="1041864" cy="24503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规则引擎</a:t>
            </a:r>
          </a:p>
        </p:txBody>
      </p:sp>
      <p:sp>
        <p:nvSpPr>
          <p:cNvPr id="64" name="MH_SubTitle_1"/>
          <p:cNvSpPr>
            <a:spLocks noChangeArrowheads="1"/>
          </p:cNvSpPr>
          <p:nvPr/>
        </p:nvSpPr>
        <p:spPr bwMode="auto">
          <a:xfrm flipH="1">
            <a:off x="1924070" y="4735914"/>
            <a:ext cx="1095172" cy="287771"/>
          </a:xfrm>
          <a:prstGeom prst="rect">
            <a:avLst/>
          </a:prstGeom>
          <a:noFill/>
        </p:spPr>
        <p:txBody>
          <a:bodyPr wrap="none" rtlCol="0">
            <a:spAutoFit/>
          </a:bodyPr>
          <a:lstStyle/>
          <a:p>
            <a:pPr>
              <a:lnSpc>
                <a:spcPct val="130000"/>
              </a:lnSpc>
            </a:pPr>
            <a:r>
              <a:rPr lang="zh-CN" altLang="en-US" sz="1065" b="1" dirty="0">
                <a:latin typeface="微软雅黑" panose="020B0503020204020204" pitchFamily="34" charset="-122"/>
                <a:ea typeface="微软雅黑" panose="020B0503020204020204" pitchFamily="34" charset="-122"/>
                <a:cs typeface="微软雅黑" panose="020B0503020204020204" pitchFamily="34" charset="-122"/>
                <a:sym typeface="思源黑体旧字形 Light" panose="020B0300000000000000" pitchFamily="34" charset="-128"/>
              </a:rPr>
              <a:t>基础模型</a:t>
            </a:r>
            <a:r>
              <a:rPr lang="en-US" altLang="zh-CN" sz="1065" b="1" dirty="0">
                <a:latin typeface="微软雅黑" panose="020B0503020204020204" pitchFamily="34" charset="-122"/>
                <a:ea typeface="微软雅黑" panose="020B0503020204020204" pitchFamily="34" charset="-122"/>
                <a:cs typeface="微软雅黑" panose="020B0503020204020204" pitchFamily="34" charset="-122"/>
                <a:sym typeface="思源黑体旧字形 Light" panose="020B0300000000000000" pitchFamily="34" charset="-128"/>
              </a:rPr>
              <a:t>&amp;</a:t>
            </a:r>
            <a:r>
              <a:rPr lang="zh-CN" altLang="en-US" sz="1065" b="1" dirty="0">
                <a:latin typeface="微软雅黑" panose="020B0503020204020204" pitchFamily="34" charset="-122"/>
                <a:ea typeface="微软雅黑" panose="020B0503020204020204" pitchFamily="34" charset="-122"/>
                <a:cs typeface="微软雅黑" panose="020B0503020204020204" pitchFamily="34" charset="-122"/>
                <a:sym typeface="思源黑体旧字形 Light" panose="020B0300000000000000" pitchFamily="34" charset="-128"/>
              </a:rPr>
              <a:t>功能</a:t>
            </a:r>
          </a:p>
        </p:txBody>
      </p:sp>
      <p:cxnSp>
        <p:nvCxnSpPr>
          <p:cNvPr id="65" name="直接连接符 84"/>
          <p:cNvCxnSpPr/>
          <p:nvPr/>
        </p:nvCxnSpPr>
        <p:spPr>
          <a:xfrm flipV="1">
            <a:off x="1964871" y="5111865"/>
            <a:ext cx="9713529" cy="3428"/>
          </a:xfrm>
          <a:prstGeom prst="line">
            <a:avLst/>
          </a:prstGeom>
          <a:ln w="19050">
            <a:solidFill>
              <a:schemeClr val="bg2">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66" name="组合 65"/>
          <p:cNvGrpSpPr/>
          <p:nvPr/>
        </p:nvGrpSpPr>
        <p:grpSpPr>
          <a:xfrm>
            <a:off x="646786" y="4690582"/>
            <a:ext cx="1003724" cy="938905"/>
            <a:chOff x="4097899" y="4979900"/>
            <a:chExt cx="965576" cy="965576"/>
          </a:xfrm>
        </p:grpSpPr>
        <p:sp>
          <p:nvSpPr>
            <p:cNvPr id="67" name="椭圆 66"/>
            <p:cNvSpPr/>
            <p:nvPr/>
          </p:nvSpPr>
          <p:spPr>
            <a:xfrm>
              <a:off x="4097899" y="4979900"/>
              <a:ext cx="965576" cy="965576"/>
            </a:xfrm>
            <a:prstGeom prst="ellipse">
              <a:avLst/>
            </a:prstGeom>
            <a:solidFill>
              <a:srgbClr val="22487B"/>
            </a:solidFill>
            <a:ln w="28575" cap="flat">
              <a:solidFill>
                <a:srgbClr val="22487B"/>
              </a:solidFill>
              <a:prstDash val="solid"/>
              <a:miter lim="800000"/>
            </a:ln>
            <a:effectLst>
              <a:outerShdw blurRad="228600" dist="228600" dir="5400000" algn="t" rotWithShape="0">
                <a:schemeClr val="tx1">
                  <a:lumMod val="85000"/>
                  <a:lumOff val="15000"/>
                  <a:alpha val="6000"/>
                </a:schemeClr>
              </a:outerShdw>
            </a:effectLst>
          </p:spPr>
          <p:txBody>
            <a:bodyPr vert="horz" wrap="square" lIns="243784" tIns="121892" rIns="243784" bIns="121892" numCol="1" anchor="t" anchorCtr="0" compatLnSpc="1"/>
            <a:lstStyle/>
            <a:p>
              <a:pPr>
                <a:lnSpc>
                  <a:spcPct val="130000"/>
                </a:lnSpc>
              </a:pPr>
              <a:endParaRPr lang="zh-CN" altLang="en-US" sz="1065" dirty="0">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p:txBody>
        </p:sp>
        <p:sp>
          <p:nvSpPr>
            <p:cNvPr id="72" name="KSO_Shape"/>
            <p:cNvSpPr/>
            <p:nvPr/>
          </p:nvSpPr>
          <p:spPr bwMode="auto">
            <a:xfrm>
              <a:off x="4349773" y="5169775"/>
              <a:ext cx="461828" cy="585826"/>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lnSpc>
                  <a:spcPct val="130000"/>
                </a:lnSpc>
                <a:defRPr/>
              </a:pPr>
              <a:endParaRPr lang="zh-CN" altLang="en-US" sz="1065" dirty="0">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p:txBody>
        </p:sp>
      </p:grpSp>
      <p:sp>
        <p:nvSpPr>
          <p:cNvPr id="90" name="椭圆 89"/>
          <p:cNvSpPr/>
          <p:nvPr/>
        </p:nvSpPr>
        <p:spPr>
          <a:xfrm>
            <a:off x="646786" y="5727780"/>
            <a:ext cx="1003724" cy="938905"/>
          </a:xfrm>
          <a:prstGeom prst="ellipse">
            <a:avLst/>
          </a:prstGeom>
          <a:solidFill>
            <a:srgbClr val="22487B"/>
          </a:solidFill>
          <a:ln w="28575" cap="flat">
            <a:solidFill>
              <a:srgbClr val="22487B"/>
            </a:solidFill>
            <a:prstDash val="solid"/>
            <a:miter lim="800000"/>
          </a:ln>
          <a:effectLst>
            <a:outerShdw blurRad="228600" dist="228600" dir="5400000" algn="t" rotWithShape="0">
              <a:schemeClr val="tx1">
                <a:lumMod val="85000"/>
                <a:lumOff val="15000"/>
                <a:alpha val="5000"/>
              </a:schemeClr>
            </a:outerShdw>
          </a:effectLst>
        </p:spPr>
        <p:txBody>
          <a:bodyPr vert="horz" wrap="square" lIns="243784" tIns="121892" rIns="243784" bIns="121892" numCol="1" anchor="t" anchorCtr="0" compatLnSpc="1"/>
          <a:lstStyle/>
          <a:p>
            <a:pPr>
              <a:lnSpc>
                <a:spcPct val="130000"/>
              </a:lnSpc>
            </a:pPr>
            <a:endParaRPr lang="zh-CN" altLang="en-US" sz="1065" dirty="0">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p:txBody>
      </p:sp>
      <p:sp>
        <p:nvSpPr>
          <p:cNvPr id="91" name="Freeform 203"/>
          <p:cNvSpPr>
            <a:spLocks noChangeAspect="1" noEditPoints="1"/>
          </p:cNvSpPr>
          <p:nvPr/>
        </p:nvSpPr>
        <p:spPr bwMode="auto">
          <a:xfrm>
            <a:off x="891667" y="5960611"/>
            <a:ext cx="513963" cy="462449"/>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lIns="325045" tIns="162523" rIns="325045" bIns="162523"/>
          <a:lstStyle/>
          <a:p>
            <a:pPr defTabSz="3246755">
              <a:lnSpc>
                <a:spcPct val="130000"/>
              </a:lnSpc>
              <a:defRPr/>
            </a:pPr>
            <a:endParaRPr lang="zh-CN" altLang="en-US" sz="1065" dirty="0">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p:txBody>
      </p:sp>
      <p:sp>
        <p:nvSpPr>
          <p:cNvPr id="97" name="圆角矩形 65"/>
          <p:cNvSpPr/>
          <p:nvPr/>
        </p:nvSpPr>
        <p:spPr>
          <a:xfrm>
            <a:off x="3188616" y="5203473"/>
            <a:ext cx="748445" cy="237951"/>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MRP</a:t>
            </a: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模型</a:t>
            </a:r>
          </a:p>
        </p:txBody>
      </p:sp>
      <p:sp>
        <p:nvSpPr>
          <p:cNvPr id="100" name="圆角矩形 68"/>
          <p:cNvSpPr/>
          <p:nvPr/>
        </p:nvSpPr>
        <p:spPr>
          <a:xfrm>
            <a:off x="4194545" y="5203478"/>
            <a:ext cx="748445" cy="237951"/>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latin typeface="微软雅黑" panose="020B0503020204020204" pitchFamily="34" charset="-122"/>
                <a:ea typeface="微软雅黑" panose="020B0503020204020204" pitchFamily="34" charset="-122"/>
              </a:rPr>
              <a:t>粗能力模型</a:t>
            </a:r>
          </a:p>
        </p:txBody>
      </p:sp>
      <p:sp>
        <p:nvSpPr>
          <p:cNvPr id="103" name="圆角矩形 71"/>
          <p:cNvSpPr/>
          <p:nvPr/>
        </p:nvSpPr>
        <p:spPr>
          <a:xfrm>
            <a:off x="5149551" y="5203479"/>
            <a:ext cx="748445" cy="24849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排产模型</a:t>
            </a:r>
          </a:p>
        </p:txBody>
      </p:sp>
      <p:sp>
        <p:nvSpPr>
          <p:cNvPr id="106" name="圆角矩形 74"/>
          <p:cNvSpPr/>
          <p:nvPr/>
        </p:nvSpPr>
        <p:spPr>
          <a:xfrm>
            <a:off x="6098716" y="5203479"/>
            <a:ext cx="748445" cy="24849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仿真模型</a:t>
            </a:r>
          </a:p>
        </p:txBody>
      </p:sp>
      <p:sp>
        <p:nvSpPr>
          <p:cNvPr id="109" name="圆角矩形 77"/>
          <p:cNvSpPr/>
          <p:nvPr/>
        </p:nvSpPr>
        <p:spPr>
          <a:xfrm>
            <a:off x="2196411" y="5209201"/>
            <a:ext cx="748445" cy="232224"/>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项目模型</a:t>
            </a:r>
          </a:p>
        </p:txBody>
      </p:sp>
      <p:sp>
        <p:nvSpPr>
          <p:cNvPr id="73" name="椭圆 72"/>
          <p:cNvSpPr/>
          <p:nvPr/>
        </p:nvSpPr>
        <p:spPr>
          <a:xfrm>
            <a:off x="643270" y="2516222"/>
            <a:ext cx="1003724" cy="938905"/>
          </a:xfrm>
          <a:prstGeom prst="ellipse">
            <a:avLst/>
          </a:prstGeom>
          <a:solidFill>
            <a:srgbClr val="22487B"/>
          </a:solidFill>
          <a:ln w="28575" cap="flat">
            <a:solidFill>
              <a:srgbClr val="22487B"/>
            </a:solidFill>
            <a:prstDash val="solid"/>
            <a:miter lim="800000"/>
          </a:ln>
          <a:effectLst>
            <a:outerShdw blurRad="228600" dist="228600" dir="5400000" algn="t" rotWithShape="0">
              <a:schemeClr val="tx1">
                <a:lumMod val="85000"/>
                <a:lumOff val="15000"/>
                <a:alpha val="5000"/>
              </a:schemeClr>
            </a:outerShdw>
          </a:effectLst>
        </p:spPr>
        <p:txBody>
          <a:bodyPr vert="horz" wrap="square" lIns="243784" tIns="121892" rIns="243784" bIns="121892" numCol="1" anchor="t" anchorCtr="0" compatLnSpc="1"/>
          <a:lstStyle/>
          <a:p>
            <a:pPr>
              <a:lnSpc>
                <a:spcPct val="130000"/>
              </a:lnSpc>
            </a:pPr>
            <a:endParaRPr lang="zh-CN" altLang="en-US" sz="1065" dirty="0">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p:txBody>
      </p:sp>
      <p:sp>
        <p:nvSpPr>
          <p:cNvPr id="75" name="MH_SubTitle_1"/>
          <p:cNvSpPr>
            <a:spLocks noChangeArrowheads="1"/>
          </p:cNvSpPr>
          <p:nvPr/>
        </p:nvSpPr>
        <p:spPr bwMode="auto">
          <a:xfrm flipH="1">
            <a:off x="1923125" y="5855700"/>
            <a:ext cx="1138453" cy="287771"/>
          </a:xfrm>
          <a:prstGeom prst="rect">
            <a:avLst/>
          </a:prstGeom>
          <a:noFill/>
        </p:spPr>
        <p:txBody>
          <a:bodyPr wrap="none" rtlCol="0">
            <a:spAutoFit/>
          </a:bodyPr>
          <a:lstStyle/>
          <a:p>
            <a:pPr>
              <a:lnSpc>
                <a:spcPct val="130000"/>
              </a:lnSpc>
            </a:pPr>
            <a:r>
              <a:rPr lang="zh-CN" altLang="en-US" sz="1065" b="1" dirty="0">
                <a:latin typeface="微软雅黑" panose="020B0503020204020204" pitchFamily="34" charset="-122"/>
                <a:ea typeface="微软雅黑" panose="020B0503020204020204" pitchFamily="34" charset="-122"/>
                <a:cs typeface="+mn-ea"/>
                <a:sym typeface="思源黑体旧字形 Light" panose="020B0300000000000000" pitchFamily="34" charset="-128"/>
              </a:rPr>
              <a:t>制造系统元模型</a:t>
            </a:r>
          </a:p>
        </p:txBody>
      </p:sp>
      <p:cxnSp>
        <p:nvCxnSpPr>
          <p:cNvPr id="76" name="直接连接符 84"/>
          <p:cNvCxnSpPr/>
          <p:nvPr/>
        </p:nvCxnSpPr>
        <p:spPr>
          <a:xfrm flipV="1">
            <a:off x="1963926" y="6235065"/>
            <a:ext cx="9714474" cy="14"/>
          </a:xfrm>
          <a:prstGeom prst="line">
            <a:avLst/>
          </a:prstGeom>
          <a:ln w="19050">
            <a:solidFill>
              <a:schemeClr val="bg2">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77" name="圆角矩形 65"/>
          <p:cNvSpPr/>
          <p:nvPr/>
        </p:nvSpPr>
        <p:spPr>
          <a:xfrm>
            <a:off x="3188616" y="6328987"/>
            <a:ext cx="748445" cy="414448"/>
          </a:xfrm>
          <a:prstGeom prst="roundRect">
            <a:avLst/>
          </a:prstGeom>
          <a:solidFill>
            <a:srgbClr val="92D050"/>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资源模型</a:t>
            </a:r>
          </a:p>
        </p:txBody>
      </p:sp>
      <p:sp>
        <p:nvSpPr>
          <p:cNvPr id="81" name="圆角矩形 68"/>
          <p:cNvSpPr/>
          <p:nvPr/>
        </p:nvSpPr>
        <p:spPr>
          <a:xfrm>
            <a:off x="4181766" y="6326673"/>
            <a:ext cx="748445" cy="414448"/>
          </a:xfrm>
          <a:prstGeom prst="roundRect">
            <a:avLst/>
          </a:prstGeom>
          <a:solidFill>
            <a:srgbClr val="92D050"/>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工艺模型</a:t>
            </a:r>
          </a:p>
        </p:txBody>
      </p:sp>
      <p:sp>
        <p:nvSpPr>
          <p:cNvPr id="112" name="圆角矩形 77"/>
          <p:cNvSpPr/>
          <p:nvPr/>
        </p:nvSpPr>
        <p:spPr>
          <a:xfrm>
            <a:off x="2195466" y="6328987"/>
            <a:ext cx="748445" cy="420254"/>
          </a:xfrm>
          <a:prstGeom prst="roundRect">
            <a:avLst/>
          </a:prstGeom>
          <a:solidFill>
            <a:srgbClr val="92D050"/>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需求模型</a:t>
            </a:r>
          </a:p>
        </p:txBody>
      </p:sp>
      <p:grpSp>
        <p:nvGrpSpPr>
          <p:cNvPr id="115" name="组合 114"/>
          <p:cNvGrpSpPr/>
          <p:nvPr/>
        </p:nvGrpSpPr>
        <p:grpSpPr>
          <a:xfrm>
            <a:off x="612663" y="3608852"/>
            <a:ext cx="1003724" cy="938905"/>
            <a:chOff x="4777349" y="3344972"/>
            <a:chExt cx="965576" cy="965576"/>
          </a:xfrm>
        </p:grpSpPr>
        <p:sp>
          <p:nvSpPr>
            <p:cNvPr id="116" name="椭圆 115"/>
            <p:cNvSpPr/>
            <p:nvPr/>
          </p:nvSpPr>
          <p:spPr>
            <a:xfrm>
              <a:off x="4777349" y="3344972"/>
              <a:ext cx="965576" cy="965576"/>
            </a:xfrm>
            <a:prstGeom prst="ellipse">
              <a:avLst/>
            </a:prstGeom>
            <a:solidFill>
              <a:srgbClr val="22487B"/>
            </a:solidFill>
            <a:ln w="28575" cap="flat">
              <a:solidFill>
                <a:srgbClr val="22487B"/>
              </a:solidFill>
              <a:prstDash val="solid"/>
              <a:miter lim="800000"/>
            </a:ln>
            <a:effectLst>
              <a:outerShdw blurRad="228600" dist="228600" dir="5400000" algn="t" rotWithShape="0">
                <a:schemeClr val="tx1">
                  <a:lumMod val="85000"/>
                  <a:lumOff val="15000"/>
                  <a:alpha val="5000"/>
                </a:schemeClr>
              </a:outerShdw>
            </a:effectLst>
          </p:spPr>
          <p:txBody>
            <a:bodyPr vert="horz" wrap="square" lIns="243784" tIns="121892" rIns="243784" bIns="121892" numCol="1" anchor="t" anchorCtr="0" compatLnSpc="1"/>
            <a:lstStyle/>
            <a:p>
              <a:pPr>
                <a:lnSpc>
                  <a:spcPct val="130000"/>
                </a:lnSpc>
              </a:pPr>
              <a:endParaRPr lang="zh-CN" altLang="en-US" sz="1065" dirty="0">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p:txBody>
        </p:sp>
        <p:sp>
          <p:nvSpPr>
            <p:cNvPr id="117" name="KSO_Shape"/>
            <p:cNvSpPr/>
            <p:nvPr/>
          </p:nvSpPr>
          <p:spPr bwMode="auto">
            <a:xfrm>
              <a:off x="4974429" y="3534853"/>
              <a:ext cx="546016" cy="509614"/>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lnSpc>
                  <a:spcPct val="130000"/>
                </a:lnSpc>
                <a:defRPr/>
              </a:pPr>
              <a:endParaRPr lang="zh-CN" altLang="en-US" sz="1065" dirty="0">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p:txBody>
        </p:sp>
      </p:grpSp>
      <p:sp>
        <p:nvSpPr>
          <p:cNvPr id="118" name="MH_SubTitle_1"/>
          <p:cNvSpPr>
            <a:spLocks noChangeArrowheads="1"/>
          </p:cNvSpPr>
          <p:nvPr/>
        </p:nvSpPr>
        <p:spPr bwMode="auto">
          <a:xfrm flipH="1">
            <a:off x="1931270" y="3619914"/>
            <a:ext cx="1095172" cy="287771"/>
          </a:xfrm>
          <a:prstGeom prst="rect">
            <a:avLst/>
          </a:prstGeom>
          <a:noFill/>
        </p:spPr>
        <p:txBody>
          <a:bodyPr wrap="none" rtlCol="0">
            <a:spAutoFit/>
          </a:bodyPr>
          <a:lstStyle/>
          <a:p>
            <a:pPr>
              <a:lnSpc>
                <a:spcPct val="130000"/>
              </a:lnSpc>
            </a:pPr>
            <a:r>
              <a:rPr lang="zh-CN" altLang="en-US" sz="1065" b="1" dirty="0">
                <a:latin typeface="微软雅黑" panose="020B0503020204020204" pitchFamily="34" charset="-122"/>
                <a:ea typeface="微软雅黑" panose="020B0503020204020204" pitchFamily="34" charset="-122"/>
                <a:cs typeface="微软雅黑" panose="020B0503020204020204" pitchFamily="34" charset="-122"/>
                <a:sym typeface="思源黑体旧字形 Light" panose="020B0300000000000000" pitchFamily="34" charset="-128"/>
              </a:rPr>
              <a:t>行业</a:t>
            </a:r>
            <a:r>
              <a:rPr lang="en-US" altLang="zh-CN" sz="1065" b="1" dirty="0">
                <a:latin typeface="微软雅黑" panose="020B0503020204020204" pitchFamily="34" charset="-122"/>
                <a:ea typeface="微软雅黑" panose="020B0503020204020204" pitchFamily="34" charset="-122"/>
                <a:cs typeface="微软雅黑" panose="020B0503020204020204" pitchFamily="34" charset="-122"/>
                <a:sym typeface="思源黑体旧字形 Light" panose="020B0300000000000000" pitchFamily="34" charset="-128"/>
              </a:rPr>
              <a:t>&amp;</a:t>
            </a:r>
            <a:r>
              <a:rPr lang="zh-CN" altLang="en-US" sz="1065" b="1" dirty="0">
                <a:latin typeface="微软雅黑" panose="020B0503020204020204" pitchFamily="34" charset="-122"/>
                <a:ea typeface="微软雅黑" panose="020B0503020204020204" pitchFamily="34" charset="-122"/>
                <a:cs typeface="微软雅黑" panose="020B0503020204020204" pitchFamily="34" charset="-122"/>
                <a:sym typeface="思源黑体旧字形 Light" panose="020B0300000000000000" pitchFamily="34" charset="-128"/>
              </a:rPr>
              <a:t>特征模板</a:t>
            </a:r>
          </a:p>
        </p:txBody>
      </p:sp>
      <p:cxnSp>
        <p:nvCxnSpPr>
          <p:cNvPr id="119" name="直接连接符 84"/>
          <p:cNvCxnSpPr/>
          <p:nvPr/>
        </p:nvCxnSpPr>
        <p:spPr>
          <a:xfrm flipV="1">
            <a:off x="1972071" y="3966830"/>
            <a:ext cx="9706329" cy="32463"/>
          </a:xfrm>
          <a:prstGeom prst="line">
            <a:avLst/>
          </a:prstGeom>
          <a:ln w="19050">
            <a:solidFill>
              <a:schemeClr val="bg2">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20" name="圆角矩形 65"/>
          <p:cNvSpPr/>
          <p:nvPr/>
        </p:nvSpPr>
        <p:spPr>
          <a:xfrm>
            <a:off x="3169380" y="4108494"/>
            <a:ext cx="748445" cy="420275"/>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印刷</a:t>
            </a:r>
            <a:endParaRPr lang="en-US" altLang="zh-CN" sz="935" dirty="0">
              <a:solidFill>
                <a:schemeClr val="tx1"/>
              </a:solidFill>
              <a:latin typeface="微软雅黑" panose="020B0503020204020204" pitchFamily="34" charset="-122"/>
              <a:ea typeface="微软雅黑" panose="020B0503020204020204" pitchFamily="34" charset="-122"/>
            </a:endParaRPr>
          </a:p>
          <a:p>
            <a:pPr algn="ctr"/>
            <a:r>
              <a:rPr lang="zh-CN" altLang="en-US" sz="935" dirty="0">
                <a:solidFill>
                  <a:schemeClr val="tx1"/>
                </a:solidFill>
                <a:latin typeface="微软雅黑" panose="020B0503020204020204" pitchFamily="34" charset="-122"/>
                <a:ea typeface="微软雅黑" panose="020B0503020204020204" pitchFamily="34" charset="-122"/>
              </a:rPr>
              <a:t>模板</a:t>
            </a:r>
          </a:p>
        </p:txBody>
      </p:sp>
      <p:sp>
        <p:nvSpPr>
          <p:cNvPr id="121" name="圆角矩形 68"/>
          <p:cNvSpPr/>
          <p:nvPr/>
        </p:nvSpPr>
        <p:spPr>
          <a:xfrm>
            <a:off x="4194545" y="4102071"/>
            <a:ext cx="748445" cy="420263"/>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刀具</a:t>
            </a:r>
            <a:endParaRPr lang="en-US" altLang="zh-CN" sz="935" dirty="0">
              <a:solidFill>
                <a:schemeClr val="tx1"/>
              </a:solidFill>
              <a:latin typeface="微软雅黑" panose="020B0503020204020204" pitchFamily="34" charset="-122"/>
              <a:ea typeface="微软雅黑" panose="020B0503020204020204" pitchFamily="34" charset="-122"/>
            </a:endParaRPr>
          </a:p>
          <a:p>
            <a:pPr algn="ctr"/>
            <a:r>
              <a:rPr lang="zh-CN" altLang="en-US" sz="935" dirty="0">
                <a:solidFill>
                  <a:schemeClr val="tx1"/>
                </a:solidFill>
                <a:latin typeface="微软雅黑" panose="020B0503020204020204" pitchFamily="34" charset="-122"/>
                <a:ea typeface="微软雅黑" panose="020B0503020204020204" pitchFamily="34" charset="-122"/>
              </a:rPr>
              <a:t>模板</a:t>
            </a:r>
          </a:p>
        </p:txBody>
      </p:sp>
      <p:sp>
        <p:nvSpPr>
          <p:cNvPr id="122" name="圆角矩形 71"/>
          <p:cNvSpPr/>
          <p:nvPr/>
        </p:nvSpPr>
        <p:spPr>
          <a:xfrm>
            <a:off x="5149551" y="4102071"/>
            <a:ext cx="748445" cy="41432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3C</a:t>
            </a: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精工</a:t>
            </a:r>
            <a:endParaRPr lang="en-US" altLang="zh-CN"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模板</a:t>
            </a:r>
            <a:endParaRPr lang="en-US" altLang="zh-CN"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3" name="圆角矩形 74"/>
          <p:cNvSpPr/>
          <p:nvPr/>
        </p:nvSpPr>
        <p:spPr>
          <a:xfrm>
            <a:off x="6090285" y="4093210"/>
            <a:ext cx="874395" cy="414020"/>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PCB/PCBA</a:t>
            </a:r>
          </a:p>
          <a:p>
            <a:pPr algn="ct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模板</a:t>
            </a:r>
          </a:p>
        </p:txBody>
      </p:sp>
      <p:sp>
        <p:nvSpPr>
          <p:cNvPr id="124" name="圆角矩形 77"/>
          <p:cNvSpPr/>
          <p:nvPr/>
        </p:nvSpPr>
        <p:spPr>
          <a:xfrm>
            <a:off x="2203611" y="4093200"/>
            <a:ext cx="748445" cy="420283"/>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重型装备</a:t>
            </a:r>
            <a:endParaRPr lang="en-US" altLang="zh-CN" sz="935" dirty="0">
              <a:solidFill>
                <a:schemeClr val="tx1"/>
              </a:solidFill>
              <a:latin typeface="微软雅黑" panose="020B0503020204020204" pitchFamily="34" charset="-122"/>
              <a:ea typeface="微软雅黑" panose="020B0503020204020204" pitchFamily="34" charset="-122"/>
            </a:endParaRPr>
          </a:p>
          <a:p>
            <a:pPr algn="ctr"/>
            <a:r>
              <a:rPr lang="zh-CN" altLang="en-US" sz="935" dirty="0">
                <a:solidFill>
                  <a:schemeClr val="tx1"/>
                </a:solidFill>
                <a:latin typeface="微软雅黑" panose="020B0503020204020204" pitchFamily="34" charset="-122"/>
                <a:ea typeface="微软雅黑" panose="020B0503020204020204" pitchFamily="34" charset="-122"/>
              </a:rPr>
              <a:t>模板</a:t>
            </a:r>
          </a:p>
        </p:txBody>
      </p:sp>
      <p:sp>
        <p:nvSpPr>
          <p:cNvPr id="128" name="圆角矩形 46"/>
          <p:cNvSpPr/>
          <p:nvPr/>
        </p:nvSpPr>
        <p:spPr>
          <a:xfrm>
            <a:off x="7047881" y="5503476"/>
            <a:ext cx="1041864" cy="24503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工作流引擎</a:t>
            </a:r>
          </a:p>
        </p:txBody>
      </p:sp>
      <p:sp>
        <p:nvSpPr>
          <p:cNvPr id="129" name="圆角矩形 46"/>
          <p:cNvSpPr/>
          <p:nvPr/>
        </p:nvSpPr>
        <p:spPr>
          <a:xfrm>
            <a:off x="8285255" y="5201176"/>
            <a:ext cx="1041864" cy="24503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锁定</a:t>
            </a:r>
            <a:r>
              <a:rPr lang="en-US" altLang="zh-CN"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解锁</a:t>
            </a:r>
          </a:p>
        </p:txBody>
      </p:sp>
      <p:sp>
        <p:nvSpPr>
          <p:cNvPr id="130" name="圆角矩形 33"/>
          <p:cNvSpPr/>
          <p:nvPr/>
        </p:nvSpPr>
        <p:spPr>
          <a:xfrm>
            <a:off x="8285256" y="5490559"/>
            <a:ext cx="1041864" cy="245038"/>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插单</a:t>
            </a:r>
            <a:r>
              <a:rPr lang="en-US" altLang="zh-CN"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异常</a:t>
            </a:r>
          </a:p>
        </p:txBody>
      </p:sp>
      <p:sp>
        <p:nvSpPr>
          <p:cNvPr id="133" name="圆角矩形 46"/>
          <p:cNvSpPr/>
          <p:nvPr/>
        </p:nvSpPr>
        <p:spPr>
          <a:xfrm>
            <a:off x="9520851" y="5201176"/>
            <a:ext cx="1041864" cy="24503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实绩滚动更新</a:t>
            </a:r>
          </a:p>
        </p:txBody>
      </p:sp>
      <p:sp>
        <p:nvSpPr>
          <p:cNvPr id="134" name="圆角矩形 33"/>
          <p:cNvSpPr/>
          <p:nvPr/>
        </p:nvSpPr>
        <p:spPr>
          <a:xfrm>
            <a:off x="9520852" y="5490559"/>
            <a:ext cx="1041864" cy="245038"/>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多版本计划模拟</a:t>
            </a:r>
          </a:p>
        </p:txBody>
      </p:sp>
      <p:sp>
        <p:nvSpPr>
          <p:cNvPr id="136" name="圆角矩形 71"/>
          <p:cNvSpPr/>
          <p:nvPr/>
        </p:nvSpPr>
        <p:spPr>
          <a:xfrm>
            <a:off x="7060398" y="4111472"/>
            <a:ext cx="748445" cy="41432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汽车零部件模板</a:t>
            </a:r>
          </a:p>
        </p:txBody>
      </p:sp>
      <p:sp>
        <p:nvSpPr>
          <p:cNvPr id="137" name="圆角矩形 74"/>
          <p:cNvSpPr/>
          <p:nvPr/>
        </p:nvSpPr>
        <p:spPr>
          <a:xfrm>
            <a:off x="8009563" y="4111472"/>
            <a:ext cx="748445" cy="414321"/>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注塑</a:t>
            </a:r>
            <a:endParaRPr lang="en-US" altLang="zh-CN" sz="935" dirty="0">
              <a:solidFill>
                <a:schemeClr val="tx1"/>
              </a:solidFill>
              <a:latin typeface="微软雅黑" panose="020B0503020204020204" pitchFamily="34" charset="-122"/>
              <a:ea typeface="微软雅黑" panose="020B0503020204020204" pitchFamily="34" charset="-122"/>
            </a:endParaRPr>
          </a:p>
          <a:p>
            <a:pPr algn="ctr"/>
            <a:r>
              <a:rPr lang="zh-CN" altLang="en-US" sz="935" dirty="0">
                <a:solidFill>
                  <a:schemeClr val="tx1"/>
                </a:solidFill>
                <a:latin typeface="微软雅黑" panose="020B0503020204020204" pitchFamily="34" charset="-122"/>
                <a:ea typeface="微软雅黑" panose="020B0503020204020204" pitchFamily="34" charset="-122"/>
              </a:rPr>
              <a:t>模板</a:t>
            </a:r>
            <a:endParaRPr lang="en-US" altLang="zh-CN" sz="935" dirty="0">
              <a:solidFill>
                <a:schemeClr val="tx1"/>
              </a:solidFill>
              <a:latin typeface="微软雅黑" panose="020B0503020204020204" pitchFamily="34" charset="-122"/>
              <a:ea typeface="微软雅黑" panose="020B0503020204020204" pitchFamily="34" charset="-122"/>
            </a:endParaRPr>
          </a:p>
        </p:txBody>
      </p:sp>
      <p:sp>
        <p:nvSpPr>
          <p:cNvPr id="138" name="圆角矩形 71"/>
          <p:cNvSpPr/>
          <p:nvPr/>
        </p:nvSpPr>
        <p:spPr>
          <a:xfrm>
            <a:off x="8975332" y="4111472"/>
            <a:ext cx="748445" cy="41432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机加</a:t>
            </a:r>
            <a:endParaRPr lang="en-US" altLang="zh-CN" sz="935" dirty="0">
              <a:solidFill>
                <a:schemeClr val="tx1"/>
              </a:solidFill>
              <a:latin typeface="微软雅黑" panose="020B0503020204020204" pitchFamily="34" charset="-122"/>
              <a:ea typeface="微软雅黑" panose="020B0503020204020204" pitchFamily="34" charset="-122"/>
            </a:endParaRPr>
          </a:p>
          <a:p>
            <a:pPr algn="ctr"/>
            <a:r>
              <a:rPr lang="zh-CN" altLang="en-US" sz="935" dirty="0">
                <a:solidFill>
                  <a:schemeClr val="tx1"/>
                </a:solidFill>
                <a:latin typeface="微软雅黑" panose="020B0503020204020204" pitchFamily="34" charset="-122"/>
                <a:ea typeface="微软雅黑" panose="020B0503020204020204" pitchFamily="34" charset="-122"/>
              </a:rPr>
              <a:t>模板</a:t>
            </a:r>
            <a:endParaRPr lang="en-US" altLang="zh-CN" sz="935" dirty="0">
              <a:solidFill>
                <a:schemeClr val="tx1"/>
              </a:solidFill>
              <a:latin typeface="微软雅黑" panose="020B0503020204020204" pitchFamily="34" charset="-122"/>
              <a:ea typeface="微软雅黑" panose="020B0503020204020204" pitchFamily="34" charset="-122"/>
            </a:endParaRPr>
          </a:p>
        </p:txBody>
      </p:sp>
      <p:sp>
        <p:nvSpPr>
          <p:cNvPr id="139" name="圆角矩形 74"/>
          <p:cNvSpPr/>
          <p:nvPr/>
        </p:nvSpPr>
        <p:spPr>
          <a:xfrm>
            <a:off x="9924497" y="4111472"/>
            <a:ext cx="748445" cy="414321"/>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装配</a:t>
            </a:r>
            <a:endParaRPr lang="en-US" altLang="zh-CN" sz="935" dirty="0">
              <a:solidFill>
                <a:schemeClr val="tx1"/>
              </a:solidFill>
              <a:latin typeface="微软雅黑" panose="020B0503020204020204" pitchFamily="34" charset="-122"/>
              <a:ea typeface="微软雅黑" panose="020B0503020204020204" pitchFamily="34" charset="-122"/>
            </a:endParaRPr>
          </a:p>
          <a:p>
            <a:pPr algn="ctr"/>
            <a:r>
              <a:rPr lang="zh-CN" altLang="en-US" sz="935" dirty="0">
                <a:solidFill>
                  <a:schemeClr val="tx1"/>
                </a:solidFill>
                <a:latin typeface="微软雅黑" panose="020B0503020204020204" pitchFamily="34" charset="-122"/>
                <a:ea typeface="微软雅黑" panose="020B0503020204020204" pitchFamily="34" charset="-122"/>
              </a:rPr>
              <a:t>模板</a:t>
            </a:r>
          </a:p>
        </p:txBody>
      </p:sp>
      <p:sp>
        <p:nvSpPr>
          <p:cNvPr id="140" name="圆角矩形 74"/>
          <p:cNvSpPr/>
          <p:nvPr/>
        </p:nvSpPr>
        <p:spPr>
          <a:xfrm>
            <a:off x="10890266" y="4111472"/>
            <a:ext cx="748445" cy="414321"/>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流程</a:t>
            </a:r>
            <a:endParaRPr lang="en-US" altLang="zh-CN" sz="935" dirty="0">
              <a:solidFill>
                <a:schemeClr val="tx1"/>
              </a:solidFill>
              <a:latin typeface="微软雅黑" panose="020B0503020204020204" pitchFamily="34" charset="-122"/>
              <a:ea typeface="微软雅黑" panose="020B0503020204020204" pitchFamily="34" charset="-122"/>
            </a:endParaRPr>
          </a:p>
          <a:p>
            <a:pPr algn="ctr"/>
            <a:r>
              <a:rPr lang="zh-CN" altLang="en-US" sz="935" dirty="0">
                <a:solidFill>
                  <a:schemeClr val="tx1"/>
                </a:solidFill>
                <a:latin typeface="微软雅黑" panose="020B0503020204020204" pitchFamily="34" charset="-122"/>
                <a:ea typeface="微软雅黑" panose="020B0503020204020204" pitchFamily="34" charset="-122"/>
              </a:rPr>
              <a:t>模板</a:t>
            </a:r>
          </a:p>
        </p:txBody>
      </p:sp>
      <p:sp>
        <p:nvSpPr>
          <p:cNvPr id="142" name="MH_SubTitle_1"/>
          <p:cNvSpPr>
            <a:spLocks noChangeArrowheads="1"/>
          </p:cNvSpPr>
          <p:nvPr/>
        </p:nvSpPr>
        <p:spPr bwMode="auto">
          <a:xfrm flipH="1">
            <a:off x="1932470" y="2411514"/>
            <a:ext cx="1002197" cy="287771"/>
          </a:xfrm>
          <a:prstGeom prst="rect">
            <a:avLst/>
          </a:prstGeom>
          <a:noFill/>
        </p:spPr>
        <p:txBody>
          <a:bodyPr wrap="square" rtlCol="0">
            <a:spAutoFit/>
          </a:bodyPr>
          <a:lstStyle/>
          <a:p>
            <a:pPr>
              <a:lnSpc>
                <a:spcPct val="130000"/>
              </a:lnSpc>
            </a:pPr>
            <a:r>
              <a:rPr lang="zh-CN" altLang="en-US" sz="1065" b="1" dirty="0">
                <a:latin typeface="微软雅黑" panose="020B0503020204020204" pitchFamily="34" charset="-122"/>
                <a:ea typeface="微软雅黑" panose="020B0503020204020204" pitchFamily="34" charset="-122"/>
                <a:cs typeface="+mn-ea"/>
                <a:sym typeface="思源黑体旧字形 Light" panose="020B0300000000000000" pitchFamily="34" charset="-128"/>
              </a:rPr>
              <a:t>企业数据集成</a:t>
            </a:r>
          </a:p>
        </p:txBody>
      </p:sp>
      <p:cxnSp>
        <p:nvCxnSpPr>
          <p:cNvPr id="143" name="直接连接符 84"/>
          <p:cNvCxnSpPr/>
          <p:nvPr/>
        </p:nvCxnSpPr>
        <p:spPr>
          <a:xfrm flipV="1">
            <a:off x="1973271" y="2758430"/>
            <a:ext cx="9706329" cy="32463"/>
          </a:xfrm>
          <a:prstGeom prst="line">
            <a:avLst/>
          </a:prstGeom>
          <a:ln w="19050">
            <a:solidFill>
              <a:schemeClr val="bg2">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44" name="圆角矩形 65"/>
          <p:cNvSpPr/>
          <p:nvPr/>
        </p:nvSpPr>
        <p:spPr>
          <a:xfrm>
            <a:off x="3170580" y="2900095"/>
            <a:ext cx="748445" cy="301508"/>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销售预测</a:t>
            </a:r>
          </a:p>
        </p:txBody>
      </p:sp>
      <p:sp>
        <p:nvSpPr>
          <p:cNvPr id="2" name="圆角矩形 68"/>
          <p:cNvSpPr/>
          <p:nvPr/>
        </p:nvSpPr>
        <p:spPr>
          <a:xfrm>
            <a:off x="4195745" y="2893671"/>
            <a:ext cx="748445" cy="30149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物料清单</a:t>
            </a:r>
          </a:p>
        </p:txBody>
      </p:sp>
      <p:sp>
        <p:nvSpPr>
          <p:cNvPr id="146" name="圆角矩形 71"/>
          <p:cNvSpPr/>
          <p:nvPr/>
        </p:nvSpPr>
        <p:spPr>
          <a:xfrm>
            <a:off x="5150751" y="2893672"/>
            <a:ext cx="748445" cy="29724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库存信息</a:t>
            </a:r>
          </a:p>
        </p:txBody>
      </p:sp>
      <p:sp>
        <p:nvSpPr>
          <p:cNvPr id="147" name="圆角矩形 74"/>
          <p:cNvSpPr/>
          <p:nvPr/>
        </p:nvSpPr>
        <p:spPr>
          <a:xfrm>
            <a:off x="6099916" y="2893671"/>
            <a:ext cx="748445" cy="29723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需求请购</a:t>
            </a:r>
          </a:p>
        </p:txBody>
      </p:sp>
      <p:sp>
        <p:nvSpPr>
          <p:cNvPr id="148" name="圆角矩形 77"/>
          <p:cNvSpPr/>
          <p:nvPr/>
        </p:nvSpPr>
        <p:spPr>
          <a:xfrm>
            <a:off x="2204811" y="2884801"/>
            <a:ext cx="748445" cy="301514"/>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客户订单</a:t>
            </a:r>
          </a:p>
        </p:txBody>
      </p:sp>
      <p:sp>
        <p:nvSpPr>
          <p:cNvPr id="3" name="圆角矩形 71"/>
          <p:cNvSpPr/>
          <p:nvPr/>
        </p:nvSpPr>
        <p:spPr>
          <a:xfrm>
            <a:off x="7061598" y="2903073"/>
            <a:ext cx="748445" cy="29724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在途在检</a:t>
            </a:r>
          </a:p>
        </p:txBody>
      </p:sp>
      <p:sp>
        <p:nvSpPr>
          <p:cNvPr id="150" name="圆角矩形 74"/>
          <p:cNvSpPr/>
          <p:nvPr/>
        </p:nvSpPr>
        <p:spPr>
          <a:xfrm>
            <a:off x="8010763" y="2903072"/>
            <a:ext cx="748445" cy="29723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领料退料</a:t>
            </a:r>
          </a:p>
        </p:txBody>
      </p:sp>
      <p:sp>
        <p:nvSpPr>
          <p:cNvPr id="151" name="圆角矩形 71"/>
          <p:cNvSpPr/>
          <p:nvPr/>
        </p:nvSpPr>
        <p:spPr>
          <a:xfrm>
            <a:off x="8976532" y="2903073"/>
            <a:ext cx="748445" cy="29724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工艺路线</a:t>
            </a:r>
          </a:p>
        </p:txBody>
      </p:sp>
      <p:sp>
        <p:nvSpPr>
          <p:cNvPr id="152" name="圆角矩形 74"/>
          <p:cNvSpPr/>
          <p:nvPr/>
        </p:nvSpPr>
        <p:spPr>
          <a:xfrm>
            <a:off x="9925697" y="2903072"/>
            <a:ext cx="748445" cy="29723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工序模板</a:t>
            </a:r>
          </a:p>
        </p:txBody>
      </p:sp>
      <p:sp>
        <p:nvSpPr>
          <p:cNvPr id="153" name="圆角矩形 74"/>
          <p:cNvSpPr/>
          <p:nvPr/>
        </p:nvSpPr>
        <p:spPr>
          <a:xfrm>
            <a:off x="10891466" y="2903072"/>
            <a:ext cx="748445" cy="29723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指令模板</a:t>
            </a:r>
          </a:p>
        </p:txBody>
      </p:sp>
      <p:sp>
        <p:nvSpPr>
          <p:cNvPr id="157" name="矩形 156"/>
          <p:cNvSpPr/>
          <p:nvPr/>
        </p:nvSpPr>
        <p:spPr>
          <a:xfrm>
            <a:off x="3249132" y="2316292"/>
            <a:ext cx="668693" cy="37072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altLang="zh-CN" sz="1065" dirty="0">
                <a:solidFill>
                  <a:schemeClr val="bg1"/>
                </a:solidFill>
                <a:latin typeface="微软雅黑" panose="020B0503020204020204" pitchFamily="34" charset="-122"/>
                <a:ea typeface="微软雅黑" panose="020B0503020204020204" pitchFamily="34" charset="-122"/>
              </a:rPr>
              <a:t>ERP</a:t>
            </a:r>
          </a:p>
        </p:txBody>
      </p:sp>
      <p:sp>
        <p:nvSpPr>
          <p:cNvPr id="158" name="矩形 157"/>
          <p:cNvSpPr/>
          <p:nvPr/>
        </p:nvSpPr>
        <p:spPr>
          <a:xfrm>
            <a:off x="4087489" y="2324019"/>
            <a:ext cx="668693" cy="37072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altLang="zh-CN" sz="1065" dirty="0">
                <a:solidFill>
                  <a:schemeClr val="bg1"/>
                </a:solidFill>
                <a:latin typeface="微软雅黑" panose="020B0503020204020204" pitchFamily="34" charset="-122"/>
                <a:ea typeface="微软雅黑" panose="020B0503020204020204" pitchFamily="34" charset="-122"/>
              </a:rPr>
              <a:t>MES</a:t>
            </a:r>
          </a:p>
        </p:txBody>
      </p:sp>
      <p:sp>
        <p:nvSpPr>
          <p:cNvPr id="159" name="矩形 158"/>
          <p:cNvSpPr/>
          <p:nvPr/>
        </p:nvSpPr>
        <p:spPr>
          <a:xfrm>
            <a:off x="4871349" y="2316292"/>
            <a:ext cx="668694" cy="37072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altLang="zh-CN" sz="1065" dirty="0">
                <a:solidFill>
                  <a:schemeClr val="bg1"/>
                </a:solidFill>
                <a:latin typeface="微软雅黑" panose="020B0503020204020204" pitchFamily="34" charset="-122"/>
                <a:ea typeface="微软雅黑" panose="020B0503020204020204" pitchFamily="34" charset="-122"/>
              </a:rPr>
              <a:t>WMS</a:t>
            </a:r>
          </a:p>
        </p:txBody>
      </p:sp>
      <p:sp>
        <p:nvSpPr>
          <p:cNvPr id="160" name="矩形 159"/>
          <p:cNvSpPr/>
          <p:nvPr/>
        </p:nvSpPr>
        <p:spPr>
          <a:xfrm>
            <a:off x="5709706" y="2316292"/>
            <a:ext cx="668694" cy="37072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altLang="zh-CN" sz="1065" dirty="0">
                <a:solidFill>
                  <a:schemeClr val="bg1"/>
                </a:solidFill>
                <a:latin typeface="微软雅黑" panose="020B0503020204020204" pitchFamily="34" charset="-122"/>
                <a:ea typeface="微软雅黑" panose="020B0503020204020204" pitchFamily="34" charset="-122"/>
              </a:rPr>
              <a:t>PLM</a:t>
            </a:r>
          </a:p>
        </p:txBody>
      </p:sp>
      <p:sp>
        <p:nvSpPr>
          <p:cNvPr id="161" name="矩形 160"/>
          <p:cNvSpPr/>
          <p:nvPr/>
        </p:nvSpPr>
        <p:spPr>
          <a:xfrm>
            <a:off x="6546782" y="2328557"/>
            <a:ext cx="668693" cy="37072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altLang="zh-CN" sz="1065" dirty="0">
                <a:solidFill>
                  <a:schemeClr val="bg1"/>
                </a:solidFill>
                <a:latin typeface="微软雅黑" panose="020B0503020204020204" pitchFamily="34" charset="-122"/>
                <a:ea typeface="微软雅黑" panose="020B0503020204020204" pitchFamily="34" charset="-122"/>
              </a:rPr>
              <a:t>SRM</a:t>
            </a:r>
          </a:p>
        </p:txBody>
      </p:sp>
      <p:pic>
        <p:nvPicPr>
          <p:cNvPr id="4" name="图形 8" descr="数据库"/>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17529" y="2668797"/>
            <a:ext cx="633605" cy="633605"/>
          </a:xfrm>
          <a:prstGeom prst="rect">
            <a:avLst/>
          </a:prstGeom>
        </p:spPr>
      </p:pic>
      <p:sp>
        <p:nvSpPr>
          <p:cNvPr id="177" name="圆角矩形 65"/>
          <p:cNvSpPr/>
          <p:nvPr/>
        </p:nvSpPr>
        <p:spPr>
          <a:xfrm>
            <a:off x="3178980" y="3261295"/>
            <a:ext cx="748445" cy="301508"/>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日历出勤</a:t>
            </a:r>
          </a:p>
        </p:txBody>
      </p:sp>
      <p:sp>
        <p:nvSpPr>
          <p:cNvPr id="178" name="圆角矩形 68"/>
          <p:cNvSpPr/>
          <p:nvPr/>
        </p:nvSpPr>
        <p:spPr>
          <a:xfrm>
            <a:off x="4204145" y="3254871"/>
            <a:ext cx="748445" cy="30149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维修保养</a:t>
            </a:r>
          </a:p>
        </p:txBody>
      </p:sp>
      <p:sp>
        <p:nvSpPr>
          <p:cNvPr id="179" name="圆角矩形 71"/>
          <p:cNvSpPr/>
          <p:nvPr/>
        </p:nvSpPr>
        <p:spPr>
          <a:xfrm>
            <a:off x="5159151" y="3254872"/>
            <a:ext cx="748445" cy="29724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异常宕机</a:t>
            </a:r>
          </a:p>
        </p:txBody>
      </p:sp>
      <p:sp>
        <p:nvSpPr>
          <p:cNvPr id="180" name="圆角矩形 74"/>
          <p:cNvSpPr/>
          <p:nvPr/>
        </p:nvSpPr>
        <p:spPr>
          <a:xfrm>
            <a:off x="6108316" y="3254871"/>
            <a:ext cx="748445" cy="29723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请假离职</a:t>
            </a:r>
          </a:p>
        </p:txBody>
      </p:sp>
      <p:sp>
        <p:nvSpPr>
          <p:cNvPr id="181" name="圆角矩形 77"/>
          <p:cNvSpPr/>
          <p:nvPr/>
        </p:nvSpPr>
        <p:spPr>
          <a:xfrm>
            <a:off x="2213211" y="3246001"/>
            <a:ext cx="748445" cy="301514"/>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生产资源</a:t>
            </a:r>
          </a:p>
        </p:txBody>
      </p:sp>
      <p:sp>
        <p:nvSpPr>
          <p:cNvPr id="182" name="圆角矩形 71"/>
          <p:cNvSpPr/>
          <p:nvPr/>
        </p:nvSpPr>
        <p:spPr>
          <a:xfrm>
            <a:off x="7069998" y="3264273"/>
            <a:ext cx="748445" cy="29724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请假离职</a:t>
            </a:r>
          </a:p>
        </p:txBody>
      </p:sp>
      <p:sp>
        <p:nvSpPr>
          <p:cNvPr id="183" name="圆角矩形 74"/>
          <p:cNvSpPr/>
          <p:nvPr/>
        </p:nvSpPr>
        <p:spPr>
          <a:xfrm>
            <a:off x="8019163" y="3264272"/>
            <a:ext cx="748445" cy="29723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生产工单</a:t>
            </a:r>
          </a:p>
        </p:txBody>
      </p:sp>
      <p:sp>
        <p:nvSpPr>
          <p:cNvPr id="184" name="圆角矩形 71"/>
          <p:cNvSpPr/>
          <p:nvPr/>
        </p:nvSpPr>
        <p:spPr>
          <a:xfrm>
            <a:off x="8984932" y="3264273"/>
            <a:ext cx="748445" cy="29724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工作任务</a:t>
            </a:r>
          </a:p>
        </p:txBody>
      </p:sp>
      <p:sp>
        <p:nvSpPr>
          <p:cNvPr id="185" name="圆角矩形 74"/>
          <p:cNvSpPr/>
          <p:nvPr/>
        </p:nvSpPr>
        <p:spPr>
          <a:xfrm>
            <a:off x="9934097" y="3264272"/>
            <a:ext cx="748445" cy="29723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生产报工</a:t>
            </a:r>
          </a:p>
        </p:txBody>
      </p:sp>
      <p:sp>
        <p:nvSpPr>
          <p:cNvPr id="5" name="圆角矩形 74"/>
          <p:cNvSpPr/>
          <p:nvPr/>
        </p:nvSpPr>
        <p:spPr>
          <a:xfrm>
            <a:off x="10899866" y="3264272"/>
            <a:ext cx="748445" cy="29723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切换矩阵</a:t>
            </a:r>
          </a:p>
        </p:txBody>
      </p:sp>
      <p:sp>
        <p:nvSpPr>
          <p:cNvPr id="187" name="矩形 186"/>
          <p:cNvSpPr/>
          <p:nvPr/>
        </p:nvSpPr>
        <p:spPr>
          <a:xfrm>
            <a:off x="7383857" y="2316292"/>
            <a:ext cx="668693" cy="37072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altLang="zh-CN" sz="1065" dirty="0">
                <a:solidFill>
                  <a:schemeClr val="bg1"/>
                </a:solidFill>
                <a:latin typeface="微软雅黑" panose="020B0503020204020204" pitchFamily="34" charset="-122"/>
                <a:ea typeface="微软雅黑" panose="020B0503020204020204" pitchFamily="34" charset="-122"/>
              </a:rPr>
              <a:t>HR</a:t>
            </a:r>
          </a:p>
        </p:txBody>
      </p:sp>
      <p:sp>
        <p:nvSpPr>
          <p:cNvPr id="188" name="矩形 187"/>
          <p:cNvSpPr/>
          <p:nvPr/>
        </p:nvSpPr>
        <p:spPr>
          <a:xfrm>
            <a:off x="8220932" y="2310004"/>
            <a:ext cx="668693" cy="370728"/>
          </a:xfrm>
          <a:prstGeom prst="rect">
            <a:avLst/>
          </a:prstGeom>
          <a:solidFill>
            <a:srgbClr val="2348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altLang="zh-CN" sz="1065" dirty="0">
                <a:solidFill>
                  <a:schemeClr val="bg1"/>
                </a:solidFill>
                <a:latin typeface="微软雅黑" panose="020B0503020204020204" pitchFamily="34" charset="-122"/>
                <a:ea typeface="微软雅黑" panose="020B0503020204020204" pitchFamily="34" charset="-122"/>
              </a:rPr>
              <a:t>OA</a:t>
            </a:r>
          </a:p>
        </p:txBody>
      </p:sp>
      <p:sp>
        <p:nvSpPr>
          <p:cNvPr id="7" name="MH_SubTitle_1"/>
          <p:cNvSpPr>
            <a:spLocks noChangeArrowheads="1"/>
          </p:cNvSpPr>
          <p:nvPr/>
        </p:nvSpPr>
        <p:spPr bwMode="auto">
          <a:xfrm flipH="1">
            <a:off x="8541017" y="2473675"/>
            <a:ext cx="3257968" cy="284630"/>
          </a:xfrm>
          <a:prstGeom prst="rect">
            <a:avLst/>
          </a:prstGeom>
          <a:noFill/>
        </p:spPr>
        <p:txBody>
          <a:bodyPr wrap="square" rtlCol="0">
            <a:spAutoFit/>
          </a:bodyPr>
          <a:lstStyle/>
          <a:p>
            <a:pPr algn="r">
              <a:lnSpc>
                <a:spcPct val="130000"/>
              </a:lnSpc>
            </a:pPr>
            <a:r>
              <a:rPr lang="en-US" altLang="zh-CN" sz="1065" dirty="0">
                <a:latin typeface="微软雅黑" panose="020B0503020204020204" pitchFamily="34" charset="-122"/>
                <a:ea typeface="微软雅黑" panose="020B0503020204020204" pitchFamily="34" charset="-122"/>
                <a:cs typeface="+mn-ea"/>
                <a:sym typeface="思源黑体旧字形 Light" panose="020B0300000000000000" pitchFamily="34" charset="-128"/>
              </a:rPr>
              <a:t>ESB/MDM/Web services/</a:t>
            </a:r>
            <a:r>
              <a:rPr lang="en-US" altLang="zh-CN" sz="1065" dirty="0" err="1">
                <a:latin typeface="微软雅黑" panose="020B0503020204020204" pitchFamily="34" charset="-122"/>
                <a:ea typeface="微软雅黑" panose="020B0503020204020204" pitchFamily="34" charset="-122"/>
                <a:cs typeface="+mn-ea"/>
                <a:sym typeface="思源黑体旧字形 Light" panose="020B0300000000000000" pitchFamily="34" charset="-128"/>
              </a:rPr>
              <a:t>MidDB</a:t>
            </a:r>
            <a:r>
              <a:rPr lang="en-US" altLang="zh-CN" sz="1065" dirty="0">
                <a:latin typeface="微软雅黑" panose="020B0503020204020204" pitchFamily="34" charset="-122"/>
                <a:ea typeface="微软雅黑" panose="020B0503020204020204" pitchFamily="34" charset="-122"/>
                <a:cs typeface="+mn-ea"/>
                <a:sym typeface="思源黑体旧字形 Light" panose="020B0300000000000000" pitchFamily="34" charset="-128"/>
              </a:rPr>
              <a:t>/RFC/IDOC </a:t>
            </a:r>
            <a:endParaRPr lang="zh-CN" altLang="en-US" sz="1065" b="1" dirty="0">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p:txBody>
      </p:sp>
      <p:sp>
        <p:nvSpPr>
          <p:cNvPr id="191" name="MH_SubTitle_1"/>
          <p:cNvSpPr>
            <a:spLocks noChangeArrowheads="1"/>
          </p:cNvSpPr>
          <p:nvPr/>
        </p:nvSpPr>
        <p:spPr bwMode="auto">
          <a:xfrm flipH="1">
            <a:off x="1933670" y="1059114"/>
            <a:ext cx="1002197" cy="287771"/>
          </a:xfrm>
          <a:prstGeom prst="rect">
            <a:avLst/>
          </a:prstGeom>
          <a:noFill/>
        </p:spPr>
        <p:txBody>
          <a:bodyPr wrap="square" rtlCol="0">
            <a:spAutoFit/>
          </a:bodyPr>
          <a:lstStyle/>
          <a:p>
            <a:pPr>
              <a:lnSpc>
                <a:spcPct val="130000"/>
              </a:lnSpc>
            </a:pPr>
            <a:r>
              <a:rPr lang="zh-CN" altLang="en-US" sz="1065" b="1" dirty="0">
                <a:latin typeface="微软雅黑" panose="020B0503020204020204" pitchFamily="34" charset="-122"/>
                <a:ea typeface="微软雅黑" panose="020B0503020204020204" pitchFamily="34" charset="-122"/>
                <a:cs typeface="+mn-ea"/>
                <a:sym typeface="思源黑体旧字形 Light" panose="020B0300000000000000" pitchFamily="34" charset="-128"/>
              </a:rPr>
              <a:t>企业应用构建</a:t>
            </a:r>
          </a:p>
        </p:txBody>
      </p:sp>
      <p:cxnSp>
        <p:nvCxnSpPr>
          <p:cNvPr id="8" name="直接连接符 84"/>
          <p:cNvCxnSpPr/>
          <p:nvPr/>
        </p:nvCxnSpPr>
        <p:spPr>
          <a:xfrm flipV="1">
            <a:off x="1974471" y="1406030"/>
            <a:ext cx="9706329" cy="32463"/>
          </a:xfrm>
          <a:prstGeom prst="line">
            <a:avLst/>
          </a:prstGeom>
          <a:ln w="19050">
            <a:solidFill>
              <a:schemeClr val="bg2">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93" name="圆角矩形 65"/>
          <p:cNvSpPr/>
          <p:nvPr/>
        </p:nvSpPr>
        <p:spPr>
          <a:xfrm>
            <a:off x="3143383" y="1521021"/>
            <a:ext cx="942532" cy="31923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人员需求分析</a:t>
            </a:r>
          </a:p>
        </p:txBody>
      </p:sp>
      <p:sp>
        <p:nvSpPr>
          <p:cNvPr id="10" name="圆角矩形 68"/>
          <p:cNvSpPr/>
          <p:nvPr/>
        </p:nvSpPr>
        <p:spPr>
          <a:xfrm>
            <a:off x="4118148" y="1514599"/>
            <a:ext cx="942532" cy="319230"/>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物料需求分析</a:t>
            </a:r>
          </a:p>
        </p:txBody>
      </p:sp>
      <p:sp>
        <p:nvSpPr>
          <p:cNvPr id="195" name="圆角矩形 71"/>
          <p:cNvSpPr/>
          <p:nvPr/>
        </p:nvSpPr>
        <p:spPr>
          <a:xfrm>
            <a:off x="5073154" y="1514976"/>
            <a:ext cx="942532" cy="31472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订单询期</a:t>
            </a:r>
          </a:p>
        </p:txBody>
      </p:sp>
      <p:sp>
        <p:nvSpPr>
          <p:cNvPr id="11" name="圆角矩形 74"/>
          <p:cNvSpPr/>
          <p:nvPr/>
        </p:nvSpPr>
        <p:spPr>
          <a:xfrm>
            <a:off x="6022319" y="1514975"/>
            <a:ext cx="942532" cy="31471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物料配送清单</a:t>
            </a:r>
          </a:p>
        </p:txBody>
      </p:sp>
      <p:sp>
        <p:nvSpPr>
          <p:cNvPr id="197" name="圆角矩形 77"/>
          <p:cNvSpPr/>
          <p:nvPr/>
        </p:nvSpPr>
        <p:spPr>
          <a:xfrm>
            <a:off x="2177614" y="1503572"/>
            <a:ext cx="942532" cy="329663"/>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产能需求分析</a:t>
            </a:r>
          </a:p>
        </p:txBody>
      </p:sp>
      <p:sp>
        <p:nvSpPr>
          <p:cNvPr id="12" name="圆角矩形 71"/>
          <p:cNvSpPr/>
          <p:nvPr/>
        </p:nvSpPr>
        <p:spPr>
          <a:xfrm>
            <a:off x="6984001" y="1524377"/>
            <a:ext cx="942532" cy="31472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物料齐套清单</a:t>
            </a:r>
          </a:p>
        </p:txBody>
      </p:sp>
      <p:sp>
        <p:nvSpPr>
          <p:cNvPr id="199" name="圆角矩形 74"/>
          <p:cNvSpPr/>
          <p:nvPr/>
        </p:nvSpPr>
        <p:spPr>
          <a:xfrm>
            <a:off x="7933166" y="1524376"/>
            <a:ext cx="942532" cy="31471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工作指令清单</a:t>
            </a:r>
          </a:p>
        </p:txBody>
      </p:sp>
      <p:sp>
        <p:nvSpPr>
          <p:cNvPr id="13" name="圆角矩形 71"/>
          <p:cNvSpPr/>
          <p:nvPr/>
        </p:nvSpPr>
        <p:spPr>
          <a:xfrm>
            <a:off x="8898935" y="1524377"/>
            <a:ext cx="942532" cy="31472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维保计划</a:t>
            </a:r>
          </a:p>
        </p:txBody>
      </p:sp>
      <p:sp>
        <p:nvSpPr>
          <p:cNvPr id="201" name="圆角矩形 74"/>
          <p:cNvSpPr/>
          <p:nvPr/>
        </p:nvSpPr>
        <p:spPr>
          <a:xfrm>
            <a:off x="9848100" y="1524376"/>
            <a:ext cx="942532" cy="31471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采购跟催</a:t>
            </a:r>
          </a:p>
        </p:txBody>
      </p:sp>
      <p:sp>
        <p:nvSpPr>
          <p:cNvPr id="15" name="圆角矩形 74"/>
          <p:cNvSpPr/>
          <p:nvPr/>
        </p:nvSpPr>
        <p:spPr>
          <a:xfrm>
            <a:off x="10813869" y="1524376"/>
            <a:ext cx="942532" cy="31471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生产跟催</a:t>
            </a:r>
          </a:p>
        </p:txBody>
      </p:sp>
      <p:sp>
        <p:nvSpPr>
          <p:cNvPr id="208" name="圆角矩形 65"/>
          <p:cNvSpPr/>
          <p:nvPr/>
        </p:nvSpPr>
        <p:spPr>
          <a:xfrm>
            <a:off x="3151783" y="1882221"/>
            <a:ext cx="942532" cy="31923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加班建议</a:t>
            </a:r>
          </a:p>
        </p:txBody>
      </p:sp>
      <p:sp>
        <p:nvSpPr>
          <p:cNvPr id="209" name="圆角矩形 68"/>
          <p:cNvSpPr/>
          <p:nvPr/>
        </p:nvSpPr>
        <p:spPr>
          <a:xfrm>
            <a:off x="4126548" y="1875799"/>
            <a:ext cx="942532" cy="319230"/>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资源负载分析</a:t>
            </a:r>
          </a:p>
        </p:txBody>
      </p:sp>
      <p:sp>
        <p:nvSpPr>
          <p:cNvPr id="16" name="圆角矩形 71"/>
          <p:cNvSpPr/>
          <p:nvPr/>
        </p:nvSpPr>
        <p:spPr>
          <a:xfrm>
            <a:off x="5081554" y="1876176"/>
            <a:ext cx="942532" cy="31472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计划达成分析</a:t>
            </a:r>
          </a:p>
        </p:txBody>
      </p:sp>
      <p:sp>
        <p:nvSpPr>
          <p:cNvPr id="211" name="圆角矩形 74"/>
          <p:cNvSpPr/>
          <p:nvPr/>
        </p:nvSpPr>
        <p:spPr>
          <a:xfrm>
            <a:off x="6030719" y="1876175"/>
            <a:ext cx="942532" cy="31471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计划结果</a:t>
            </a:r>
            <a:endParaRPr lang="en-US" altLang="zh-CN" sz="935" dirty="0">
              <a:solidFill>
                <a:schemeClr val="tx1"/>
              </a:solidFill>
              <a:latin typeface="微软雅黑" panose="020B0503020204020204" pitchFamily="34" charset="-122"/>
              <a:ea typeface="微软雅黑" panose="020B0503020204020204" pitchFamily="34" charset="-122"/>
            </a:endParaRPr>
          </a:p>
          <a:p>
            <a:pPr algn="ctr"/>
            <a:r>
              <a:rPr lang="zh-CN" altLang="en-US" sz="935" dirty="0">
                <a:solidFill>
                  <a:schemeClr val="tx1"/>
                </a:solidFill>
                <a:latin typeface="微软雅黑" panose="020B0503020204020204" pitchFamily="34" charset="-122"/>
                <a:ea typeface="微软雅黑" panose="020B0503020204020204" pitchFamily="34" charset="-122"/>
              </a:rPr>
              <a:t>交互式调整</a:t>
            </a:r>
          </a:p>
        </p:txBody>
      </p:sp>
      <p:sp>
        <p:nvSpPr>
          <p:cNvPr id="17" name="圆角矩形 77"/>
          <p:cNvSpPr/>
          <p:nvPr/>
        </p:nvSpPr>
        <p:spPr>
          <a:xfrm>
            <a:off x="2186014" y="1866927"/>
            <a:ext cx="942532" cy="319245"/>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外协建议</a:t>
            </a:r>
          </a:p>
        </p:txBody>
      </p:sp>
      <p:sp>
        <p:nvSpPr>
          <p:cNvPr id="213" name="圆角矩形 71"/>
          <p:cNvSpPr/>
          <p:nvPr/>
        </p:nvSpPr>
        <p:spPr>
          <a:xfrm>
            <a:off x="6992401" y="1885577"/>
            <a:ext cx="942532" cy="31472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参数</a:t>
            </a:r>
            <a:r>
              <a:rPr lang="en-US" altLang="zh-CN"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规则调整</a:t>
            </a:r>
          </a:p>
        </p:txBody>
      </p:sp>
      <p:sp>
        <p:nvSpPr>
          <p:cNvPr id="214" name="圆角矩形 74"/>
          <p:cNvSpPr/>
          <p:nvPr/>
        </p:nvSpPr>
        <p:spPr>
          <a:xfrm>
            <a:off x="7941566" y="1885576"/>
            <a:ext cx="942532" cy="31471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产能爬坡</a:t>
            </a:r>
          </a:p>
        </p:txBody>
      </p:sp>
      <p:sp>
        <p:nvSpPr>
          <p:cNvPr id="215" name="圆角矩形 71"/>
          <p:cNvSpPr/>
          <p:nvPr/>
        </p:nvSpPr>
        <p:spPr>
          <a:xfrm>
            <a:off x="8907335" y="1885577"/>
            <a:ext cx="942532" cy="314722"/>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模拟试排</a:t>
            </a:r>
          </a:p>
        </p:txBody>
      </p:sp>
      <p:sp>
        <p:nvSpPr>
          <p:cNvPr id="216" name="圆角矩形 74"/>
          <p:cNvSpPr/>
          <p:nvPr/>
        </p:nvSpPr>
        <p:spPr>
          <a:xfrm>
            <a:off x="9856500" y="1885576"/>
            <a:ext cx="942532" cy="31471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自定义报表</a:t>
            </a:r>
            <a:r>
              <a:rPr lang="en-US" altLang="zh-CN"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预警</a:t>
            </a:r>
          </a:p>
        </p:txBody>
      </p:sp>
      <p:sp>
        <p:nvSpPr>
          <p:cNvPr id="217" name="圆角矩形 74"/>
          <p:cNvSpPr/>
          <p:nvPr/>
        </p:nvSpPr>
        <p:spPr>
          <a:xfrm>
            <a:off x="10822269" y="1885576"/>
            <a:ext cx="942532" cy="314717"/>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计划共享</a:t>
            </a:r>
          </a:p>
        </p:txBody>
      </p:sp>
      <p:sp>
        <p:nvSpPr>
          <p:cNvPr id="19" name="圆角矩形 68"/>
          <p:cNvSpPr/>
          <p:nvPr/>
        </p:nvSpPr>
        <p:spPr>
          <a:xfrm>
            <a:off x="5179065" y="6334793"/>
            <a:ext cx="748445" cy="414448"/>
          </a:xfrm>
          <a:prstGeom prst="roundRect">
            <a:avLst/>
          </a:prstGeom>
          <a:solidFill>
            <a:srgbClr val="92D050"/>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约束模型</a:t>
            </a:r>
          </a:p>
        </p:txBody>
      </p:sp>
      <p:sp>
        <p:nvSpPr>
          <p:cNvPr id="99" name="圆角矩形 46"/>
          <p:cNvSpPr/>
          <p:nvPr/>
        </p:nvSpPr>
        <p:spPr>
          <a:xfrm>
            <a:off x="10756447" y="5201176"/>
            <a:ext cx="1041864" cy="24503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权限控制</a:t>
            </a:r>
          </a:p>
        </p:txBody>
      </p:sp>
      <p:sp>
        <p:nvSpPr>
          <p:cNvPr id="101" name="圆角矩形 46"/>
          <p:cNvSpPr/>
          <p:nvPr/>
        </p:nvSpPr>
        <p:spPr>
          <a:xfrm>
            <a:off x="10756447" y="5503476"/>
            <a:ext cx="1041864" cy="245039"/>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单点登录</a:t>
            </a:r>
          </a:p>
        </p:txBody>
      </p:sp>
      <p:sp>
        <p:nvSpPr>
          <p:cNvPr id="102" name="圆角矩形 68"/>
          <p:cNvSpPr/>
          <p:nvPr/>
        </p:nvSpPr>
        <p:spPr>
          <a:xfrm>
            <a:off x="6172559" y="6320099"/>
            <a:ext cx="748445" cy="414448"/>
          </a:xfrm>
          <a:prstGeom prst="roundRect">
            <a:avLst/>
          </a:prstGeom>
          <a:solidFill>
            <a:srgbClr val="92D050"/>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依赖模型</a:t>
            </a:r>
          </a:p>
        </p:txBody>
      </p:sp>
      <p:sp>
        <p:nvSpPr>
          <p:cNvPr id="105" name="圆角矩形 46">
            <a:extLst>
              <a:ext uri="{FF2B5EF4-FFF2-40B4-BE49-F238E27FC236}">
                <a16:creationId xmlns:a16="http://schemas.microsoft.com/office/drawing/2014/main" xmlns="" id="{16D5F76D-15DC-4356-BE39-E9F95D18CF97}"/>
              </a:ext>
            </a:extLst>
          </p:cNvPr>
          <p:cNvSpPr/>
          <p:nvPr/>
        </p:nvSpPr>
        <p:spPr>
          <a:xfrm>
            <a:off x="2202415" y="5506382"/>
            <a:ext cx="1041864" cy="245039"/>
          </a:xfrm>
          <a:prstGeom prst="roundRect">
            <a:avLst/>
          </a:prstGeom>
          <a:solidFill>
            <a:srgbClr val="7FBCE7"/>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需求分解模型</a:t>
            </a:r>
          </a:p>
        </p:txBody>
      </p:sp>
      <p:sp>
        <p:nvSpPr>
          <p:cNvPr id="107" name="圆角矩形 33">
            <a:extLst>
              <a:ext uri="{FF2B5EF4-FFF2-40B4-BE49-F238E27FC236}">
                <a16:creationId xmlns:a16="http://schemas.microsoft.com/office/drawing/2014/main" xmlns="" id="{DCF2A164-13BB-421E-8B72-491624A0B78D}"/>
              </a:ext>
            </a:extLst>
          </p:cNvPr>
          <p:cNvSpPr/>
          <p:nvPr/>
        </p:nvSpPr>
        <p:spPr>
          <a:xfrm>
            <a:off x="3434626" y="5512387"/>
            <a:ext cx="1041864" cy="245038"/>
          </a:xfrm>
          <a:prstGeom prst="roundRect">
            <a:avLst/>
          </a:prstGeom>
          <a:solidFill>
            <a:srgbClr val="7FBCE7"/>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能力分解模型</a:t>
            </a:r>
          </a:p>
        </p:txBody>
      </p:sp>
      <p:sp>
        <p:nvSpPr>
          <p:cNvPr id="108" name="圆角矩形 33">
            <a:extLst>
              <a:ext uri="{FF2B5EF4-FFF2-40B4-BE49-F238E27FC236}">
                <a16:creationId xmlns:a16="http://schemas.microsoft.com/office/drawing/2014/main" xmlns="" id="{2BC63310-2B65-4A1A-8458-E28C10358024}"/>
              </a:ext>
            </a:extLst>
          </p:cNvPr>
          <p:cNvSpPr/>
          <p:nvPr/>
        </p:nvSpPr>
        <p:spPr>
          <a:xfrm>
            <a:off x="4670221" y="5512387"/>
            <a:ext cx="1041864" cy="245038"/>
          </a:xfrm>
          <a:prstGeom prst="roundRect">
            <a:avLst/>
          </a:prstGeom>
          <a:solidFill>
            <a:srgbClr val="7FBCE7"/>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队列排序模型</a:t>
            </a:r>
          </a:p>
        </p:txBody>
      </p:sp>
      <p:sp>
        <p:nvSpPr>
          <p:cNvPr id="110" name="圆角矩形 46">
            <a:extLst>
              <a:ext uri="{FF2B5EF4-FFF2-40B4-BE49-F238E27FC236}">
                <a16:creationId xmlns:a16="http://schemas.microsoft.com/office/drawing/2014/main" xmlns="" id="{23024138-805B-4311-A0FC-13FD6435DBCB}"/>
              </a:ext>
            </a:extLst>
          </p:cNvPr>
          <p:cNvSpPr/>
          <p:nvPr/>
        </p:nvSpPr>
        <p:spPr>
          <a:xfrm>
            <a:off x="5907596" y="5505312"/>
            <a:ext cx="1041864" cy="245039"/>
          </a:xfrm>
          <a:prstGeom prst="roundRect">
            <a:avLst/>
          </a:prstGeom>
          <a:solidFill>
            <a:srgbClr val="7FBCE7"/>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35" dirty="0">
                <a:solidFill>
                  <a:schemeClr val="tx1"/>
                </a:solidFill>
                <a:latin typeface="微软雅黑" panose="020B0503020204020204" pitchFamily="34" charset="-122"/>
                <a:ea typeface="微软雅黑" panose="020B0503020204020204" pitchFamily="34" charset="-122"/>
              </a:rPr>
              <a:t>全息约束模型</a:t>
            </a:r>
          </a:p>
        </p:txBody>
      </p:sp>
      <p:sp>
        <p:nvSpPr>
          <p:cNvPr id="111" name="标题 2">
            <a:extLst>
              <a:ext uri="{FF2B5EF4-FFF2-40B4-BE49-F238E27FC236}">
                <a16:creationId xmlns:a16="http://schemas.microsoft.com/office/drawing/2014/main" xmlns="" id="{FC22A715-7BA0-4893-A13A-DCD031A78B63}"/>
              </a:ext>
            </a:extLst>
          </p:cNvPr>
          <p:cNvSpPr txBox="1"/>
          <p:nvPr/>
        </p:nvSpPr>
        <p:spPr>
          <a:xfrm>
            <a:off x="1117548" y="291543"/>
            <a:ext cx="3892411" cy="64479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err="1">
                <a:solidFill>
                  <a:schemeClr val="tx1">
                    <a:lumMod val="75000"/>
                    <a:lumOff val="25000"/>
                  </a:schemeClr>
                </a:solidFill>
                <a:latin typeface="微软雅黑" panose="020B0503020204020204" pitchFamily="34" charset="-122"/>
                <a:ea typeface="微软雅黑" panose="020B0503020204020204" pitchFamily="34" charset="-122"/>
              </a:rPr>
              <a:t>Xplanner</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rPr>
              <a:t> APS</a:t>
            </a:r>
            <a:r>
              <a:rPr lang="zh-CN" altLang="en-US" sz="2400" b="1" dirty="0">
                <a:latin typeface="微软雅黑" panose="020B0503020204020204" pitchFamily="34" charset="-122"/>
                <a:ea typeface="微软雅黑" panose="020B0503020204020204" pitchFamily="34" charset="-122"/>
              </a:rPr>
              <a:t>系统架构</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2813124" y="3047955"/>
            <a:ext cx="6588110" cy="3810045"/>
            <a:chOff x="1039164" y="1059582"/>
            <a:chExt cx="7056784" cy="3810045"/>
          </a:xfrm>
        </p:grpSpPr>
        <p:sp>
          <p:nvSpPr>
            <p:cNvPr id="2" name="Freeform 5"/>
            <p:cNvSpPr/>
            <p:nvPr/>
          </p:nvSpPr>
          <p:spPr bwMode="auto">
            <a:xfrm>
              <a:off x="3873581" y="1059582"/>
              <a:ext cx="1387950" cy="265429"/>
            </a:xfrm>
            <a:custGeom>
              <a:avLst/>
              <a:gdLst>
                <a:gd name="T0" fmla="*/ 58 w 608"/>
                <a:gd name="T1" fmla="*/ 116 h 116"/>
                <a:gd name="T2" fmla="*/ 550 w 608"/>
                <a:gd name="T3" fmla="*/ 116 h 116"/>
                <a:gd name="T4" fmla="*/ 608 w 608"/>
                <a:gd name="T5" fmla="*/ 58 h 116"/>
                <a:gd name="T6" fmla="*/ 550 w 608"/>
                <a:gd name="T7" fmla="*/ 0 h 116"/>
                <a:gd name="T8" fmla="*/ 58 w 608"/>
                <a:gd name="T9" fmla="*/ 0 h 116"/>
                <a:gd name="T10" fmla="*/ 0 w 608"/>
                <a:gd name="T11" fmla="*/ 58 h 116"/>
                <a:gd name="T12" fmla="*/ 58 w 608"/>
                <a:gd name="T13" fmla="*/ 116 h 116"/>
              </a:gdLst>
              <a:ahLst/>
              <a:cxnLst>
                <a:cxn ang="0">
                  <a:pos x="T0" y="T1"/>
                </a:cxn>
                <a:cxn ang="0">
                  <a:pos x="T2" y="T3"/>
                </a:cxn>
                <a:cxn ang="0">
                  <a:pos x="T4" y="T5"/>
                </a:cxn>
                <a:cxn ang="0">
                  <a:pos x="T6" y="T7"/>
                </a:cxn>
                <a:cxn ang="0">
                  <a:pos x="T8" y="T9"/>
                </a:cxn>
                <a:cxn ang="0">
                  <a:pos x="T10" y="T11"/>
                </a:cxn>
                <a:cxn ang="0">
                  <a:pos x="T12" y="T13"/>
                </a:cxn>
              </a:cxnLst>
              <a:rect l="0" t="0" r="r" b="b"/>
              <a:pathLst>
                <a:path w="608" h="116">
                  <a:moveTo>
                    <a:pt x="58" y="116"/>
                  </a:moveTo>
                  <a:cubicBezTo>
                    <a:pt x="550" y="116"/>
                    <a:pt x="550" y="116"/>
                    <a:pt x="550" y="116"/>
                  </a:cubicBezTo>
                  <a:cubicBezTo>
                    <a:pt x="582" y="116"/>
                    <a:pt x="608" y="90"/>
                    <a:pt x="608" y="58"/>
                  </a:cubicBezTo>
                  <a:cubicBezTo>
                    <a:pt x="608" y="26"/>
                    <a:pt x="582" y="0"/>
                    <a:pt x="550" y="0"/>
                  </a:cubicBezTo>
                  <a:cubicBezTo>
                    <a:pt x="58" y="0"/>
                    <a:pt x="58" y="0"/>
                    <a:pt x="58" y="0"/>
                  </a:cubicBezTo>
                  <a:cubicBezTo>
                    <a:pt x="26" y="0"/>
                    <a:pt x="0" y="26"/>
                    <a:pt x="0" y="58"/>
                  </a:cubicBezTo>
                  <a:cubicBezTo>
                    <a:pt x="0" y="90"/>
                    <a:pt x="26" y="116"/>
                    <a:pt x="58" y="116"/>
                  </a:cubicBezTo>
                  <a:close/>
                </a:path>
              </a:pathLst>
            </a:custGeom>
            <a:solidFill>
              <a:srgbClr val="C0504D"/>
            </a:solidFill>
            <a:ln>
              <a:noFill/>
            </a:ln>
          </p:spPr>
          <p:txBody>
            <a:bodyPr vert="horz" wrap="square" lIns="91440" tIns="45720" rIns="91440" bIns="45720" numCol="1" anchor="ctr" anchorCtr="0" compatLnSpc="1"/>
            <a:lstStyle/>
            <a:p>
              <a:pPr algn="ctr" defTabSz="914400"/>
              <a:r>
                <a:rPr lang="en-US" sz="1400" b="1" dirty="0" err="1">
                  <a:solidFill>
                    <a:prstClr val="white"/>
                  </a:solidFill>
                  <a:latin typeface="思源黑体 Light" panose="020B0300000000000000" pitchFamily="34" charset="-122"/>
                  <a:ea typeface="微软雅黑" panose="020B0503020204020204" pitchFamily="34" charset="-122"/>
                  <a:cs typeface="+mn-ea"/>
                  <a:sym typeface="+mn-lt"/>
                </a:rPr>
                <a:t>Xplanner</a:t>
              </a:r>
              <a:endParaRPr lang="en-US" sz="1400" b="1" dirty="0">
                <a:solidFill>
                  <a:prstClr val="white"/>
                </a:solidFill>
                <a:latin typeface="思源黑体 Light" panose="020B0300000000000000" pitchFamily="34" charset="-122"/>
                <a:ea typeface="微软雅黑" panose="020B0503020204020204" pitchFamily="34" charset="-122"/>
                <a:cs typeface="+mn-ea"/>
                <a:sym typeface="+mn-lt"/>
              </a:endParaRPr>
            </a:p>
          </p:txBody>
        </p:sp>
        <p:grpSp>
          <p:nvGrpSpPr>
            <p:cNvPr id="3" name="组合 2"/>
            <p:cNvGrpSpPr/>
            <p:nvPr/>
          </p:nvGrpSpPr>
          <p:grpSpPr>
            <a:xfrm>
              <a:off x="1039164" y="2026705"/>
              <a:ext cx="7056784" cy="2504367"/>
              <a:chOff x="1403648" y="2173964"/>
              <a:chExt cx="6565253" cy="2125978"/>
            </a:xfrm>
          </p:grpSpPr>
          <p:sp>
            <p:nvSpPr>
              <p:cNvPr id="4" name="Freeform 15"/>
              <p:cNvSpPr/>
              <p:nvPr/>
            </p:nvSpPr>
            <p:spPr bwMode="auto">
              <a:xfrm>
                <a:off x="1492446" y="2173964"/>
                <a:ext cx="6476455" cy="1071366"/>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ysClr val="windowText" lastClr="000000">
                  <a:lumMod val="10000"/>
                  <a:lumOff val="90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5" name="Freeform 16"/>
              <p:cNvSpPr/>
              <p:nvPr/>
            </p:nvSpPr>
            <p:spPr bwMode="auto">
              <a:xfrm>
                <a:off x="1403648" y="3081248"/>
                <a:ext cx="1344516" cy="1116873"/>
              </a:xfrm>
              <a:custGeom>
                <a:avLst/>
                <a:gdLst>
                  <a:gd name="T0" fmla="*/ 99 w 589"/>
                  <a:gd name="T1" fmla="*/ 49 h 496"/>
                  <a:gd name="T2" fmla="*/ 49 w 589"/>
                  <a:gd name="T3" fmla="*/ 0 h 496"/>
                  <a:gd name="T4" fmla="*/ 0 w 589"/>
                  <a:gd name="T5" fmla="*/ 49 h 496"/>
                  <a:gd name="T6" fmla="*/ 12 w 589"/>
                  <a:gd name="T7" fmla="*/ 72 h 496"/>
                  <a:gd name="T8" fmla="*/ 38 w 589"/>
                  <a:gd name="T9" fmla="*/ 47 h 496"/>
                  <a:gd name="T10" fmla="*/ 38 w 589"/>
                  <a:gd name="T11" fmla="*/ 50 h 496"/>
                  <a:gd name="T12" fmla="*/ 484 w 589"/>
                  <a:gd name="T13" fmla="*/ 496 h 496"/>
                  <a:gd name="T14" fmla="*/ 586 w 589"/>
                  <a:gd name="T15" fmla="*/ 496 h 496"/>
                  <a:gd name="T16" fmla="*/ 576 w 589"/>
                  <a:gd name="T17" fmla="*/ 486 h 496"/>
                  <a:gd name="T18" fmla="*/ 589 w 589"/>
                  <a:gd name="T19" fmla="*/ 473 h 496"/>
                  <a:gd name="T20" fmla="*/ 484 w 589"/>
                  <a:gd name="T21" fmla="*/ 473 h 496"/>
                  <a:gd name="T22" fmla="*/ 60 w 589"/>
                  <a:gd name="T23" fmla="*/ 50 h 496"/>
                  <a:gd name="T24" fmla="*/ 60 w 589"/>
                  <a:gd name="T25" fmla="*/ 46 h 496"/>
                  <a:gd name="T26" fmla="*/ 86 w 589"/>
                  <a:gd name="T27" fmla="*/ 72 h 496"/>
                  <a:gd name="T28" fmla="*/ 99 w 589"/>
                  <a:gd name="T29" fmla="*/ 49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496">
                    <a:moveTo>
                      <a:pt x="99" y="49"/>
                    </a:moveTo>
                    <a:cubicBezTo>
                      <a:pt x="49" y="0"/>
                      <a:pt x="49" y="0"/>
                      <a:pt x="49" y="0"/>
                    </a:cubicBezTo>
                    <a:cubicBezTo>
                      <a:pt x="0" y="49"/>
                      <a:pt x="0" y="49"/>
                      <a:pt x="0" y="49"/>
                    </a:cubicBezTo>
                    <a:cubicBezTo>
                      <a:pt x="12" y="72"/>
                      <a:pt x="12" y="72"/>
                      <a:pt x="12" y="72"/>
                    </a:cubicBezTo>
                    <a:cubicBezTo>
                      <a:pt x="38" y="47"/>
                      <a:pt x="38" y="47"/>
                      <a:pt x="38" y="47"/>
                    </a:cubicBezTo>
                    <a:cubicBezTo>
                      <a:pt x="38" y="48"/>
                      <a:pt x="38" y="49"/>
                      <a:pt x="38" y="50"/>
                    </a:cubicBezTo>
                    <a:cubicBezTo>
                      <a:pt x="38" y="295"/>
                      <a:pt x="238" y="496"/>
                      <a:pt x="484" y="496"/>
                    </a:cubicBezTo>
                    <a:cubicBezTo>
                      <a:pt x="586" y="496"/>
                      <a:pt x="586" y="496"/>
                      <a:pt x="586" y="496"/>
                    </a:cubicBezTo>
                    <a:cubicBezTo>
                      <a:pt x="576" y="486"/>
                      <a:pt x="576" y="486"/>
                      <a:pt x="576" y="486"/>
                    </a:cubicBezTo>
                    <a:cubicBezTo>
                      <a:pt x="589" y="473"/>
                      <a:pt x="589" y="473"/>
                      <a:pt x="589" y="473"/>
                    </a:cubicBezTo>
                    <a:cubicBezTo>
                      <a:pt x="484" y="473"/>
                      <a:pt x="484" y="473"/>
                      <a:pt x="484" y="473"/>
                    </a:cubicBezTo>
                    <a:cubicBezTo>
                      <a:pt x="251" y="473"/>
                      <a:pt x="60" y="283"/>
                      <a:pt x="60" y="50"/>
                    </a:cubicBezTo>
                    <a:cubicBezTo>
                      <a:pt x="60" y="48"/>
                      <a:pt x="60" y="47"/>
                      <a:pt x="60" y="46"/>
                    </a:cubicBezTo>
                    <a:cubicBezTo>
                      <a:pt x="86" y="72"/>
                      <a:pt x="86" y="72"/>
                      <a:pt x="86" y="72"/>
                    </a:cubicBezTo>
                    <a:cubicBezTo>
                      <a:pt x="99" y="49"/>
                      <a:pt x="99" y="49"/>
                      <a:pt x="99" y="49"/>
                    </a:cubicBezTo>
                    <a:close/>
                  </a:path>
                </a:pathLst>
              </a:custGeom>
              <a:solidFill>
                <a:srgbClr val="002164"/>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6" name="Freeform 17"/>
              <p:cNvSpPr/>
              <p:nvPr/>
            </p:nvSpPr>
            <p:spPr bwMode="auto">
              <a:xfrm>
                <a:off x="2718243" y="4077329"/>
                <a:ext cx="1821322" cy="222613"/>
              </a:xfrm>
              <a:custGeom>
                <a:avLst/>
                <a:gdLst>
                  <a:gd name="T0" fmla="*/ 118 w 1887"/>
                  <a:gd name="T1" fmla="*/ 234 h 234"/>
                  <a:gd name="T2" fmla="*/ 0 w 1887"/>
                  <a:gd name="T3" fmla="*/ 118 h 234"/>
                  <a:gd name="T4" fmla="*/ 118 w 1887"/>
                  <a:gd name="T5" fmla="*/ 0 h 234"/>
                  <a:gd name="T6" fmla="*/ 173 w 1887"/>
                  <a:gd name="T7" fmla="*/ 30 h 234"/>
                  <a:gd name="T8" fmla="*/ 114 w 1887"/>
                  <a:gd name="T9" fmla="*/ 87 h 234"/>
                  <a:gd name="T10" fmla="*/ 1887 w 1887"/>
                  <a:gd name="T11" fmla="*/ 87 h 234"/>
                  <a:gd name="T12" fmla="*/ 1857 w 1887"/>
                  <a:gd name="T13" fmla="*/ 118 h 234"/>
                  <a:gd name="T14" fmla="*/ 1880 w 1887"/>
                  <a:gd name="T15" fmla="*/ 142 h 234"/>
                  <a:gd name="T16" fmla="*/ 109 w 1887"/>
                  <a:gd name="T17" fmla="*/ 142 h 234"/>
                  <a:gd name="T18" fmla="*/ 173 w 1887"/>
                  <a:gd name="T19" fmla="*/ 206 h 234"/>
                  <a:gd name="T20" fmla="*/ 118 w 1887"/>
                  <a:gd name="T21" fmla="*/ 234 h 234"/>
                  <a:gd name="T22" fmla="*/ 118 w 1887"/>
                  <a:gd name="T2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7" h="234">
                    <a:moveTo>
                      <a:pt x="118" y="234"/>
                    </a:moveTo>
                    <a:lnTo>
                      <a:pt x="0" y="118"/>
                    </a:lnTo>
                    <a:lnTo>
                      <a:pt x="118" y="0"/>
                    </a:lnTo>
                    <a:lnTo>
                      <a:pt x="173" y="30"/>
                    </a:lnTo>
                    <a:lnTo>
                      <a:pt x="114" y="87"/>
                    </a:lnTo>
                    <a:lnTo>
                      <a:pt x="1887" y="87"/>
                    </a:lnTo>
                    <a:lnTo>
                      <a:pt x="1857" y="118"/>
                    </a:lnTo>
                    <a:lnTo>
                      <a:pt x="1880" y="142"/>
                    </a:lnTo>
                    <a:lnTo>
                      <a:pt x="109" y="142"/>
                    </a:lnTo>
                    <a:lnTo>
                      <a:pt x="173" y="206"/>
                    </a:lnTo>
                    <a:lnTo>
                      <a:pt x="118" y="234"/>
                    </a:lnTo>
                    <a:lnTo>
                      <a:pt x="118" y="234"/>
                    </a:lnTo>
                    <a:close/>
                  </a:path>
                </a:pathLst>
              </a:custGeom>
              <a:solidFill>
                <a:srgbClr val="C0504D"/>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7" name="Freeform 18"/>
              <p:cNvSpPr/>
              <p:nvPr/>
            </p:nvSpPr>
            <p:spPr bwMode="auto">
              <a:xfrm>
                <a:off x="4510609" y="4077329"/>
                <a:ext cx="1819392" cy="222613"/>
              </a:xfrm>
              <a:custGeom>
                <a:avLst/>
                <a:gdLst>
                  <a:gd name="T0" fmla="*/ 118 w 1885"/>
                  <a:gd name="T1" fmla="*/ 234 h 234"/>
                  <a:gd name="T2" fmla="*/ 0 w 1885"/>
                  <a:gd name="T3" fmla="*/ 118 h 234"/>
                  <a:gd name="T4" fmla="*/ 118 w 1885"/>
                  <a:gd name="T5" fmla="*/ 0 h 234"/>
                  <a:gd name="T6" fmla="*/ 172 w 1885"/>
                  <a:gd name="T7" fmla="*/ 30 h 234"/>
                  <a:gd name="T8" fmla="*/ 113 w 1885"/>
                  <a:gd name="T9" fmla="*/ 87 h 234"/>
                  <a:gd name="T10" fmla="*/ 1885 w 1885"/>
                  <a:gd name="T11" fmla="*/ 87 h 234"/>
                  <a:gd name="T12" fmla="*/ 1854 w 1885"/>
                  <a:gd name="T13" fmla="*/ 118 h 234"/>
                  <a:gd name="T14" fmla="*/ 1877 w 1885"/>
                  <a:gd name="T15" fmla="*/ 142 h 234"/>
                  <a:gd name="T16" fmla="*/ 109 w 1885"/>
                  <a:gd name="T17" fmla="*/ 142 h 234"/>
                  <a:gd name="T18" fmla="*/ 172 w 1885"/>
                  <a:gd name="T19" fmla="*/ 206 h 234"/>
                  <a:gd name="T20" fmla="*/ 118 w 1885"/>
                  <a:gd name="T21" fmla="*/ 234 h 234"/>
                  <a:gd name="T22" fmla="*/ 118 w 1885"/>
                  <a:gd name="T23"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5" h="234">
                    <a:moveTo>
                      <a:pt x="118" y="234"/>
                    </a:moveTo>
                    <a:lnTo>
                      <a:pt x="0" y="118"/>
                    </a:lnTo>
                    <a:lnTo>
                      <a:pt x="118" y="0"/>
                    </a:lnTo>
                    <a:lnTo>
                      <a:pt x="172" y="30"/>
                    </a:lnTo>
                    <a:lnTo>
                      <a:pt x="113" y="87"/>
                    </a:lnTo>
                    <a:lnTo>
                      <a:pt x="1885" y="87"/>
                    </a:lnTo>
                    <a:lnTo>
                      <a:pt x="1854" y="118"/>
                    </a:lnTo>
                    <a:lnTo>
                      <a:pt x="1877" y="142"/>
                    </a:lnTo>
                    <a:lnTo>
                      <a:pt x="109" y="142"/>
                    </a:lnTo>
                    <a:lnTo>
                      <a:pt x="172" y="206"/>
                    </a:lnTo>
                    <a:lnTo>
                      <a:pt x="118" y="234"/>
                    </a:lnTo>
                    <a:lnTo>
                      <a:pt x="118" y="234"/>
                    </a:lnTo>
                    <a:close/>
                  </a:path>
                </a:pathLst>
              </a:custGeom>
              <a:solidFill>
                <a:srgbClr val="9BBB59"/>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8" name="Freeform 19"/>
              <p:cNvSpPr/>
              <p:nvPr/>
            </p:nvSpPr>
            <p:spPr bwMode="auto">
              <a:xfrm>
                <a:off x="6300079" y="3220236"/>
                <a:ext cx="1581954" cy="1067404"/>
              </a:xfrm>
              <a:custGeom>
                <a:avLst/>
                <a:gdLst>
                  <a:gd name="T0" fmla="*/ 50 w 693"/>
                  <a:gd name="T1" fmla="*/ 474 h 474"/>
                  <a:gd name="T2" fmla="*/ 0 w 693"/>
                  <a:gd name="T3" fmla="*/ 425 h 474"/>
                  <a:gd name="T4" fmla="*/ 50 w 693"/>
                  <a:gd name="T5" fmla="*/ 375 h 474"/>
                  <a:gd name="T6" fmla="*/ 72 w 693"/>
                  <a:gd name="T7" fmla="*/ 388 h 474"/>
                  <a:gd name="T8" fmla="*/ 48 w 693"/>
                  <a:gd name="T9" fmla="*/ 412 h 474"/>
                  <a:gd name="T10" fmla="*/ 247 w 693"/>
                  <a:gd name="T11" fmla="*/ 412 h 474"/>
                  <a:gd name="T12" fmla="*/ 670 w 693"/>
                  <a:gd name="T13" fmla="*/ 0 h 474"/>
                  <a:gd name="T14" fmla="*/ 682 w 693"/>
                  <a:gd name="T15" fmla="*/ 11 h 474"/>
                  <a:gd name="T16" fmla="*/ 693 w 693"/>
                  <a:gd name="T17" fmla="*/ 0 h 474"/>
                  <a:gd name="T18" fmla="*/ 247 w 693"/>
                  <a:gd name="T19" fmla="*/ 435 h 474"/>
                  <a:gd name="T20" fmla="*/ 45 w 693"/>
                  <a:gd name="T21" fmla="*/ 435 h 474"/>
                  <a:gd name="T22" fmla="*/ 72 w 693"/>
                  <a:gd name="T23" fmla="*/ 462 h 474"/>
                  <a:gd name="T24" fmla="*/ 50 w 693"/>
                  <a:gd name="T25"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3" h="474">
                    <a:moveTo>
                      <a:pt x="50" y="474"/>
                    </a:moveTo>
                    <a:cubicBezTo>
                      <a:pt x="0" y="425"/>
                      <a:pt x="0" y="425"/>
                      <a:pt x="0" y="425"/>
                    </a:cubicBezTo>
                    <a:cubicBezTo>
                      <a:pt x="50" y="375"/>
                      <a:pt x="50" y="375"/>
                      <a:pt x="50" y="375"/>
                    </a:cubicBezTo>
                    <a:cubicBezTo>
                      <a:pt x="72" y="388"/>
                      <a:pt x="72" y="388"/>
                      <a:pt x="72" y="388"/>
                    </a:cubicBezTo>
                    <a:cubicBezTo>
                      <a:pt x="48" y="412"/>
                      <a:pt x="48" y="412"/>
                      <a:pt x="48" y="412"/>
                    </a:cubicBezTo>
                    <a:cubicBezTo>
                      <a:pt x="247" y="412"/>
                      <a:pt x="247" y="412"/>
                      <a:pt x="247" y="412"/>
                    </a:cubicBezTo>
                    <a:cubicBezTo>
                      <a:pt x="476" y="412"/>
                      <a:pt x="665" y="227"/>
                      <a:pt x="670" y="0"/>
                    </a:cubicBezTo>
                    <a:cubicBezTo>
                      <a:pt x="682" y="11"/>
                      <a:pt x="682" y="11"/>
                      <a:pt x="682" y="11"/>
                    </a:cubicBezTo>
                    <a:cubicBezTo>
                      <a:pt x="693" y="0"/>
                      <a:pt x="693" y="0"/>
                      <a:pt x="693" y="0"/>
                    </a:cubicBezTo>
                    <a:cubicBezTo>
                      <a:pt x="687" y="240"/>
                      <a:pt x="489" y="435"/>
                      <a:pt x="247" y="435"/>
                    </a:cubicBezTo>
                    <a:cubicBezTo>
                      <a:pt x="45" y="435"/>
                      <a:pt x="45" y="435"/>
                      <a:pt x="45" y="435"/>
                    </a:cubicBezTo>
                    <a:cubicBezTo>
                      <a:pt x="72" y="462"/>
                      <a:pt x="72" y="462"/>
                      <a:pt x="72" y="462"/>
                    </a:cubicBezTo>
                    <a:cubicBezTo>
                      <a:pt x="50" y="474"/>
                      <a:pt x="50" y="474"/>
                      <a:pt x="50" y="474"/>
                    </a:cubicBezTo>
                    <a:close/>
                  </a:path>
                </a:pathLst>
              </a:custGeom>
              <a:solidFill>
                <a:srgbClr val="8064A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grpSp>
        <p:sp>
          <p:nvSpPr>
            <p:cNvPr id="9" name="Freeform 28"/>
            <p:cNvSpPr>
              <a:spLocks noEditPoints="1"/>
            </p:cNvSpPr>
            <p:nvPr/>
          </p:nvSpPr>
          <p:spPr bwMode="auto">
            <a:xfrm>
              <a:off x="5320407" y="1142589"/>
              <a:ext cx="949752" cy="582012"/>
            </a:xfrm>
            <a:custGeom>
              <a:avLst/>
              <a:gdLst>
                <a:gd name="T0" fmla="*/ 405 w 416"/>
                <a:gd name="T1" fmla="*/ 245 h 255"/>
                <a:gd name="T2" fmla="*/ 408 w 416"/>
                <a:gd name="T3" fmla="*/ 251 h 255"/>
                <a:gd name="T4" fmla="*/ 415 w 416"/>
                <a:gd name="T5" fmla="*/ 246 h 255"/>
                <a:gd name="T6" fmla="*/ 40 w 416"/>
                <a:gd name="T7" fmla="*/ 44 h 255"/>
                <a:gd name="T8" fmla="*/ 60 w 416"/>
                <a:gd name="T9" fmla="*/ 18 h 255"/>
                <a:gd name="T10" fmla="*/ 73 w 416"/>
                <a:gd name="T11" fmla="*/ 22 h 255"/>
                <a:gd name="T12" fmla="*/ 90 w 416"/>
                <a:gd name="T13" fmla="*/ 22 h 255"/>
                <a:gd name="T14" fmla="*/ 99 w 416"/>
                <a:gd name="T15" fmla="*/ 26 h 255"/>
                <a:gd name="T16" fmla="*/ 102 w 416"/>
                <a:gd name="T17" fmla="*/ 18 h 255"/>
                <a:gd name="T18" fmla="*/ 95 w 416"/>
                <a:gd name="T19" fmla="*/ 18 h 255"/>
                <a:gd name="T20" fmla="*/ 127 w 416"/>
                <a:gd name="T21" fmla="*/ 28 h 255"/>
                <a:gd name="T22" fmla="*/ 135 w 416"/>
                <a:gd name="T23" fmla="*/ 29 h 255"/>
                <a:gd name="T24" fmla="*/ 136 w 416"/>
                <a:gd name="T25" fmla="*/ 21 h 255"/>
                <a:gd name="T26" fmla="*/ 128 w 416"/>
                <a:gd name="T27" fmla="*/ 20 h 255"/>
                <a:gd name="T28" fmla="*/ 162 w 416"/>
                <a:gd name="T29" fmla="*/ 34 h 255"/>
                <a:gd name="T30" fmla="*/ 169 w 416"/>
                <a:gd name="T31" fmla="*/ 35 h 255"/>
                <a:gd name="T32" fmla="*/ 168 w 416"/>
                <a:gd name="T33" fmla="*/ 26 h 255"/>
                <a:gd name="T34" fmla="*/ 195 w 416"/>
                <a:gd name="T35" fmla="*/ 34 h 255"/>
                <a:gd name="T36" fmla="*/ 196 w 416"/>
                <a:gd name="T37" fmla="*/ 43 h 255"/>
                <a:gd name="T38" fmla="*/ 206 w 416"/>
                <a:gd name="T39" fmla="*/ 42 h 255"/>
                <a:gd name="T40" fmla="*/ 199 w 416"/>
                <a:gd name="T41" fmla="*/ 35 h 255"/>
                <a:gd name="T42" fmla="*/ 222 w 416"/>
                <a:gd name="T43" fmla="*/ 48 h 255"/>
                <a:gd name="T44" fmla="*/ 228 w 416"/>
                <a:gd name="T45" fmla="*/ 56 h 255"/>
                <a:gd name="T46" fmla="*/ 236 w 416"/>
                <a:gd name="T47" fmla="*/ 50 h 255"/>
                <a:gd name="T48" fmla="*/ 228 w 416"/>
                <a:gd name="T49" fmla="*/ 46 h 255"/>
                <a:gd name="T50" fmla="*/ 254 w 416"/>
                <a:gd name="T51" fmla="*/ 69 h 255"/>
                <a:gd name="T52" fmla="*/ 261 w 416"/>
                <a:gd name="T53" fmla="*/ 73 h 255"/>
                <a:gd name="T54" fmla="*/ 265 w 416"/>
                <a:gd name="T55" fmla="*/ 65 h 255"/>
                <a:gd name="T56" fmla="*/ 258 w 416"/>
                <a:gd name="T57" fmla="*/ 62 h 255"/>
                <a:gd name="T58" fmla="*/ 283 w 416"/>
                <a:gd name="T59" fmla="*/ 87 h 255"/>
                <a:gd name="T60" fmla="*/ 290 w 416"/>
                <a:gd name="T61" fmla="*/ 92 h 255"/>
                <a:gd name="T62" fmla="*/ 291 w 416"/>
                <a:gd name="T63" fmla="*/ 82 h 255"/>
                <a:gd name="T64" fmla="*/ 315 w 416"/>
                <a:gd name="T65" fmla="*/ 101 h 255"/>
                <a:gd name="T66" fmla="*/ 312 w 416"/>
                <a:gd name="T67" fmla="*/ 110 h 255"/>
                <a:gd name="T68" fmla="*/ 322 w 416"/>
                <a:gd name="T69" fmla="*/ 113 h 255"/>
                <a:gd name="T70" fmla="*/ 317 w 416"/>
                <a:gd name="T71" fmla="*/ 103 h 255"/>
                <a:gd name="T72" fmla="*/ 334 w 416"/>
                <a:gd name="T73" fmla="*/ 125 h 255"/>
                <a:gd name="T74" fmla="*/ 338 w 416"/>
                <a:gd name="T75" fmla="*/ 135 h 255"/>
                <a:gd name="T76" fmla="*/ 346 w 416"/>
                <a:gd name="T77" fmla="*/ 131 h 255"/>
                <a:gd name="T78" fmla="*/ 341 w 416"/>
                <a:gd name="T79" fmla="*/ 126 h 255"/>
                <a:gd name="T80" fmla="*/ 355 w 416"/>
                <a:gd name="T81" fmla="*/ 156 h 255"/>
                <a:gd name="T82" fmla="*/ 360 w 416"/>
                <a:gd name="T83" fmla="*/ 161 h 255"/>
                <a:gd name="T84" fmla="*/ 366 w 416"/>
                <a:gd name="T85" fmla="*/ 156 h 255"/>
                <a:gd name="T86" fmla="*/ 362 w 416"/>
                <a:gd name="T87" fmla="*/ 151 h 255"/>
                <a:gd name="T88" fmla="*/ 376 w 416"/>
                <a:gd name="T89" fmla="*/ 185 h 255"/>
                <a:gd name="T90" fmla="*/ 379 w 416"/>
                <a:gd name="T91" fmla="*/ 191 h 255"/>
                <a:gd name="T92" fmla="*/ 385 w 416"/>
                <a:gd name="T93" fmla="*/ 184 h 255"/>
                <a:gd name="T94" fmla="*/ 399 w 416"/>
                <a:gd name="T95" fmla="*/ 209 h 255"/>
                <a:gd name="T96" fmla="*/ 392 w 416"/>
                <a:gd name="T97" fmla="*/ 215 h 255"/>
                <a:gd name="T98" fmla="*/ 401 w 416"/>
                <a:gd name="T99" fmla="*/ 222 h 255"/>
                <a:gd name="T100" fmla="*/ 400 w 416"/>
                <a:gd name="T101" fmla="*/ 2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6" h="255">
                  <a:moveTo>
                    <a:pt x="413" y="240"/>
                  </a:moveTo>
                  <a:cubicBezTo>
                    <a:pt x="412" y="238"/>
                    <a:pt x="409" y="237"/>
                    <a:pt x="407" y="238"/>
                  </a:cubicBezTo>
                  <a:cubicBezTo>
                    <a:pt x="405" y="239"/>
                    <a:pt x="404" y="241"/>
                    <a:pt x="405" y="243"/>
                  </a:cubicBezTo>
                  <a:cubicBezTo>
                    <a:pt x="405" y="245"/>
                    <a:pt x="405" y="245"/>
                    <a:pt x="405" y="245"/>
                  </a:cubicBezTo>
                  <a:cubicBezTo>
                    <a:pt x="406" y="247"/>
                    <a:pt x="406" y="247"/>
                    <a:pt x="406" y="247"/>
                  </a:cubicBezTo>
                  <a:cubicBezTo>
                    <a:pt x="407" y="249"/>
                    <a:pt x="407" y="249"/>
                    <a:pt x="407" y="249"/>
                  </a:cubicBezTo>
                  <a:cubicBezTo>
                    <a:pt x="407" y="251"/>
                    <a:pt x="407" y="251"/>
                    <a:pt x="407" y="251"/>
                  </a:cubicBezTo>
                  <a:cubicBezTo>
                    <a:pt x="408" y="251"/>
                    <a:pt x="408" y="251"/>
                    <a:pt x="408" y="251"/>
                  </a:cubicBezTo>
                  <a:cubicBezTo>
                    <a:pt x="408" y="254"/>
                    <a:pt x="411" y="255"/>
                    <a:pt x="413" y="254"/>
                  </a:cubicBezTo>
                  <a:cubicBezTo>
                    <a:pt x="415" y="253"/>
                    <a:pt x="416" y="251"/>
                    <a:pt x="416" y="249"/>
                  </a:cubicBezTo>
                  <a:cubicBezTo>
                    <a:pt x="415" y="248"/>
                    <a:pt x="415" y="248"/>
                    <a:pt x="415" y="248"/>
                  </a:cubicBezTo>
                  <a:cubicBezTo>
                    <a:pt x="415" y="246"/>
                    <a:pt x="415" y="246"/>
                    <a:pt x="415" y="246"/>
                  </a:cubicBezTo>
                  <a:cubicBezTo>
                    <a:pt x="414" y="244"/>
                    <a:pt x="414" y="244"/>
                    <a:pt x="414" y="244"/>
                  </a:cubicBezTo>
                  <a:cubicBezTo>
                    <a:pt x="413" y="242"/>
                    <a:pt x="413" y="242"/>
                    <a:pt x="413" y="242"/>
                  </a:cubicBezTo>
                  <a:cubicBezTo>
                    <a:pt x="413" y="240"/>
                    <a:pt x="413" y="240"/>
                    <a:pt x="413" y="240"/>
                  </a:cubicBezTo>
                  <a:close/>
                  <a:moveTo>
                    <a:pt x="40" y="44"/>
                  </a:moveTo>
                  <a:cubicBezTo>
                    <a:pt x="0" y="22"/>
                    <a:pt x="0" y="22"/>
                    <a:pt x="0" y="22"/>
                  </a:cubicBezTo>
                  <a:cubicBezTo>
                    <a:pt x="40" y="0"/>
                    <a:pt x="40" y="0"/>
                    <a:pt x="40" y="0"/>
                  </a:cubicBezTo>
                  <a:cubicBezTo>
                    <a:pt x="40" y="44"/>
                    <a:pt x="40" y="44"/>
                    <a:pt x="40" y="44"/>
                  </a:cubicBezTo>
                  <a:close/>
                  <a:moveTo>
                    <a:pt x="60" y="18"/>
                  </a:moveTo>
                  <a:cubicBezTo>
                    <a:pt x="57" y="18"/>
                    <a:pt x="56" y="19"/>
                    <a:pt x="56" y="22"/>
                  </a:cubicBezTo>
                  <a:cubicBezTo>
                    <a:pt x="56" y="24"/>
                    <a:pt x="57" y="26"/>
                    <a:pt x="60" y="26"/>
                  </a:cubicBezTo>
                  <a:cubicBezTo>
                    <a:pt x="68" y="26"/>
                    <a:pt x="68" y="26"/>
                    <a:pt x="68" y="26"/>
                  </a:cubicBezTo>
                  <a:cubicBezTo>
                    <a:pt x="71" y="26"/>
                    <a:pt x="73" y="24"/>
                    <a:pt x="73" y="22"/>
                  </a:cubicBezTo>
                  <a:cubicBezTo>
                    <a:pt x="73" y="19"/>
                    <a:pt x="71" y="18"/>
                    <a:pt x="68" y="18"/>
                  </a:cubicBezTo>
                  <a:cubicBezTo>
                    <a:pt x="60" y="18"/>
                    <a:pt x="60" y="18"/>
                    <a:pt x="60" y="18"/>
                  </a:cubicBezTo>
                  <a:close/>
                  <a:moveTo>
                    <a:pt x="94" y="18"/>
                  </a:moveTo>
                  <a:cubicBezTo>
                    <a:pt x="92" y="17"/>
                    <a:pt x="90" y="19"/>
                    <a:pt x="90" y="22"/>
                  </a:cubicBezTo>
                  <a:cubicBezTo>
                    <a:pt x="90" y="24"/>
                    <a:pt x="91" y="26"/>
                    <a:pt x="94" y="26"/>
                  </a:cubicBezTo>
                  <a:cubicBezTo>
                    <a:pt x="95" y="26"/>
                    <a:pt x="95" y="26"/>
                    <a:pt x="95" y="26"/>
                  </a:cubicBezTo>
                  <a:cubicBezTo>
                    <a:pt x="97" y="26"/>
                    <a:pt x="97" y="26"/>
                    <a:pt x="97" y="26"/>
                  </a:cubicBezTo>
                  <a:cubicBezTo>
                    <a:pt x="99" y="26"/>
                    <a:pt x="99" y="26"/>
                    <a:pt x="99" y="26"/>
                  </a:cubicBezTo>
                  <a:cubicBezTo>
                    <a:pt x="101" y="26"/>
                    <a:pt x="101" y="26"/>
                    <a:pt x="101" y="26"/>
                  </a:cubicBezTo>
                  <a:cubicBezTo>
                    <a:pt x="102" y="26"/>
                    <a:pt x="102" y="26"/>
                    <a:pt x="102" y="26"/>
                  </a:cubicBezTo>
                  <a:cubicBezTo>
                    <a:pt x="104" y="26"/>
                    <a:pt x="106" y="24"/>
                    <a:pt x="107" y="22"/>
                  </a:cubicBezTo>
                  <a:cubicBezTo>
                    <a:pt x="107" y="20"/>
                    <a:pt x="105" y="18"/>
                    <a:pt x="102" y="18"/>
                  </a:cubicBezTo>
                  <a:cubicBezTo>
                    <a:pt x="102" y="18"/>
                    <a:pt x="102" y="18"/>
                    <a:pt x="102" y="18"/>
                  </a:cubicBezTo>
                  <a:cubicBezTo>
                    <a:pt x="99" y="18"/>
                    <a:pt x="99" y="18"/>
                    <a:pt x="99" y="18"/>
                  </a:cubicBezTo>
                  <a:cubicBezTo>
                    <a:pt x="97" y="18"/>
                    <a:pt x="97" y="18"/>
                    <a:pt x="97" y="18"/>
                  </a:cubicBezTo>
                  <a:cubicBezTo>
                    <a:pt x="95" y="18"/>
                    <a:pt x="95" y="18"/>
                    <a:pt x="95" y="18"/>
                  </a:cubicBezTo>
                  <a:cubicBezTo>
                    <a:pt x="94" y="18"/>
                    <a:pt x="94" y="18"/>
                    <a:pt x="94" y="18"/>
                  </a:cubicBezTo>
                  <a:close/>
                  <a:moveTo>
                    <a:pt x="128" y="20"/>
                  </a:moveTo>
                  <a:cubicBezTo>
                    <a:pt x="126" y="19"/>
                    <a:pt x="124" y="21"/>
                    <a:pt x="124" y="23"/>
                  </a:cubicBezTo>
                  <a:cubicBezTo>
                    <a:pt x="123" y="26"/>
                    <a:pt x="125" y="28"/>
                    <a:pt x="127" y="28"/>
                  </a:cubicBezTo>
                  <a:cubicBezTo>
                    <a:pt x="129" y="28"/>
                    <a:pt x="129" y="28"/>
                    <a:pt x="129" y="28"/>
                  </a:cubicBezTo>
                  <a:cubicBezTo>
                    <a:pt x="131" y="28"/>
                    <a:pt x="131" y="28"/>
                    <a:pt x="131" y="28"/>
                  </a:cubicBezTo>
                  <a:cubicBezTo>
                    <a:pt x="133" y="29"/>
                    <a:pt x="133" y="29"/>
                    <a:pt x="133" y="29"/>
                  </a:cubicBezTo>
                  <a:cubicBezTo>
                    <a:pt x="135" y="29"/>
                    <a:pt x="135" y="29"/>
                    <a:pt x="135" y="29"/>
                  </a:cubicBezTo>
                  <a:cubicBezTo>
                    <a:pt x="136" y="29"/>
                    <a:pt x="136" y="29"/>
                    <a:pt x="136" y="29"/>
                  </a:cubicBezTo>
                  <a:cubicBezTo>
                    <a:pt x="138" y="29"/>
                    <a:pt x="140" y="28"/>
                    <a:pt x="140" y="25"/>
                  </a:cubicBezTo>
                  <a:cubicBezTo>
                    <a:pt x="141" y="23"/>
                    <a:pt x="139" y="21"/>
                    <a:pt x="137" y="21"/>
                  </a:cubicBezTo>
                  <a:cubicBezTo>
                    <a:pt x="136" y="21"/>
                    <a:pt x="136" y="21"/>
                    <a:pt x="136" y="21"/>
                  </a:cubicBezTo>
                  <a:cubicBezTo>
                    <a:pt x="134" y="20"/>
                    <a:pt x="134" y="20"/>
                    <a:pt x="134" y="20"/>
                  </a:cubicBezTo>
                  <a:cubicBezTo>
                    <a:pt x="132" y="20"/>
                    <a:pt x="132" y="20"/>
                    <a:pt x="132" y="20"/>
                  </a:cubicBezTo>
                  <a:cubicBezTo>
                    <a:pt x="130" y="20"/>
                    <a:pt x="130" y="20"/>
                    <a:pt x="130" y="20"/>
                  </a:cubicBezTo>
                  <a:cubicBezTo>
                    <a:pt x="128" y="20"/>
                    <a:pt x="128" y="20"/>
                    <a:pt x="128" y="20"/>
                  </a:cubicBezTo>
                  <a:close/>
                  <a:moveTo>
                    <a:pt x="162" y="25"/>
                  </a:moveTo>
                  <a:cubicBezTo>
                    <a:pt x="160" y="25"/>
                    <a:pt x="158" y="26"/>
                    <a:pt x="157" y="28"/>
                  </a:cubicBezTo>
                  <a:cubicBezTo>
                    <a:pt x="157" y="31"/>
                    <a:pt x="158" y="33"/>
                    <a:pt x="160" y="33"/>
                  </a:cubicBezTo>
                  <a:cubicBezTo>
                    <a:pt x="162" y="34"/>
                    <a:pt x="162" y="34"/>
                    <a:pt x="162" y="34"/>
                  </a:cubicBezTo>
                  <a:cubicBezTo>
                    <a:pt x="164" y="34"/>
                    <a:pt x="164" y="34"/>
                    <a:pt x="164" y="34"/>
                  </a:cubicBezTo>
                  <a:cubicBezTo>
                    <a:pt x="166" y="35"/>
                    <a:pt x="166" y="35"/>
                    <a:pt x="166" y="35"/>
                  </a:cubicBezTo>
                  <a:cubicBezTo>
                    <a:pt x="168" y="35"/>
                    <a:pt x="168" y="35"/>
                    <a:pt x="168" y="35"/>
                  </a:cubicBezTo>
                  <a:cubicBezTo>
                    <a:pt x="169" y="35"/>
                    <a:pt x="169" y="35"/>
                    <a:pt x="169" y="35"/>
                  </a:cubicBezTo>
                  <a:cubicBezTo>
                    <a:pt x="171" y="36"/>
                    <a:pt x="173" y="34"/>
                    <a:pt x="174" y="32"/>
                  </a:cubicBezTo>
                  <a:cubicBezTo>
                    <a:pt x="174" y="30"/>
                    <a:pt x="173" y="28"/>
                    <a:pt x="171" y="27"/>
                  </a:cubicBezTo>
                  <a:cubicBezTo>
                    <a:pt x="170" y="27"/>
                    <a:pt x="170" y="27"/>
                    <a:pt x="170" y="27"/>
                  </a:cubicBezTo>
                  <a:cubicBezTo>
                    <a:pt x="168" y="26"/>
                    <a:pt x="168" y="26"/>
                    <a:pt x="168" y="26"/>
                  </a:cubicBezTo>
                  <a:cubicBezTo>
                    <a:pt x="166" y="26"/>
                    <a:pt x="166" y="26"/>
                    <a:pt x="166" y="26"/>
                  </a:cubicBezTo>
                  <a:cubicBezTo>
                    <a:pt x="164" y="25"/>
                    <a:pt x="164" y="25"/>
                    <a:pt x="164" y="25"/>
                  </a:cubicBezTo>
                  <a:cubicBezTo>
                    <a:pt x="162" y="25"/>
                    <a:pt x="162" y="25"/>
                    <a:pt x="162" y="25"/>
                  </a:cubicBezTo>
                  <a:close/>
                  <a:moveTo>
                    <a:pt x="195" y="34"/>
                  </a:moveTo>
                  <a:cubicBezTo>
                    <a:pt x="193" y="33"/>
                    <a:pt x="191" y="34"/>
                    <a:pt x="190" y="37"/>
                  </a:cubicBezTo>
                  <a:cubicBezTo>
                    <a:pt x="189" y="39"/>
                    <a:pt x="191" y="41"/>
                    <a:pt x="193" y="42"/>
                  </a:cubicBezTo>
                  <a:cubicBezTo>
                    <a:pt x="194" y="42"/>
                    <a:pt x="194" y="42"/>
                    <a:pt x="194" y="42"/>
                  </a:cubicBezTo>
                  <a:cubicBezTo>
                    <a:pt x="196" y="43"/>
                    <a:pt x="196" y="43"/>
                    <a:pt x="196" y="43"/>
                  </a:cubicBezTo>
                  <a:cubicBezTo>
                    <a:pt x="198" y="44"/>
                    <a:pt x="198" y="44"/>
                    <a:pt x="198" y="44"/>
                  </a:cubicBezTo>
                  <a:cubicBezTo>
                    <a:pt x="200" y="44"/>
                    <a:pt x="200" y="44"/>
                    <a:pt x="200" y="44"/>
                  </a:cubicBezTo>
                  <a:cubicBezTo>
                    <a:pt x="201" y="45"/>
                    <a:pt x="201" y="45"/>
                    <a:pt x="201" y="45"/>
                  </a:cubicBezTo>
                  <a:cubicBezTo>
                    <a:pt x="203" y="45"/>
                    <a:pt x="205" y="44"/>
                    <a:pt x="206" y="42"/>
                  </a:cubicBezTo>
                  <a:cubicBezTo>
                    <a:pt x="207" y="40"/>
                    <a:pt x="206" y="37"/>
                    <a:pt x="204" y="37"/>
                  </a:cubicBezTo>
                  <a:cubicBezTo>
                    <a:pt x="203" y="36"/>
                    <a:pt x="203" y="36"/>
                    <a:pt x="203" y="36"/>
                  </a:cubicBezTo>
                  <a:cubicBezTo>
                    <a:pt x="201" y="36"/>
                    <a:pt x="201" y="36"/>
                    <a:pt x="201" y="36"/>
                  </a:cubicBezTo>
                  <a:cubicBezTo>
                    <a:pt x="199" y="35"/>
                    <a:pt x="199" y="35"/>
                    <a:pt x="199" y="35"/>
                  </a:cubicBezTo>
                  <a:cubicBezTo>
                    <a:pt x="197" y="34"/>
                    <a:pt x="197" y="34"/>
                    <a:pt x="197" y="34"/>
                  </a:cubicBezTo>
                  <a:cubicBezTo>
                    <a:pt x="195" y="34"/>
                    <a:pt x="195" y="34"/>
                    <a:pt x="195" y="34"/>
                  </a:cubicBezTo>
                  <a:close/>
                  <a:moveTo>
                    <a:pt x="228" y="46"/>
                  </a:moveTo>
                  <a:cubicBezTo>
                    <a:pt x="226" y="45"/>
                    <a:pt x="223" y="46"/>
                    <a:pt x="222" y="48"/>
                  </a:cubicBezTo>
                  <a:cubicBezTo>
                    <a:pt x="221" y="50"/>
                    <a:pt x="222" y="53"/>
                    <a:pt x="224" y="54"/>
                  </a:cubicBezTo>
                  <a:cubicBezTo>
                    <a:pt x="225" y="54"/>
                    <a:pt x="225" y="54"/>
                    <a:pt x="225" y="54"/>
                  </a:cubicBezTo>
                  <a:cubicBezTo>
                    <a:pt x="227" y="55"/>
                    <a:pt x="227" y="55"/>
                    <a:pt x="227" y="55"/>
                  </a:cubicBezTo>
                  <a:cubicBezTo>
                    <a:pt x="228" y="56"/>
                    <a:pt x="228" y="56"/>
                    <a:pt x="228" y="56"/>
                  </a:cubicBezTo>
                  <a:cubicBezTo>
                    <a:pt x="230" y="57"/>
                    <a:pt x="230" y="57"/>
                    <a:pt x="230" y="57"/>
                  </a:cubicBezTo>
                  <a:cubicBezTo>
                    <a:pt x="232" y="57"/>
                    <a:pt x="232" y="57"/>
                    <a:pt x="232" y="57"/>
                  </a:cubicBezTo>
                  <a:cubicBezTo>
                    <a:pt x="234" y="58"/>
                    <a:pt x="237" y="57"/>
                    <a:pt x="238" y="55"/>
                  </a:cubicBezTo>
                  <a:cubicBezTo>
                    <a:pt x="239" y="53"/>
                    <a:pt x="238" y="51"/>
                    <a:pt x="236" y="50"/>
                  </a:cubicBezTo>
                  <a:cubicBezTo>
                    <a:pt x="234" y="49"/>
                    <a:pt x="234" y="49"/>
                    <a:pt x="234" y="49"/>
                  </a:cubicBezTo>
                  <a:cubicBezTo>
                    <a:pt x="232" y="48"/>
                    <a:pt x="232" y="48"/>
                    <a:pt x="232" y="48"/>
                  </a:cubicBezTo>
                  <a:cubicBezTo>
                    <a:pt x="230" y="47"/>
                    <a:pt x="230" y="47"/>
                    <a:pt x="230" y="47"/>
                  </a:cubicBezTo>
                  <a:cubicBezTo>
                    <a:pt x="228" y="46"/>
                    <a:pt x="228" y="46"/>
                    <a:pt x="228" y="46"/>
                  </a:cubicBezTo>
                  <a:cubicBezTo>
                    <a:pt x="228" y="46"/>
                    <a:pt x="228" y="46"/>
                    <a:pt x="228" y="46"/>
                  </a:cubicBezTo>
                  <a:close/>
                  <a:moveTo>
                    <a:pt x="258" y="62"/>
                  </a:moveTo>
                  <a:cubicBezTo>
                    <a:pt x="256" y="60"/>
                    <a:pt x="254" y="61"/>
                    <a:pt x="253" y="63"/>
                  </a:cubicBezTo>
                  <a:cubicBezTo>
                    <a:pt x="252" y="65"/>
                    <a:pt x="252" y="68"/>
                    <a:pt x="254" y="69"/>
                  </a:cubicBezTo>
                  <a:cubicBezTo>
                    <a:pt x="256" y="70"/>
                    <a:pt x="256" y="70"/>
                    <a:pt x="256" y="70"/>
                  </a:cubicBezTo>
                  <a:cubicBezTo>
                    <a:pt x="257" y="71"/>
                    <a:pt x="257" y="71"/>
                    <a:pt x="257" y="71"/>
                  </a:cubicBezTo>
                  <a:cubicBezTo>
                    <a:pt x="259" y="72"/>
                    <a:pt x="259" y="72"/>
                    <a:pt x="259" y="72"/>
                  </a:cubicBezTo>
                  <a:cubicBezTo>
                    <a:pt x="261" y="73"/>
                    <a:pt x="261" y="73"/>
                    <a:pt x="261" y="73"/>
                  </a:cubicBezTo>
                  <a:cubicBezTo>
                    <a:pt x="262" y="73"/>
                    <a:pt x="262" y="73"/>
                    <a:pt x="262" y="73"/>
                  </a:cubicBezTo>
                  <a:cubicBezTo>
                    <a:pt x="264" y="74"/>
                    <a:pt x="266" y="74"/>
                    <a:pt x="267" y="72"/>
                  </a:cubicBezTo>
                  <a:cubicBezTo>
                    <a:pt x="269" y="70"/>
                    <a:pt x="268" y="67"/>
                    <a:pt x="266" y="66"/>
                  </a:cubicBezTo>
                  <a:cubicBezTo>
                    <a:pt x="265" y="65"/>
                    <a:pt x="265" y="65"/>
                    <a:pt x="265" y="65"/>
                  </a:cubicBezTo>
                  <a:cubicBezTo>
                    <a:pt x="263" y="64"/>
                    <a:pt x="263" y="64"/>
                    <a:pt x="263" y="64"/>
                  </a:cubicBezTo>
                  <a:cubicBezTo>
                    <a:pt x="262" y="63"/>
                    <a:pt x="262" y="63"/>
                    <a:pt x="262" y="63"/>
                  </a:cubicBezTo>
                  <a:cubicBezTo>
                    <a:pt x="260" y="62"/>
                    <a:pt x="260" y="62"/>
                    <a:pt x="260" y="62"/>
                  </a:cubicBezTo>
                  <a:cubicBezTo>
                    <a:pt x="258" y="62"/>
                    <a:pt x="258" y="62"/>
                    <a:pt x="258" y="62"/>
                  </a:cubicBezTo>
                  <a:close/>
                  <a:moveTo>
                    <a:pt x="288" y="80"/>
                  </a:moveTo>
                  <a:cubicBezTo>
                    <a:pt x="286" y="79"/>
                    <a:pt x="283" y="79"/>
                    <a:pt x="282" y="81"/>
                  </a:cubicBezTo>
                  <a:cubicBezTo>
                    <a:pt x="280" y="83"/>
                    <a:pt x="281" y="85"/>
                    <a:pt x="283" y="87"/>
                  </a:cubicBezTo>
                  <a:cubicBezTo>
                    <a:pt x="283" y="87"/>
                    <a:pt x="283" y="87"/>
                    <a:pt x="283" y="87"/>
                  </a:cubicBezTo>
                  <a:cubicBezTo>
                    <a:pt x="285" y="88"/>
                    <a:pt x="285" y="88"/>
                    <a:pt x="285" y="88"/>
                  </a:cubicBezTo>
                  <a:cubicBezTo>
                    <a:pt x="286" y="89"/>
                    <a:pt x="286" y="89"/>
                    <a:pt x="286" y="89"/>
                  </a:cubicBezTo>
                  <a:cubicBezTo>
                    <a:pt x="288" y="91"/>
                    <a:pt x="288" y="91"/>
                    <a:pt x="288" y="91"/>
                  </a:cubicBezTo>
                  <a:cubicBezTo>
                    <a:pt x="290" y="92"/>
                    <a:pt x="290" y="92"/>
                    <a:pt x="290" y="92"/>
                  </a:cubicBezTo>
                  <a:cubicBezTo>
                    <a:pt x="291" y="93"/>
                    <a:pt x="294" y="93"/>
                    <a:pt x="295" y="91"/>
                  </a:cubicBezTo>
                  <a:cubicBezTo>
                    <a:pt x="297" y="89"/>
                    <a:pt x="296" y="86"/>
                    <a:pt x="295" y="85"/>
                  </a:cubicBezTo>
                  <a:cubicBezTo>
                    <a:pt x="293" y="84"/>
                    <a:pt x="293" y="84"/>
                    <a:pt x="293" y="84"/>
                  </a:cubicBezTo>
                  <a:cubicBezTo>
                    <a:pt x="291" y="82"/>
                    <a:pt x="291" y="82"/>
                    <a:pt x="291" y="82"/>
                  </a:cubicBezTo>
                  <a:cubicBezTo>
                    <a:pt x="290" y="81"/>
                    <a:pt x="290" y="81"/>
                    <a:pt x="290" y="81"/>
                  </a:cubicBezTo>
                  <a:cubicBezTo>
                    <a:pt x="288" y="80"/>
                    <a:pt x="288" y="80"/>
                    <a:pt x="288" y="80"/>
                  </a:cubicBezTo>
                  <a:cubicBezTo>
                    <a:pt x="288" y="80"/>
                    <a:pt x="288" y="80"/>
                    <a:pt x="288" y="80"/>
                  </a:cubicBezTo>
                  <a:close/>
                  <a:moveTo>
                    <a:pt x="315" y="101"/>
                  </a:moveTo>
                  <a:cubicBezTo>
                    <a:pt x="313" y="99"/>
                    <a:pt x="310" y="100"/>
                    <a:pt x="309" y="101"/>
                  </a:cubicBezTo>
                  <a:cubicBezTo>
                    <a:pt x="307" y="103"/>
                    <a:pt x="307" y="106"/>
                    <a:pt x="309" y="107"/>
                  </a:cubicBezTo>
                  <a:cubicBezTo>
                    <a:pt x="310" y="108"/>
                    <a:pt x="310" y="108"/>
                    <a:pt x="310" y="108"/>
                  </a:cubicBezTo>
                  <a:cubicBezTo>
                    <a:pt x="312" y="110"/>
                    <a:pt x="312" y="110"/>
                    <a:pt x="312" y="110"/>
                  </a:cubicBezTo>
                  <a:cubicBezTo>
                    <a:pt x="313" y="111"/>
                    <a:pt x="313" y="111"/>
                    <a:pt x="313" y="111"/>
                  </a:cubicBezTo>
                  <a:cubicBezTo>
                    <a:pt x="315" y="112"/>
                    <a:pt x="315" y="112"/>
                    <a:pt x="315" y="112"/>
                  </a:cubicBezTo>
                  <a:cubicBezTo>
                    <a:pt x="315" y="113"/>
                    <a:pt x="315" y="113"/>
                    <a:pt x="315" y="113"/>
                  </a:cubicBezTo>
                  <a:cubicBezTo>
                    <a:pt x="317" y="115"/>
                    <a:pt x="320" y="114"/>
                    <a:pt x="322" y="113"/>
                  </a:cubicBezTo>
                  <a:cubicBezTo>
                    <a:pt x="323" y="111"/>
                    <a:pt x="323" y="108"/>
                    <a:pt x="321" y="107"/>
                  </a:cubicBezTo>
                  <a:cubicBezTo>
                    <a:pt x="320" y="106"/>
                    <a:pt x="320" y="106"/>
                    <a:pt x="320" y="106"/>
                  </a:cubicBezTo>
                  <a:cubicBezTo>
                    <a:pt x="319" y="104"/>
                    <a:pt x="319" y="104"/>
                    <a:pt x="319" y="104"/>
                  </a:cubicBezTo>
                  <a:cubicBezTo>
                    <a:pt x="317" y="103"/>
                    <a:pt x="317" y="103"/>
                    <a:pt x="317" y="103"/>
                  </a:cubicBezTo>
                  <a:cubicBezTo>
                    <a:pt x="316" y="102"/>
                    <a:pt x="316" y="102"/>
                    <a:pt x="316" y="102"/>
                  </a:cubicBezTo>
                  <a:cubicBezTo>
                    <a:pt x="315" y="101"/>
                    <a:pt x="315" y="101"/>
                    <a:pt x="315" y="101"/>
                  </a:cubicBezTo>
                  <a:close/>
                  <a:moveTo>
                    <a:pt x="340" y="125"/>
                  </a:moveTo>
                  <a:cubicBezTo>
                    <a:pt x="338" y="123"/>
                    <a:pt x="335" y="123"/>
                    <a:pt x="334" y="125"/>
                  </a:cubicBezTo>
                  <a:cubicBezTo>
                    <a:pt x="332" y="126"/>
                    <a:pt x="332" y="129"/>
                    <a:pt x="334" y="131"/>
                  </a:cubicBezTo>
                  <a:cubicBezTo>
                    <a:pt x="335" y="132"/>
                    <a:pt x="335" y="132"/>
                    <a:pt x="335" y="132"/>
                  </a:cubicBezTo>
                  <a:cubicBezTo>
                    <a:pt x="336" y="133"/>
                    <a:pt x="336" y="133"/>
                    <a:pt x="336" y="133"/>
                  </a:cubicBezTo>
                  <a:cubicBezTo>
                    <a:pt x="338" y="135"/>
                    <a:pt x="338" y="135"/>
                    <a:pt x="338" y="135"/>
                  </a:cubicBezTo>
                  <a:cubicBezTo>
                    <a:pt x="339" y="136"/>
                    <a:pt x="339" y="136"/>
                    <a:pt x="339" y="136"/>
                  </a:cubicBezTo>
                  <a:cubicBezTo>
                    <a:pt x="339" y="137"/>
                    <a:pt x="339" y="137"/>
                    <a:pt x="339" y="137"/>
                  </a:cubicBezTo>
                  <a:cubicBezTo>
                    <a:pt x="341" y="138"/>
                    <a:pt x="344" y="139"/>
                    <a:pt x="345" y="137"/>
                  </a:cubicBezTo>
                  <a:cubicBezTo>
                    <a:pt x="347" y="135"/>
                    <a:pt x="347" y="133"/>
                    <a:pt x="346" y="131"/>
                  </a:cubicBezTo>
                  <a:cubicBezTo>
                    <a:pt x="345" y="131"/>
                    <a:pt x="345" y="131"/>
                    <a:pt x="345" y="131"/>
                  </a:cubicBezTo>
                  <a:cubicBezTo>
                    <a:pt x="344" y="129"/>
                    <a:pt x="344" y="129"/>
                    <a:pt x="344" y="129"/>
                  </a:cubicBezTo>
                  <a:cubicBezTo>
                    <a:pt x="342" y="128"/>
                    <a:pt x="342" y="128"/>
                    <a:pt x="342" y="128"/>
                  </a:cubicBezTo>
                  <a:cubicBezTo>
                    <a:pt x="341" y="126"/>
                    <a:pt x="341" y="126"/>
                    <a:pt x="341" y="126"/>
                  </a:cubicBezTo>
                  <a:cubicBezTo>
                    <a:pt x="340" y="125"/>
                    <a:pt x="340" y="125"/>
                    <a:pt x="340" y="125"/>
                  </a:cubicBezTo>
                  <a:close/>
                  <a:moveTo>
                    <a:pt x="362" y="151"/>
                  </a:moveTo>
                  <a:cubicBezTo>
                    <a:pt x="361" y="149"/>
                    <a:pt x="358" y="149"/>
                    <a:pt x="356" y="150"/>
                  </a:cubicBezTo>
                  <a:cubicBezTo>
                    <a:pt x="354" y="151"/>
                    <a:pt x="354" y="154"/>
                    <a:pt x="355" y="156"/>
                  </a:cubicBezTo>
                  <a:cubicBezTo>
                    <a:pt x="356" y="156"/>
                    <a:pt x="356" y="156"/>
                    <a:pt x="356" y="156"/>
                  </a:cubicBezTo>
                  <a:cubicBezTo>
                    <a:pt x="357" y="158"/>
                    <a:pt x="357" y="158"/>
                    <a:pt x="357" y="158"/>
                  </a:cubicBezTo>
                  <a:cubicBezTo>
                    <a:pt x="358" y="160"/>
                    <a:pt x="358" y="160"/>
                    <a:pt x="358" y="160"/>
                  </a:cubicBezTo>
                  <a:cubicBezTo>
                    <a:pt x="360" y="161"/>
                    <a:pt x="360" y="161"/>
                    <a:pt x="360" y="161"/>
                  </a:cubicBezTo>
                  <a:cubicBezTo>
                    <a:pt x="361" y="163"/>
                    <a:pt x="361" y="163"/>
                    <a:pt x="361" y="163"/>
                  </a:cubicBezTo>
                  <a:cubicBezTo>
                    <a:pt x="362" y="165"/>
                    <a:pt x="365" y="165"/>
                    <a:pt x="367" y="164"/>
                  </a:cubicBezTo>
                  <a:cubicBezTo>
                    <a:pt x="368" y="162"/>
                    <a:pt x="369" y="160"/>
                    <a:pt x="367" y="158"/>
                  </a:cubicBezTo>
                  <a:cubicBezTo>
                    <a:pt x="366" y="156"/>
                    <a:pt x="366" y="156"/>
                    <a:pt x="366" y="156"/>
                  </a:cubicBezTo>
                  <a:cubicBezTo>
                    <a:pt x="365" y="155"/>
                    <a:pt x="365" y="155"/>
                    <a:pt x="365" y="155"/>
                  </a:cubicBezTo>
                  <a:cubicBezTo>
                    <a:pt x="364" y="153"/>
                    <a:pt x="364" y="153"/>
                    <a:pt x="364" y="153"/>
                  </a:cubicBezTo>
                  <a:cubicBezTo>
                    <a:pt x="363" y="151"/>
                    <a:pt x="363" y="151"/>
                    <a:pt x="363" y="151"/>
                  </a:cubicBezTo>
                  <a:cubicBezTo>
                    <a:pt x="362" y="151"/>
                    <a:pt x="362" y="151"/>
                    <a:pt x="362" y="151"/>
                  </a:cubicBezTo>
                  <a:close/>
                  <a:moveTo>
                    <a:pt x="382" y="179"/>
                  </a:moveTo>
                  <a:cubicBezTo>
                    <a:pt x="381" y="177"/>
                    <a:pt x="378" y="176"/>
                    <a:pt x="376" y="178"/>
                  </a:cubicBezTo>
                  <a:cubicBezTo>
                    <a:pt x="374" y="179"/>
                    <a:pt x="374" y="181"/>
                    <a:pt x="375" y="183"/>
                  </a:cubicBezTo>
                  <a:cubicBezTo>
                    <a:pt x="376" y="185"/>
                    <a:pt x="376" y="185"/>
                    <a:pt x="376" y="185"/>
                  </a:cubicBezTo>
                  <a:cubicBezTo>
                    <a:pt x="377" y="186"/>
                    <a:pt x="377" y="186"/>
                    <a:pt x="377" y="186"/>
                  </a:cubicBezTo>
                  <a:cubicBezTo>
                    <a:pt x="378" y="188"/>
                    <a:pt x="378" y="188"/>
                    <a:pt x="378" y="188"/>
                  </a:cubicBezTo>
                  <a:cubicBezTo>
                    <a:pt x="379" y="190"/>
                    <a:pt x="379" y="190"/>
                    <a:pt x="379" y="190"/>
                  </a:cubicBezTo>
                  <a:cubicBezTo>
                    <a:pt x="379" y="191"/>
                    <a:pt x="379" y="191"/>
                    <a:pt x="379" y="191"/>
                  </a:cubicBezTo>
                  <a:cubicBezTo>
                    <a:pt x="380" y="193"/>
                    <a:pt x="383" y="193"/>
                    <a:pt x="385" y="192"/>
                  </a:cubicBezTo>
                  <a:cubicBezTo>
                    <a:pt x="387" y="191"/>
                    <a:pt x="388" y="188"/>
                    <a:pt x="387" y="186"/>
                  </a:cubicBezTo>
                  <a:cubicBezTo>
                    <a:pt x="386" y="185"/>
                    <a:pt x="386" y="185"/>
                    <a:pt x="386" y="185"/>
                  </a:cubicBezTo>
                  <a:cubicBezTo>
                    <a:pt x="385" y="184"/>
                    <a:pt x="385" y="184"/>
                    <a:pt x="385" y="184"/>
                  </a:cubicBezTo>
                  <a:cubicBezTo>
                    <a:pt x="384" y="182"/>
                    <a:pt x="384" y="182"/>
                    <a:pt x="384" y="182"/>
                  </a:cubicBezTo>
                  <a:cubicBezTo>
                    <a:pt x="383" y="180"/>
                    <a:pt x="383" y="180"/>
                    <a:pt x="383" y="180"/>
                  </a:cubicBezTo>
                  <a:cubicBezTo>
                    <a:pt x="382" y="179"/>
                    <a:pt x="382" y="179"/>
                    <a:pt x="382" y="179"/>
                  </a:cubicBezTo>
                  <a:close/>
                  <a:moveTo>
                    <a:pt x="399" y="209"/>
                  </a:moveTo>
                  <a:cubicBezTo>
                    <a:pt x="398" y="207"/>
                    <a:pt x="395" y="206"/>
                    <a:pt x="393" y="207"/>
                  </a:cubicBezTo>
                  <a:cubicBezTo>
                    <a:pt x="391" y="208"/>
                    <a:pt x="390" y="211"/>
                    <a:pt x="391" y="213"/>
                  </a:cubicBezTo>
                  <a:cubicBezTo>
                    <a:pt x="391" y="213"/>
                    <a:pt x="391" y="213"/>
                    <a:pt x="391" y="213"/>
                  </a:cubicBezTo>
                  <a:cubicBezTo>
                    <a:pt x="392" y="215"/>
                    <a:pt x="392" y="215"/>
                    <a:pt x="392" y="215"/>
                  </a:cubicBezTo>
                  <a:cubicBezTo>
                    <a:pt x="393" y="217"/>
                    <a:pt x="393" y="217"/>
                    <a:pt x="393" y="217"/>
                  </a:cubicBezTo>
                  <a:cubicBezTo>
                    <a:pt x="394" y="218"/>
                    <a:pt x="394" y="218"/>
                    <a:pt x="394" y="218"/>
                  </a:cubicBezTo>
                  <a:cubicBezTo>
                    <a:pt x="395" y="220"/>
                    <a:pt x="395" y="220"/>
                    <a:pt x="395" y="220"/>
                  </a:cubicBezTo>
                  <a:cubicBezTo>
                    <a:pt x="396" y="222"/>
                    <a:pt x="398" y="223"/>
                    <a:pt x="401" y="222"/>
                  </a:cubicBezTo>
                  <a:cubicBezTo>
                    <a:pt x="403" y="221"/>
                    <a:pt x="404" y="219"/>
                    <a:pt x="403" y="217"/>
                  </a:cubicBezTo>
                  <a:cubicBezTo>
                    <a:pt x="402" y="215"/>
                    <a:pt x="402" y="215"/>
                    <a:pt x="402" y="215"/>
                  </a:cubicBezTo>
                  <a:cubicBezTo>
                    <a:pt x="401" y="213"/>
                    <a:pt x="401" y="213"/>
                    <a:pt x="401" y="213"/>
                  </a:cubicBezTo>
                  <a:cubicBezTo>
                    <a:pt x="400" y="211"/>
                    <a:pt x="400" y="211"/>
                    <a:pt x="400" y="211"/>
                  </a:cubicBezTo>
                  <a:cubicBezTo>
                    <a:pt x="399" y="209"/>
                    <a:pt x="399" y="209"/>
                    <a:pt x="399" y="209"/>
                  </a:cubicBezTo>
                  <a:cubicBezTo>
                    <a:pt x="399" y="209"/>
                    <a:pt x="399" y="209"/>
                    <a:pt x="399" y="209"/>
                  </a:cubicBezTo>
                  <a:close/>
                </a:path>
              </a:pathLst>
            </a:custGeom>
            <a:solidFill>
              <a:srgbClr val="8064A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10" name="Freeform 29"/>
            <p:cNvSpPr>
              <a:spLocks noEditPoints="1"/>
            </p:cNvSpPr>
            <p:nvPr/>
          </p:nvSpPr>
          <p:spPr bwMode="auto">
            <a:xfrm>
              <a:off x="2875570" y="1142589"/>
              <a:ext cx="947821" cy="582012"/>
            </a:xfrm>
            <a:custGeom>
              <a:avLst/>
              <a:gdLst>
                <a:gd name="T0" fmla="*/ 357 w 415"/>
                <a:gd name="T1" fmla="*/ 26 h 255"/>
                <a:gd name="T2" fmla="*/ 375 w 415"/>
                <a:gd name="T3" fmla="*/ 44 h 255"/>
                <a:gd name="T4" fmla="*/ 1 w 415"/>
                <a:gd name="T5" fmla="*/ 249 h 255"/>
                <a:gd name="T6" fmla="*/ 10 w 415"/>
                <a:gd name="T7" fmla="*/ 249 h 255"/>
                <a:gd name="T8" fmla="*/ 9 w 415"/>
                <a:gd name="T9" fmla="*/ 238 h 255"/>
                <a:gd name="T10" fmla="*/ 2 w 415"/>
                <a:gd name="T11" fmla="*/ 246 h 255"/>
                <a:gd name="T12" fmla="*/ 16 w 415"/>
                <a:gd name="T13" fmla="*/ 222 h 255"/>
                <a:gd name="T14" fmla="*/ 24 w 415"/>
                <a:gd name="T15" fmla="*/ 215 h 255"/>
                <a:gd name="T16" fmla="*/ 18 w 415"/>
                <a:gd name="T17" fmla="*/ 209 h 255"/>
                <a:gd name="T18" fmla="*/ 15 w 415"/>
                <a:gd name="T19" fmla="*/ 215 h 255"/>
                <a:gd name="T20" fmla="*/ 38 w 415"/>
                <a:gd name="T21" fmla="*/ 191 h 255"/>
                <a:gd name="T22" fmla="*/ 41 w 415"/>
                <a:gd name="T23" fmla="*/ 185 h 255"/>
                <a:gd name="T24" fmla="*/ 34 w 415"/>
                <a:gd name="T25" fmla="*/ 180 h 255"/>
                <a:gd name="T26" fmla="*/ 30 w 415"/>
                <a:gd name="T27" fmla="*/ 186 h 255"/>
                <a:gd name="T28" fmla="*/ 57 w 415"/>
                <a:gd name="T29" fmla="*/ 161 h 255"/>
                <a:gd name="T30" fmla="*/ 61 w 415"/>
                <a:gd name="T31" fmla="*/ 156 h 255"/>
                <a:gd name="T32" fmla="*/ 53 w 415"/>
                <a:gd name="T33" fmla="*/ 153 h 255"/>
                <a:gd name="T34" fmla="*/ 71 w 415"/>
                <a:gd name="T35" fmla="*/ 131 h 255"/>
                <a:gd name="T36" fmla="*/ 79 w 415"/>
                <a:gd name="T37" fmla="*/ 135 h 255"/>
                <a:gd name="T38" fmla="*/ 83 w 415"/>
                <a:gd name="T39" fmla="*/ 125 h 255"/>
                <a:gd name="T40" fmla="*/ 73 w 415"/>
                <a:gd name="T41" fmla="*/ 129 h 255"/>
                <a:gd name="T42" fmla="*/ 95 w 415"/>
                <a:gd name="T43" fmla="*/ 113 h 255"/>
                <a:gd name="T44" fmla="*/ 105 w 415"/>
                <a:gd name="T45" fmla="*/ 110 h 255"/>
                <a:gd name="T46" fmla="*/ 102 w 415"/>
                <a:gd name="T47" fmla="*/ 101 h 255"/>
                <a:gd name="T48" fmla="*/ 96 w 415"/>
                <a:gd name="T49" fmla="*/ 106 h 255"/>
                <a:gd name="T50" fmla="*/ 127 w 415"/>
                <a:gd name="T51" fmla="*/ 92 h 255"/>
                <a:gd name="T52" fmla="*/ 134 w 415"/>
                <a:gd name="T53" fmla="*/ 87 h 255"/>
                <a:gd name="T54" fmla="*/ 129 w 415"/>
                <a:gd name="T55" fmla="*/ 80 h 255"/>
                <a:gd name="T56" fmla="*/ 122 w 415"/>
                <a:gd name="T57" fmla="*/ 85 h 255"/>
                <a:gd name="T58" fmla="*/ 156 w 415"/>
                <a:gd name="T59" fmla="*/ 73 h 255"/>
                <a:gd name="T60" fmla="*/ 162 w 415"/>
                <a:gd name="T61" fmla="*/ 69 h 255"/>
                <a:gd name="T62" fmla="*/ 155 w 415"/>
                <a:gd name="T63" fmla="*/ 63 h 255"/>
                <a:gd name="T64" fmla="*/ 181 w 415"/>
                <a:gd name="T65" fmla="*/ 50 h 255"/>
                <a:gd name="T66" fmla="*/ 188 w 415"/>
                <a:gd name="T67" fmla="*/ 56 h 255"/>
                <a:gd name="T68" fmla="*/ 195 w 415"/>
                <a:gd name="T69" fmla="*/ 48 h 255"/>
                <a:gd name="T70" fmla="*/ 185 w 415"/>
                <a:gd name="T71" fmla="*/ 48 h 255"/>
                <a:gd name="T72" fmla="*/ 210 w 415"/>
                <a:gd name="T73" fmla="*/ 42 h 255"/>
                <a:gd name="T74" fmla="*/ 221 w 415"/>
                <a:gd name="T75" fmla="*/ 43 h 255"/>
                <a:gd name="T76" fmla="*/ 221 w 415"/>
                <a:gd name="T77" fmla="*/ 34 h 255"/>
                <a:gd name="T78" fmla="*/ 214 w 415"/>
                <a:gd name="T79" fmla="*/ 36 h 255"/>
                <a:gd name="T80" fmla="*/ 248 w 415"/>
                <a:gd name="T81" fmla="*/ 35 h 255"/>
                <a:gd name="T82" fmla="*/ 255 w 415"/>
                <a:gd name="T83" fmla="*/ 34 h 255"/>
                <a:gd name="T84" fmla="*/ 253 w 415"/>
                <a:gd name="T85" fmla="*/ 25 h 255"/>
                <a:gd name="T86" fmla="*/ 246 w 415"/>
                <a:gd name="T87" fmla="*/ 27 h 255"/>
                <a:gd name="T88" fmla="*/ 281 w 415"/>
                <a:gd name="T89" fmla="*/ 29 h 255"/>
                <a:gd name="T90" fmla="*/ 289 w 415"/>
                <a:gd name="T91" fmla="*/ 28 h 255"/>
                <a:gd name="T92" fmla="*/ 285 w 415"/>
                <a:gd name="T93" fmla="*/ 20 h 255"/>
                <a:gd name="T94" fmla="*/ 314 w 415"/>
                <a:gd name="T95" fmla="*/ 18 h 255"/>
                <a:gd name="T96" fmla="*/ 318 w 415"/>
                <a:gd name="T97" fmla="*/ 26 h 255"/>
                <a:gd name="T98" fmla="*/ 327 w 415"/>
                <a:gd name="T99" fmla="*/ 22 h 255"/>
                <a:gd name="T100" fmla="*/ 317 w 415"/>
                <a:gd name="T101" fmla="*/ 1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5" h="255">
                  <a:moveTo>
                    <a:pt x="348" y="18"/>
                  </a:moveTo>
                  <a:cubicBezTo>
                    <a:pt x="346" y="18"/>
                    <a:pt x="344" y="19"/>
                    <a:pt x="344" y="22"/>
                  </a:cubicBezTo>
                  <a:cubicBezTo>
                    <a:pt x="344" y="24"/>
                    <a:pt x="346" y="26"/>
                    <a:pt x="348" y="26"/>
                  </a:cubicBezTo>
                  <a:cubicBezTo>
                    <a:pt x="357" y="26"/>
                    <a:pt x="357" y="26"/>
                    <a:pt x="357" y="26"/>
                  </a:cubicBezTo>
                  <a:cubicBezTo>
                    <a:pt x="359" y="26"/>
                    <a:pt x="361" y="24"/>
                    <a:pt x="361" y="22"/>
                  </a:cubicBezTo>
                  <a:cubicBezTo>
                    <a:pt x="361" y="19"/>
                    <a:pt x="359" y="18"/>
                    <a:pt x="357" y="18"/>
                  </a:cubicBezTo>
                  <a:cubicBezTo>
                    <a:pt x="348" y="18"/>
                    <a:pt x="348" y="18"/>
                    <a:pt x="348" y="18"/>
                  </a:cubicBezTo>
                  <a:close/>
                  <a:moveTo>
                    <a:pt x="375" y="44"/>
                  </a:moveTo>
                  <a:cubicBezTo>
                    <a:pt x="415" y="22"/>
                    <a:pt x="415" y="22"/>
                    <a:pt x="415" y="22"/>
                  </a:cubicBezTo>
                  <a:cubicBezTo>
                    <a:pt x="375" y="0"/>
                    <a:pt x="375" y="0"/>
                    <a:pt x="375" y="0"/>
                  </a:cubicBezTo>
                  <a:cubicBezTo>
                    <a:pt x="375" y="44"/>
                    <a:pt x="375" y="44"/>
                    <a:pt x="375" y="44"/>
                  </a:cubicBezTo>
                  <a:close/>
                  <a:moveTo>
                    <a:pt x="1" y="249"/>
                  </a:moveTo>
                  <a:cubicBezTo>
                    <a:pt x="0" y="251"/>
                    <a:pt x="1" y="253"/>
                    <a:pt x="4" y="254"/>
                  </a:cubicBezTo>
                  <a:cubicBezTo>
                    <a:pt x="6" y="255"/>
                    <a:pt x="8" y="254"/>
                    <a:pt x="9" y="251"/>
                  </a:cubicBezTo>
                  <a:cubicBezTo>
                    <a:pt x="9" y="251"/>
                    <a:pt x="9" y="251"/>
                    <a:pt x="9" y="251"/>
                  </a:cubicBezTo>
                  <a:cubicBezTo>
                    <a:pt x="10" y="249"/>
                    <a:pt x="10" y="249"/>
                    <a:pt x="10" y="249"/>
                  </a:cubicBezTo>
                  <a:cubicBezTo>
                    <a:pt x="11" y="247"/>
                    <a:pt x="11" y="247"/>
                    <a:pt x="11" y="247"/>
                  </a:cubicBezTo>
                  <a:cubicBezTo>
                    <a:pt x="11" y="245"/>
                    <a:pt x="11" y="245"/>
                    <a:pt x="11" y="245"/>
                  </a:cubicBezTo>
                  <a:cubicBezTo>
                    <a:pt x="12" y="243"/>
                    <a:pt x="12" y="243"/>
                    <a:pt x="12" y="243"/>
                  </a:cubicBezTo>
                  <a:cubicBezTo>
                    <a:pt x="13" y="241"/>
                    <a:pt x="12" y="239"/>
                    <a:pt x="9" y="238"/>
                  </a:cubicBezTo>
                  <a:cubicBezTo>
                    <a:pt x="7" y="237"/>
                    <a:pt x="5" y="238"/>
                    <a:pt x="4" y="240"/>
                  </a:cubicBezTo>
                  <a:cubicBezTo>
                    <a:pt x="3" y="242"/>
                    <a:pt x="3" y="242"/>
                    <a:pt x="3" y="242"/>
                  </a:cubicBezTo>
                  <a:cubicBezTo>
                    <a:pt x="3" y="244"/>
                    <a:pt x="3" y="244"/>
                    <a:pt x="3" y="244"/>
                  </a:cubicBezTo>
                  <a:cubicBezTo>
                    <a:pt x="2" y="246"/>
                    <a:pt x="2" y="246"/>
                    <a:pt x="2" y="246"/>
                  </a:cubicBezTo>
                  <a:cubicBezTo>
                    <a:pt x="1" y="248"/>
                    <a:pt x="1" y="248"/>
                    <a:pt x="1" y="248"/>
                  </a:cubicBezTo>
                  <a:cubicBezTo>
                    <a:pt x="1" y="249"/>
                    <a:pt x="1" y="249"/>
                    <a:pt x="1" y="249"/>
                  </a:cubicBezTo>
                  <a:close/>
                  <a:moveTo>
                    <a:pt x="14" y="217"/>
                  </a:moveTo>
                  <a:cubicBezTo>
                    <a:pt x="13" y="219"/>
                    <a:pt x="14" y="221"/>
                    <a:pt x="16" y="222"/>
                  </a:cubicBezTo>
                  <a:cubicBezTo>
                    <a:pt x="18" y="223"/>
                    <a:pt x="21" y="222"/>
                    <a:pt x="22" y="220"/>
                  </a:cubicBezTo>
                  <a:cubicBezTo>
                    <a:pt x="23" y="218"/>
                    <a:pt x="23" y="218"/>
                    <a:pt x="23" y="218"/>
                  </a:cubicBezTo>
                  <a:cubicBezTo>
                    <a:pt x="23" y="217"/>
                    <a:pt x="23" y="217"/>
                    <a:pt x="23" y="217"/>
                  </a:cubicBezTo>
                  <a:cubicBezTo>
                    <a:pt x="24" y="215"/>
                    <a:pt x="24" y="215"/>
                    <a:pt x="24" y="215"/>
                  </a:cubicBezTo>
                  <a:cubicBezTo>
                    <a:pt x="25" y="213"/>
                    <a:pt x="25" y="213"/>
                    <a:pt x="25" y="213"/>
                  </a:cubicBezTo>
                  <a:cubicBezTo>
                    <a:pt x="25" y="213"/>
                    <a:pt x="25" y="213"/>
                    <a:pt x="25" y="213"/>
                  </a:cubicBezTo>
                  <a:cubicBezTo>
                    <a:pt x="26" y="211"/>
                    <a:pt x="26" y="208"/>
                    <a:pt x="24" y="207"/>
                  </a:cubicBezTo>
                  <a:cubicBezTo>
                    <a:pt x="21" y="206"/>
                    <a:pt x="19" y="207"/>
                    <a:pt x="18" y="209"/>
                  </a:cubicBezTo>
                  <a:cubicBezTo>
                    <a:pt x="18" y="209"/>
                    <a:pt x="18" y="209"/>
                    <a:pt x="18" y="209"/>
                  </a:cubicBezTo>
                  <a:cubicBezTo>
                    <a:pt x="17" y="211"/>
                    <a:pt x="17" y="211"/>
                    <a:pt x="17" y="211"/>
                  </a:cubicBezTo>
                  <a:cubicBezTo>
                    <a:pt x="16" y="213"/>
                    <a:pt x="16" y="213"/>
                    <a:pt x="16" y="213"/>
                  </a:cubicBezTo>
                  <a:cubicBezTo>
                    <a:pt x="15" y="215"/>
                    <a:pt x="15" y="215"/>
                    <a:pt x="15" y="215"/>
                  </a:cubicBezTo>
                  <a:cubicBezTo>
                    <a:pt x="14" y="217"/>
                    <a:pt x="14" y="217"/>
                    <a:pt x="14" y="217"/>
                  </a:cubicBezTo>
                  <a:close/>
                  <a:moveTo>
                    <a:pt x="30" y="186"/>
                  </a:moveTo>
                  <a:cubicBezTo>
                    <a:pt x="29" y="188"/>
                    <a:pt x="30" y="191"/>
                    <a:pt x="32" y="192"/>
                  </a:cubicBezTo>
                  <a:cubicBezTo>
                    <a:pt x="34" y="193"/>
                    <a:pt x="36" y="193"/>
                    <a:pt x="38" y="191"/>
                  </a:cubicBezTo>
                  <a:cubicBezTo>
                    <a:pt x="38" y="190"/>
                    <a:pt x="38" y="190"/>
                    <a:pt x="38" y="190"/>
                  </a:cubicBezTo>
                  <a:cubicBezTo>
                    <a:pt x="39" y="188"/>
                    <a:pt x="39" y="188"/>
                    <a:pt x="39" y="188"/>
                  </a:cubicBezTo>
                  <a:cubicBezTo>
                    <a:pt x="40" y="186"/>
                    <a:pt x="40" y="186"/>
                    <a:pt x="40" y="186"/>
                  </a:cubicBezTo>
                  <a:cubicBezTo>
                    <a:pt x="41" y="185"/>
                    <a:pt x="41" y="185"/>
                    <a:pt x="41" y="185"/>
                  </a:cubicBezTo>
                  <a:cubicBezTo>
                    <a:pt x="42" y="183"/>
                    <a:pt x="42" y="183"/>
                    <a:pt x="42" y="183"/>
                  </a:cubicBezTo>
                  <a:cubicBezTo>
                    <a:pt x="43" y="181"/>
                    <a:pt x="43" y="179"/>
                    <a:pt x="41" y="178"/>
                  </a:cubicBezTo>
                  <a:cubicBezTo>
                    <a:pt x="39" y="176"/>
                    <a:pt x="36" y="177"/>
                    <a:pt x="35" y="179"/>
                  </a:cubicBezTo>
                  <a:cubicBezTo>
                    <a:pt x="34" y="180"/>
                    <a:pt x="34" y="180"/>
                    <a:pt x="34" y="180"/>
                  </a:cubicBezTo>
                  <a:cubicBezTo>
                    <a:pt x="33" y="182"/>
                    <a:pt x="33" y="182"/>
                    <a:pt x="33" y="182"/>
                  </a:cubicBezTo>
                  <a:cubicBezTo>
                    <a:pt x="32" y="184"/>
                    <a:pt x="32" y="184"/>
                    <a:pt x="32" y="184"/>
                  </a:cubicBezTo>
                  <a:cubicBezTo>
                    <a:pt x="31" y="185"/>
                    <a:pt x="31" y="185"/>
                    <a:pt x="31" y="185"/>
                  </a:cubicBezTo>
                  <a:cubicBezTo>
                    <a:pt x="30" y="186"/>
                    <a:pt x="30" y="186"/>
                    <a:pt x="30" y="186"/>
                  </a:cubicBezTo>
                  <a:close/>
                  <a:moveTo>
                    <a:pt x="49" y="158"/>
                  </a:moveTo>
                  <a:cubicBezTo>
                    <a:pt x="48" y="159"/>
                    <a:pt x="48" y="162"/>
                    <a:pt x="50" y="164"/>
                  </a:cubicBezTo>
                  <a:cubicBezTo>
                    <a:pt x="52" y="165"/>
                    <a:pt x="55" y="165"/>
                    <a:pt x="56" y="163"/>
                  </a:cubicBezTo>
                  <a:cubicBezTo>
                    <a:pt x="57" y="161"/>
                    <a:pt x="57" y="161"/>
                    <a:pt x="57" y="161"/>
                  </a:cubicBezTo>
                  <a:cubicBezTo>
                    <a:pt x="58" y="160"/>
                    <a:pt x="58" y="160"/>
                    <a:pt x="58" y="160"/>
                  </a:cubicBezTo>
                  <a:cubicBezTo>
                    <a:pt x="60" y="158"/>
                    <a:pt x="60" y="158"/>
                    <a:pt x="60" y="158"/>
                  </a:cubicBezTo>
                  <a:cubicBezTo>
                    <a:pt x="61" y="156"/>
                    <a:pt x="61" y="156"/>
                    <a:pt x="61" y="156"/>
                  </a:cubicBezTo>
                  <a:cubicBezTo>
                    <a:pt x="61" y="156"/>
                    <a:pt x="61" y="156"/>
                    <a:pt x="61" y="156"/>
                  </a:cubicBezTo>
                  <a:cubicBezTo>
                    <a:pt x="63" y="154"/>
                    <a:pt x="62" y="151"/>
                    <a:pt x="61" y="150"/>
                  </a:cubicBezTo>
                  <a:cubicBezTo>
                    <a:pt x="59" y="149"/>
                    <a:pt x="56" y="149"/>
                    <a:pt x="55" y="151"/>
                  </a:cubicBezTo>
                  <a:cubicBezTo>
                    <a:pt x="54" y="151"/>
                    <a:pt x="54" y="151"/>
                    <a:pt x="54" y="151"/>
                  </a:cubicBezTo>
                  <a:cubicBezTo>
                    <a:pt x="53" y="153"/>
                    <a:pt x="53" y="153"/>
                    <a:pt x="53" y="153"/>
                  </a:cubicBezTo>
                  <a:cubicBezTo>
                    <a:pt x="52" y="155"/>
                    <a:pt x="52" y="155"/>
                    <a:pt x="52" y="155"/>
                  </a:cubicBezTo>
                  <a:cubicBezTo>
                    <a:pt x="50" y="156"/>
                    <a:pt x="50" y="156"/>
                    <a:pt x="50" y="156"/>
                  </a:cubicBezTo>
                  <a:cubicBezTo>
                    <a:pt x="49" y="158"/>
                    <a:pt x="49" y="158"/>
                    <a:pt x="49" y="158"/>
                  </a:cubicBezTo>
                  <a:close/>
                  <a:moveTo>
                    <a:pt x="71" y="131"/>
                  </a:moveTo>
                  <a:cubicBezTo>
                    <a:pt x="70" y="133"/>
                    <a:pt x="70" y="135"/>
                    <a:pt x="71" y="137"/>
                  </a:cubicBezTo>
                  <a:cubicBezTo>
                    <a:pt x="73" y="139"/>
                    <a:pt x="76" y="138"/>
                    <a:pt x="77" y="137"/>
                  </a:cubicBezTo>
                  <a:cubicBezTo>
                    <a:pt x="78" y="136"/>
                    <a:pt x="78" y="136"/>
                    <a:pt x="78" y="136"/>
                  </a:cubicBezTo>
                  <a:cubicBezTo>
                    <a:pt x="79" y="135"/>
                    <a:pt x="79" y="135"/>
                    <a:pt x="79" y="135"/>
                  </a:cubicBezTo>
                  <a:cubicBezTo>
                    <a:pt x="81" y="133"/>
                    <a:pt x="81" y="133"/>
                    <a:pt x="81" y="133"/>
                  </a:cubicBezTo>
                  <a:cubicBezTo>
                    <a:pt x="82" y="132"/>
                    <a:pt x="82" y="132"/>
                    <a:pt x="82" y="132"/>
                  </a:cubicBezTo>
                  <a:cubicBezTo>
                    <a:pt x="83" y="131"/>
                    <a:pt x="83" y="131"/>
                    <a:pt x="83" y="131"/>
                  </a:cubicBezTo>
                  <a:cubicBezTo>
                    <a:pt x="85" y="129"/>
                    <a:pt x="85" y="126"/>
                    <a:pt x="83" y="125"/>
                  </a:cubicBezTo>
                  <a:cubicBezTo>
                    <a:pt x="81" y="123"/>
                    <a:pt x="79" y="123"/>
                    <a:pt x="77" y="125"/>
                  </a:cubicBezTo>
                  <a:cubicBezTo>
                    <a:pt x="76" y="126"/>
                    <a:pt x="76" y="126"/>
                    <a:pt x="76" y="126"/>
                  </a:cubicBezTo>
                  <a:cubicBezTo>
                    <a:pt x="74" y="128"/>
                    <a:pt x="74" y="128"/>
                    <a:pt x="74" y="128"/>
                  </a:cubicBezTo>
                  <a:cubicBezTo>
                    <a:pt x="73" y="129"/>
                    <a:pt x="73" y="129"/>
                    <a:pt x="73" y="129"/>
                  </a:cubicBezTo>
                  <a:cubicBezTo>
                    <a:pt x="71" y="131"/>
                    <a:pt x="71" y="131"/>
                    <a:pt x="71" y="131"/>
                  </a:cubicBezTo>
                  <a:cubicBezTo>
                    <a:pt x="71" y="131"/>
                    <a:pt x="71" y="131"/>
                    <a:pt x="71" y="131"/>
                  </a:cubicBezTo>
                  <a:close/>
                  <a:moveTo>
                    <a:pt x="96" y="107"/>
                  </a:moveTo>
                  <a:cubicBezTo>
                    <a:pt x="94" y="108"/>
                    <a:pt x="94" y="111"/>
                    <a:pt x="95" y="113"/>
                  </a:cubicBezTo>
                  <a:cubicBezTo>
                    <a:pt x="97" y="114"/>
                    <a:pt x="99" y="115"/>
                    <a:pt x="101" y="113"/>
                  </a:cubicBezTo>
                  <a:cubicBezTo>
                    <a:pt x="102" y="112"/>
                    <a:pt x="102" y="112"/>
                    <a:pt x="102" y="112"/>
                  </a:cubicBezTo>
                  <a:cubicBezTo>
                    <a:pt x="104" y="111"/>
                    <a:pt x="104" y="111"/>
                    <a:pt x="104" y="111"/>
                  </a:cubicBezTo>
                  <a:cubicBezTo>
                    <a:pt x="105" y="110"/>
                    <a:pt x="105" y="110"/>
                    <a:pt x="105" y="110"/>
                  </a:cubicBezTo>
                  <a:cubicBezTo>
                    <a:pt x="107" y="108"/>
                    <a:pt x="107" y="108"/>
                    <a:pt x="107" y="108"/>
                  </a:cubicBezTo>
                  <a:cubicBezTo>
                    <a:pt x="107" y="107"/>
                    <a:pt x="107" y="107"/>
                    <a:pt x="107" y="107"/>
                  </a:cubicBezTo>
                  <a:cubicBezTo>
                    <a:pt x="109" y="106"/>
                    <a:pt x="109" y="103"/>
                    <a:pt x="108" y="101"/>
                  </a:cubicBezTo>
                  <a:cubicBezTo>
                    <a:pt x="106" y="100"/>
                    <a:pt x="104" y="99"/>
                    <a:pt x="102" y="101"/>
                  </a:cubicBezTo>
                  <a:cubicBezTo>
                    <a:pt x="101" y="102"/>
                    <a:pt x="101" y="102"/>
                    <a:pt x="101" y="102"/>
                  </a:cubicBezTo>
                  <a:cubicBezTo>
                    <a:pt x="100" y="103"/>
                    <a:pt x="100" y="103"/>
                    <a:pt x="100" y="103"/>
                  </a:cubicBezTo>
                  <a:cubicBezTo>
                    <a:pt x="98" y="104"/>
                    <a:pt x="98" y="104"/>
                    <a:pt x="98" y="104"/>
                  </a:cubicBezTo>
                  <a:cubicBezTo>
                    <a:pt x="96" y="106"/>
                    <a:pt x="96" y="106"/>
                    <a:pt x="96" y="106"/>
                  </a:cubicBezTo>
                  <a:cubicBezTo>
                    <a:pt x="96" y="107"/>
                    <a:pt x="96" y="107"/>
                    <a:pt x="96" y="107"/>
                  </a:cubicBezTo>
                  <a:close/>
                  <a:moveTo>
                    <a:pt x="122" y="85"/>
                  </a:moveTo>
                  <a:cubicBezTo>
                    <a:pt x="120" y="86"/>
                    <a:pt x="120" y="89"/>
                    <a:pt x="121" y="91"/>
                  </a:cubicBezTo>
                  <a:cubicBezTo>
                    <a:pt x="123" y="93"/>
                    <a:pt x="125" y="93"/>
                    <a:pt x="127" y="92"/>
                  </a:cubicBezTo>
                  <a:cubicBezTo>
                    <a:pt x="129" y="91"/>
                    <a:pt x="129" y="91"/>
                    <a:pt x="129" y="91"/>
                  </a:cubicBezTo>
                  <a:cubicBezTo>
                    <a:pt x="130" y="89"/>
                    <a:pt x="130" y="89"/>
                    <a:pt x="130" y="89"/>
                  </a:cubicBezTo>
                  <a:cubicBezTo>
                    <a:pt x="132" y="88"/>
                    <a:pt x="132" y="88"/>
                    <a:pt x="132" y="88"/>
                  </a:cubicBezTo>
                  <a:cubicBezTo>
                    <a:pt x="134" y="87"/>
                    <a:pt x="134" y="87"/>
                    <a:pt x="134" y="87"/>
                  </a:cubicBezTo>
                  <a:cubicBezTo>
                    <a:pt x="134" y="87"/>
                    <a:pt x="134" y="87"/>
                    <a:pt x="134" y="87"/>
                  </a:cubicBezTo>
                  <a:cubicBezTo>
                    <a:pt x="136" y="85"/>
                    <a:pt x="136" y="83"/>
                    <a:pt x="135" y="81"/>
                  </a:cubicBezTo>
                  <a:cubicBezTo>
                    <a:pt x="134" y="79"/>
                    <a:pt x="131" y="78"/>
                    <a:pt x="129" y="80"/>
                  </a:cubicBezTo>
                  <a:cubicBezTo>
                    <a:pt x="129" y="80"/>
                    <a:pt x="129" y="80"/>
                    <a:pt x="129" y="80"/>
                  </a:cubicBezTo>
                  <a:cubicBezTo>
                    <a:pt x="127" y="81"/>
                    <a:pt x="127" y="81"/>
                    <a:pt x="127" y="81"/>
                  </a:cubicBezTo>
                  <a:cubicBezTo>
                    <a:pt x="125" y="82"/>
                    <a:pt x="125" y="82"/>
                    <a:pt x="125" y="82"/>
                  </a:cubicBezTo>
                  <a:cubicBezTo>
                    <a:pt x="124" y="84"/>
                    <a:pt x="124" y="84"/>
                    <a:pt x="124" y="84"/>
                  </a:cubicBezTo>
                  <a:cubicBezTo>
                    <a:pt x="122" y="85"/>
                    <a:pt x="122" y="85"/>
                    <a:pt x="122" y="85"/>
                  </a:cubicBezTo>
                  <a:close/>
                  <a:moveTo>
                    <a:pt x="151" y="66"/>
                  </a:moveTo>
                  <a:cubicBezTo>
                    <a:pt x="149" y="67"/>
                    <a:pt x="148" y="70"/>
                    <a:pt x="149" y="72"/>
                  </a:cubicBezTo>
                  <a:cubicBezTo>
                    <a:pt x="151" y="74"/>
                    <a:pt x="153" y="74"/>
                    <a:pt x="155" y="73"/>
                  </a:cubicBezTo>
                  <a:cubicBezTo>
                    <a:pt x="156" y="73"/>
                    <a:pt x="156" y="73"/>
                    <a:pt x="156" y="73"/>
                  </a:cubicBezTo>
                  <a:cubicBezTo>
                    <a:pt x="158" y="72"/>
                    <a:pt x="158" y="72"/>
                    <a:pt x="158" y="72"/>
                  </a:cubicBezTo>
                  <a:cubicBezTo>
                    <a:pt x="159" y="71"/>
                    <a:pt x="159" y="71"/>
                    <a:pt x="159" y="71"/>
                  </a:cubicBezTo>
                  <a:cubicBezTo>
                    <a:pt x="161" y="70"/>
                    <a:pt x="161" y="70"/>
                    <a:pt x="161" y="70"/>
                  </a:cubicBezTo>
                  <a:cubicBezTo>
                    <a:pt x="162" y="69"/>
                    <a:pt x="162" y="69"/>
                    <a:pt x="162" y="69"/>
                  </a:cubicBezTo>
                  <a:cubicBezTo>
                    <a:pt x="164" y="68"/>
                    <a:pt x="165" y="65"/>
                    <a:pt x="164" y="63"/>
                  </a:cubicBezTo>
                  <a:cubicBezTo>
                    <a:pt x="163" y="61"/>
                    <a:pt x="160" y="60"/>
                    <a:pt x="158" y="61"/>
                  </a:cubicBezTo>
                  <a:cubicBezTo>
                    <a:pt x="157" y="62"/>
                    <a:pt x="157" y="62"/>
                    <a:pt x="157" y="62"/>
                  </a:cubicBezTo>
                  <a:cubicBezTo>
                    <a:pt x="155" y="63"/>
                    <a:pt x="155" y="63"/>
                    <a:pt x="155" y="63"/>
                  </a:cubicBezTo>
                  <a:cubicBezTo>
                    <a:pt x="153" y="64"/>
                    <a:pt x="153" y="64"/>
                    <a:pt x="153" y="64"/>
                  </a:cubicBezTo>
                  <a:cubicBezTo>
                    <a:pt x="151" y="65"/>
                    <a:pt x="151" y="65"/>
                    <a:pt x="151" y="65"/>
                  </a:cubicBezTo>
                  <a:cubicBezTo>
                    <a:pt x="151" y="66"/>
                    <a:pt x="151" y="66"/>
                    <a:pt x="151" y="66"/>
                  </a:cubicBezTo>
                  <a:close/>
                  <a:moveTo>
                    <a:pt x="181" y="50"/>
                  </a:moveTo>
                  <a:cubicBezTo>
                    <a:pt x="179" y="51"/>
                    <a:pt x="178" y="53"/>
                    <a:pt x="179" y="55"/>
                  </a:cubicBezTo>
                  <a:cubicBezTo>
                    <a:pt x="180" y="57"/>
                    <a:pt x="183" y="58"/>
                    <a:pt x="185" y="57"/>
                  </a:cubicBezTo>
                  <a:cubicBezTo>
                    <a:pt x="186" y="57"/>
                    <a:pt x="186" y="57"/>
                    <a:pt x="186" y="57"/>
                  </a:cubicBezTo>
                  <a:cubicBezTo>
                    <a:pt x="188" y="56"/>
                    <a:pt x="188" y="56"/>
                    <a:pt x="188" y="56"/>
                  </a:cubicBezTo>
                  <a:cubicBezTo>
                    <a:pt x="190" y="55"/>
                    <a:pt x="190" y="55"/>
                    <a:pt x="190" y="55"/>
                  </a:cubicBezTo>
                  <a:cubicBezTo>
                    <a:pt x="192" y="54"/>
                    <a:pt x="192" y="54"/>
                    <a:pt x="192" y="54"/>
                  </a:cubicBezTo>
                  <a:cubicBezTo>
                    <a:pt x="192" y="54"/>
                    <a:pt x="192" y="54"/>
                    <a:pt x="192" y="54"/>
                  </a:cubicBezTo>
                  <a:cubicBezTo>
                    <a:pt x="195" y="53"/>
                    <a:pt x="196" y="50"/>
                    <a:pt x="195" y="48"/>
                  </a:cubicBezTo>
                  <a:cubicBezTo>
                    <a:pt x="194" y="46"/>
                    <a:pt x="191" y="45"/>
                    <a:pt x="189" y="46"/>
                  </a:cubicBezTo>
                  <a:cubicBezTo>
                    <a:pt x="189" y="46"/>
                    <a:pt x="189" y="46"/>
                    <a:pt x="189" y="46"/>
                  </a:cubicBezTo>
                  <a:cubicBezTo>
                    <a:pt x="187" y="47"/>
                    <a:pt x="187" y="47"/>
                    <a:pt x="187" y="47"/>
                  </a:cubicBezTo>
                  <a:cubicBezTo>
                    <a:pt x="185" y="48"/>
                    <a:pt x="185" y="48"/>
                    <a:pt x="185" y="48"/>
                  </a:cubicBezTo>
                  <a:cubicBezTo>
                    <a:pt x="183" y="49"/>
                    <a:pt x="183" y="49"/>
                    <a:pt x="183" y="49"/>
                  </a:cubicBezTo>
                  <a:cubicBezTo>
                    <a:pt x="181" y="50"/>
                    <a:pt x="181" y="50"/>
                    <a:pt x="181" y="50"/>
                  </a:cubicBezTo>
                  <a:close/>
                  <a:moveTo>
                    <a:pt x="213" y="37"/>
                  </a:moveTo>
                  <a:cubicBezTo>
                    <a:pt x="211" y="37"/>
                    <a:pt x="210" y="40"/>
                    <a:pt x="210" y="42"/>
                  </a:cubicBezTo>
                  <a:cubicBezTo>
                    <a:pt x="211" y="44"/>
                    <a:pt x="214" y="45"/>
                    <a:pt x="216" y="45"/>
                  </a:cubicBezTo>
                  <a:cubicBezTo>
                    <a:pt x="217" y="44"/>
                    <a:pt x="217" y="44"/>
                    <a:pt x="217" y="44"/>
                  </a:cubicBezTo>
                  <a:cubicBezTo>
                    <a:pt x="219" y="44"/>
                    <a:pt x="219" y="44"/>
                    <a:pt x="219" y="44"/>
                  </a:cubicBezTo>
                  <a:cubicBezTo>
                    <a:pt x="221" y="43"/>
                    <a:pt x="221" y="43"/>
                    <a:pt x="221" y="43"/>
                  </a:cubicBezTo>
                  <a:cubicBezTo>
                    <a:pt x="223" y="42"/>
                    <a:pt x="223" y="42"/>
                    <a:pt x="223" y="42"/>
                  </a:cubicBezTo>
                  <a:cubicBezTo>
                    <a:pt x="224" y="42"/>
                    <a:pt x="224" y="42"/>
                    <a:pt x="224" y="42"/>
                  </a:cubicBezTo>
                  <a:cubicBezTo>
                    <a:pt x="226" y="41"/>
                    <a:pt x="227" y="39"/>
                    <a:pt x="227" y="37"/>
                  </a:cubicBezTo>
                  <a:cubicBezTo>
                    <a:pt x="226" y="34"/>
                    <a:pt x="224" y="33"/>
                    <a:pt x="221" y="34"/>
                  </a:cubicBezTo>
                  <a:cubicBezTo>
                    <a:pt x="220" y="34"/>
                    <a:pt x="220" y="34"/>
                    <a:pt x="220" y="34"/>
                  </a:cubicBezTo>
                  <a:cubicBezTo>
                    <a:pt x="218" y="35"/>
                    <a:pt x="218" y="35"/>
                    <a:pt x="218" y="35"/>
                  </a:cubicBezTo>
                  <a:cubicBezTo>
                    <a:pt x="216" y="36"/>
                    <a:pt x="216" y="36"/>
                    <a:pt x="216" y="36"/>
                  </a:cubicBezTo>
                  <a:cubicBezTo>
                    <a:pt x="214" y="36"/>
                    <a:pt x="214" y="36"/>
                    <a:pt x="214" y="36"/>
                  </a:cubicBezTo>
                  <a:cubicBezTo>
                    <a:pt x="213" y="37"/>
                    <a:pt x="213" y="37"/>
                    <a:pt x="213" y="37"/>
                  </a:cubicBezTo>
                  <a:close/>
                  <a:moveTo>
                    <a:pt x="246" y="27"/>
                  </a:moveTo>
                  <a:cubicBezTo>
                    <a:pt x="244" y="27"/>
                    <a:pt x="242" y="30"/>
                    <a:pt x="243" y="32"/>
                  </a:cubicBezTo>
                  <a:cubicBezTo>
                    <a:pt x="244" y="34"/>
                    <a:pt x="246" y="36"/>
                    <a:pt x="248" y="35"/>
                  </a:cubicBezTo>
                  <a:cubicBezTo>
                    <a:pt x="249" y="35"/>
                    <a:pt x="249" y="35"/>
                    <a:pt x="249" y="35"/>
                  </a:cubicBezTo>
                  <a:cubicBezTo>
                    <a:pt x="251" y="35"/>
                    <a:pt x="251" y="35"/>
                    <a:pt x="251" y="35"/>
                  </a:cubicBezTo>
                  <a:cubicBezTo>
                    <a:pt x="253" y="34"/>
                    <a:pt x="253" y="34"/>
                    <a:pt x="253" y="34"/>
                  </a:cubicBezTo>
                  <a:cubicBezTo>
                    <a:pt x="255" y="34"/>
                    <a:pt x="255" y="34"/>
                    <a:pt x="255" y="34"/>
                  </a:cubicBezTo>
                  <a:cubicBezTo>
                    <a:pt x="256" y="33"/>
                    <a:pt x="256" y="33"/>
                    <a:pt x="256" y="33"/>
                  </a:cubicBezTo>
                  <a:cubicBezTo>
                    <a:pt x="259" y="33"/>
                    <a:pt x="260" y="31"/>
                    <a:pt x="260" y="28"/>
                  </a:cubicBezTo>
                  <a:cubicBezTo>
                    <a:pt x="259" y="26"/>
                    <a:pt x="257" y="25"/>
                    <a:pt x="255" y="25"/>
                  </a:cubicBezTo>
                  <a:cubicBezTo>
                    <a:pt x="253" y="25"/>
                    <a:pt x="253" y="25"/>
                    <a:pt x="253" y="25"/>
                  </a:cubicBezTo>
                  <a:cubicBezTo>
                    <a:pt x="251" y="26"/>
                    <a:pt x="251" y="26"/>
                    <a:pt x="251" y="26"/>
                  </a:cubicBezTo>
                  <a:cubicBezTo>
                    <a:pt x="249" y="26"/>
                    <a:pt x="249" y="26"/>
                    <a:pt x="249" y="26"/>
                  </a:cubicBezTo>
                  <a:cubicBezTo>
                    <a:pt x="247" y="27"/>
                    <a:pt x="247" y="27"/>
                    <a:pt x="247" y="27"/>
                  </a:cubicBezTo>
                  <a:cubicBezTo>
                    <a:pt x="246" y="27"/>
                    <a:pt x="246" y="27"/>
                    <a:pt x="246" y="27"/>
                  </a:cubicBezTo>
                  <a:close/>
                  <a:moveTo>
                    <a:pt x="280" y="21"/>
                  </a:moveTo>
                  <a:cubicBezTo>
                    <a:pt x="278" y="21"/>
                    <a:pt x="276" y="23"/>
                    <a:pt x="276" y="25"/>
                  </a:cubicBezTo>
                  <a:cubicBezTo>
                    <a:pt x="277" y="28"/>
                    <a:pt x="279" y="29"/>
                    <a:pt x="281" y="29"/>
                  </a:cubicBezTo>
                  <a:cubicBezTo>
                    <a:pt x="281" y="29"/>
                    <a:pt x="281" y="29"/>
                    <a:pt x="281" y="29"/>
                  </a:cubicBezTo>
                  <a:cubicBezTo>
                    <a:pt x="284" y="29"/>
                    <a:pt x="284" y="29"/>
                    <a:pt x="284" y="29"/>
                  </a:cubicBezTo>
                  <a:cubicBezTo>
                    <a:pt x="286" y="28"/>
                    <a:pt x="286" y="28"/>
                    <a:pt x="286" y="28"/>
                  </a:cubicBezTo>
                  <a:cubicBezTo>
                    <a:pt x="288" y="28"/>
                    <a:pt x="288" y="28"/>
                    <a:pt x="288" y="28"/>
                  </a:cubicBezTo>
                  <a:cubicBezTo>
                    <a:pt x="289" y="28"/>
                    <a:pt x="289" y="28"/>
                    <a:pt x="289" y="28"/>
                  </a:cubicBezTo>
                  <a:cubicBezTo>
                    <a:pt x="292" y="28"/>
                    <a:pt x="293" y="26"/>
                    <a:pt x="293" y="23"/>
                  </a:cubicBezTo>
                  <a:cubicBezTo>
                    <a:pt x="293" y="21"/>
                    <a:pt x="291" y="19"/>
                    <a:pt x="289" y="20"/>
                  </a:cubicBezTo>
                  <a:cubicBezTo>
                    <a:pt x="287" y="20"/>
                    <a:pt x="287" y="20"/>
                    <a:pt x="287" y="20"/>
                  </a:cubicBezTo>
                  <a:cubicBezTo>
                    <a:pt x="285" y="20"/>
                    <a:pt x="285" y="20"/>
                    <a:pt x="285" y="20"/>
                  </a:cubicBezTo>
                  <a:cubicBezTo>
                    <a:pt x="282" y="20"/>
                    <a:pt x="282" y="20"/>
                    <a:pt x="282" y="20"/>
                  </a:cubicBezTo>
                  <a:cubicBezTo>
                    <a:pt x="280" y="21"/>
                    <a:pt x="280" y="21"/>
                    <a:pt x="280" y="21"/>
                  </a:cubicBezTo>
                  <a:cubicBezTo>
                    <a:pt x="280" y="21"/>
                    <a:pt x="280" y="21"/>
                    <a:pt x="280" y="21"/>
                  </a:cubicBezTo>
                  <a:close/>
                  <a:moveTo>
                    <a:pt x="314" y="18"/>
                  </a:moveTo>
                  <a:cubicBezTo>
                    <a:pt x="312" y="18"/>
                    <a:pt x="310" y="20"/>
                    <a:pt x="310" y="22"/>
                  </a:cubicBezTo>
                  <a:cubicBezTo>
                    <a:pt x="310" y="24"/>
                    <a:pt x="312" y="26"/>
                    <a:pt x="315" y="26"/>
                  </a:cubicBezTo>
                  <a:cubicBezTo>
                    <a:pt x="315" y="26"/>
                    <a:pt x="315" y="26"/>
                    <a:pt x="315" y="26"/>
                  </a:cubicBezTo>
                  <a:cubicBezTo>
                    <a:pt x="318" y="26"/>
                    <a:pt x="318" y="26"/>
                    <a:pt x="318" y="26"/>
                  </a:cubicBezTo>
                  <a:cubicBezTo>
                    <a:pt x="320" y="26"/>
                    <a:pt x="320" y="26"/>
                    <a:pt x="320" y="26"/>
                  </a:cubicBezTo>
                  <a:cubicBezTo>
                    <a:pt x="322" y="26"/>
                    <a:pt x="322" y="26"/>
                    <a:pt x="322" y="26"/>
                  </a:cubicBezTo>
                  <a:cubicBezTo>
                    <a:pt x="323" y="26"/>
                    <a:pt x="323" y="26"/>
                    <a:pt x="323" y="26"/>
                  </a:cubicBezTo>
                  <a:cubicBezTo>
                    <a:pt x="325" y="26"/>
                    <a:pt x="327" y="24"/>
                    <a:pt x="327" y="22"/>
                  </a:cubicBezTo>
                  <a:cubicBezTo>
                    <a:pt x="327" y="19"/>
                    <a:pt x="325" y="18"/>
                    <a:pt x="323" y="18"/>
                  </a:cubicBezTo>
                  <a:cubicBezTo>
                    <a:pt x="322" y="18"/>
                    <a:pt x="322" y="18"/>
                    <a:pt x="322" y="18"/>
                  </a:cubicBezTo>
                  <a:cubicBezTo>
                    <a:pt x="320" y="18"/>
                    <a:pt x="320" y="18"/>
                    <a:pt x="320" y="18"/>
                  </a:cubicBezTo>
                  <a:cubicBezTo>
                    <a:pt x="317" y="18"/>
                    <a:pt x="317" y="18"/>
                    <a:pt x="317" y="18"/>
                  </a:cubicBezTo>
                  <a:cubicBezTo>
                    <a:pt x="315" y="18"/>
                    <a:pt x="315" y="18"/>
                    <a:pt x="315" y="18"/>
                  </a:cubicBezTo>
                  <a:cubicBezTo>
                    <a:pt x="314" y="18"/>
                    <a:pt x="314" y="18"/>
                    <a:pt x="314" y="18"/>
                  </a:cubicBezTo>
                  <a:close/>
                </a:path>
              </a:pathLst>
            </a:custGeom>
            <a:solidFill>
              <a:srgbClr val="002164"/>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11" name="Freeform 30"/>
            <p:cNvSpPr>
              <a:spLocks noEditPoints="1"/>
            </p:cNvSpPr>
            <p:nvPr/>
          </p:nvSpPr>
          <p:spPr bwMode="auto">
            <a:xfrm>
              <a:off x="4017394" y="1395470"/>
              <a:ext cx="200760" cy="343609"/>
            </a:xfrm>
            <a:custGeom>
              <a:avLst/>
              <a:gdLst>
                <a:gd name="T0" fmla="*/ 8 w 88"/>
                <a:gd name="T1" fmla="*/ 147 h 150"/>
                <a:gd name="T2" fmla="*/ 2 w 88"/>
                <a:gd name="T3" fmla="*/ 149 h 150"/>
                <a:gd name="T4" fmla="*/ 1 w 88"/>
                <a:gd name="T5" fmla="*/ 143 h 150"/>
                <a:gd name="T6" fmla="*/ 5 w 88"/>
                <a:gd name="T7" fmla="*/ 136 h 150"/>
                <a:gd name="T8" fmla="*/ 11 w 88"/>
                <a:gd name="T9" fmla="*/ 134 h 150"/>
                <a:gd name="T10" fmla="*/ 12 w 88"/>
                <a:gd name="T11" fmla="*/ 140 h 150"/>
                <a:gd name="T12" fmla="*/ 8 w 88"/>
                <a:gd name="T13" fmla="*/ 147 h 150"/>
                <a:gd name="T14" fmla="*/ 49 w 88"/>
                <a:gd name="T15" fmla="*/ 24 h 150"/>
                <a:gd name="T16" fmla="*/ 88 w 88"/>
                <a:gd name="T17" fmla="*/ 0 h 150"/>
                <a:gd name="T18" fmla="*/ 88 w 88"/>
                <a:gd name="T19" fmla="*/ 46 h 150"/>
                <a:gd name="T20" fmla="*/ 49 w 88"/>
                <a:gd name="T21" fmla="*/ 24 h 150"/>
                <a:gd name="T22" fmla="*/ 56 w 88"/>
                <a:gd name="T23" fmla="*/ 47 h 150"/>
                <a:gd name="T24" fmla="*/ 62 w 88"/>
                <a:gd name="T25" fmla="*/ 46 h 150"/>
                <a:gd name="T26" fmla="*/ 63 w 88"/>
                <a:gd name="T27" fmla="*/ 51 h 150"/>
                <a:gd name="T28" fmla="*/ 59 w 88"/>
                <a:gd name="T29" fmla="*/ 59 h 150"/>
                <a:gd name="T30" fmla="*/ 53 w 88"/>
                <a:gd name="T31" fmla="*/ 60 h 150"/>
                <a:gd name="T32" fmla="*/ 52 w 88"/>
                <a:gd name="T33" fmla="*/ 55 h 150"/>
                <a:gd name="T34" fmla="*/ 56 w 88"/>
                <a:gd name="T35" fmla="*/ 47 h 150"/>
                <a:gd name="T36" fmla="*/ 39 w 88"/>
                <a:gd name="T37" fmla="*/ 77 h 150"/>
                <a:gd name="T38" fmla="*/ 45 w 88"/>
                <a:gd name="T39" fmla="*/ 75 h 150"/>
                <a:gd name="T40" fmla="*/ 46 w 88"/>
                <a:gd name="T41" fmla="*/ 81 h 150"/>
                <a:gd name="T42" fmla="*/ 42 w 88"/>
                <a:gd name="T43" fmla="*/ 88 h 150"/>
                <a:gd name="T44" fmla="*/ 36 w 88"/>
                <a:gd name="T45" fmla="*/ 90 h 150"/>
                <a:gd name="T46" fmla="*/ 35 w 88"/>
                <a:gd name="T47" fmla="*/ 84 h 150"/>
                <a:gd name="T48" fmla="*/ 39 w 88"/>
                <a:gd name="T49" fmla="*/ 77 h 150"/>
                <a:gd name="T50" fmla="*/ 22 w 88"/>
                <a:gd name="T51" fmla="*/ 106 h 150"/>
                <a:gd name="T52" fmla="*/ 28 w 88"/>
                <a:gd name="T53" fmla="*/ 105 h 150"/>
                <a:gd name="T54" fmla="*/ 29 w 88"/>
                <a:gd name="T55" fmla="*/ 110 h 150"/>
                <a:gd name="T56" fmla="*/ 25 w 88"/>
                <a:gd name="T57" fmla="*/ 118 h 150"/>
                <a:gd name="T58" fmla="*/ 19 w 88"/>
                <a:gd name="T59" fmla="*/ 119 h 150"/>
                <a:gd name="T60" fmla="*/ 18 w 88"/>
                <a:gd name="T61" fmla="*/ 113 h 150"/>
                <a:gd name="T62" fmla="*/ 22 w 88"/>
                <a:gd name="T63" fmla="*/ 10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50">
                  <a:moveTo>
                    <a:pt x="8" y="147"/>
                  </a:moveTo>
                  <a:cubicBezTo>
                    <a:pt x="7" y="149"/>
                    <a:pt x="4" y="150"/>
                    <a:pt x="2" y="149"/>
                  </a:cubicBezTo>
                  <a:cubicBezTo>
                    <a:pt x="0" y="148"/>
                    <a:pt x="0" y="145"/>
                    <a:pt x="1" y="143"/>
                  </a:cubicBezTo>
                  <a:cubicBezTo>
                    <a:pt x="5" y="136"/>
                    <a:pt x="5" y="136"/>
                    <a:pt x="5" y="136"/>
                  </a:cubicBezTo>
                  <a:cubicBezTo>
                    <a:pt x="6" y="134"/>
                    <a:pt x="9" y="133"/>
                    <a:pt x="11" y="134"/>
                  </a:cubicBezTo>
                  <a:cubicBezTo>
                    <a:pt x="13" y="135"/>
                    <a:pt x="14" y="138"/>
                    <a:pt x="12" y="140"/>
                  </a:cubicBezTo>
                  <a:cubicBezTo>
                    <a:pt x="8" y="147"/>
                    <a:pt x="8" y="147"/>
                    <a:pt x="8" y="147"/>
                  </a:cubicBezTo>
                  <a:close/>
                  <a:moveTo>
                    <a:pt x="49" y="24"/>
                  </a:moveTo>
                  <a:cubicBezTo>
                    <a:pt x="88" y="0"/>
                    <a:pt x="88" y="0"/>
                    <a:pt x="88" y="0"/>
                  </a:cubicBezTo>
                  <a:cubicBezTo>
                    <a:pt x="88" y="46"/>
                    <a:pt x="88" y="46"/>
                    <a:pt x="88" y="46"/>
                  </a:cubicBezTo>
                  <a:cubicBezTo>
                    <a:pt x="49" y="24"/>
                    <a:pt x="49" y="24"/>
                    <a:pt x="49" y="24"/>
                  </a:cubicBezTo>
                  <a:close/>
                  <a:moveTo>
                    <a:pt x="56" y="47"/>
                  </a:moveTo>
                  <a:cubicBezTo>
                    <a:pt x="57" y="45"/>
                    <a:pt x="60" y="44"/>
                    <a:pt x="62" y="46"/>
                  </a:cubicBezTo>
                  <a:cubicBezTo>
                    <a:pt x="64" y="47"/>
                    <a:pt x="65" y="49"/>
                    <a:pt x="63" y="51"/>
                  </a:cubicBezTo>
                  <a:cubicBezTo>
                    <a:pt x="59" y="59"/>
                    <a:pt x="59" y="59"/>
                    <a:pt x="59" y="59"/>
                  </a:cubicBezTo>
                  <a:cubicBezTo>
                    <a:pt x="58" y="61"/>
                    <a:pt x="55" y="62"/>
                    <a:pt x="53" y="60"/>
                  </a:cubicBezTo>
                  <a:cubicBezTo>
                    <a:pt x="51" y="59"/>
                    <a:pt x="51" y="57"/>
                    <a:pt x="52" y="55"/>
                  </a:cubicBezTo>
                  <a:cubicBezTo>
                    <a:pt x="56" y="47"/>
                    <a:pt x="56" y="47"/>
                    <a:pt x="56" y="47"/>
                  </a:cubicBezTo>
                  <a:close/>
                  <a:moveTo>
                    <a:pt x="39" y="77"/>
                  </a:moveTo>
                  <a:cubicBezTo>
                    <a:pt x="40" y="75"/>
                    <a:pt x="43" y="74"/>
                    <a:pt x="45" y="75"/>
                  </a:cubicBezTo>
                  <a:cubicBezTo>
                    <a:pt x="47" y="76"/>
                    <a:pt x="48" y="79"/>
                    <a:pt x="46" y="81"/>
                  </a:cubicBezTo>
                  <a:cubicBezTo>
                    <a:pt x="42" y="88"/>
                    <a:pt x="42" y="88"/>
                    <a:pt x="42" y="88"/>
                  </a:cubicBezTo>
                  <a:cubicBezTo>
                    <a:pt x="41" y="90"/>
                    <a:pt x="38" y="91"/>
                    <a:pt x="36" y="90"/>
                  </a:cubicBezTo>
                  <a:cubicBezTo>
                    <a:pt x="34" y="89"/>
                    <a:pt x="34" y="86"/>
                    <a:pt x="35" y="84"/>
                  </a:cubicBezTo>
                  <a:cubicBezTo>
                    <a:pt x="39" y="77"/>
                    <a:pt x="39" y="77"/>
                    <a:pt x="39" y="77"/>
                  </a:cubicBezTo>
                  <a:close/>
                  <a:moveTo>
                    <a:pt x="22" y="106"/>
                  </a:moveTo>
                  <a:cubicBezTo>
                    <a:pt x="23" y="104"/>
                    <a:pt x="26" y="103"/>
                    <a:pt x="28" y="105"/>
                  </a:cubicBezTo>
                  <a:cubicBezTo>
                    <a:pt x="30" y="106"/>
                    <a:pt x="31" y="108"/>
                    <a:pt x="29" y="110"/>
                  </a:cubicBezTo>
                  <a:cubicBezTo>
                    <a:pt x="25" y="118"/>
                    <a:pt x="25" y="118"/>
                    <a:pt x="25" y="118"/>
                  </a:cubicBezTo>
                  <a:cubicBezTo>
                    <a:pt x="24" y="120"/>
                    <a:pt x="21" y="120"/>
                    <a:pt x="19" y="119"/>
                  </a:cubicBezTo>
                  <a:cubicBezTo>
                    <a:pt x="17" y="118"/>
                    <a:pt x="17" y="115"/>
                    <a:pt x="18" y="113"/>
                  </a:cubicBezTo>
                  <a:cubicBezTo>
                    <a:pt x="22" y="106"/>
                    <a:pt x="22" y="106"/>
                    <a:pt x="22" y="106"/>
                  </a:cubicBezTo>
                  <a:close/>
                </a:path>
              </a:pathLst>
            </a:custGeom>
            <a:solidFill>
              <a:srgbClr val="C0504D"/>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12" name="Freeform 31"/>
            <p:cNvSpPr>
              <a:spLocks noEditPoints="1"/>
            </p:cNvSpPr>
            <p:nvPr/>
          </p:nvSpPr>
          <p:spPr bwMode="auto">
            <a:xfrm>
              <a:off x="4942051" y="1395470"/>
              <a:ext cx="202691" cy="343609"/>
            </a:xfrm>
            <a:custGeom>
              <a:avLst/>
              <a:gdLst>
                <a:gd name="T0" fmla="*/ 88 w 89"/>
                <a:gd name="T1" fmla="*/ 143 h 150"/>
                <a:gd name="T2" fmla="*/ 86 w 89"/>
                <a:gd name="T3" fmla="*/ 149 h 150"/>
                <a:gd name="T4" fmla="*/ 80 w 89"/>
                <a:gd name="T5" fmla="*/ 147 h 150"/>
                <a:gd name="T6" fmla="*/ 76 w 89"/>
                <a:gd name="T7" fmla="*/ 140 h 150"/>
                <a:gd name="T8" fmla="*/ 77 w 89"/>
                <a:gd name="T9" fmla="*/ 134 h 150"/>
                <a:gd name="T10" fmla="*/ 83 w 89"/>
                <a:gd name="T11" fmla="*/ 136 h 150"/>
                <a:gd name="T12" fmla="*/ 88 w 89"/>
                <a:gd name="T13" fmla="*/ 143 h 150"/>
                <a:gd name="T14" fmla="*/ 1 w 89"/>
                <a:gd name="T15" fmla="*/ 46 h 150"/>
                <a:gd name="T16" fmla="*/ 0 w 89"/>
                <a:gd name="T17" fmla="*/ 0 h 150"/>
                <a:gd name="T18" fmla="*/ 39 w 89"/>
                <a:gd name="T19" fmla="*/ 24 h 150"/>
                <a:gd name="T20" fmla="*/ 1 w 89"/>
                <a:gd name="T21" fmla="*/ 46 h 150"/>
                <a:gd name="T22" fmla="*/ 25 w 89"/>
                <a:gd name="T23" fmla="*/ 51 h 150"/>
                <a:gd name="T24" fmla="*/ 26 w 89"/>
                <a:gd name="T25" fmla="*/ 46 h 150"/>
                <a:gd name="T26" fmla="*/ 32 w 89"/>
                <a:gd name="T27" fmla="*/ 47 h 150"/>
                <a:gd name="T28" fmla="*/ 37 w 89"/>
                <a:gd name="T29" fmla="*/ 55 h 150"/>
                <a:gd name="T30" fmla="*/ 35 w 89"/>
                <a:gd name="T31" fmla="*/ 60 h 150"/>
                <a:gd name="T32" fmla="*/ 29 w 89"/>
                <a:gd name="T33" fmla="*/ 59 h 150"/>
                <a:gd name="T34" fmla="*/ 25 w 89"/>
                <a:gd name="T35" fmla="*/ 51 h 150"/>
                <a:gd name="T36" fmla="*/ 42 w 89"/>
                <a:gd name="T37" fmla="*/ 81 h 150"/>
                <a:gd name="T38" fmla="*/ 43 w 89"/>
                <a:gd name="T39" fmla="*/ 75 h 150"/>
                <a:gd name="T40" fmla="*/ 49 w 89"/>
                <a:gd name="T41" fmla="*/ 77 h 150"/>
                <a:gd name="T42" fmla="*/ 54 w 89"/>
                <a:gd name="T43" fmla="*/ 84 h 150"/>
                <a:gd name="T44" fmla="*/ 52 w 89"/>
                <a:gd name="T45" fmla="*/ 90 h 150"/>
                <a:gd name="T46" fmla="*/ 46 w 89"/>
                <a:gd name="T47" fmla="*/ 88 h 150"/>
                <a:gd name="T48" fmla="*/ 42 w 89"/>
                <a:gd name="T49" fmla="*/ 81 h 150"/>
                <a:gd name="T50" fmla="*/ 59 w 89"/>
                <a:gd name="T51" fmla="*/ 110 h 150"/>
                <a:gd name="T52" fmla="*/ 60 w 89"/>
                <a:gd name="T53" fmla="*/ 105 h 150"/>
                <a:gd name="T54" fmla="*/ 66 w 89"/>
                <a:gd name="T55" fmla="*/ 106 h 150"/>
                <a:gd name="T56" fmla="*/ 71 w 89"/>
                <a:gd name="T57" fmla="*/ 113 h 150"/>
                <a:gd name="T58" fmla="*/ 69 w 89"/>
                <a:gd name="T59" fmla="*/ 119 h 150"/>
                <a:gd name="T60" fmla="*/ 63 w 89"/>
                <a:gd name="T61" fmla="*/ 118 h 150"/>
                <a:gd name="T62" fmla="*/ 59 w 89"/>
                <a:gd name="T63" fmla="*/ 11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 h="150">
                  <a:moveTo>
                    <a:pt x="88" y="143"/>
                  </a:moveTo>
                  <a:cubicBezTo>
                    <a:pt x="89" y="145"/>
                    <a:pt x="88" y="148"/>
                    <a:pt x="86" y="149"/>
                  </a:cubicBezTo>
                  <a:cubicBezTo>
                    <a:pt x="84" y="150"/>
                    <a:pt x="81" y="149"/>
                    <a:pt x="80" y="147"/>
                  </a:cubicBezTo>
                  <a:cubicBezTo>
                    <a:pt x="76" y="140"/>
                    <a:pt x="76" y="140"/>
                    <a:pt x="76" y="140"/>
                  </a:cubicBezTo>
                  <a:cubicBezTo>
                    <a:pt x="75" y="138"/>
                    <a:pt x="75" y="135"/>
                    <a:pt x="77" y="134"/>
                  </a:cubicBezTo>
                  <a:cubicBezTo>
                    <a:pt x="80" y="133"/>
                    <a:pt x="82" y="134"/>
                    <a:pt x="83" y="136"/>
                  </a:cubicBezTo>
                  <a:cubicBezTo>
                    <a:pt x="88" y="143"/>
                    <a:pt x="88" y="143"/>
                    <a:pt x="88" y="143"/>
                  </a:cubicBezTo>
                  <a:close/>
                  <a:moveTo>
                    <a:pt x="1" y="46"/>
                  </a:moveTo>
                  <a:cubicBezTo>
                    <a:pt x="0" y="0"/>
                    <a:pt x="0" y="0"/>
                    <a:pt x="0" y="0"/>
                  </a:cubicBezTo>
                  <a:cubicBezTo>
                    <a:pt x="39" y="24"/>
                    <a:pt x="39" y="24"/>
                    <a:pt x="39" y="24"/>
                  </a:cubicBezTo>
                  <a:cubicBezTo>
                    <a:pt x="1" y="46"/>
                    <a:pt x="1" y="46"/>
                    <a:pt x="1" y="46"/>
                  </a:cubicBezTo>
                  <a:close/>
                  <a:moveTo>
                    <a:pt x="25" y="51"/>
                  </a:moveTo>
                  <a:cubicBezTo>
                    <a:pt x="24" y="49"/>
                    <a:pt x="24" y="47"/>
                    <a:pt x="26" y="46"/>
                  </a:cubicBezTo>
                  <a:cubicBezTo>
                    <a:pt x="28" y="44"/>
                    <a:pt x="31" y="45"/>
                    <a:pt x="32" y="47"/>
                  </a:cubicBezTo>
                  <a:cubicBezTo>
                    <a:pt x="37" y="55"/>
                    <a:pt x="37" y="55"/>
                    <a:pt x="37" y="55"/>
                  </a:cubicBezTo>
                  <a:cubicBezTo>
                    <a:pt x="38" y="57"/>
                    <a:pt x="37" y="59"/>
                    <a:pt x="35" y="60"/>
                  </a:cubicBezTo>
                  <a:cubicBezTo>
                    <a:pt x="33" y="62"/>
                    <a:pt x="30" y="61"/>
                    <a:pt x="29" y="59"/>
                  </a:cubicBezTo>
                  <a:cubicBezTo>
                    <a:pt x="25" y="51"/>
                    <a:pt x="25" y="51"/>
                    <a:pt x="25" y="51"/>
                  </a:cubicBezTo>
                  <a:close/>
                  <a:moveTo>
                    <a:pt x="42" y="81"/>
                  </a:moveTo>
                  <a:cubicBezTo>
                    <a:pt x="41" y="79"/>
                    <a:pt x="41" y="76"/>
                    <a:pt x="43" y="75"/>
                  </a:cubicBezTo>
                  <a:cubicBezTo>
                    <a:pt x="45" y="74"/>
                    <a:pt x="48" y="75"/>
                    <a:pt x="49" y="77"/>
                  </a:cubicBezTo>
                  <a:cubicBezTo>
                    <a:pt x="54" y="84"/>
                    <a:pt x="54" y="84"/>
                    <a:pt x="54" y="84"/>
                  </a:cubicBezTo>
                  <a:cubicBezTo>
                    <a:pt x="55" y="86"/>
                    <a:pt x="54" y="89"/>
                    <a:pt x="52" y="90"/>
                  </a:cubicBezTo>
                  <a:cubicBezTo>
                    <a:pt x="50" y="91"/>
                    <a:pt x="47" y="90"/>
                    <a:pt x="46" y="88"/>
                  </a:cubicBezTo>
                  <a:cubicBezTo>
                    <a:pt x="42" y="81"/>
                    <a:pt x="42" y="81"/>
                    <a:pt x="42" y="81"/>
                  </a:cubicBezTo>
                  <a:close/>
                  <a:moveTo>
                    <a:pt x="59" y="110"/>
                  </a:moveTo>
                  <a:cubicBezTo>
                    <a:pt x="58" y="108"/>
                    <a:pt x="58" y="106"/>
                    <a:pt x="60" y="105"/>
                  </a:cubicBezTo>
                  <a:cubicBezTo>
                    <a:pt x="62" y="103"/>
                    <a:pt x="65" y="104"/>
                    <a:pt x="66" y="106"/>
                  </a:cubicBezTo>
                  <a:cubicBezTo>
                    <a:pt x="71" y="113"/>
                    <a:pt x="71" y="113"/>
                    <a:pt x="71" y="113"/>
                  </a:cubicBezTo>
                  <a:cubicBezTo>
                    <a:pt x="72" y="115"/>
                    <a:pt x="71" y="118"/>
                    <a:pt x="69" y="119"/>
                  </a:cubicBezTo>
                  <a:cubicBezTo>
                    <a:pt x="67" y="120"/>
                    <a:pt x="64" y="120"/>
                    <a:pt x="63" y="118"/>
                  </a:cubicBezTo>
                  <a:cubicBezTo>
                    <a:pt x="59" y="110"/>
                    <a:pt x="59" y="110"/>
                    <a:pt x="59" y="110"/>
                  </a:cubicBezTo>
                  <a:close/>
                </a:path>
              </a:pathLst>
            </a:custGeom>
            <a:solidFill>
              <a:srgbClr val="9BBB59"/>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13" name="MH_SubTitle_1"/>
            <p:cNvSpPr>
              <a:spLocks noChangeArrowheads="1"/>
            </p:cNvSpPr>
            <p:nvPr/>
          </p:nvSpPr>
          <p:spPr bwMode="auto">
            <a:xfrm flipH="1">
              <a:off x="3517787" y="4531073"/>
              <a:ext cx="1958407" cy="338554"/>
            </a:xfrm>
            <a:prstGeom prst="rect">
              <a:avLst/>
            </a:prstGeom>
            <a:noFill/>
          </p:spPr>
          <p:txBody>
            <a:bodyPr wrap="square" rtlCol="0">
              <a:spAutoFit/>
            </a:bodyPr>
            <a:lstStyle/>
            <a:p>
              <a:pPr lvl="1" defTabSz="914400"/>
              <a:r>
                <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rPr>
                <a:t>技术堆叠图</a:t>
              </a:r>
              <a:endParaRPr lang="zh-CN" altLang="zh-CN" sz="16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4" name="MH_SubTitle_1"/>
            <p:cNvSpPr>
              <a:spLocks noChangeArrowheads="1"/>
            </p:cNvSpPr>
            <p:nvPr/>
          </p:nvSpPr>
          <p:spPr bwMode="auto">
            <a:xfrm flipH="1">
              <a:off x="2875570" y="3946569"/>
              <a:ext cx="3341041" cy="307777"/>
            </a:xfrm>
            <a:prstGeom prst="rect">
              <a:avLst/>
            </a:prstGeom>
            <a:noFill/>
            <a:ln w="6350">
              <a:solidFill>
                <a:srgbClr val="253C67"/>
              </a:solidFill>
              <a:prstDash val="dashDot"/>
            </a:ln>
          </p:spPr>
          <p:txBody>
            <a:bodyPr wrap="square" rtlCol="0">
              <a:spAutoFit/>
            </a:bodyPr>
            <a:lstStyle/>
            <a:p>
              <a:pPr lvl="1" defTabSz="914400"/>
              <a:r>
                <a:rPr lang="zh-CN" altLang="en-US" sz="1400" dirty="0">
                  <a:solidFill>
                    <a:prstClr val="black">
                      <a:lumMod val="65000"/>
                      <a:lumOff val="35000"/>
                    </a:prstClr>
                  </a:solidFill>
                  <a:latin typeface="微软雅黑" panose="020B0503020204020204" pitchFamily="34" charset="-122"/>
                  <a:ea typeface="微软雅黑" panose="020B0503020204020204" pitchFamily="34" charset="-122"/>
                </a:rPr>
                <a:t>   身份认证与访问控制机制</a:t>
              </a:r>
              <a:endParaRPr lang="zh-CN" altLang="zh-CN" sz="14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5" name="MH_SubTitle_1"/>
            <p:cNvSpPr>
              <a:spLocks noChangeArrowheads="1"/>
            </p:cNvSpPr>
            <p:nvPr/>
          </p:nvSpPr>
          <p:spPr bwMode="auto">
            <a:xfrm flipH="1">
              <a:off x="3316624" y="3402343"/>
              <a:ext cx="2433539" cy="307777"/>
            </a:xfrm>
            <a:prstGeom prst="rect">
              <a:avLst/>
            </a:prstGeom>
            <a:noFill/>
            <a:ln w="6350">
              <a:solidFill>
                <a:srgbClr val="253C67"/>
              </a:solidFill>
              <a:prstDash val="dashDot"/>
            </a:ln>
          </p:spPr>
          <p:txBody>
            <a:bodyPr wrap="square" rtlCol="0">
              <a:spAutoFit/>
            </a:bodyPr>
            <a:lstStyle/>
            <a:p>
              <a:pPr lvl="1" defTabSz="914400"/>
              <a:r>
                <a:rPr lang="en-US" altLang="zh-CN" sz="1400" dirty="0">
                  <a:solidFill>
                    <a:prstClr val="black">
                      <a:lumMod val="65000"/>
                      <a:lumOff val="35000"/>
                    </a:prstClr>
                  </a:solidFill>
                  <a:latin typeface="微软雅黑" panose="020B0503020204020204" pitchFamily="34" charset="-122"/>
                  <a:ea typeface="微软雅黑" panose="020B0503020204020204" pitchFamily="34" charset="-122"/>
                </a:rPr>
                <a:t>Cache</a:t>
              </a:r>
              <a:r>
                <a:rPr lang="zh-CN" altLang="en-US" sz="1400" dirty="0">
                  <a:solidFill>
                    <a:prstClr val="black">
                      <a:lumMod val="65000"/>
                      <a:lumOff val="35000"/>
                    </a:prstClr>
                  </a:solidFill>
                  <a:latin typeface="微软雅黑" panose="020B0503020204020204" pitchFamily="34" charset="-122"/>
                  <a:ea typeface="微软雅黑" panose="020B0503020204020204" pitchFamily="34" charset="-122"/>
                </a:rPr>
                <a:t>缓存机制</a:t>
              </a:r>
              <a:endParaRPr lang="zh-CN" altLang="zh-CN" sz="140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492446" y="2588968"/>
              <a:ext cx="6391119" cy="646680"/>
              <a:chOff x="-225484" y="2723578"/>
              <a:chExt cx="7458046" cy="646680"/>
            </a:xfrm>
          </p:grpSpPr>
          <p:sp>
            <p:nvSpPr>
              <p:cNvPr id="17" name="Freeform 7"/>
              <p:cNvSpPr/>
              <p:nvPr/>
            </p:nvSpPr>
            <p:spPr bwMode="auto">
              <a:xfrm>
                <a:off x="3175262" y="2723578"/>
                <a:ext cx="1471922" cy="646680"/>
              </a:xfrm>
              <a:custGeom>
                <a:avLst/>
                <a:gdLst>
                  <a:gd name="T0" fmla="*/ 0 w 1525"/>
                  <a:gd name="T1" fmla="*/ 670 h 670"/>
                  <a:gd name="T2" fmla="*/ 1190 w 1525"/>
                  <a:gd name="T3" fmla="*/ 670 h 670"/>
                  <a:gd name="T4" fmla="*/ 1525 w 1525"/>
                  <a:gd name="T5" fmla="*/ 336 h 670"/>
                  <a:gd name="T6" fmla="*/ 1190 w 1525"/>
                  <a:gd name="T7" fmla="*/ 0 h 670"/>
                  <a:gd name="T8" fmla="*/ 0 w 1525"/>
                  <a:gd name="T9" fmla="*/ 0 h 670"/>
                  <a:gd name="T10" fmla="*/ 0 w 1525"/>
                  <a:gd name="T11" fmla="*/ 670 h 670"/>
                  <a:gd name="T12" fmla="*/ 0 w 1525"/>
                  <a:gd name="T13" fmla="*/ 670 h 670"/>
                </a:gdLst>
                <a:ahLst/>
                <a:cxnLst>
                  <a:cxn ang="0">
                    <a:pos x="T0" y="T1"/>
                  </a:cxn>
                  <a:cxn ang="0">
                    <a:pos x="T2" y="T3"/>
                  </a:cxn>
                  <a:cxn ang="0">
                    <a:pos x="T4" y="T5"/>
                  </a:cxn>
                  <a:cxn ang="0">
                    <a:pos x="T6" y="T7"/>
                  </a:cxn>
                  <a:cxn ang="0">
                    <a:pos x="T8" y="T9"/>
                  </a:cxn>
                  <a:cxn ang="0">
                    <a:pos x="T10" y="T11"/>
                  </a:cxn>
                  <a:cxn ang="0">
                    <a:pos x="T12" y="T13"/>
                  </a:cxn>
                </a:cxnLst>
                <a:rect l="0" t="0" r="r" b="b"/>
                <a:pathLst>
                  <a:path w="1525" h="670">
                    <a:moveTo>
                      <a:pt x="0" y="670"/>
                    </a:moveTo>
                    <a:lnTo>
                      <a:pt x="1190" y="670"/>
                    </a:lnTo>
                    <a:lnTo>
                      <a:pt x="1525" y="336"/>
                    </a:lnTo>
                    <a:lnTo>
                      <a:pt x="1190" y="0"/>
                    </a:lnTo>
                    <a:lnTo>
                      <a:pt x="0" y="0"/>
                    </a:lnTo>
                    <a:lnTo>
                      <a:pt x="0" y="670"/>
                    </a:lnTo>
                    <a:lnTo>
                      <a:pt x="0" y="670"/>
                    </a:lnTo>
                    <a:close/>
                  </a:path>
                </a:pathLst>
              </a:custGeom>
              <a:solidFill>
                <a:srgbClr val="8064A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18" name="Freeform 9"/>
              <p:cNvSpPr/>
              <p:nvPr/>
            </p:nvSpPr>
            <p:spPr bwMode="auto">
              <a:xfrm>
                <a:off x="4323844" y="2723578"/>
                <a:ext cx="1471922" cy="646680"/>
              </a:xfrm>
              <a:custGeom>
                <a:avLst/>
                <a:gdLst>
                  <a:gd name="T0" fmla="*/ 0 w 1525"/>
                  <a:gd name="T1" fmla="*/ 670 h 670"/>
                  <a:gd name="T2" fmla="*/ 1189 w 1525"/>
                  <a:gd name="T3" fmla="*/ 670 h 670"/>
                  <a:gd name="T4" fmla="*/ 1525 w 1525"/>
                  <a:gd name="T5" fmla="*/ 334 h 670"/>
                  <a:gd name="T6" fmla="*/ 1189 w 1525"/>
                  <a:gd name="T7" fmla="*/ 0 h 670"/>
                  <a:gd name="T8" fmla="*/ 0 w 1525"/>
                  <a:gd name="T9" fmla="*/ 0 h 670"/>
                  <a:gd name="T10" fmla="*/ 0 w 1525"/>
                  <a:gd name="T11" fmla="*/ 0 h 670"/>
                  <a:gd name="T12" fmla="*/ 335 w 1525"/>
                  <a:gd name="T13" fmla="*/ 336 h 670"/>
                  <a:gd name="T14" fmla="*/ 0 w 1525"/>
                  <a:gd name="T15" fmla="*/ 670 h 670"/>
                  <a:gd name="T16" fmla="*/ 0 w 1525"/>
                  <a:gd name="T17" fmla="*/ 670 h 670"/>
                  <a:gd name="T18" fmla="*/ 0 w 1525"/>
                  <a:gd name="T19" fmla="*/ 67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5" h="670">
                    <a:moveTo>
                      <a:pt x="0" y="670"/>
                    </a:moveTo>
                    <a:lnTo>
                      <a:pt x="1189" y="670"/>
                    </a:lnTo>
                    <a:lnTo>
                      <a:pt x="1525" y="334"/>
                    </a:lnTo>
                    <a:lnTo>
                      <a:pt x="1189" y="0"/>
                    </a:lnTo>
                    <a:lnTo>
                      <a:pt x="0" y="0"/>
                    </a:lnTo>
                    <a:lnTo>
                      <a:pt x="0" y="0"/>
                    </a:lnTo>
                    <a:lnTo>
                      <a:pt x="335" y="336"/>
                    </a:lnTo>
                    <a:lnTo>
                      <a:pt x="0" y="670"/>
                    </a:lnTo>
                    <a:lnTo>
                      <a:pt x="0" y="670"/>
                    </a:lnTo>
                    <a:lnTo>
                      <a:pt x="0" y="670"/>
                    </a:lnTo>
                    <a:close/>
                  </a:path>
                </a:pathLst>
              </a:custGeom>
              <a:solidFill>
                <a:srgbClr val="253C6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19" name="Freeform 11"/>
              <p:cNvSpPr/>
              <p:nvPr/>
            </p:nvSpPr>
            <p:spPr bwMode="auto">
              <a:xfrm>
                <a:off x="5471460" y="2723578"/>
                <a:ext cx="1469992" cy="646680"/>
              </a:xfrm>
              <a:custGeom>
                <a:avLst/>
                <a:gdLst>
                  <a:gd name="T0" fmla="*/ 0 w 1523"/>
                  <a:gd name="T1" fmla="*/ 670 h 670"/>
                  <a:gd name="T2" fmla="*/ 1190 w 1523"/>
                  <a:gd name="T3" fmla="*/ 670 h 670"/>
                  <a:gd name="T4" fmla="*/ 1523 w 1523"/>
                  <a:gd name="T5" fmla="*/ 334 h 670"/>
                  <a:gd name="T6" fmla="*/ 1190 w 1523"/>
                  <a:gd name="T7" fmla="*/ 0 h 670"/>
                  <a:gd name="T8" fmla="*/ 0 w 1523"/>
                  <a:gd name="T9" fmla="*/ 0 h 670"/>
                  <a:gd name="T10" fmla="*/ 336 w 1523"/>
                  <a:gd name="T11" fmla="*/ 334 h 670"/>
                  <a:gd name="T12" fmla="*/ 0 w 1523"/>
                  <a:gd name="T13" fmla="*/ 670 h 670"/>
                  <a:gd name="T14" fmla="*/ 0 w 1523"/>
                  <a:gd name="T15" fmla="*/ 67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3" h="670">
                    <a:moveTo>
                      <a:pt x="0" y="670"/>
                    </a:moveTo>
                    <a:lnTo>
                      <a:pt x="1190" y="670"/>
                    </a:lnTo>
                    <a:lnTo>
                      <a:pt x="1523" y="334"/>
                    </a:lnTo>
                    <a:lnTo>
                      <a:pt x="1190" y="0"/>
                    </a:lnTo>
                    <a:lnTo>
                      <a:pt x="0" y="0"/>
                    </a:lnTo>
                    <a:lnTo>
                      <a:pt x="336" y="334"/>
                    </a:lnTo>
                    <a:lnTo>
                      <a:pt x="0" y="670"/>
                    </a:lnTo>
                    <a:lnTo>
                      <a:pt x="0" y="670"/>
                    </a:lnTo>
                    <a:close/>
                  </a:path>
                </a:pathLst>
              </a:custGeom>
              <a:solidFill>
                <a:srgbClr val="C0504D"/>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20" name="Freeform 6"/>
              <p:cNvSpPr/>
              <p:nvPr/>
            </p:nvSpPr>
            <p:spPr bwMode="auto">
              <a:xfrm>
                <a:off x="6752860" y="2725508"/>
                <a:ext cx="479702" cy="644750"/>
              </a:xfrm>
              <a:custGeom>
                <a:avLst/>
                <a:gdLst>
                  <a:gd name="T0" fmla="*/ 161 w 497"/>
                  <a:gd name="T1" fmla="*/ 0 h 668"/>
                  <a:gd name="T2" fmla="*/ 497 w 497"/>
                  <a:gd name="T3" fmla="*/ 334 h 668"/>
                  <a:gd name="T4" fmla="*/ 161 w 497"/>
                  <a:gd name="T5" fmla="*/ 668 h 668"/>
                  <a:gd name="T6" fmla="*/ 0 w 497"/>
                  <a:gd name="T7" fmla="*/ 668 h 668"/>
                  <a:gd name="T8" fmla="*/ 336 w 497"/>
                  <a:gd name="T9" fmla="*/ 334 h 668"/>
                  <a:gd name="T10" fmla="*/ 0 w 497"/>
                  <a:gd name="T11" fmla="*/ 0 h 668"/>
                  <a:gd name="T12" fmla="*/ 161 w 497"/>
                  <a:gd name="T13" fmla="*/ 0 h 668"/>
                  <a:gd name="T14" fmla="*/ 161 w 497"/>
                  <a:gd name="T15" fmla="*/ 0 h 6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7" h="668">
                    <a:moveTo>
                      <a:pt x="161" y="0"/>
                    </a:moveTo>
                    <a:lnTo>
                      <a:pt x="497" y="334"/>
                    </a:lnTo>
                    <a:lnTo>
                      <a:pt x="161" y="668"/>
                    </a:lnTo>
                    <a:lnTo>
                      <a:pt x="0" y="668"/>
                    </a:lnTo>
                    <a:lnTo>
                      <a:pt x="336" y="334"/>
                    </a:lnTo>
                    <a:lnTo>
                      <a:pt x="0" y="0"/>
                    </a:lnTo>
                    <a:lnTo>
                      <a:pt x="161" y="0"/>
                    </a:lnTo>
                    <a:lnTo>
                      <a:pt x="161" y="0"/>
                    </a:lnTo>
                    <a:close/>
                  </a:path>
                </a:pathLst>
              </a:custGeom>
              <a:solidFill>
                <a:srgbClr val="9BBD59"/>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21" name="Freeform 7"/>
              <p:cNvSpPr/>
              <p:nvPr/>
            </p:nvSpPr>
            <p:spPr bwMode="auto">
              <a:xfrm>
                <a:off x="-225484" y="2723578"/>
                <a:ext cx="1471922" cy="646680"/>
              </a:xfrm>
              <a:custGeom>
                <a:avLst/>
                <a:gdLst>
                  <a:gd name="T0" fmla="*/ 0 w 1525"/>
                  <a:gd name="T1" fmla="*/ 670 h 670"/>
                  <a:gd name="T2" fmla="*/ 1190 w 1525"/>
                  <a:gd name="T3" fmla="*/ 670 h 670"/>
                  <a:gd name="T4" fmla="*/ 1525 w 1525"/>
                  <a:gd name="T5" fmla="*/ 336 h 670"/>
                  <a:gd name="T6" fmla="*/ 1190 w 1525"/>
                  <a:gd name="T7" fmla="*/ 0 h 670"/>
                  <a:gd name="T8" fmla="*/ 0 w 1525"/>
                  <a:gd name="T9" fmla="*/ 0 h 670"/>
                  <a:gd name="T10" fmla="*/ 0 w 1525"/>
                  <a:gd name="T11" fmla="*/ 670 h 670"/>
                  <a:gd name="T12" fmla="*/ 0 w 1525"/>
                  <a:gd name="T13" fmla="*/ 670 h 670"/>
                </a:gdLst>
                <a:ahLst/>
                <a:cxnLst>
                  <a:cxn ang="0">
                    <a:pos x="T0" y="T1"/>
                  </a:cxn>
                  <a:cxn ang="0">
                    <a:pos x="T2" y="T3"/>
                  </a:cxn>
                  <a:cxn ang="0">
                    <a:pos x="T4" y="T5"/>
                  </a:cxn>
                  <a:cxn ang="0">
                    <a:pos x="T6" y="T7"/>
                  </a:cxn>
                  <a:cxn ang="0">
                    <a:pos x="T8" y="T9"/>
                  </a:cxn>
                  <a:cxn ang="0">
                    <a:pos x="T10" y="T11"/>
                  </a:cxn>
                  <a:cxn ang="0">
                    <a:pos x="T12" y="T13"/>
                  </a:cxn>
                </a:cxnLst>
                <a:rect l="0" t="0" r="r" b="b"/>
                <a:pathLst>
                  <a:path w="1525" h="670">
                    <a:moveTo>
                      <a:pt x="0" y="670"/>
                    </a:moveTo>
                    <a:lnTo>
                      <a:pt x="1190" y="670"/>
                    </a:lnTo>
                    <a:lnTo>
                      <a:pt x="1525" y="336"/>
                    </a:lnTo>
                    <a:lnTo>
                      <a:pt x="1190" y="0"/>
                    </a:lnTo>
                    <a:lnTo>
                      <a:pt x="0" y="0"/>
                    </a:lnTo>
                    <a:lnTo>
                      <a:pt x="0" y="670"/>
                    </a:lnTo>
                    <a:lnTo>
                      <a:pt x="0" y="670"/>
                    </a:lnTo>
                    <a:close/>
                  </a:path>
                </a:pathLst>
              </a:custGeom>
              <a:solidFill>
                <a:srgbClr val="253C6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22" name="Freeform 9"/>
              <p:cNvSpPr/>
              <p:nvPr/>
            </p:nvSpPr>
            <p:spPr bwMode="auto">
              <a:xfrm>
                <a:off x="923098" y="2723578"/>
                <a:ext cx="1471922" cy="646680"/>
              </a:xfrm>
              <a:custGeom>
                <a:avLst/>
                <a:gdLst>
                  <a:gd name="T0" fmla="*/ 0 w 1525"/>
                  <a:gd name="T1" fmla="*/ 670 h 670"/>
                  <a:gd name="T2" fmla="*/ 1189 w 1525"/>
                  <a:gd name="T3" fmla="*/ 670 h 670"/>
                  <a:gd name="T4" fmla="*/ 1525 w 1525"/>
                  <a:gd name="T5" fmla="*/ 334 h 670"/>
                  <a:gd name="T6" fmla="*/ 1189 w 1525"/>
                  <a:gd name="T7" fmla="*/ 0 h 670"/>
                  <a:gd name="T8" fmla="*/ 0 w 1525"/>
                  <a:gd name="T9" fmla="*/ 0 h 670"/>
                  <a:gd name="T10" fmla="*/ 0 w 1525"/>
                  <a:gd name="T11" fmla="*/ 0 h 670"/>
                  <a:gd name="T12" fmla="*/ 335 w 1525"/>
                  <a:gd name="T13" fmla="*/ 336 h 670"/>
                  <a:gd name="T14" fmla="*/ 0 w 1525"/>
                  <a:gd name="T15" fmla="*/ 670 h 670"/>
                  <a:gd name="T16" fmla="*/ 0 w 1525"/>
                  <a:gd name="T17" fmla="*/ 670 h 670"/>
                  <a:gd name="T18" fmla="*/ 0 w 1525"/>
                  <a:gd name="T19" fmla="*/ 67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5" h="670">
                    <a:moveTo>
                      <a:pt x="0" y="670"/>
                    </a:moveTo>
                    <a:lnTo>
                      <a:pt x="1189" y="670"/>
                    </a:lnTo>
                    <a:lnTo>
                      <a:pt x="1525" y="334"/>
                    </a:lnTo>
                    <a:lnTo>
                      <a:pt x="1189" y="0"/>
                    </a:lnTo>
                    <a:lnTo>
                      <a:pt x="0" y="0"/>
                    </a:lnTo>
                    <a:lnTo>
                      <a:pt x="0" y="0"/>
                    </a:lnTo>
                    <a:lnTo>
                      <a:pt x="335" y="336"/>
                    </a:lnTo>
                    <a:lnTo>
                      <a:pt x="0" y="670"/>
                    </a:lnTo>
                    <a:lnTo>
                      <a:pt x="0" y="670"/>
                    </a:lnTo>
                    <a:lnTo>
                      <a:pt x="0" y="670"/>
                    </a:lnTo>
                    <a:close/>
                  </a:path>
                </a:pathLst>
              </a:custGeom>
              <a:solidFill>
                <a:srgbClr val="C0504D"/>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sp>
            <p:nvSpPr>
              <p:cNvPr id="23" name="Freeform 11"/>
              <p:cNvSpPr/>
              <p:nvPr/>
            </p:nvSpPr>
            <p:spPr bwMode="auto">
              <a:xfrm>
                <a:off x="2070714" y="2723578"/>
                <a:ext cx="1469992" cy="646680"/>
              </a:xfrm>
              <a:custGeom>
                <a:avLst/>
                <a:gdLst>
                  <a:gd name="T0" fmla="*/ 0 w 1523"/>
                  <a:gd name="T1" fmla="*/ 670 h 670"/>
                  <a:gd name="T2" fmla="*/ 1190 w 1523"/>
                  <a:gd name="T3" fmla="*/ 670 h 670"/>
                  <a:gd name="T4" fmla="*/ 1523 w 1523"/>
                  <a:gd name="T5" fmla="*/ 334 h 670"/>
                  <a:gd name="T6" fmla="*/ 1190 w 1523"/>
                  <a:gd name="T7" fmla="*/ 0 h 670"/>
                  <a:gd name="T8" fmla="*/ 0 w 1523"/>
                  <a:gd name="T9" fmla="*/ 0 h 670"/>
                  <a:gd name="T10" fmla="*/ 336 w 1523"/>
                  <a:gd name="T11" fmla="*/ 334 h 670"/>
                  <a:gd name="T12" fmla="*/ 0 w 1523"/>
                  <a:gd name="T13" fmla="*/ 670 h 670"/>
                  <a:gd name="T14" fmla="*/ 0 w 1523"/>
                  <a:gd name="T15" fmla="*/ 67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3" h="670">
                    <a:moveTo>
                      <a:pt x="0" y="670"/>
                    </a:moveTo>
                    <a:lnTo>
                      <a:pt x="1190" y="670"/>
                    </a:lnTo>
                    <a:lnTo>
                      <a:pt x="1523" y="334"/>
                    </a:lnTo>
                    <a:lnTo>
                      <a:pt x="1190" y="0"/>
                    </a:lnTo>
                    <a:lnTo>
                      <a:pt x="0" y="0"/>
                    </a:lnTo>
                    <a:lnTo>
                      <a:pt x="336" y="334"/>
                    </a:lnTo>
                    <a:lnTo>
                      <a:pt x="0" y="670"/>
                    </a:lnTo>
                    <a:lnTo>
                      <a:pt x="0" y="670"/>
                    </a:lnTo>
                    <a:close/>
                  </a:path>
                </a:pathLst>
              </a:custGeom>
              <a:solidFill>
                <a:srgbClr val="9BBB59"/>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思源黑体 Light" panose="020B0300000000000000" pitchFamily="34" charset="-122"/>
                  <a:ea typeface="微软雅黑" panose="020B0503020204020204" pitchFamily="34" charset="-122"/>
                  <a:cs typeface="+mn-ea"/>
                  <a:sym typeface="+mn-lt"/>
                </a:endParaRPr>
              </a:p>
            </p:txBody>
          </p:sp>
        </p:grpSp>
        <p:sp>
          <p:nvSpPr>
            <p:cNvPr id="24" name="MH_SubTitle_1"/>
            <p:cNvSpPr>
              <a:spLocks noChangeArrowheads="1"/>
            </p:cNvSpPr>
            <p:nvPr/>
          </p:nvSpPr>
          <p:spPr bwMode="auto">
            <a:xfrm flipH="1">
              <a:off x="1697801" y="2718640"/>
              <a:ext cx="510076" cy="308995"/>
            </a:xfrm>
            <a:prstGeom prst="rect">
              <a:avLst/>
            </a:prstGeom>
            <a:noFill/>
          </p:spPr>
          <p:txBody>
            <a:bodyPr wrap="none" rtlCol="0">
              <a:spAutoFit/>
            </a:bodyPr>
            <a:lstStyle/>
            <a:p>
              <a:pPr defTabSz="914400">
                <a:lnSpc>
                  <a:spcPct val="130000"/>
                </a:lnSpc>
              </a:pPr>
              <a:r>
                <a:rPr lang="en-US" altLang="zh-CN"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UI</a:t>
              </a:r>
              <a:r>
                <a:rPr lang="zh-CN" altLang="en-US"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层</a:t>
              </a:r>
            </a:p>
          </p:txBody>
        </p:sp>
        <p:sp>
          <p:nvSpPr>
            <p:cNvPr id="25" name="MH_SubTitle_1"/>
            <p:cNvSpPr>
              <a:spLocks noChangeArrowheads="1"/>
            </p:cNvSpPr>
            <p:nvPr/>
          </p:nvSpPr>
          <p:spPr bwMode="auto">
            <a:xfrm flipH="1">
              <a:off x="2659196" y="2673638"/>
              <a:ext cx="954107" cy="549061"/>
            </a:xfrm>
            <a:prstGeom prst="rect">
              <a:avLst/>
            </a:prstGeom>
            <a:noFill/>
          </p:spPr>
          <p:txBody>
            <a:bodyPr wrap="none" rtlCol="0">
              <a:spAutoFit/>
            </a:bodyPr>
            <a:lstStyle/>
            <a:p>
              <a:pPr defTabSz="914400">
                <a:lnSpc>
                  <a:spcPct val="130000"/>
                </a:lnSpc>
              </a:pPr>
              <a:r>
                <a:rPr lang="zh-CN" altLang="en-US"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应用逻辑层</a:t>
              </a:r>
              <a:endParaRPr lang="en-US" altLang="zh-CN"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endParaRPr>
            </a:p>
            <a:p>
              <a:pPr defTabSz="914400">
                <a:lnSpc>
                  <a:spcPct val="130000"/>
                </a:lnSpc>
              </a:pPr>
              <a:r>
                <a:rPr lang="zh-CN" altLang="en-US"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（会话层）</a:t>
              </a:r>
            </a:p>
          </p:txBody>
        </p:sp>
        <p:sp>
          <p:nvSpPr>
            <p:cNvPr id="26" name="MH_SubTitle_1"/>
            <p:cNvSpPr>
              <a:spLocks noChangeArrowheads="1"/>
            </p:cNvSpPr>
            <p:nvPr/>
          </p:nvSpPr>
          <p:spPr bwMode="auto">
            <a:xfrm flipH="1">
              <a:off x="3672922" y="2713752"/>
              <a:ext cx="954107" cy="308995"/>
            </a:xfrm>
            <a:prstGeom prst="rect">
              <a:avLst/>
            </a:prstGeom>
            <a:noFill/>
          </p:spPr>
          <p:txBody>
            <a:bodyPr wrap="none" rtlCol="0">
              <a:spAutoFit/>
            </a:bodyPr>
            <a:lstStyle/>
            <a:p>
              <a:pPr defTabSz="914400">
                <a:lnSpc>
                  <a:spcPct val="130000"/>
                </a:lnSpc>
              </a:pPr>
              <a:r>
                <a:rPr lang="zh-CN" altLang="en-US"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业务逻辑层</a:t>
              </a:r>
            </a:p>
          </p:txBody>
        </p:sp>
        <p:sp>
          <p:nvSpPr>
            <p:cNvPr id="27" name="MH_SubTitle_1"/>
            <p:cNvSpPr>
              <a:spLocks noChangeArrowheads="1"/>
            </p:cNvSpPr>
            <p:nvPr/>
          </p:nvSpPr>
          <p:spPr bwMode="auto">
            <a:xfrm flipH="1">
              <a:off x="4653991" y="2713752"/>
              <a:ext cx="954107" cy="308995"/>
            </a:xfrm>
            <a:prstGeom prst="rect">
              <a:avLst/>
            </a:prstGeom>
            <a:noFill/>
          </p:spPr>
          <p:txBody>
            <a:bodyPr wrap="none" rtlCol="0">
              <a:spAutoFit/>
            </a:bodyPr>
            <a:lstStyle/>
            <a:p>
              <a:pPr defTabSz="914400">
                <a:lnSpc>
                  <a:spcPct val="130000"/>
                </a:lnSpc>
              </a:pPr>
              <a:r>
                <a:rPr lang="zh-CN" altLang="en-US"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业务实体层</a:t>
              </a:r>
            </a:p>
          </p:txBody>
        </p:sp>
        <p:sp>
          <p:nvSpPr>
            <p:cNvPr id="28" name="MH_SubTitle_1"/>
            <p:cNvSpPr>
              <a:spLocks noChangeArrowheads="1"/>
            </p:cNvSpPr>
            <p:nvPr/>
          </p:nvSpPr>
          <p:spPr bwMode="auto">
            <a:xfrm flipH="1">
              <a:off x="5578666" y="2715766"/>
              <a:ext cx="954107" cy="308995"/>
            </a:xfrm>
            <a:prstGeom prst="rect">
              <a:avLst/>
            </a:prstGeom>
            <a:noFill/>
          </p:spPr>
          <p:txBody>
            <a:bodyPr wrap="none" rtlCol="0">
              <a:spAutoFit/>
            </a:bodyPr>
            <a:lstStyle/>
            <a:p>
              <a:pPr defTabSz="914400">
                <a:lnSpc>
                  <a:spcPct val="130000"/>
                </a:lnSpc>
              </a:pPr>
              <a:r>
                <a:rPr lang="zh-CN" altLang="en-US"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算法实现屋</a:t>
              </a:r>
            </a:p>
          </p:txBody>
        </p:sp>
        <p:sp>
          <p:nvSpPr>
            <p:cNvPr id="29" name="MH_SubTitle_1"/>
            <p:cNvSpPr>
              <a:spLocks noChangeArrowheads="1"/>
            </p:cNvSpPr>
            <p:nvPr/>
          </p:nvSpPr>
          <p:spPr bwMode="auto">
            <a:xfrm flipH="1">
              <a:off x="6588224" y="2715766"/>
              <a:ext cx="954107" cy="308995"/>
            </a:xfrm>
            <a:prstGeom prst="rect">
              <a:avLst/>
            </a:prstGeom>
            <a:noFill/>
          </p:spPr>
          <p:txBody>
            <a:bodyPr wrap="none" rtlCol="0">
              <a:spAutoFit/>
            </a:bodyPr>
            <a:lstStyle/>
            <a:p>
              <a:pPr defTabSz="914400">
                <a:lnSpc>
                  <a:spcPct val="130000"/>
                </a:lnSpc>
              </a:pPr>
              <a:r>
                <a:rPr lang="zh-CN" altLang="en-US"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数据访问层</a:t>
              </a:r>
            </a:p>
          </p:txBody>
        </p:sp>
        <p:sp>
          <p:nvSpPr>
            <p:cNvPr id="30" name="下箭头 71"/>
            <p:cNvSpPr/>
            <p:nvPr/>
          </p:nvSpPr>
          <p:spPr>
            <a:xfrm rot="10800000">
              <a:off x="4218154" y="3753300"/>
              <a:ext cx="557675" cy="174220"/>
            </a:xfrm>
            <a:prstGeom prst="downArrow">
              <a:avLst/>
            </a:prstGeom>
            <a:solidFill>
              <a:srgbClr val="9BBD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000" b="0" i="0" u="none" strike="noStrike" kern="0" cap="none" spc="0" normalizeH="0" baseline="0" noProof="0">
                <a:ln>
                  <a:noFill/>
                </a:ln>
                <a:solidFill>
                  <a:prstClr val="white"/>
                </a:solidFill>
                <a:effectLst/>
                <a:uLnTx/>
                <a:uFillTx/>
                <a:latin typeface="Arial Narrow"/>
                <a:ea typeface="微软雅黑" panose="020B0503020204020204" pitchFamily="34" charset="-122"/>
                <a:cs typeface="+mn-cs"/>
              </a:endParaRPr>
            </a:p>
          </p:txBody>
        </p:sp>
        <p:sp>
          <p:nvSpPr>
            <p:cNvPr id="31" name="圆角矩形 72"/>
            <p:cNvSpPr/>
            <p:nvPr/>
          </p:nvSpPr>
          <p:spPr>
            <a:xfrm>
              <a:off x="1803365" y="1942794"/>
              <a:ext cx="1259699" cy="329706"/>
            </a:xfrm>
            <a:prstGeom prst="roundRect">
              <a:avLst/>
            </a:prstGeom>
            <a:solidFill>
              <a:srgbClr val="9BBB59"/>
            </a:solidFill>
            <a:ln w="57150">
              <a:solidFill>
                <a:sysClr val="windowText" lastClr="000000">
                  <a:lumMod val="10000"/>
                  <a:lumOff val="90000"/>
                </a:sysClr>
              </a:solidFill>
            </a:ln>
          </p:spPr>
          <p:txBody>
            <a:bodyPr vert="horz" wrap="square" lIns="0" tIns="0" rIns="0" bIns="0" numCol="1" anchor="ctr"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prstClr val="white"/>
                </a:solidFill>
                <a:effectLst/>
                <a:uLnTx/>
                <a:uFillTx/>
                <a:latin typeface="Arial Narrow"/>
                <a:ea typeface="微软雅黑" panose="020B0503020204020204" pitchFamily="34" charset="-122"/>
                <a:cs typeface="+mn-ea"/>
              </a:endParaRPr>
            </a:p>
          </p:txBody>
        </p:sp>
        <p:sp>
          <p:nvSpPr>
            <p:cNvPr id="32" name="圆角矩形 73"/>
            <p:cNvSpPr/>
            <p:nvPr/>
          </p:nvSpPr>
          <p:spPr>
            <a:xfrm>
              <a:off x="3209800" y="1942794"/>
              <a:ext cx="1259699" cy="329706"/>
            </a:xfrm>
            <a:prstGeom prst="roundRect">
              <a:avLst/>
            </a:prstGeom>
            <a:solidFill>
              <a:srgbClr val="9BBB59"/>
            </a:solidFill>
            <a:ln w="57150">
              <a:solidFill>
                <a:sysClr val="windowText" lastClr="000000">
                  <a:lumMod val="10000"/>
                  <a:lumOff val="90000"/>
                </a:sysClr>
              </a:solidFill>
            </a:ln>
          </p:spPr>
          <p:txBody>
            <a:bodyPr vert="horz" wrap="square" lIns="0" tIns="0" rIns="0" bIns="0" numCol="1" anchor="ctr"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prstClr val="white"/>
                </a:solidFill>
                <a:effectLst/>
                <a:uLnTx/>
                <a:uFillTx/>
                <a:latin typeface="Arial Narrow"/>
                <a:ea typeface="微软雅黑" panose="020B0503020204020204" pitchFamily="34" charset="-122"/>
                <a:cs typeface="+mn-ea"/>
              </a:endParaRPr>
            </a:p>
          </p:txBody>
        </p:sp>
        <p:sp>
          <p:nvSpPr>
            <p:cNvPr id="33" name="圆角矩形 74"/>
            <p:cNvSpPr/>
            <p:nvPr/>
          </p:nvSpPr>
          <p:spPr>
            <a:xfrm>
              <a:off x="4631681" y="1942794"/>
              <a:ext cx="1259699" cy="329706"/>
            </a:xfrm>
            <a:prstGeom prst="roundRect">
              <a:avLst/>
            </a:prstGeom>
            <a:solidFill>
              <a:srgbClr val="9BBB59"/>
            </a:solidFill>
            <a:ln w="57150">
              <a:solidFill>
                <a:sysClr val="windowText" lastClr="000000">
                  <a:lumMod val="10000"/>
                  <a:lumOff val="90000"/>
                </a:sysClr>
              </a:solidFill>
            </a:ln>
          </p:spPr>
          <p:txBody>
            <a:bodyPr vert="horz" wrap="square" lIns="0" tIns="0" rIns="0" bIns="0" numCol="1" anchor="ctr"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prstClr val="white"/>
                </a:solidFill>
                <a:effectLst/>
                <a:uLnTx/>
                <a:uFillTx/>
                <a:latin typeface="Arial Narrow"/>
                <a:ea typeface="微软雅黑" panose="020B0503020204020204" pitchFamily="34" charset="-122"/>
                <a:cs typeface="+mn-ea"/>
              </a:endParaRPr>
            </a:p>
          </p:txBody>
        </p:sp>
        <p:sp>
          <p:nvSpPr>
            <p:cNvPr id="34" name="圆角矩形 75"/>
            <p:cNvSpPr/>
            <p:nvPr/>
          </p:nvSpPr>
          <p:spPr>
            <a:xfrm>
              <a:off x="6034666" y="1942794"/>
              <a:ext cx="1259699" cy="329706"/>
            </a:xfrm>
            <a:prstGeom prst="roundRect">
              <a:avLst/>
            </a:prstGeom>
            <a:solidFill>
              <a:srgbClr val="9BBB59"/>
            </a:solidFill>
            <a:ln w="57150">
              <a:solidFill>
                <a:sysClr val="windowText" lastClr="000000">
                  <a:lumMod val="10000"/>
                  <a:lumOff val="90000"/>
                </a:sysClr>
              </a:solidFill>
            </a:ln>
          </p:spPr>
          <p:txBody>
            <a:bodyPr vert="horz" wrap="square" lIns="0" tIns="0" rIns="0" bIns="0" numCol="1" anchor="ctr"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prstClr val="white"/>
                </a:solidFill>
                <a:effectLst/>
                <a:uLnTx/>
                <a:uFillTx/>
                <a:latin typeface="Arial Narrow"/>
                <a:ea typeface="微软雅黑" panose="020B0503020204020204" pitchFamily="34" charset="-122"/>
                <a:cs typeface="+mn-ea"/>
              </a:endParaRPr>
            </a:p>
          </p:txBody>
        </p:sp>
        <p:sp>
          <p:nvSpPr>
            <p:cNvPr id="35" name="MH_SubTitle_1"/>
            <p:cNvSpPr>
              <a:spLocks noChangeArrowheads="1"/>
            </p:cNvSpPr>
            <p:nvPr/>
          </p:nvSpPr>
          <p:spPr bwMode="auto">
            <a:xfrm flipH="1">
              <a:off x="1906008" y="1955857"/>
              <a:ext cx="1107996" cy="308995"/>
            </a:xfrm>
            <a:prstGeom prst="rect">
              <a:avLst/>
            </a:prstGeom>
            <a:noFill/>
          </p:spPr>
          <p:txBody>
            <a:bodyPr wrap="none" rtlCol="0">
              <a:spAutoFit/>
            </a:bodyPr>
            <a:lstStyle/>
            <a:p>
              <a:pPr defTabSz="914400">
                <a:lnSpc>
                  <a:spcPct val="130000"/>
                </a:lnSpc>
              </a:pPr>
              <a:r>
                <a:rPr lang="zh-CN" altLang="en-US"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业务调度机制</a:t>
              </a:r>
            </a:p>
          </p:txBody>
        </p:sp>
        <p:sp>
          <p:nvSpPr>
            <p:cNvPr id="36" name="MH_SubTitle_1"/>
            <p:cNvSpPr>
              <a:spLocks noChangeArrowheads="1"/>
            </p:cNvSpPr>
            <p:nvPr/>
          </p:nvSpPr>
          <p:spPr bwMode="auto">
            <a:xfrm flipH="1">
              <a:off x="3282745" y="1955857"/>
              <a:ext cx="1107996" cy="308995"/>
            </a:xfrm>
            <a:prstGeom prst="rect">
              <a:avLst/>
            </a:prstGeom>
            <a:noFill/>
          </p:spPr>
          <p:txBody>
            <a:bodyPr wrap="none" rtlCol="0">
              <a:spAutoFit/>
            </a:bodyPr>
            <a:lstStyle/>
            <a:p>
              <a:pPr defTabSz="914400">
                <a:lnSpc>
                  <a:spcPct val="130000"/>
                </a:lnSpc>
              </a:pPr>
              <a:r>
                <a:rPr lang="zh-CN" altLang="en-US"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运程访问机制</a:t>
              </a:r>
            </a:p>
          </p:txBody>
        </p:sp>
        <p:sp>
          <p:nvSpPr>
            <p:cNvPr id="37" name="MH_SubTitle_1"/>
            <p:cNvSpPr>
              <a:spLocks noChangeArrowheads="1"/>
            </p:cNvSpPr>
            <p:nvPr/>
          </p:nvSpPr>
          <p:spPr bwMode="auto">
            <a:xfrm flipH="1">
              <a:off x="4841783" y="1955857"/>
              <a:ext cx="800219" cy="308995"/>
            </a:xfrm>
            <a:prstGeom prst="rect">
              <a:avLst/>
            </a:prstGeom>
            <a:noFill/>
          </p:spPr>
          <p:txBody>
            <a:bodyPr wrap="none" rtlCol="0">
              <a:spAutoFit/>
            </a:bodyPr>
            <a:lstStyle/>
            <a:p>
              <a:pPr defTabSz="914400">
                <a:lnSpc>
                  <a:spcPct val="130000"/>
                </a:lnSpc>
              </a:pPr>
              <a:r>
                <a:rPr lang="zh-CN" altLang="en-US"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数据集成</a:t>
              </a:r>
            </a:p>
          </p:txBody>
        </p:sp>
        <p:sp>
          <p:nvSpPr>
            <p:cNvPr id="38" name="MH_SubTitle_1"/>
            <p:cNvSpPr>
              <a:spLocks noChangeArrowheads="1"/>
            </p:cNvSpPr>
            <p:nvPr/>
          </p:nvSpPr>
          <p:spPr bwMode="auto">
            <a:xfrm flipH="1">
              <a:off x="6211389" y="1955857"/>
              <a:ext cx="800219" cy="308995"/>
            </a:xfrm>
            <a:prstGeom prst="rect">
              <a:avLst/>
            </a:prstGeom>
            <a:noFill/>
          </p:spPr>
          <p:txBody>
            <a:bodyPr wrap="none" rtlCol="0">
              <a:spAutoFit/>
            </a:bodyPr>
            <a:lstStyle/>
            <a:p>
              <a:pPr defTabSz="914400">
                <a:lnSpc>
                  <a:spcPct val="130000"/>
                </a:lnSpc>
              </a:pPr>
              <a:r>
                <a:rPr lang="zh-CN" altLang="en-US" sz="1200" dirty="0">
                  <a:solidFill>
                    <a:prstClr val="white"/>
                  </a:solidFill>
                  <a:latin typeface="微软雅黑" panose="020B0503020204020204" pitchFamily="34" charset="-122"/>
                  <a:ea typeface="微软雅黑" panose="020B0503020204020204" pitchFamily="34" charset="-122"/>
                  <a:cs typeface="+mn-ea"/>
                  <a:sym typeface="思源黑体旧字形 Light" panose="020B0300000000000000" pitchFamily="34" charset="-128"/>
                </a:rPr>
                <a:t>消息引擎</a:t>
              </a:r>
            </a:p>
          </p:txBody>
        </p:sp>
        <p:sp>
          <p:nvSpPr>
            <p:cNvPr id="39" name="下箭头 80"/>
            <p:cNvSpPr/>
            <p:nvPr/>
          </p:nvSpPr>
          <p:spPr>
            <a:xfrm rot="10800000">
              <a:off x="4218154" y="3239159"/>
              <a:ext cx="557675" cy="174220"/>
            </a:xfrm>
            <a:prstGeom prst="downArrow">
              <a:avLst/>
            </a:prstGeom>
            <a:solidFill>
              <a:srgbClr val="9BBD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000" b="0" i="0" u="none" strike="noStrike" kern="0" cap="none" spc="0" normalizeH="0" baseline="0" noProof="0">
                <a:ln>
                  <a:noFill/>
                </a:ln>
                <a:solidFill>
                  <a:prstClr val="white"/>
                </a:solidFill>
                <a:effectLst/>
                <a:uLnTx/>
                <a:uFillTx/>
                <a:latin typeface="Arial Narrow"/>
                <a:ea typeface="微软雅黑" panose="020B0503020204020204" pitchFamily="34" charset="-122"/>
                <a:cs typeface="+mn-cs"/>
              </a:endParaRPr>
            </a:p>
          </p:txBody>
        </p:sp>
        <p:sp>
          <p:nvSpPr>
            <p:cNvPr id="40" name="下箭头 81"/>
            <p:cNvSpPr/>
            <p:nvPr/>
          </p:nvSpPr>
          <p:spPr>
            <a:xfrm rot="10800000">
              <a:off x="4218154" y="2376130"/>
              <a:ext cx="557675" cy="174220"/>
            </a:xfrm>
            <a:prstGeom prst="downArrow">
              <a:avLst/>
            </a:prstGeom>
            <a:solidFill>
              <a:srgbClr val="9BBD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000" b="0" i="0" u="none" strike="noStrike" kern="0" cap="none" spc="0" normalizeH="0" baseline="0" noProof="0">
                <a:ln>
                  <a:noFill/>
                </a:ln>
                <a:solidFill>
                  <a:prstClr val="white"/>
                </a:solidFill>
                <a:effectLst/>
                <a:uLnTx/>
                <a:uFillTx/>
                <a:latin typeface="Arial Narrow"/>
                <a:ea typeface="微软雅黑" panose="020B0503020204020204" pitchFamily="34" charset="-122"/>
                <a:cs typeface="+mn-cs"/>
              </a:endParaRPr>
            </a:p>
          </p:txBody>
        </p:sp>
        <p:sp>
          <p:nvSpPr>
            <p:cNvPr id="41" name="MH_SubTitle_1"/>
            <p:cNvSpPr>
              <a:spLocks noChangeArrowheads="1"/>
            </p:cNvSpPr>
            <p:nvPr/>
          </p:nvSpPr>
          <p:spPr bwMode="auto">
            <a:xfrm flipH="1">
              <a:off x="3698300" y="2691521"/>
              <a:ext cx="2770190" cy="461665"/>
            </a:xfrm>
            <a:prstGeom prst="rect">
              <a:avLst/>
            </a:prstGeom>
            <a:noFill/>
            <a:ln w="6350">
              <a:noFill/>
              <a:prstDash val="dashDot"/>
            </a:ln>
          </p:spPr>
          <p:txBody>
            <a:bodyPr wrap="square" rtlCol="0">
              <a:spAutoFit/>
            </a:bodyPr>
            <a:lstStyle/>
            <a:p>
              <a:pPr lvl="1" algn="ctr" defTabSz="914400"/>
              <a:endParaRPr lang="en-US" altLang="zh-CN" sz="800" dirty="0">
                <a:solidFill>
                  <a:prstClr val="white"/>
                </a:solidFill>
                <a:latin typeface="微软雅黑" panose="020B0503020204020204" pitchFamily="34" charset="-122"/>
                <a:ea typeface="微软雅黑" panose="020B0503020204020204" pitchFamily="34" charset="-122"/>
              </a:endParaRPr>
            </a:p>
            <a:p>
              <a:pPr lvl="1" algn="ctr" defTabSz="914400"/>
              <a:endParaRPr lang="en-US" altLang="zh-CN" sz="800" dirty="0">
                <a:solidFill>
                  <a:prstClr val="white"/>
                </a:solidFill>
                <a:latin typeface="微软雅黑" panose="020B0503020204020204" pitchFamily="34" charset="-122"/>
                <a:ea typeface="微软雅黑" panose="020B0503020204020204" pitchFamily="34" charset="-122"/>
              </a:endParaRPr>
            </a:p>
            <a:p>
              <a:pPr lvl="1" defTabSz="914400"/>
              <a:r>
                <a:rPr lang="zh-CN" altLang="en-US" sz="800" dirty="0">
                  <a:solidFill>
                    <a:prstClr val="white"/>
                  </a:solidFill>
                  <a:latin typeface="微软雅黑" panose="020B0503020204020204" pitchFamily="34" charset="-122"/>
                  <a:ea typeface="微软雅黑" panose="020B0503020204020204" pitchFamily="34" charset="-122"/>
                </a:rPr>
                <a:t>                     报表查询</a:t>
              </a:r>
              <a:endParaRPr lang="zh-CN" altLang="zh-CN" sz="800" dirty="0">
                <a:solidFill>
                  <a:prstClr val="white"/>
                </a:solidFill>
                <a:latin typeface="微软雅黑" panose="020B0503020204020204" pitchFamily="34" charset="-122"/>
                <a:ea typeface="微软雅黑" panose="020B0503020204020204" pitchFamily="34" charset="-122"/>
              </a:endParaRPr>
            </a:p>
          </p:txBody>
        </p:sp>
      </p:grpSp>
      <p:grpSp>
        <p:nvGrpSpPr>
          <p:cNvPr id="174" name="组合 173"/>
          <p:cNvGrpSpPr/>
          <p:nvPr/>
        </p:nvGrpSpPr>
        <p:grpSpPr>
          <a:xfrm>
            <a:off x="190202" y="997251"/>
            <a:ext cx="2577754" cy="1782598"/>
            <a:chOff x="337205" y="990334"/>
            <a:chExt cx="2577754" cy="1782598"/>
          </a:xfrm>
        </p:grpSpPr>
        <p:sp>
          <p:nvSpPr>
            <p:cNvPr id="46" name="Text Box 10"/>
            <p:cNvSpPr txBox="1">
              <a:spLocks noChangeArrowheads="1"/>
            </p:cNvSpPr>
            <p:nvPr/>
          </p:nvSpPr>
          <p:spPr bwMode="auto">
            <a:xfrm>
              <a:off x="384021" y="2430185"/>
              <a:ext cx="2028825" cy="229422"/>
            </a:xfrm>
            <a:prstGeom prst="rect">
              <a:avLst/>
            </a:prstGeom>
            <a:noFill/>
            <a:ln w="9525">
              <a:noFill/>
              <a:miter lim="800000"/>
            </a:ln>
          </p:spPr>
          <p:txBody>
            <a:bodyPr lIns="45720" tIns="22860" rIns="45720" bIns="22860">
              <a:spAutoFit/>
            </a:bodyPr>
            <a:lstStyle/>
            <a:p>
              <a:pPr algn="ctr" defTabSz="914400">
                <a:lnSpc>
                  <a:spcPct val="150000"/>
                </a:lnSpc>
                <a:defRPr/>
              </a:pP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前后端分离，性能好，页面专业</a:t>
              </a:r>
              <a:endPar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47" name="Text Box 10"/>
            <p:cNvSpPr txBox="1">
              <a:spLocks noChangeArrowheads="1"/>
            </p:cNvSpPr>
            <p:nvPr/>
          </p:nvSpPr>
          <p:spPr bwMode="auto">
            <a:xfrm>
              <a:off x="489453" y="1710994"/>
              <a:ext cx="96915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采用技术</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sp>
          <p:nvSpPr>
            <p:cNvPr id="48" name="Text Box 10"/>
            <p:cNvSpPr txBox="1">
              <a:spLocks noChangeArrowheads="1"/>
            </p:cNvSpPr>
            <p:nvPr/>
          </p:nvSpPr>
          <p:spPr bwMode="auto">
            <a:xfrm>
              <a:off x="489453" y="2183606"/>
              <a:ext cx="62051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决策理由</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grpSp>
          <p:nvGrpSpPr>
            <p:cNvPr id="49" name="组合 48"/>
            <p:cNvGrpSpPr/>
            <p:nvPr/>
          </p:nvGrpSpPr>
          <p:grpSpPr>
            <a:xfrm>
              <a:off x="342456" y="990334"/>
              <a:ext cx="2572503" cy="1782598"/>
              <a:chOff x="998549" y="904758"/>
              <a:chExt cx="2162173" cy="1560512"/>
            </a:xfrm>
          </p:grpSpPr>
          <p:sp>
            <p:nvSpPr>
              <p:cNvPr id="50" name="MH_SubTitle_1"/>
              <p:cNvSpPr/>
              <p:nvPr>
                <p:custDataLst>
                  <p:tags r:id="rId11"/>
                </p:custDataLst>
              </p:nvPr>
            </p:nvSpPr>
            <p:spPr bwMode="auto">
              <a:xfrm>
                <a:off x="998549" y="904758"/>
                <a:ext cx="2162173" cy="1560512"/>
              </a:xfrm>
              <a:custGeom>
                <a:avLst/>
                <a:gdLst>
                  <a:gd name="connsiteX0" fmla="*/ 1154681 w 2309360"/>
                  <a:gd name="connsiteY0" fmla="*/ 0 h 1666434"/>
                  <a:gd name="connsiteX1" fmla="*/ 1530338 w 2309360"/>
                  <a:gd name="connsiteY1" fmla="*/ 360555 h 1666434"/>
                  <a:gd name="connsiteX2" fmla="*/ 2309360 w 2309360"/>
                  <a:gd name="connsiteY2" fmla="*/ 360555 h 1666434"/>
                  <a:gd name="connsiteX3" fmla="*/ 2309360 w 2309360"/>
                  <a:gd name="connsiteY3" fmla="*/ 1666434 h 1666434"/>
                  <a:gd name="connsiteX4" fmla="*/ 0 w 2309360"/>
                  <a:gd name="connsiteY4" fmla="*/ 1666434 h 1666434"/>
                  <a:gd name="connsiteX5" fmla="*/ 0 w 2309360"/>
                  <a:gd name="connsiteY5" fmla="*/ 360555 h 1666434"/>
                  <a:gd name="connsiteX6" fmla="*/ 779023 w 2309360"/>
                  <a:gd name="connsiteY6" fmla="*/ 360555 h 166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9360" h="1666434">
                    <a:moveTo>
                      <a:pt x="1154681" y="0"/>
                    </a:moveTo>
                    <a:lnTo>
                      <a:pt x="1530338" y="360555"/>
                    </a:lnTo>
                    <a:lnTo>
                      <a:pt x="2309360" y="360555"/>
                    </a:lnTo>
                    <a:lnTo>
                      <a:pt x="2309360" y="1666434"/>
                    </a:lnTo>
                    <a:lnTo>
                      <a:pt x="0" y="1666434"/>
                    </a:lnTo>
                    <a:lnTo>
                      <a:pt x="0" y="360555"/>
                    </a:lnTo>
                    <a:lnTo>
                      <a:pt x="779023" y="360555"/>
                    </a:lnTo>
                    <a:close/>
                  </a:path>
                </a:pathLst>
              </a:custGeom>
              <a:noFill/>
              <a:ln w="19050" cap="flat" cmpd="sng" algn="ctr">
                <a:solidFill>
                  <a:srgbClr val="C0504D"/>
                </a:solidFill>
                <a:prstDash val="solid"/>
              </a:ln>
              <a:effectLst/>
            </p:spPr>
            <p:txBody>
              <a:bodyPr lIns="0" tIns="459000" rIns="0" bIns="0" anchor="ctr">
                <a:normAutofit/>
              </a:bodyPr>
              <a:lstStyle/>
              <a:p>
                <a:pPr algn="ctr" defTabSz="914400">
                  <a:lnSpc>
                    <a:spcPct val="120000"/>
                  </a:lnSpc>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51" name="MH_Other_2"/>
              <p:cNvSpPr/>
              <p:nvPr>
                <p:custDataLst>
                  <p:tags r:id="rId12"/>
                </p:custDataLst>
              </p:nvPr>
            </p:nvSpPr>
            <p:spPr bwMode="auto">
              <a:xfrm>
                <a:off x="1736738" y="979370"/>
                <a:ext cx="682625" cy="668338"/>
              </a:xfrm>
              <a:prstGeom prst="diamond">
                <a:avLst/>
              </a:prstGeom>
              <a:solidFill>
                <a:srgbClr val="C0504D"/>
              </a:solidFill>
              <a:ln w="12700" cap="flat" cmpd="sng" algn="ctr">
                <a:noFill/>
                <a:prstDash val="solid"/>
                <a:miter lim="800000"/>
              </a:ln>
              <a:effectLst>
                <a:outerShdw blurRad="63500" algn="ctr" rotWithShape="0">
                  <a:prstClr val="black">
                    <a:alpha val="40000"/>
                  </a:prstClr>
                </a:outerShdw>
              </a:effectLst>
            </p:spPr>
            <p:txBody>
              <a:bodyPr anchor="ctr"/>
              <a:lstStyle/>
              <a:p>
                <a:pPr algn="ctr" defTabSz="914400">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grpSp>
        <p:sp>
          <p:nvSpPr>
            <p:cNvPr id="52" name="Text Box 10"/>
            <p:cNvSpPr txBox="1">
              <a:spLocks noChangeArrowheads="1"/>
            </p:cNvSpPr>
            <p:nvPr/>
          </p:nvSpPr>
          <p:spPr bwMode="auto">
            <a:xfrm>
              <a:off x="448964" y="1926502"/>
              <a:ext cx="2280019" cy="229422"/>
            </a:xfrm>
            <a:prstGeom prst="rect">
              <a:avLst/>
            </a:prstGeom>
            <a:noFill/>
            <a:ln w="9525">
              <a:noFill/>
              <a:miter lim="800000"/>
            </a:ln>
          </p:spPr>
          <p:txBody>
            <a:bodyPr wrap="square" lIns="45720" tIns="22860" rIns="45720" bIns="22860">
              <a:spAutoFit/>
            </a:bodyPr>
            <a:lstStyle/>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   Vue.js</a:t>
              </a:r>
            </a:p>
          </p:txBody>
        </p:sp>
        <p:grpSp>
          <p:nvGrpSpPr>
            <p:cNvPr id="53" name="Group 30"/>
            <p:cNvGrpSpPr/>
            <p:nvPr/>
          </p:nvGrpSpPr>
          <p:grpSpPr>
            <a:xfrm>
              <a:off x="1436368" y="1258556"/>
              <a:ext cx="410231" cy="407877"/>
              <a:chOff x="685800" y="4235450"/>
              <a:chExt cx="554040" cy="550861"/>
            </a:xfrm>
            <a:solidFill>
              <a:schemeClr val="bg1"/>
            </a:solidFill>
          </p:grpSpPr>
          <p:sp>
            <p:nvSpPr>
              <p:cNvPr id="54" name="Freeform 390"/>
              <p:cNvSpPr>
                <a:spLocks noEditPoints="1"/>
              </p:cNvSpPr>
              <p:nvPr/>
            </p:nvSpPr>
            <p:spPr bwMode="auto">
              <a:xfrm>
                <a:off x="996952" y="4235450"/>
                <a:ext cx="242888" cy="242886"/>
              </a:xfrm>
              <a:custGeom>
                <a:avLst/>
                <a:gdLst>
                  <a:gd name="T0" fmla="*/ 141 w 1531"/>
                  <a:gd name="T1" fmla="*/ 1394 h 1534"/>
                  <a:gd name="T2" fmla="*/ 1382 w 1531"/>
                  <a:gd name="T3" fmla="*/ 1312 h 1534"/>
                  <a:gd name="T4" fmla="*/ 1354 w 1531"/>
                  <a:gd name="T5" fmla="*/ 1154 h 1534"/>
                  <a:gd name="T6" fmla="*/ 1307 w 1531"/>
                  <a:gd name="T7" fmla="*/ 1000 h 1534"/>
                  <a:gd name="T8" fmla="*/ 1242 w 1531"/>
                  <a:gd name="T9" fmla="*/ 854 h 1534"/>
                  <a:gd name="T10" fmla="*/ 1160 w 1531"/>
                  <a:gd name="T11" fmla="*/ 716 h 1534"/>
                  <a:gd name="T12" fmla="*/ 1060 w 1531"/>
                  <a:gd name="T13" fmla="*/ 588 h 1534"/>
                  <a:gd name="T14" fmla="*/ 934 w 1531"/>
                  <a:gd name="T15" fmla="*/ 464 h 1534"/>
                  <a:gd name="T16" fmla="*/ 796 w 1531"/>
                  <a:gd name="T17" fmla="*/ 359 h 1534"/>
                  <a:gd name="T18" fmla="*/ 644 w 1531"/>
                  <a:gd name="T19" fmla="*/ 273 h 1534"/>
                  <a:gd name="T20" fmla="*/ 484 w 1531"/>
                  <a:gd name="T21" fmla="*/ 207 h 1534"/>
                  <a:gd name="T22" fmla="*/ 314 w 1531"/>
                  <a:gd name="T23" fmla="*/ 164 h 1534"/>
                  <a:gd name="T24" fmla="*/ 141 w 1531"/>
                  <a:gd name="T25" fmla="*/ 142 h 1534"/>
                  <a:gd name="T26" fmla="*/ 160 w 1531"/>
                  <a:gd name="T27" fmla="*/ 2 h 1534"/>
                  <a:gd name="T28" fmla="*/ 335 w 1531"/>
                  <a:gd name="T29" fmla="*/ 25 h 1534"/>
                  <a:gd name="T30" fmla="*/ 507 w 1531"/>
                  <a:gd name="T31" fmla="*/ 67 h 1534"/>
                  <a:gd name="T32" fmla="*/ 671 w 1531"/>
                  <a:gd name="T33" fmla="*/ 130 h 1534"/>
                  <a:gd name="T34" fmla="*/ 826 w 1531"/>
                  <a:gd name="T35" fmla="*/ 211 h 1534"/>
                  <a:gd name="T36" fmla="*/ 971 w 1531"/>
                  <a:gd name="T37" fmla="*/ 311 h 1534"/>
                  <a:gd name="T38" fmla="*/ 1103 w 1531"/>
                  <a:gd name="T39" fmla="*/ 429 h 1534"/>
                  <a:gd name="T40" fmla="*/ 1222 w 1531"/>
                  <a:gd name="T41" fmla="*/ 563 h 1534"/>
                  <a:gd name="T42" fmla="*/ 1321 w 1531"/>
                  <a:gd name="T43" fmla="*/ 709 h 1534"/>
                  <a:gd name="T44" fmla="*/ 1403 w 1531"/>
                  <a:gd name="T45" fmla="*/ 865 h 1534"/>
                  <a:gd name="T46" fmla="*/ 1464 w 1531"/>
                  <a:gd name="T47" fmla="*/ 1028 h 1534"/>
                  <a:gd name="T48" fmla="*/ 1506 w 1531"/>
                  <a:gd name="T49" fmla="*/ 1199 h 1534"/>
                  <a:gd name="T50" fmla="*/ 1528 w 1531"/>
                  <a:gd name="T51" fmla="*/ 1375 h 1534"/>
                  <a:gd name="T52" fmla="*/ 1528 w 1531"/>
                  <a:gd name="T53" fmla="*/ 1483 h 1534"/>
                  <a:gd name="T54" fmla="*/ 1510 w 1531"/>
                  <a:gd name="T55" fmla="*/ 1514 h 1534"/>
                  <a:gd name="T56" fmla="*/ 1479 w 1531"/>
                  <a:gd name="T57" fmla="*/ 1532 h 1534"/>
                  <a:gd name="T58" fmla="*/ 70 w 1531"/>
                  <a:gd name="T59" fmla="*/ 1534 h 1534"/>
                  <a:gd name="T60" fmla="*/ 35 w 1531"/>
                  <a:gd name="T61" fmla="*/ 1524 h 1534"/>
                  <a:gd name="T62" fmla="*/ 10 w 1531"/>
                  <a:gd name="T63" fmla="*/ 1499 h 1534"/>
                  <a:gd name="T64" fmla="*/ 0 w 1531"/>
                  <a:gd name="T65" fmla="*/ 1464 h 1534"/>
                  <a:gd name="T66" fmla="*/ 2 w 1531"/>
                  <a:gd name="T67" fmla="*/ 51 h 1534"/>
                  <a:gd name="T68" fmla="*/ 20 w 1531"/>
                  <a:gd name="T69" fmla="*/ 20 h 1534"/>
                  <a:gd name="T70" fmla="*/ 52 w 1531"/>
                  <a:gd name="T71" fmla="*/ 2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1" h="1534">
                    <a:moveTo>
                      <a:pt x="141" y="142"/>
                    </a:moveTo>
                    <a:lnTo>
                      <a:pt x="141" y="1394"/>
                    </a:lnTo>
                    <a:lnTo>
                      <a:pt x="1389" y="1394"/>
                    </a:lnTo>
                    <a:lnTo>
                      <a:pt x="1382" y="1312"/>
                    </a:lnTo>
                    <a:lnTo>
                      <a:pt x="1370" y="1233"/>
                    </a:lnTo>
                    <a:lnTo>
                      <a:pt x="1354" y="1154"/>
                    </a:lnTo>
                    <a:lnTo>
                      <a:pt x="1333" y="1077"/>
                    </a:lnTo>
                    <a:lnTo>
                      <a:pt x="1307" y="1000"/>
                    </a:lnTo>
                    <a:lnTo>
                      <a:pt x="1277" y="926"/>
                    </a:lnTo>
                    <a:lnTo>
                      <a:pt x="1242" y="854"/>
                    </a:lnTo>
                    <a:lnTo>
                      <a:pt x="1203" y="784"/>
                    </a:lnTo>
                    <a:lnTo>
                      <a:pt x="1160" y="716"/>
                    </a:lnTo>
                    <a:lnTo>
                      <a:pt x="1112" y="650"/>
                    </a:lnTo>
                    <a:lnTo>
                      <a:pt x="1060" y="588"/>
                    </a:lnTo>
                    <a:lnTo>
                      <a:pt x="999" y="524"/>
                    </a:lnTo>
                    <a:lnTo>
                      <a:pt x="934" y="464"/>
                    </a:lnTo>
                    <a:lnTo>
                      <a:pt x="866" y="409"/>
                    </a:lnTo>
                    <a:lnTo>
                      <a:pt x="796" y="359"/>
                    </a:lnTo>
                    <a:lnTo>
                      <a:pt x="720" y="313"/>
                    </a:lnTo>
                    <a:lnTo>
                      <a:pt x="644" y="273"/>
                    </a:lnTo>
                    <a:lnTo>
                      <a:pt x="565" y="238"/>
                    </a:lnTo>
                    <a:lnTo>
                      <a:pt x="484" y="207"/>
                    </a:lnTo>
                    <a:lnTo>
                      <a:pt x="400" y="183"/>
                    </a:lnTo>
                    <a:lnTo>
                      <a:pt x="314" y="164"/>
                    </a:lnTo>
                    <a:lnTo>
                      <a:pt x="227" y="150"/>
                    </a:lnTo>
                    <a:lnTo>
                      <a:pt x="141" y="142"/>
                    </a:lnTo>
                    <a:close/>
                    <a:moveTo>
                      <a:pt x="70" y="0"/>
                    </a:moveTo>
                    <a:lnTo>
                      <a:pt x="160" y="2"/>
                    </a:lnTo>
                    <a:lnTo>
                      <a:pt x="248" y="11"/>
                    </a:lnTo>
                    <a:lnTo>
                      <a:pt x="335" y="25"/>
                    </a:lnTo>
                    <a:lnTo>
                      <a:pt x="422" y="43"/>
                    </a:lnTo>
                    <a:lnTo>
                      <a:pt x="507" y="67"/>
                    </a:lnTo>
                    <a:lnTo>
                      <a:pt x="589" y="96"/>
                    </a:lnTo>
                    <a:lnTo>
                      <a:pt x="671" y="130"/>
                    </a:lnTo>
                    <a:lnTo>
                      <a:pt x="749" y="168"/>
                    </a:lnTo>
                    <a:lnTo>
                      <a:pt x="826" y="211"/>
                    </a:lnTo>
                    <a:lnTo>
                      <a:pt x="899" y="259"/>
                    </a:lnTo>
                    <a:lnTo>
                      <a:pt x="971" y="311"/>
                    </a:lnTo>
                    <a:lnTo>
                      <a:pt x="1039" y="368"/>
                    </a:lnTo>
                    <a:lnTo>
                      <a:pt x="1103" y="429"/>
                    </a:lnTo>
                    <a:lnTo>
                      <a:pt x="1165" y="494"/>
                    </a:lnTo>
                    <a:lnTo>
                      <a:pt x="1222" y="563"/>
                    </a:lnTo>
                    <a:lnTo>
                      <a:pt x="1274" y="634"/>
                    </a:lnTo>
                    <a:lnTo>
                      <a:pt x="1321" y="709"/>
                    </a:lnTo>
                    <a:lnTo>
                      <a:pt x="1365" y="785"/>
                    </a:lnTo>
                    <a:lnTo>
                      <a:pt x="1403" y="865"/>
                    </a:lnTo>
                    <a:lnTo>
                      <a:pt x="1436" y="945"/>
                    </a:lnTo>
                    <a:lnTo>
                      <a:pt x="1464" y="1028"/>
                    </a:lnTo>
                    <a:lnTo>
                      <a:pt x="1489" y="1113"/>
                    </a:lnTo>
                    <a:lnTo>
                      <a:pt x="1506" y="1199"/>
                    </a:lnTo>
                    <a:lnTo>
                      <a:pt x="1520" y="1287"/>
                    </a:lnTo>
                    <a:lnTo>
                      <a:pt x="1528" y="1375"/>
                    </a:lnTo>
                    <a:lnTo>
                      <a:pt x="1531" y="1464"/>
                    </a:lnTo>
                    <a:lnTo>
                      <a:pt x="1528" y="1483"/>
                    </a:lnTo>
                    <a:lnTo>
                      <a:pt x="1521" y="1499"/>
                    </a:lnTo>
                    <a:lnTo>
                      <a:pt x="1510" y="1514"/>
                    </a:lnTo>
                    <a:lnTo>
                      <a:pt x="1496" y="1524"/>
                    </a:lnTo>
                    <a:lnTo>
                      <a:pt x="1479" y="1532"/>
                    </a:lnTo>
                    <a:lnTo>
                      <a:pt x="1460" y="1534"/>
                    </a:lnTo>
                    <a:lnTo>
                      <a:pt x="70" y="1534"/>
                    </a:lnTo>
                    <a:lnTo>
                      <a:pt x="52" y="1532"/>
                    </a:lnTo>
                    <a:lnTo>
                      <a:pt x="35" y="1524"/>
                    </a:lnTo>
                    <a:lnTo>
                      <a:pt x="20" y="1514"/>
                    </a:lnTo>
                    <a:lnTo>
                      <a:pt x="10" y="1499"/>
                    </a:lnTo>
                    <a:lnTo>
                      <a:pt x="2" y="1483"/>
                    </a:lnTo>
                    <a:lnTo>
                      <a:pt x="0" y="1464"/>
                    </a:lnTo>
                    <a:lnTo>
                      <a:pt x="0" y="70"/>
                    </a:lnTo>
                    <a:lnTo>
                      <a:pt x="2" y="51"/>
                    </a:lnTo>
                    <a:lnTo>
                      <a:pt x="10" y="34"/>
                    </a:lnTo>
                    <a:lnTo>
                      <a:pt x="20" y="20"/>
                    </a:lnTo>
                    <a:lnTo>
                      <a:pt x="35" y="10"/>
                    </a:lnTo>
                    <a:lnTo>
                      <a:pt x="52" y="2"/>
                    </a:lnTo>
                    <a:lnTo>
                      <a:pt x="70"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55" name="Freeform 391"/>
              <p:cNvSpPr>
                <a:spLocks noEditPoints="1"/>
              </p:cNvSpPr>
              <p:nvPr/>
            </p:nvSpPr>
            <p:spPr bwMode="auto">
              <a:xfrm>
                <a:off x="685800" y="4286248"/>
                <a:ext cx="498475" cy="500063"/>
              </a:xfrm>
              <a:custGeom>
                <a:avLst/>
                <a:gdLst>
                  <a:gd name="T0" fmla="*/ 1309 w 3145"/>
                  <a:gd name="T1" fmla="*/ 164 h 3152"/>
                  <a:gd name="T2" fmla="*/ 1035 w 3145"/>
                  <a:gd name="T3" fmla="*/ 245 h 3152"/>
                  <a:gd name="T4" fmla="*/ 787 w 3145"/>
                  <a:gd name="T5" fmla="*/ 376 h 3152"/>
                  <a:gd name="T6" fmla="*/ 570 w 3145"/>
                  <a:gd name="T7" fmla="*/ 551 h 3152"/>
                  <a:gd name="T8" fmla="*/ 391 w 3145"/>
                  <a:gd name="T9" fmla="*/ 765 h 3152"/>
                  <a:gd name="T10" fmla="*/ 256 w 3145"/>
                  <a:gd name="T11" fmla="*/ 1011 h 3152"/>
                  <a:gd name="T12" fmla="*/ 170 w 3145"/>
                  <a:gd name="T13" fmla="*/ 1284 h 3152"/>
                  <a:gd name="T14" fmla="*/ 141 w 3145"/>
                  <a:gd name="T15" fmla="*/ 1577 h 3152"/>
                  <a:gd name="T16" fmla="*/ 169 w 3145"/>
                  <a:gd name="T17" fmla="*/ 1865 h 3152"/>
                  <a:gd name="T18" fmla="*/ 253 w 3145"/>
                  <a:gd name="T19" fmla="*/ 2134 h 3152"/>
                  <a:gd name="T20" fmla="*/ 385 w 3145"/>
                  <a:gd name="T21" fmla="*/ 2378 h 3152"/>
                  <a:gd name="T22" fmla="*/ 561 w 3145"/>
                  <a:gd name="T23" fmla="*/ 2591 h 3152"/>
                  <a:gd name="T24" fmla="*/ 772 w 3145"/>
                  <a:gd name="T25" fmla="*/ 2766 h 3152"/>
                  <a:gd name="T26" fmla="*/ 1016 w 3145"/>
                  <a:gd name="T27" fmla="*/ 2899 h 3152"/>
                  <a:gd name="T28" fmla="*/ 1284 w 3145"/>
                  <a:gd name="T29" fmla="*/ 2983 h 3152"/>
                  <a:gd name="T30" fmla="*/ 1573 w 3145"/>
                  <a:gd name="T31" fmla="*/ 3012 h 3152"/>
                  <a:gd name="T32" fmla="*/ 1865 w 3145"/>
                  <a:gd name="T33" fmla="*/ 2983 h 3152"/>
                  <a:gd name="T34" fmla="*/ 2136 w 3145"/>
                  <a:gd name="T35" fmla="*/ 2897 h 3152"/>
                  <a:gd name="T36" fmla="*/ 2381 w 3145"/>
                  <a:gd name="T37" fmla="*/ 2761 h 3152"/>
                  <a:gd name="T38" fmla="*/ 2595 w 3145"/>
                  <a:gd name="T39" fmla="*/ 2581 h 3152"/>
                  <a:gd name="T40" fmla="*/ 2770 w 3145"/>
                  <a:gd name="T41" fmla="*/ 2363 h 3152"/>
                  <a:gd name="T42" fmla="*/ 2901 w 3145"/>
                  <a:gd name="T43" fmla="*/ 2115 h 3152"/>
                  <a:gd name="T44" fmla="*/ 2981 w 3145"/>
                  <a:gd name="T45" fmla="*/ 1841 h 3152"/>
                  <a:gd name="T46" fmla="*/ 1573 w 3145"/>
                  <a:gd name="T47" fmla="*/ 1646 h 3152"/>
                  <a:gd name="T48" fmla="*/ 1523 w 3145"/>
                  <a:gd name="T49" fmla="*/ 1625 h 3152"/>
                  <a:gd name="T50" fmla="*/ 1503 w 3145"/>
                  <a:gd name="T51" fmla="*/ 1576 h 3152"/>
                  <a:gd name="T52" fmla="*/ 1592 w 3145"/>
                  <a:gd name="T53" fmla="*/ 2 h 3152"/>
                  <a:gd name="T54" fmla="*/ 1633 w 3145"/>
                  <a:gd name="T55" fmla="*/ 35 h 3152"/>
                  <a:gd name="T56" fmla="*/ 1643 w 3145"/>
                  <a:gd name="T57" fmla="*/ 1506 h 3152"/>
                  <a:gd name="T58" fmla="*/ 3110 w 3145"/>
                  <a:gd name="T59" fmla="*/ 1515 h 3152"/>
                  <a:gd name="T60" fmla="*/ 3143 w 3145"/>
                  <a:gd name="T61" fmla="*/ 1558 h 3152"/>
                  <a:gd name="T62" fmla="*/ 3131 w 3145"/>
                  <a:gd name="T63" fmla="*/ 1781 h 3152"/>
                  <a:gd name="T64" fmla="*/ 3065 w 3145"/>
                  <a:gd name="T65" fmla="*/ 2074 h 3152"/>
                  <a:gd name="T66" fmla="*/ 2946 w 3145"/>
                  <a:gd name="T67" fmla="*/ 2343 h 3152"/>
                  <a:gd name="T68" fmla="*/ 2782 w 3145"/>
                  <a:gd name="T69" fmla="*/ 2583 h 3152"/>
                  <a:gd name="T70" fmla="*/ 2577 w 3145"/>
                  <a:gd name="T71" fmla="*/ 2789 h 3152"/>
                  <a:gd name="T72" fmla="*/ 2338 w 3145"/>
                  <a:gd name="T73" fmla="*/ 2953 h 3152"/>
                  <a:gd name="T74" fmla="*/ 2069 w 3145"/>
                  <a:gd name="T75" fmla="*/ 3072 h 3152"/>
                  <a:gd name="T76" fmla="*/ 1777 w 3145"/>
                  <a:gd name="T77" fmla="*/ 3140 h 3152"/>
                  <a:gd name="T78" fmla="*/ 1469 w 3145"/>
                  <a:gd name="T79" fmla="*/ 3149 h 3152"/>
                  <a:gd name="T80" fmla="*/ 1171 w 3145"/>
                  <a:gd name="T81" fmla="*/ 3100 h 3152"/>
                  <a:gd name="T82" fmla="*/ 894 w 3145"/>
                  <a:gd name="T83" fmla="*/ 2999 h 3152"/>
                  <a:gd name="T84" fmla="*/ 644 w 3145"/>
                  <a:gd name="T85" fmla="*/ 2848 h 3152"/>
                  <a:gd name="T86" fmla="*/ 427 w 3145"/>
                  <a:gd name="T87" fmla="*/ 2656 h 3152"/>
                  <a:gd name="T88" fmla="*/ 249 w 3145"/>
                  <a:gd name="T89" fmla="*/ 2426 h 3152"/>
                  <a:gd name="T90" fmla="*/ 114 w 3145"/>
                  <a:gd name="T91" fmla="*/ 2166 h 3152"/>
                  <a:gd name="T92" fmla="*/ 30 w 3145"/>
                  <a:gd name="T93" fmla="*/ 1881 h 3152"/>
                  <a:gd name="T94" fmla="*/ 0 w 3145"/>
                  <a:gd name="T95" fmla="*/ 1577 h 3152"/>
                  <a:gd name="T96" fmla="*/ 30 w 3145"/>
                  <a:gd name="T97" fmla="*/ 1271 h 3152"/>
                  <a:gd name="T98" fmla="*/ 114 w 3145"/>
                  <a:gd name="T99" fmla="*/ 986 h 3152"/>
                  <a:gd name="T100" fmla="*/ 249 w 3145"/>
                  <a:gd name="T101" fmla="*/ 725 h 3152"/>
                  <a:gd name="T102" fmla="*/ 427 w 3145"/>
                  <a:gd name="T103" fmla="*/ 496 h 3152"/>
                  <a:gd name="T104" fmla="*/ 644 w 3145"/>
                  <a:gd name="T105" fmla="*/ 304 h 3152"/>
                  <a:gd name="T106" fmla="*/ 894 w 3145"/>
                  <a:gd name="T107" fmla="*/ 153 h 3152"/>
                  <a:gd name="T108" fmla="*/ 1171 w 3145"/>
                  <a:gd name="T109" fmla="*/ 52 h 3152"/>
                  <a:gd name="T110" fmla="*/ 1469 w 3145"/>
                  <a:gd name="T111" fmla="*/ 3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45" h="3152">
                    <a:moveTo>
                      <a:pt x="1503" y="142"/>
                    </a:moveTo>
                    <a:lnTo>
                      <a:pt x="1405" y="149"/>
                    </a:lnTo>
                    <a:lnTo>
                      <a:pt x="1309" y="164"/>
                    </a:lnTo>
                    <a:lnTo>
                      <a:pt x="1215" y="185"/>
                    </a:lnTo>
                    <a:lnTo>
                      <a:pt x="1123" y="212"/>
                    </a:lnTo>
                    <a:lnTo>
                      <a:pt x="1035" y="245"/>
                    </a:lnTo>
                    <a:lnTo>
                      <a:pt x="949" y="284"/>
                    </a:lnTo>
                    <a:lnTo>
                      <a:pt x="866" y="327"/>
                    </a:lnTo>
                    <a:lnTo>
                      <a:pt x="787" y="376"/>
                    </a:lnTo>
                    <a:lnTo>
                      <a:pt x="711" y="430"/>
                    </a:lnTo>
                    <a:lnTo>
                      <a:pt x="638" y="489"/>
                    </a:lnTo>
                    <a:lnTo>
                      <a:pt x="570" y="551"/>
                    </a:lnTo>
                    <a:lnTo>
                      <a:pt x="506" y="619"/>
                    </a:lnTo>
                    <a:lnTo>
                      <a:pt x="446" y="690"/>
                    </a:lnTo>
                    <a:lnTo>
                      <a:pt x="391" y="765"/>
                    </a:lnTo>
                    <a:lnTo>
                      <a:pt x="341" y="844"/>
                    </a:lnTo>
                    <a:lnTo>
                      <a:pt x="295" y="927"/>
                    </a:lnTo>
                    <a:lnTo>
                      <a:pt x="256" y="1011"/>
                    </a:lnTo>
                    <a:lnTo>
                      <a:pt x="221" y="1099"/>
                    </a:lnTo>
                    <a:lnTo>
                      <a:pt x="192" y="1191"/>
                    </a:lnTo>
                    <a:lnTo>
                      <a:pt x="170" y="1284"/>
                    </a:lnTo>
                    <a:lnTo>
                      <a:pt x="153" y="1379"/>
                    </a:lnTo>
                    <a:lnTo>
                      <a:pt x="144" y="1477"/>
                    </a:lnTo>
                    <a:lnTo>
                      <a:pt x="141" y="1577"/>
                    </a:lnTo>
                    <a:lnTo>
                      <a:pt x="144" y="1674"/>
                    </a:lnTo>
                    <a:lnTo>
                      <a:pt x="153" y="1771"/>
                    </a:lnTo>
                    <a:lnTo>
                      <a:pt x="169" y="1865"/>
                    </a:lnTo>
                    <a:lnTo>
                      <a:pt x="191" y="1957"/>
                    </a:lnTo>
                    <a:lnTo>
                      <a:pt x="220" y="2047"/>
                    </a:lnTo>
                    <a:lnTo>
                      <a:pt x="253" y="2134"/>
                    </a:lnTo>
                    <a:lnTo>
                      <a:pt x="292" y="2219"/>
                    </a:lnTo>
                    <a:lnTo>
                      <a:pt x="336" y="2300"/>
                    </a:lnTo>
                    <a:lnTo>
                      <a:pt x="385" y="2378"/>
                    </a:lnTo>
                    <a:lnTo>
                      <a:pt x="439" y="2453"/>
                    </a:lnTo>
                    <a:lnTo>
                      <a:pt x="498" y="2524"/>
                    </a:lnTo>
                    <a:lnTo>
                      <a:pt x="561" y="2591"/>
                    </a:lnTo>
                    <a:lnTo>
                      <a:pt x="627" y="2654"/>
                    </a:lnTo>
                    <a:lnTo>
                      <a:pt x="698" y="2712"/>
                    </a:lnTo>
                    <a:lnTo>
                      <a:pt x="772" y="2766"/>
                    </a:lnTo>
                    <a:lnTo>
                      <a:pt x="850" y="2816"/>
                    </a:lnTo>
                    <a:lnTo>
                      <a:pt x="932" y="2860"/>
                    </a:lnTo>
                    <a:lnTo>
                      <a:pt x="1016" y="2899"/>
                    </a:lnTo>
                    <a:lnTo>
                      <a:pt x="1103" y="2933"/>
                    </a:lnTo>
                    <a:lnTo>
                      <a:pt x="1192" y="2961"/>
                    </a:lnTo>
                    <a:lnTo>
                      <a:pt x="1284" y="2983"/>
                    </a:lnTo>
                    <a:lnTo>
                      <a:pt x="1378" y="2999"/>
                    </a:lnTo>
                    <a:lnTo>
                      <a:pt x="1475" y="3009"/>
                    </a:lnTo>
                    <a:lnTo>
                      <a:pt x="1573" y="3012"/>
                    </a:lnTo>
                    <a:lnTo>
                      <a:pt x="1672" y="3009"/>
                    </a:lnTo>
                    <a:lnTo>
                      <a:pt x="1770" y="2999"/>
                    </a:lnTo>
                    <a:lnTo>
                      <a:pt x="1865" y="2983"/>
                    </a:lnTo>
                    <a:lnTo>
                      <a:pt x="1958" y="2959"/>
                    </a:lnTo>
                    <a:lnTo>
                      <a:pt x="2048" y="2931"/>
                    </a:lnTo>
                    <a:lnTo>
                      <a:pt x="2136" y="2897"/>
                    </a:lnTo>
                    <a:lnTo>
                      <a:pt x="2222" y="2857"/>
                    </a:lnTo>
                    <a:lnTo>
                      <a:pt x="2303" y="2811"/>
                    </a:lnTo>
                    <a:lnTo>
                      <a:pt x="2381" y="2761"/>
                    </a:lnTo>
                    <a:lnTo>
                      <a:pt x="2456" y="2705"/>
                    </a:lnTo>
                    <a:lnTo>
                      <a:pt x="2527" y="2646"/>
                    </a:lnTo>
                    <a:lnTo>
                      <a:pt x="2595" y="2581"/>
                    </a:lnTo>
                    <a:lnTo>
                      <a:pt x="2657" y="2513"/>
                    </a:lnTo>
                    <a:lnTo>
                      <a:pt x="2716" y="2440"/>
                    </a:lnTo>
                    <a:lnTo>
                      <a:pt x="2770" y="2363"/>
                    </a:lnTo>
                    <a:lnTo>
                      <a:pt x="2818" y="2284"/>
                    </a:lnTo>
                    <a:lnTo>
                      <a:pt x="2862" y="2201"/>
                    </a:lnTo>
                    <a:lnTo>
                      <a:pt x="2901" y="2115"/>
                    </a:lnTo>
                    <a:lnTo>
                      <a:pt x="2932" y="2026"/>
                    </a:lnTo>
                    <a:lnTo>
                      <a:pt x="2960" y="1934"/>
                    </a:lnTo>
                    <a:lnTo>
                      <a:pt x="2981" y="1841"/>
                    </a:lnTo>
                    <a:lnTo>
                      <a:pt x="2995" y="1744"/>
                    </a:lnTo>
                    <a:lnTo>
                      <a:pt x="3003" y="1646"/>
                    </a:lnTo>
                    <a:lnTo>
                      <a:pt x="1573" y="1646"/>
                    </a:lnTo>
                    <a:lnTo>
                      <a:pt x="1554" y="1643"/>
                    </a:lnTo>
                    <a:lnTo>
                      <a:pt x="1537" y="1636"/>
                    </a:lnTo>
                    <a:lnTo>
                      <a:pt x="1523" y="1625"/>
                    </a:lnTo>
                    <a:lnTo>
                      <a:pt x="1513" y="1612"/>
                    </a:lnTo>
                    <a:lnTo>
                      <a:pt x="1505" y="1595"/>
                    </a:lnTo>
                    <a:lnTo>
                      <a:pt x="1503" y="1576"/>
                    </a:lnTo>
                    <a:lnTo>
                      <a:pt x="1503" y="142"/>
                    </a:lnTo>
                    <a:close/>
                    <a:moveTo>
                      <a:pt x="1573" y="0"/>
                    </a:moveTo>
                    <a:lnTo>
                      <a:pt x="1592" y="2"/>
                    </a:lnTo>
                    <a:lnTo>
                      <a:pt x="1608" y="9"/>
                    </a:lnTo>
                    <a:lnTo>
                      <a:pt x="1623" y="20"/>
                    </a:lnTo>
                    <a:lnTo>
                      <a:pt x="1633" y="35"/>
                    </a:lnTo>
                    <a:lnTo>
                      <a:pt x="1641" y="51"/>
                    </a:lnTo>
                    <a:lnTo>
                      <a:pt x="1643" y="70"/>
                    </a:lnTo>
                    <a:lnTo>
                      <a:pt x="1643" y="1506"/>
                    </a:lnTo>
                    <a:lnTo>
                      <a:pt x="3075" y="1506"/>
                    </a:lnTo>
                    <a:lnTo>
                      <a:pt x="3093" y="1509"/>
                    </a:lnTo>
                    <a:lnTo>
                      <a:pt x="3110" y="1515"/>
                    </a:lnTo>
                    <a:lnTo>
                      <a:pt x="3125" y="1527"/>
                    </a:lnTo>
                    <a:lnTo>
                      <a:pt x="3136" y="1541"/>
                    </a:lnTo>
                    <a:lnTo>
                      <a:pt x="3143" y="1558"/>
                    </a:lnTo>
                    <a:lnTo>
                      <a:pt x="3145" y="1577"/>
                    </a:lnTo>
                    <a:lnTo>
                      <a:pt x="3142" y="1679"/>
                    </a:lnTo>
                    <a:lnTo>
                      <a:pt x="3131" y="1781"/>
                    </a:lnTo>
                    <a:lnTo>
                      <a:pt x="3115" y="1881"/>
                    </a:lnTo>
                    <a:lnTo>
                      <a:pt x="3093" y="1979"/>
                    </a:lnTo>
                    <a:lnTo>
                      <a:pt x="3065" y="2074"/>
                    </a:lnTo>
                    <a:lnTo>
                      <a:pt x="3031" y="2166"/>
                    </a:lnTo>
                    <a:lnTo>
                      <a:pt x="2992" y="2256"/>
                    </a:lnTo>
                    <a:lnTo>
                      <a:pt x="2946" y="2343"/>
                    </a:lnTo>
                    <a:lnTo>
                      <a:pt x="2896" y="2426"/>
                    </a:lnTo>
                    <a:lnTo>
                      <a:pt x="2841" y="2507"/>
                    </a:lnTo>
                    <a:lnTo>
                      <a:pt x="2782" y="2583"/>
                    </a:lnTo>
                    <a:lnTo>
                      <a:pt x="2718" y="2656"/>
                    </a:lnTo>
                    <a:lnTo>
                      <a:pt x="2650" y="2724"/>
                    </a:lnTo>
                    <a:lnTo>
                      <a:pt x="2577" y="2789"/>
                    </a:lnTo>
                    <a:lnTo>
                      <a:pt x="2501" y="2848"/>
                    </a:lnTo>
                    <a:lnTo>
                      <a:pt x="2421" y="2903"/>
                    </a:lnTo>
                    <a:lnTo>
                      <a:pt x="2338" y="2953"/>
                    </a:lnTo>
                    <a:lnTo>
                      <a:pt x="2251" y="2999"/>
                    </a:lnTo>
                    <a:lnTo>
                      <a:pt x="2162" y="3038"/>
                    </a:lnTo>
                    <a:lnTo>
                      <a:pt x="2069" y="3072"/>
                    </a:lnTo>
                    <a:lnTo>
                      <a:pt x="1975" y="3100"/>
                    </a:lnTo>
                    <a:lnTo>
                      <a:pt x="1878" y="3123"/>
                    </a:lnTo>
                    <a:lnTo>
                      <a:pt x="1777" y="3140"/>
                    </a:lnTo>
                    <a:lnTo>
                      <a:pt x="1676" y="3149"/>
                    </a:lnTo>
                    <a:lnTo>
                      <a:pt x="1573" y="3152"/>
                    </a:lnTo>
                    <a:lnTo>
                      <a:pt x="1469" y="3149"/>
                    </a:lnTo>
                    <a:lnTo>
                      <a:pt x="1368" y="3140"/>
                    </a:lnTo>
                    <a:lnTo>
                      <a:pt x="1268" y="3123"/>
                    </a:lnTo>
                    <a:lnTo>
                      <a:pt x="1171" y="3100"/>
                    </a:lnTo>
                    <a:lnTo>
                      <a:pt x="1076" y="3072"/>
                    </a:lnTo>
                    <a:lnTo>
                      <a:pt x="984" y="3038"/>
                    </a:lnTo>
                    <a:lnTo>
                      <a:pt x="894" y="2999"/>
                    </a:lnTo>
                    <a:lnTo>
                      <a:pt x="807" y="2953"/>
                    </a:lnTo>
                    <a:lnTo>
                      <a:pt x="725" y="2903"/>
                    </a:lnTo>
                    <a:lnTo>
                      <a:pt x="644" y="2848"/>
                    </a:lnTo>
                    <a:lnTo>
                      <a:pt x="568" y="2789"/>
                    </a:lnTo>
                    <a:lnTo>
                      <a:pt x="496" y="2724"/>
                    </a:lnTo>
                    <a:lnTo>
                      <a:pt x="427" y="2656"/>
                    </a:lnTo>
                    <a:lnTo>
                      <a:pt x="364" y="2583"/>
                    </a:lnTo>
                    <a:lnTo>
                      <a:pt x="304" y="2507"/>
                    </a:lnTo>
                    <a:lnTo>
                      <a:pt x="249" y="2426"/>
                    </a:lnTo>
                    <a:lnTo>
                      <a:pt x="199" y="2343"/>
                    </a:lnTo>
                    <a:lnTo>
                      <a:pt x="154" y="2256"/>
                    </a:lnTo>
                    <a:lnTo>
                      <a:pt x="114" y="2166"/>
                    </a:lnTo>
                    <a:lnTo>
                      <a:pt x="80" y="2074"/>
                    </a:lnTo>
                    <a:lnTo>
                      <a:pt x="52" y="1979"/>
                    </a:lnTo>
                    <a:lnTo>
                      <a:pt x="30" y="1881"/>
                    </a:lnTo>
                    <a:lnTo>
                      <a:pt x="14" y="1781"/>
                    </a:lnTo>
                    <a:lnTo>
                      <a:pt x="3" y="1679"/>
                    </a:lnTo>
                    <a:lnTo>
                      <a:pt x="0" y="1577"/>
                    </a:lnTo>
                    <a:lnTo>
                      <a:pt x="3" y="1473"/>
                    </a:lnTo>
                    <a:lnTo>
                      <a:pt x="14" y="1371"/>
                    </a:lnTo>
                    <a:lnTo>
                      <a:pt x="30" y="1271"/>
                    </a:lnTo>
                    <a:lnTo>
                      <a:pt x="52" y="1174"/>
                    </a:lnTo>
                    <a:lnTo>
                      <a:pt x="80" y="1078"/>
                    </a:lnTo>
                    <a:lnTo>
                      <a:pt x="114" y="986"/>
                    </a:lnTo>
                    <a:lnTo>
                      <a:pt x="154" y="896"/>
                    </a:lnTo>
                    <a:lnTo>
                      <a:pt x="199" y="809"/>
                    </a:lnTo>
                    <a:lnTo>
                      <a:pt x="249" y="725"/>
                    </a:lnTo>
                    <a:lnTo>
                      <a:pt x="304" y="646"/>
                    </a:lnTo>
                    <a:lnTo>
                      <a:pt x="364" y="569"/>
                    </a:lnTo>
                    <a:lnTo>
                      <a:pt x="427" y="496"/>
                    </a:lnTo>
                    <a:lnTo>
                      <a:pt x="496" y="428"/>
                    </a:lnTo>
                    <a:lnTo>
                      <a:pt x="568" y="363"/>
                    </a:lnTo>
                    <a:lnTo>
                      <a:pt x="644" y="304"/>
                    </a:lnTo>
                    <a:lnTo>
                      <a:pt x="725" y="249"/>
                    </a:lnTo>
                    <a:lnTo>
                      <a:pt x="807" y="199"/>
                    </a:lnTo>
                    <a:lnTo>
                      <a:pt x="894" y="153"/>
                    </a:lnTo>
                    <a:lnTo>
                      <a:pt x="984" y="114"/>
                    </a:lnTo>
                    <a:lnTo>
                      <a:pt x="1076" y="80"/>
                    </a:lnTo>
                    <a:lnTo>
                      <a:pt x="1171" y="52"/>
                    </a:lnTo>
                    <a:lnTo>
                      <a:pt x="1268" y="29"/>
                    </a:lnTo>
                    <a:lnTo>
                      <a:pt x="1368" y="12"/>
                    </a:lnTo>
                    <a:lnTo>
                      <a:pt x="1469" y="3"/>
                    </a:lnTo>
                    <a:lnTo>
                      <a:pt x="1573"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grpSp>
        <p:sp>
          <p:nvSpPr>
            <p:cNvPr id="56" name="Text Box 10"/>
            <p:cNvSpPr txBox="1">
              <a:spLocks noChangeArrowheads="1"/>
            </p:cNvSpPr>
            <p:nvPr/>
          </p:nvSpPr>
          <p:spPr bwMode="auto">
            <a:xfrm>
              <a:off x="337205" y="1032900"/>
              <a:ext cx="1481828" cy="290529"/>
            </a:xfrm>
            <a:prstGeom prst="rect">
              <a:avLst/>
            </a:prstGeom>
            <a:noFill/>
            <a:ln w="9525">
              <a:noFill/>
              <a:miter lim="800000"/>
            </a:ln>
          </p:spPr>
          <p:txBody>
            <a:bodyPr wrap="square" lIns="45720" tIns="22860" rIns="45720" bIns="22860">
              <a:spAutoFit/>
            </a:bodyPr>
            <a:lstStyle/>
            <a:p>
              <a:pPr defTabSz="914400">
                <a:lnSpc>
                  <a:spcPct val="150000"/>
                </a:lnSpc>
                <a:defRPr/>
              </a:pPr>
              <a:r>
                <a:rPr lang="en-US" altLang="zh-CN" sz="1200" dirty="0">
                  <a:solidFill>
                    <a:srgbClr val="C0504D"/>
                  </a:solidFill>
                  <a:latin typeface="微软雅黑" panose="020B0503020204020204" pitchFamily="34" charset="-122"/>
                  <a:ea typeface="微软雅黑" panose="020B0503020204020204" pitchFamily="34" charset="-122"/>
                </a:rPr>
                <a:t>UI</a:t>
              </a:r>
              <a:r>
                <a:rPr lang="zh-CN" altLang="zh-CN" sz="1200" dirty="0">
                  <a:solidFill>
                    <a:srgbClr val="C0504D"/>
                  </a:solidFill>
                  <a:latin typeface="微软雅黑" panose="020B0503020204020204" pitchFamily="34" charset="-122"/>
                  <a:ea typeface="微软雅黑" panose="020B0503020204020204" pitchFamily="34" charset="-122"/>
                </a:rPr>
                <a:t>层 </a:t>
              </a:r>
              <a:endParaRPr lang="en-US" altLang="zh-CN" sz="1200" b="1" kern="0" dirty="0">
                <a:solidFill>
                  <a:srgbClr val="C0504D"/>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grpSp>
      <p:sp>
        <p:nvSpPr>
          <p:cNvPr id="57" name="Text Box 10"/>
          <p:cNvSpPr txBox="1">
            <a:spLocks noChangeArrowheads="1"/>
          </p:cNvSpPr>
          <p:nvPr/>
        </p:nvSpPr>
        <p:spPr bwMode="auto">
          <a:xfrm>
            <a:off x="3434952" y="2300299"/>
            <a:ext cx="2435210" cy="437171"/>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表现层分离模式，</a:t>
            </a: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MVC</a:t>
            </a: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的实现框架，</a:t>
            </a: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Struts2</a:t>
            </a: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成熟、耦合度地，可快速开发</a:t>
            </a:r>
          </a:p>
        </p:txBody>
      </p:sp>
      <p:sp>
        <p:nvSpPr>
          <p:cNvPr id="58" name="Text Box 10"/>
          <p:cNvSpPr txBox="1">
            <a:spLocks noChangeArrowheads="1"/>
          </p:cNvSpPr>
          <p:nvPr/>
        </p:nvSpPr>
        <p:spPr bwMode="auto">
          <a:xfrm>
            <a:off x="3447310" y="1581108"/>
            <a:ext cx="96915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采用技术</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sp>
        <p:nvSpPr>
          <p:cNvPr id="59" name="Text Box 10"/>
          <p:cNvSpPr txBox="1">
            <a:spLocks noChangeArrowheads="1"/>
          </p:cNvSpPr>
          <p:nvPr/>
        </p:nvSpPr>
        <p:spPr bwMode="auto">
          <a:xfrm>
            <a:off x="3447310" y="2053720"/>
            <a:ext cx="62051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决策理由</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sp>
        <p:nvSpPr>
          <p:cNvPr id="60" name="MH_SubTitle_1"/>
          <p:cNvSpPr/>
          <p:nvPr>
            <p:custDataLst>
              <p:tags r:id="rId1"/>
            </p:custDataLst>
          </p:nvPr>
        </p:nvSpPr>
        <p:spPr bwMode="auto">
          <a:xfrm>
            <a:off x="3300313" y="1004019"/>
            <a:ext cx="2572503" cy="1782598"/>
          </a:xfrm>
          <a:custGeom>
            <a:avLst/>
            <a:gdLst>
              <a:gd name="connsiteX0" fmla="*/ 1154681 w 2309360"/>
              <a:gd name="connsiteY0" fmla="*/ 0 h 1666434"/>
              <a:gd name="connsiteX1" fmla="*/ 1530338 w 2309360"/>
              <a:gd name="connsiteY1" fmla="*/ 360555 h 1666434"/>
              <a:gd name="connsiteX2" fmla="*/ 2309360 w 2309360"/>
              <a:gd name="connsiteY2" fmla="*/ 360555 h 1666434"/>
              <a:gd name="connsiteX3" fmla="*/ 2309360 w 2309360"/>
              <a:gd name="connsiteY3" fmla="*/ 1666434 h 1666434"/>
              <a:gd name="connsiteX4" fmla="*/ 0 w 2309360"/>
              <a:gd name="connsiteY4" fmla="*/ 1666434 h 1666434"/>
              <a:gd name="connsiteX5" fmla="*/ 0 w 2309360"/>
              <a:gd name="connsiteY5" fmla="*/ 360555 h 1666434"/>
              <a:gd name="connsiteX6" fmla="*/ 779023 w 2309360"/>
              <a:gd name="connsiteY6" fmla="*/ 360555 h 166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9360" h="1666434">
                <a:moveTo>
                  <a:pt x="1154681" y="0"/>
                </a:moveTo>
                <a:lnTo>
                  <a:pt x="1530338" y="360555"/>
                </a:lnTo>
                <a:lnTo>
                  <a:pt x="2309360" y="360555"/>
                </a:lnTo>
                <a:lnTo>
                  <a:pt x="2309360" y="1666434"/>
                </a:lnTo>
                <a:lnTo>
                  <a:pt x="0" y="1666434"/>
                </a:lnTo>
                <a:lnTo>
                  <a:pt x="0" y="360555"/>
                </a:lnTo>
                <a:lnTo>
                  <a:pt x="779023" y="360555"/>
                </a:lnTo>
                <a:close/>
              </a:path>
            </a:pathLst>
          </a:custGeom>
          <a:noFill/>
          <a:ln w="19050" cap="flat" cmpd="sng" algn="ctr">
            <a:solidFill>
              <a:srgbClr val="8064A2"/>
            </a:solidFill>
            <a:prstDash val="solid"/>
          </a:ln>
          <a:effectLst/>
        </p:spPr>
        <p:txBody>
          <a:bodyPr lIns="0" tIns="459000" rIns="0" bIns="0" anchor="ctr">
            <a:normAutofit/>
          </a:bodyPr>
          <a:lstStyle/>
          <a:p>
            <a:pPr algn="ctr" defTabSz="914400">
              <a:lnSpc>
                <a:spcPct val="120000"/>
              </a:lnSpc>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61" name="MH_Other_2"/>
          <p:cNvSpPr/>
          <p:nvPr>
            <p:custDataLst>
              <p:tags r:id="rId2"/>
            </p:custDataLst>
          </p:nvPr>
        </p:nvSpPr>
        <p:spPr bwMode="auto">
          <a:xfrm>
            <a:off x="4178593" y="1089249"/>
            <a:ext cx="812171" cy="763453"/>
          </a:xfrm>
          <a:prstGeom prst="diamond">
            <a:avLst/>
          </a:prstGeom>
          <a:solidFill>
            <a:srgbClr val="8064A2"/>
          </a:solidFill>
          <a:ln w="12700" cap="flat" cmpd="sng" algn="ctr">
            <a:noFill/>
            <a:prstDash val="solid"/>
            <a:miter lim="800000"/>
          </a:ln>
          <a:effectLst>
            <a:outerShdw blurRad="63500" algn="ctr" rotWithShape="0">
              <a:prstClr val="black">
                <a:alpha val="40000"/>
              </a:prstClr>
            </a:outerShdw>
          </a:effectLst>
        </p:spPr>
        <p:txBody>
          <a:bodyPr anchor="ctr"/>
          <a:lstStyle/>
          <a:p>
            <a:pPr algn="ctr" defTabSz="914400">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62" name="Text Box 10"/>
          <p:cNvSpPr txBox="1">
            <a:spLocks noChangeArrowheads="1"/>
          </p:cNvSpPr>
          <p:nvPr/>
        </p:nvSpPr>
        <p:spPr bwMode="auto">
          <a:xfrm>
            <a:off x="3406821" y="1796616"/>
            <a:ext cx="2280019" cy="229422"/>
          </a:xfrm>
          <a:prstGeom prst="rect">
            <a:avLst/>
          </a:prstGeom>
          <a:noFill/>
          <a:ln w="9525">
            <a:noFill/>
            <a:miter lim="800000"/>
          </a:ln>
        </p:spPr>
        <p:txBody>
          <a:bodyPr wrap="square" lIns="45720" tIns="22860" rIns="45720" bIns="22860">
            <a:spAutoFit/>
          </a:bodyPr>
          <a:lstStyle/>
          <a:p>
            <a:pPr defTabSz="914400">
              <a:lnSpc>
                <a:spcPct val="150000"/>
              </a:lnSpc>
              <a:defRPr/>
            </a:pPr>
            <a:r>
              <a:rPr lang="en-US" altLang="zh-CN" sz="900" kern="0" dirty="0" err="1">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SpringCloud</a:t>
            </a: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 /</a:t>
            </a:r>
            <a:r>
              <a:rPr lang="en-US" altLang="zh-CN" sz="900" kern="0" dirty="0" err="1">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SpringBoot</a:t>
            </a: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a:t>
            </a:r>
            <a:r>
              <a:rPr lang="en-US" altLang="zh-CN" sz="900" kern="0" dirty="0" err="1">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RestFul</a:t>
            </a:r>
            <a:endPar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63" name="Text Box 10"/>
          <p:cNvSpPr txBox="1">
            <a:spLocks noChangeArrowheads="1"/>
          </p:cNvSpPr>
          <p:nvPr/>
        </p:nvSpPr>
        <p:spPr bwMode="auto">
          <a:xfrm>
            <a:off x="3295062" y="1046585"/>
            <a:ext cx="1481828" cy="290529"/>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200" dirty="0">
                <a:solidFill>
                  <a:srgbClr val="8064A2"/>
                </a:solidFill>
                <a:latin typeface="微软雅黑" panose="020B0503020204020204" pitchFamily="34" charset="-122"/>
                <a:ea typeface="微软雅黑" panose="020B0503020204020204" pitchFamily="34" charset="-122"/>
              </a:rPr>
              <a:t>应用逻辑层</a:t>
            </a:r>
            <a:endParaRPr lang="en-US" altLang="zh-CN" sz="1200" b="1" kern="0" dirty="0">
              <a:solidFill>
                <a:srgbClr val="8064A2"/>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grpSp>
        <p:nvGrpSpPr>
          <p:cNvPr id="64" name="Group 33"/>
          <p:cNvGrpSpPr/>
          <p:nvPr/>
        </p:nvGrpSpPr>
        <p:grpSpPr>
          <a:xfrm>
            <a:off x="4440242" y="1234396"/>
            <a:ext cx="307966" cy="407879"/>
            <a:chOff x="5422900" y="5006975"/>
            <a:chExt cx="415925" cy="550863"/>
          </a:xfrm>
          <a:solidFill>
            <a:schemeClr val="bg1"/>
          </a:solidFill>
        </p:grpSpPr>
        <p:sp>
          <p:nvSpPr>
            <p:cNvPr id="65" name="Freeform 438"/>
            <p:cNvSpPr/>
            <p:nvPr/>
          </p:nvSpPr>
          <p:spPr bwMode="auto">
            <a:xfrm>
              <a:off x="5632450" y="5006975"/>
              <a:ext cx="22225" cy="111125"/>
            </a:xfrm>
            <a:custGeom>
              <a:avLst/>
              <a:gdLst>
                <a:gd name="T0" fmla="*/ 71 w 140"/>
                <a:gd name="T1" fmla="*/ 0 h 700"/>
                <a:gd name="T2" fmla="*/ 89 w 140"/>
                <a:gd name="T3" fmla="*/ 3 h 700"/>
                <a:gd name="T4" fmla="*/ 106 w 140"/>
                <a:gd name="T5" fmla="*/ 10 h 700"/>
                <a:gd name="T6" fmla="*/ 120 w 140"/>
                <a:gd name="T7" fmla="*/ 21 h 700"/>
                <a:gd name="T8" fmla="*/ 131 w 140"/>
                <a:gd name="T9" fmla="*/ 35 h 700"/>
                <a:gd name="T10" fmla="*/ 138 w 140"/>
                <a:gd name="T11" fmla="*/ 52 h 700"/>
                <a:gd name="T12" fmla="*/ 140 w 140"/>
                <a:gd name="T13" fmla="*/ 70 h 700"/>
                <a:gd name="T14" fmla="*/ 140 w 140"/>
                <a:gd name="T15" fmla="*/ 629 h 700"/>
                <a:gd name="T16" fmla="*/ 138 w 140"/>
                <a:gd name="T17" fmla="*/ 647 h 700"/>
                <a:gd name="T18" fmla="*/ 131 w 140"/>
                <a:gd name="T19" fmla="*/ 664 h 700"/>
                <a:gd name="T20" fmla="*/ 120 w 140"/>
                <a:gd name="T21" fmla="*/ 679 h 700"/>
                <a:gd name="T22" fmla="*/ 106 w 140"/>
                <a:gd name="T23" fmla="*/ 689 h 700"/>
                <a:gd name="T24" fmla="*/ 89 w 140"/>
                <a:gd name="T25" fmla="*/ 697 h 700"/>
                <a:gd name="T26" fmla="*/ 71 w 140"/>
                <a:gd name="T27" fmla="*/ 700 h 700"/>
                <a:gd name="T28" fmla="*/ 52 w 140"/>
                <a:gd name="T29" fmla="*/ 697 h 700"/>
                <a:gd name="T30" fmla="*/ 35 w 140"/>
                <a:gd name="T31" fmla="*/ 690 h 700"/>
                <a:gd name="T32" fmla="*/ 21 w 140"/>
                <a:gd name="T33" fmla="*/ 679 h 700"/>
                <a:gd name="T34" fmla="*/ 9 w 140"/>
                <a:gd name="T35" fmla="*/ 665 h 700"/>
                <a:gd name="T36" fmla="*/ 3 w 140"/>
                <a:gd name="T37" fmla="*/ 648 h 700"/>
                <a:gd name="T38" fmla="*/ 0 w 140"/>
                <a:gd name="T39" fmla="*/ 629 h 700"/>
                <a:gd name="T40" fmla="*/ 0 w 140"/>
                <a:gd name="T41" fmla="*/ 70 h 700"/>
                <a:gd name="T42" fmla="*/ 3 w 140"/>
                <a:gd name="T43" fmla="*/ 52 h 700"/>
                <a:gd name="T44" fmla="*/ 9 w 140"/>
                <a:gd name="T45" fmla="*/ 35 h 700"/>
                <a:gd name="T46" fmla="*/ 21 w 140"/>
                <a:gd name="T47" fmla="*/ 21 h 700"/>
                <a:gd name="T48" fmla="*/ 35 w 140"/>
                <a:gd name="T49" fmla="*/ 10 h 700"/>
                <a:gd name="T50" fmla="*/ 52 w 140"/>
                <a:gd name="T51" fmla="*/ 3 h 700"/>
                <a:gd name="T52" fmla="*/ 71 w 140"/>
                <a:gd name="T53"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700">
                  <a:moveTo>
                    <a:pt x="71" y="0"/>
                  </a:moveTo>
                  <a:lnTo>
                    <a:pt x="89" y="3"/>
                  </a:lnTo>
                  <a:lnTo>
                    <a:pt x="106" y="10"/>
                  </a:lnTo>
                  <a:lnTo>
                    <a:pt x="120" y="21"/>
                  </a:lnTo>
                  <a:lnTo>
                    <a:pt x="131" y="35"/>
                  </a:lnTo>
                  <a:lnTo>
                    <a:pt x="138" y="52"/>
                  </a:lnTo>
                  <a:lnTo>
                    <a:pt x="140" y="70"/>
                  </a:lnTo>
                  <a:lnTo>
                    <a:pt x="140" y="629"/>
                  </a:lnTo>
                  <a:lnTo>
                    <a:pt x="138" y="647"/>
                  </a:lnTo>
                  <a:lnTo>
                    <a:pt x="131" y="664"/>
                  </a:lnTo>
                  <a:lnTo>
                    <a:pt x="120" y="679"/>
                  </a:lnTo>
                  <a:lnTo>
                    <a:pt x="106" y="689"/>
                  </a:lnTo>
                  <a:lnTo>
                    <a:pt x="89" y="697"/>
                  </a:lnTo>
                  <a:lnTo>
                    <a:pt x="71" y="700"/>
                  </a:lnTo>
                  <a:lnTo>
                    <a:pt x="52" y="697"/>
                  </a:lnTo>
                  <a:lnTo>
                    <a:pt x="35" y="690"/>
                  </a:lnTo>
                  <a:lnTo>
                    <a:pt x="21" y="679"/>
                  </a:lnTo>
                  <a:lnTo>
                    <a:pt x="9" y="665"/>
                  </a:lnTo>
                  <a:lnTo>
                    <a:pt x="3" y="648"/>
                  </a:lnTo>
                  <a:lnTo>
                    <a:pt x="0" y="629"/>
                  </a:lnTo>
                  <a:lnTo>
                    <a:pt x="0" y="70"/>
                  </a:lnTo>
                  <a:lnTo>
                    <a:pt x="3" y="52"/>
                  </a:lnTo>
                  <a:lnTo>
                    <a:pt x="9" y="35"/>
                  </a:lnTo>
                  <a:lnTo>
                    <a:pt x="21" y="21"/>
                  </a:lnTo>
                  <a:lnTo>
                    <a:pt x="35" y="10"/>
                  </a:lnTo>
                  <a:lnTo>
                    <a:pt x="52" y="3"/>
                  </a:lnTo>
                  <a:lnTo>
                    <a:pt x="71"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66" name="Freeform 439"/>
            <p:cNvSpPr/>
            <p:nvPr/>
          </p:nvSpPr>
          <p:spPr bwMode="auto">
            <a:xfrm>
              <a:off x="5486400" y="5057775"/>
              <a:ext cx="84138" cy="84137"/>
            </a:xfrm>
            <a:custGeom>
              <a:avLst/>
              <a:gdLst>
                <a:gd name="T0" fmla="*/ 70 w 535"/>
                <a:gd name="T1" fmla="*/ 0 h 535"/>
                <a:gd name="T2" fmla="*/ 88 w 535"/>
                <a:gd name="T3" fmla="*/ 2 h 535"/>
                <a:gd name="T4" fmla="*/ 105 w 535"/>
                <a:gd name="T5" fmla="*/ 8 h 535"/>
                <a:gd name="T6" fmla="*/ 120 w 535"/>
                <a:gd name="T7" fmla="*/ 20 h 535"/>
                <a:gd name="T8" fmla="*/ 514 w 535"/>
                <a:gd name="T9" fmla="*/ 416 h 535"/>
                <a:gd name="T10" fmla="*/ 526 w 535"/>
                <a:gd name="T11" fmla="*/ 431 h 535"/>
                <a:gd name="T12" fmla="*/ 533 w 535"/>
                <a:gd name="T13" fmla="*/ 447 h 535"/>
                <a:gd name="T14" fmla="*/ 535 w 535"/>
                <a:gd name="T15" fmla="*/ 464 h 535"/>
                <a:gd name="T16" fmla="*/ 533 w 535"/>
                <a:gd name="T17" fmla="*/ 482 h 535"/>
                <a:gd name="T18" fmla="*/ 526 w 535"/>
                <a:gd name="T19" fmla="*/ 499 h 535"/>
                <a:gd name="T20" fmla="*/ 514 w 535"/>
                <a:gd name="T21" fmla="*/ 514 h 535"/>
                <a:gd name="T22" fmla="*/ 499 w 535"/>
                <a:gd name="T23" fmla="*/ 526 h 535"/>
                <a:gd name="T24" fmla="*/ 482 w 535"/>
                <a:gd name="T25" fmla="*/ 533 h 535"/>
                <a:gd name="T26" fmla="*/ 465 w 535"/>
                <a:gd name="T27" fmla="*/ 535 h 535"/>
                <a:gd name="T28" fmla="*/ 447 w 535"/>
                <a:gd name="T29" fmla="*/ 533 h 535"/>
                <a:gd name="T30" fmla="*/ 430 w 535"/>
                <a:gd name="T31" fmla="*/ 526 h 535"/>
                <a:gd name="T32" fmla="*/ 416 w 535"/>
                <a:gd name="T33" fmla="*/ 514 h 535"/>
                <a:gd name="T34" fmla="*/ 20 w 535"/>
                <a:gd name="T35" fmla="*/ 119 h 535"/>
                <a:gd name="T36" fmla="*/ 10 w 535"/>
                <a:gd name="T37" fmla="*/ 105 h 535"/>
                <a:gd name="T38" fmla="*/ 2 w 535"/>
                <a:gd name="T39" fmla="*/ 88 h 535"/>
                <a:gd name="T40" fmla="*/ 0 w 535"/>
                <a:gd name="T41" fmla="*/ 70 h 535"/>
                <a:gd name="T42" fmla="*/ 2 w 535"/>
                <a:gd name="T43" fmla="*/ 52 h 535"/>
                <a:gd name="T44" fmla="*/ 10 w 535"/>
                <a:gd name="T45" fmla="*/ 36 h 535"/>
                <a:gd name="T46" fmla="*/ 20 w 535"/>
                <a:gd name="T47" fmla="*/ 20 h 535"/>
                <a:gd name="T48" fmla="*/ 36 w 535"/>
                <a:gd name="T49" fmla="*/ 8 h 535"/>
                <a:gd name="T50" fmla="*/ 53 w 535"/>
                <a:gd name="T51" fmla="*/ 2 h 535"/>
                <a:gd name="T52" fmla="*/ 70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70" y="0"/>
                  </a:moveTo>
                  <a:lnTo>
                    <a:pt x="88" y="2"/>
                  </a:lnTo>
                  <a:lnTo>
                    <a:pt x="105" y="8"/>
                  </a:lnTo>
                  <a:lnTo>
                    <a:pt x="120" y="20"/>
                  </a:lnTo>
                  <a:lnTo>
                    <a:pt x="514" y="416"/>
                  </a:lnTo>
                  <a:lnTo>
                    <a:pt x="526" y="431"/>
                  </a:lnTo>
                  <a:lnTo>
                    <a:pt x="533" y="447"/>
                  </a:lnTo>
                  <a:lnTo>
                    <a:pt x="535" y="464"/>
                  </a:lnTo>
                  <a:lnTo>
                    <a:pt x="533" y="482"/>
                  </a:lnTo>
                  <a:lnTo>
                    <a:pt x="526" y="499"/>
                  </a:lnTo>
                  <a:lnTo>
                    <a:pt x="514" y="514"/>
                  </a:lnTo>
                  <a:lnTo>
                    <a:pt x="499" y="526"/>
                  </a:lnTo>
                  <a:lnTo>
                    <a:pt x="482" y="533"/>
                  </a:lnTo>
                  <a:lnTo>
                    <a:pt x="465" y="535"/>
                  </a:lnTo>
                  <a:lnTo>
                    <a:pt x="447" y="533"/>
                  </a:lnTo>
                  <a:lnTo>
                    <a:pt x="430" y="526"/>
                  </a:lnTo>
                  <a:lnTo>
                    <a:pt x="416" y="514"/>
                  </a:lnTo>
                  <a:lnTo>
                    <a:pt x="20" y="119"/>
                  </a:lnTo>
                  <a:lnTo>
                    <a:pt x="10" y="105"/>
                  </a:lnTo>
                  <a:lnTo>
                    <a:pt x="2" y="88"/>
                  </a:lnTo>
                  <a:lnTo>
                    <a:pt x="0" y="70"/>
                  </a:lnTo>
                  <a:lnTo>
                    <a:pt x="2" y="52"/>
                  </a:lnTo>
                  <a:lnTo>
                    <a:pt x="10" y="36"/>
                  </a:lnTo>
                  <a:lnTo>
                    <a:pt x="20" y="20"/>
                  </a:lnTo>
                  <a:lnTo>
                    <a:pt x="36" y="8"/>
                  </a:lnTo>
                  <a:lnTo>
                    <a:pt x="53" y="2"/>
                  </a:lnTo>
                  <a:lnTo>
                    <a:pt x="70"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67" name="Freeform 440"/>
            <p:cNvSpPr/>
            <p:nvPr/>
          </p:nvSpPr>
          <p:spPr bwMode="auto">
            <a:xfrm>
              <a:off x="5727700" y="5205413"/>
              <a:ext cx="111125" cy="22225"/>
            </a:xfrm>
            <a:custGeom>
              <a:avLst/>
              <a:gdLst>
                <a:gd name="T0" fmla="*/ 71 w 699"/>
                <a:gd name="T1" fmla="*/ 0 h 141"/>
                <a:gd name="T2" fmla="*/ 629 w 699"/>
                <a:gd name="T3" fmla="*/ 0 h 141"/>
                <a:gd name="T4" fmla="*/ 647 w 699"/>
                <a:gd name="T5" fmla="*/ 2 h 141"/>
                <a:gd name="T6" fmla="*/ 664 w 699"/>
                <a:gd name="T7" fmla="*/ 10 h 141"/>
                <a:gd name="T8" fmla="*/ 679 w 699"/>
                <a:gd name="T9" fmla="*/ 20 h 141"/>
                <a:gd name="T10" fmla="*/ 689 w 699"/>
                <a:gd name="T11" fmla="*/ 35 h 141"/>
                <a:gd name="T12" fmla="*/ 697 w 699"/>
                <a:gd name="T13" fmla="*/ 52 h 141"/>
                <a:gd name="T14" fmla="*/ 699 w 699"/>
                <a:gd name="T15" fmla="*/ 70 h 141"/>
                <a:gd name="T16" fmla="*/ 697 w 699"/>
                <a:gd name="T17" fmla="*/ 89 h 141"/>
                <a:gd name="T18" fmla="*/ 689 w 699"/>
                <a:gd name="T19" fmla="*/ 106 h 141"/>
                <a:gd name="T20" fmla="*/ 679 w 699"/>
                <a:gd name="T21" fmla="*/ 120 h 141"/>
                <a:gd name="T22" fmla="*/ 664 w 699"/>
                <a:gd name="T23" fmla="*/ 131 h 141"/>
                <a:gd name="T24" fmla="*/ 647 w 699"/>
                <a:gd name="T25" fmla="*/ 138 h 141"/>
                <a:gd name="T26" fmla="*/ 629 w 699"/>
                <a:gd name="T27" fmla="*/ 141 h 141"/>
                <a:gd name="T28" fmla="*/ 71 w 699"/>
                <a:gd name="T29" fmla="*/ 141 h 141"/>
                <a:gd name="T30" fmla="*/ 52 w 699"/>
                <a:gd name="T31" fmla="*/ 138 h 141"/>
                <a:gd name="T32" fmla="*/ 35 w 699"/>
                <a:gd name="T33" fmla="*/ 131 h 141"/>
                <a:gd name="T34" fmla="*/ 21 w 699"/>
                <a:gd name="T35" fmla="*/ 120 h 141"/>
                <a:gd name="T36" fmla="*/ 10 w 699"/>
                <a:gd name="T37" fmla="*/ 106 h 141"/>
                <a:gd name="T38" fmla="*/ 3 w 699"/>
                <a:gd name="T39" fmla="*/ 89 h 141"/>
                <a:gd name="T40" fmla="*/ 0 w 699"/>
                <a:gd name="T41" fmla="*/ 70 h 141"/>
                <a:gd name="T42" fmla="*/ 3 w 699"/>
                <a:gd name="T43" fmla="*/ 52 h 141"/>
                <a:gd name="T44" fmla="*/ 10 w 699"/>
                <a:gd name="T45" fmla="*/ 35 h 141"/>
                <a:gd name="T46" fmla="*/ 21 w 699"/>
                <a:gd name="T47" fmla="*/ 20 h 141"/>
                <a:gd name="T48" fmla="*/ 35 w 699"/>
                <a:gd name="T49" fmla="*/ 10 h 141"/>
                <a:gd name="T50" fmla="*/ 52 w 699"/>
                <a:gd name="T51" fmla="*/ 2 h 141"/>
                <a:gd name="T52" fmla="*/ 71 w 699"/>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9" h="141">
                  <a:moveTo>
                    <a:pt x="71" y="0"/>
                  </a:moveTo>
                  <a:lnTo>
                    <a:pt x="629" y="0"/>
                  </a:lnTo>
                  <a:lnTo>
                    <a:pt x="647" y="2"/>
                  </a:lnTo>
                  <a:lnTo>
                    <a:pt x="664" y="10"/>
                  </a:lnTo>
                  <a:lnTo>
                    <a:pt x="679" y="20"/>
                  </a:lnTo>
                  <a:lnTo>
                    <a:pt x="689" y="35"/>
                  </a:lnTo>
                  <a:lnTo>
                    <a:pt x="697" y="52"/>
                  </a:lnTo>
                  <a:lnTo>
                    <a:pt x="699" y="70"/>
                  </a:lnTo>
                  <a:lnTo>
                    <a:pt x="697" y="89"/>
                  </a:lnTo>
                  <a:lnTo>
                    <a:pt x="689" y="106"/>
                  </a:lnTo>
                  <a:lnTo>
                    <a:pt x="679" y="120"/>
                  </a:lnTo>
                  <a:lnTo>
                    <a:pt x="664" y="131"/>
                  </a:lnTo>
                  <a:lnTo>
                    <a:pt x="647" y="138"/>
                  </a:lnTo>
                  <a:lnTo>
                    <a:pt x="629" y="141"/>
                  </a:lnTo>
                  <a:lnTo>
                    <a:pt x="71" y="141"/>
                  </a:lnTo>
                  <a:lnTo>
                    <a:pt x="52" y="138"/>
                  </a:lnTo>
                  <a:lnTo>
                    <a:pt x="35" y="131"/>
                  </a:lnTo>
                  <a:lnTo>
                    <a:pt x="21" y="120"/>
                  </a:lnTo>
                  <a:lnTo>
                    <a:pt x="10" y="106"/>
                  </a:lnTo>
                  <a:lnTo>
                    <a:pt x="3" y="89"/>
                  </a:lnTo>
                  <a:lnTo>
                    <a:pt x="0" y="70"/>
                  </a:lnTo>
                  <a:lnTo>
                    <a:pt x="3" y="52"/>
                  </a:lnTo>
                  <a:lnTo>
                    <a:pt x="10" y="35"/>
                  </a:lnTo>
                  <a:lnTo>
                    <a:pt x="21" y="20"/>
                  </a:lnTo>
                  <a:lnTo>
                    <a:pt x="35" y="10"/>
                  </a:lnTo>
                  <a:lnTo>
                    <a:pt x="52" y="2"/>
                  </a:lnTo>
                  <a:lnTo>
                    <a:pt x="71"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68" name="Freeform 441"/>
            <p:cNvSpPr/>
            <p:nvPr/>
          </p:nvSpPr>
          <p:spPr bwMode="auto">
            <a:xfrm>
              <a:off x="5448300" y="5205413"/>
              <a:ext cx="111125" cy="22225"/>
            </a:xfrm>
            <a:custGeom>
              <a:avLst/>
              <a:gdLst>
                <a:gd name="T0" fmla="*/ 70 w 698"/>
                <a:gd name="T1" fmla="*/ 0 h 141"/>
                <a:gd name="T2" fmla="*/ 628 w 698"/>
                <a:gd name="T3" fmla="*/ 0 h 141"/>
                <a:gd name="T4" fmla="*/ 647 w 698"/>
                <a:gd name="T5" fmla="*/ 2 h 141"/>
                <a:gd name="T6" fmla="*/ 664 w 698"/>
                <a:gd name="T7" fmla="*/ 10 h 141"/>
                <a:gd name="T8" fmla="*/ 678 w 698"/>
                <a:gd name="T9" fmla="*/ 20 h 141"/>
                <a:gd name="T10" fmla="*/ 689 w 698"/>
                <a:gd name="T11" fmla="*/ 35 h 141"/>
                <a:gd name="T12" fmla="*/ 696 w 698"/>
                <a:gd name="T13" fmla="*/ 52 h 141"/>
                <a:gd name="T14" fmla="*/ 698 w 698"/>
                <a:gd name="T15" fmla="*/ 70 h 141"/>
                <a:gd name="T16" fmla="*/ 696 w 698"/>
                <a:gd name="T17" fmla="*/ 89 h 141"/>
                <a:gd name="T18" fmla="*/ 689 w 698"/>
                <a:gd name="T19" fmla="*/ 106 h 141"/>
                <a:gd name="T20" fmla="*/ 678 w 698"/>
                <a:gd name="T21" fmla="*/ 120 h 141"/>
                <a:gd name="T22" fmla="*/ 664 w 698"/>
                <a:gd name="T23" fmla="*/ 131 h 141"/>
                <a:gd name="T24" fmla="*/ 647 w 698"/>
                <a:gd name="T25" fmla="*/ 138 h 141"/>
                <a:gd name="T26" fmla="*/ 628 w 698"/>
                <a:gd name="T27" fmla="*/ 141 h 141"/>
                <a:gd name="T28" fmla="*/ 70 w 698"/>
                <a:gd name="T29" fmla="*/ 141 h 141"/>
                <a:gd name="T30" fmla="*/ 51 w 698"/>
                <a:gd name="T31" fmla="*/ 138 h 141"/>
                <a:gd name="T32" fmla="*/ 35 w 698"/>
                <a:gd name="T33" fmla="*/ 131 h 141"/>
                <a:gd name="T34" fmla="*/ 21 w 698"/>
                <a:gd name="T35" fmla="*/ 120 h 141"/>
                <a:gd name="T36" fmla="*/ 10 w 698"/>
                <a:gd name="T37" fmla="*/ 106 h 141"/>
                <a:gd name="T38" fmla="*/ 3 w 698"/>
                <a:gd name="T39" fmla="*/ 89 h 141"/>
                <a:gd name="T40" fmla="*/ 0 w 698"/>
                <a:gd name="T41" fmla="*/ 70 h 141"/>
                <a:gd name="T42" fmla="*/ 3 w 698"/>
                <a:gd name="T43" fmla="*/ 52 h 141"/>
                <a:gd name="T44" fmla="*/ 10 w 698"/>
                <a:gd name="T45" fmla="*/ 35 h 141"/>
                <a:gd name="T46" fmla="*/ 21 w 698"/>
                <a:gd name="T47" fmla="*/ 21 h 141"/>
                <a:gd name="T48" fmla="*/ 35 w 698"/>
                <a:gd name="T49" fmla="*/ 10 h 141"/>
                <a:gd name="T50" fmla="*/ 52 w 698"/>
                <a:gd name="T51" fmla="*/ 2 h 141"/>
                <a:gd name="T52" fmla="*/ 70 w 69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141">
                  <a:moveTo>
                    <a:pt x="70" y="0"/>
                  </a:moveTo>
                  <a:lnTo>
                    <a:pt x="628" y="0"/>
                  </a:lnTo>
                  <a:lnTo>
                    <a:pt x="647" y="2"/>
                  </a:lnTo>
                  <a:lnTo>
                    <a:pt x="664" y="10"/>
                  </a:lnTo>
                  <a:lnTo>
                    <a:pt x="678" y="20"/>
                  </a:lnTo>
                  <a:lnTo>
                    <a:pt x="689" y="35"/>
                  </a:lnTo>
                  <a:lnTo>
                    <a:pt x="696" y="52"/>
                  </a:lnTo>
                  <a:lnTo>
                    <a:pt x="698" y="70"/>
                  </a:lnTo>
                  <a:lnTo>
                    <a:pt x="696" y="89"/>
                  </a:lnTo>
                  <a:lnTo>
                    <a:pt x="689" y="106"/>
                  </a:lnTo>
                  <a:lnTo>
                    <a:pt x="678" y="120"/>
                  </a:lnTo>
                  <a:lnTo>
                    <a:pt x="664" y="131"/>
                  </a:lnTo>
                  <a:lnTo>
                    <a:pt x="647" y="138"/>
                  </a:lnTo>
                  <a:lnTo>
                    <a:pt x="628" y="141"/>
                  </a:lnTo>
                  <a:lnTo>
                    <a:pt x="70" y="141"/>
                  </a:lnTo>
                  <a:lnTo>
                    <a:pt x="51" y="138"/>
                  </a:lnTo>
                  <a:lnTo>
                    <a:pt x="35" y="131"/>
                  </a:lnTo>
                  <a:lnTo>
                    <a:pt x="21" y="120"/>
                  </a:lnTo>
                  <a:lnTo>
                    <a:pt x="10" y="106"/>
                  </a:lnTo>
                  <a:lnTo>
                    <a:pt x="3" y="89"/>
                  </a:lnTo>
                  <a:lnTo>
                    <a:pt x="0" y="70"/>
                  </a:lnTo>
                  <a:lnTo>
                    <a:pt x="3" y="52"/>
                  </a:lnTo>
                  <a:lnTo>
                    <a:pt x="10" y="35"/>
                  </a:lnTo>
                  <a:lnTo>
                    <a:pt x="21" y="21"/>
                  </a:lnTo>
                  <a:lnTo>
                    <a:pt x="35" y="10"/>
                  </a:lnTo>
                  <a:lnTo>
                    <a:pt x="52" y="2"/>
                  </a:lnTo>
                  <a:lnTo>
                    <a:pt x="70"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69" name="Freeform 442"/>
            <p:cNvSpPr/>
            <p:nvPr/>
          </p:nvSpPr>
          <p:spPr bwMode="auto">
            <a:xfrm>
              <a:off x="5707063" y="5064125"/>
              <a:ext cx="84138" cy="84137"/>
            </a:xfrm>
            <a:custGeom>
              <a:avLst/>
              <a:gdLst>
                <a:gd name="T0" fmla="*/ 465 w 535"/>
                <a:gd name="T1" fmla="*/ 0 h 535"/>
                <a:gd name="T2" fmla="*/ 483 w 535"/>
                <a:gd name="T3" fmla="*/ 2 h 535"/>
                <a:gd name="T4" fmla="*/ 500 w 535"/>
                <a:gd name="T5" fmla="*/ 10 h 535"/>
                <a:gd name="T6" fmla="*/ 515 w 535"/>
                <a:gd name="T7" fmla="*/ 21 h 535"/>
                <a:gd name="T8" fmla="*/ 526 w 535"/>
                <a:gd name="T9" fmla="*/ 36 h 535"/>
                <a:gd name="T10" fmla="*/ 533 w 535"/>
                <a:gd name="T11" fmla="*/ 53 h 535"/>
                <a:gd name="T12" fmla="*/ 535 w 535"/>
                <a:gd name="T13" fmla="*/ 70 h 535"/>
                <a:gd name="T14" fmla="*/ 533 w 535"/>
                <a:gd name="T15" fmla="*/ 88 h 535"/>
                <a:gd name="T16" fmla="*/ 526 w 535"/>
                <a:gd name="T17" fmla="*/ 105 h 535"/>
                <a:gd name="T18" fmla="*/ 515 w 535"/>
                <a:gd name="T19" fmla="*/ 120 h 535"/>
                <a:gd name="T20" fmla="*/ 121 w 535"/>
                <a:gd name="T21" fmla="*/ 515 h 535"/>
                <a:gd name="T22" fmla="*/ 105 w 535"/>
                <a:gd name="T23" fmla="*/ 526 h 535"/>
                <a:gd name="T24" fmla="*/ 88 w 535"/>
                <a:gd name="T25" fmla="*/ 533 h 535"/>
                <a:gd name="T26" fmla="*/ 71 w 535"/>
                <a:gd name="T27" fmla="*/ 535 h 535"/>
                <a:gd name="T28" fmla="*/ 53 w 535"/>
                <a:gd name="T29" fmla="*/ 533 h 535"/>
                <a:gd name="T30" fmla="*/ 36 w 535"/>
                <a:gd name="T31" fmla="*/ 526 h 535"/>
                <a:gd name="T32" fmla="*/ 21 w 535"/>
                <a:gd name="T33" fmla="*/ 515 h 535"/>
                <a:gd name="T34" fmla="*/ 10 w 535"/>
                <a:gd name="T35" fmla="*/ 499 h 535"/>
                <a:gd name="T36" fmla="*/ 2 w 535"/>
                <a:gd name="T37" fmla="*/ 483 h 535"/>
                <a:gd name="T38" fmla="*/ 0 w 535"/>
                <a:gd name="T39" fmla="*/ 466 h 535"/>
                <a:gd name="T40" fmla="*/ 2 w 535"/>
                <a:gd name="T41" fmla="*/ 448 h 535"/>
                <a:gd name="T42" fmla="*/ 10 w 535"/>
                <a:gd name="T43" fmla="*/ 431 h 535"/>
                <a:gd name="T44" fmla="*/ 21 w 535"/>
                <a:gd name="T45" fmla="*/ 416 h 535"/>
                <a:gd name="T46" fmla="*/ 415 w 535"/>
                <a:gd name="T47" fmla="*/ 21 h 535"/>
                <a:gd name="T48" fmla="*/ 430 w 535"/>
                <a:gd name="T49" fmla="*/ 10 h 535"/>
                <a:gd name="T50" fmla="*/ 447 w 535"/>
                <a:gd name="T51" fmla="*/ 2 h 535"/>
                <a:gd name="T52" fmla="*/ 465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465" y="0"/>
                  </a:moveTo>
                  <a:lnTo>
                    <a:pt x="483" y="2"/>
                  </a:lnTo>
                  <a:lnTo>
                    <a:pt x="500" y="10"/>
                  </a:lnTo>
                  <a:lnTo>
                    <a:pt x="515" y="21"/>
                  </a:lnTo>
                  <a:lnTo>
                    <a:pt x="526" y="36"/>
                  </a:lnTo>
                  <a:lnTo>
                    <a:pt x="533" y="53"/>
                  </a:lnTo>
                  <a:lnTo>
                    <a:pt x="535" y="70"/>
                  </a:lnTo>
                  <a:lnTo>
                    <a:pt x="533" y="88"/>
                  </a:lnTo>
                  <a:lnTo>
                    <a:pt x="526" y="105"/>
                  </a:lnTo>
                  <a:lnTo>
                    <a:pt x="515" y="120"/>
                  </a:lnTo>
                  <a:lnTo>
                    <a:pt x="121" y="515"/>
                  </a:lnTo>
                  <a:lnTo>
                    <a:pt x="105" y="526"/>
                  </a:lnTo>
                  <a:lnTo>
                    <a:pt x="88" y="533"/>
                  </a:lnTo>
                  <a:lnTo>
                    <a:pt x="71" y="535"/>
                  </a:lnTo>
                  <a:lnTo>
                    <a:pt x="53" y="533"/>
                  </a:lnTo>
                  <a:lnTo>
                    <a:pt x="36" y="526"/>
                  </a:lnTo>
                  <a:lnTo>
                    <a:pt x="21" y="515"/>
                  </a:lnTo>
                  <a:lnTo>
                    <a:pt x="10" y="499"/>
                  </a:lnTo>
                  <a:lnTo>
                    <a:pt x="2" y="483"/>
                  </a:lnTo>
                  <a:lnTo>
                    <a:pt x="0" y="466"/>
                  </a:lnTo>
                  <a:lnTo>
                    <a:pt x="2" y="448"/>
                  </a:lnTo>
                  <a:lnTo>
                    <a:pt x="10" y="431"/>
                  </a:lnTo>
                  <a:lnTo>
                    <a:pt x="21" y="416"/>
                  </a:lnTo>
                  <a:lnTo>
                    <a:pt x="415" y="21"/>
                  </a:lnTo>
                  <a:lnTo>
                    <a:pt x="430" y="10"/>
                  </a:lnTo>
                  <a:lnTo>
                    <a:pt x="447" y="2"/>
                  </a:lnTo>
                  <a:lnTo>
                    <a:pt x="465"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70" name="Freeform 443"/>
            <p:cNvSpPr>
              <a:spLocks noEditPoints="1"/>
            </p:cNvSpPr>
            <p:nvPr/>
          </p:nvSpPr>
          <p:spPr bwMode="auto">
            <a:xfrm>
              <a:off x="5422900" y="5157788"/>
              <a:ext cx="414338" cy="400050"/>
            </a:xfrm>
            <a:custGeom>
              <a:avLst/>
              <a:gdLst>
                <a:gd name="T0" fmla="*/ 550 w 2606"/>
                <a:gd name="T1" fmla="*/ 1124 h 2518"/>
                <a:gd name="T2" fmla="*/ 1266 w 2606"/>
                <a:gd name="T3" fmla="*/ 142 h 2518"/>
                <a:gd name="T4" fmla="*/ 1235 w 2606"/>
                <a:gd name="T5" fmla="*/ 645 h 2518"/>
                <a:gd name="T6" fmla="*/ 1171 w 2606"/>
                <a:gd name="T7" fmla="*/ 820 h 2518"/>
                <a:gd name="T8" fmla="*/ 1064 w 2606"/>
                <a:gd name="T9" fmla="*/ 953 h 2518"/>
                <a:gd name="T10" fmla="*/ 942 w 2606"/>
                <a:gd name="T11" fmla="*/ 1049 h 2518"/>
                <a:gd name="T12" fmla="*/ 826 w 2606"/>
                <a:gd name="T13" fmla="*/ 1112 h 2518"/>
                <a:gd name="T14" fmla="*/ 743 w 2606"/>
                <a:gd name="T15" fmla="*/ 1144 h 2518"/>
                <a:gd name="T16" fmla="*/ 703 w 2606"/>
                <a:gd name="T17" fmla="*/ 1155 h 2518"/>
                <a:gd name="T18" fmla="*/ 702 w 2606"/>
                <a:gd name="T19" fmla="*/ 2220 h 2518"/>
                <a:gd name="T20" fmla="*/ 783 w 2606"/>
                <a:gd name="T21" fmla="*/ 2331 h 2518"/>
                <a:gd name="T22" fmla="*/ 916 w 2606"/>
                <a:gd name="T23" fmla="*/ 2376 h 2518"/>
                <a:gd name="T24" fmla="*/ 2150 w 2606"/>
                <a:gd name="T25" fmla="*/ 2358 h 2518"/>
                <a:gd name="T26" fmla="*/ 2265 w 2606"/>
                <a:gd name="T27" fmla="*/ 2281 h 2518"/>
                <a:gd name="T28" fmla="*/ 2318 w 2606"/>
                <a:gd name="T29" fmla="*/ 2141 h 2518"/>
                <a:gd name="T30" fmla="*/ 2453 w 2606"/>
                <a:gd name="T31" fmla="*/ 1126 h 2518"/>
                <a:gd name="T32" fmla="*/ 2372 w 2606"/>
                <a:gd name="T33" fmla="*/ 1017 h 2518"/>
                <a:gd name="T34" fmla="*/ 2239 w 2606"/>
                <a:gd name="T35" fmla="*/ 975 h 2518"/>
                <a:gd name="T36" fmla="*/ 1566 w 2606"/>
                <a:gd name="T37" fmla="*/ 955 h 2518"/>
                <a:gd name="T38" fmla="*/ 1546 w 2606"/>
                <a:gd name="T39" fmla="*/ 438 h 2518"/>
                <a:gd name="T40" fmla="*/ 1523 w 2606"/>
                <a:gd name="T41" fmla="*/ 280 h 2518"/>
                <a:gd name="T42" fmla="*/ 1453 w 2606"/>
                <a:gd name="T43" fmla="*/ 182 h 2518"/>
                <a:gd name="T44" fmla="*/ 1345 w 2606"/>
                <a:gd name="T45" fmla="*/ 142 h 2518"/>
                <a:gd name="T46" fmla="*/ 1393 w 2606"/>
                <a:gd name="T47" fmla="*/ 8 h 2518"/>
                <a:gd name="T48" fmla="*/ 1537 w 2606"/>
                <a:gd name="T49" fmla="*/ 69 h 2518"/>
                <a:gd name="T50" fmla="*/ 1640 w 2606"/>
                <a:gd name="T51" fmla="*/ 197 h 2518"/>
                <a:gd name="T52" fmla="*/ 1685 w 2606"/>
                <a:gd name="T53" fmla="*/ 383 h 2518"/>
                <a:gd name="T54" fmla="*/ 2289 w 2606"/>
                <a:gd name="T55" fmla="*/ 839 h 2518"/>
                <a:gd name="T56" fmla="*/ 2464 w 2606"/>
                <a:gd name="T57" fmla="*/ 913 h 2518"/>
                <a:gd name="T58" fmla="*/ 2577 w 2606"/>
                <a:gd name="T59" fmla="*/ 1060 h 2518"/>
                <a:gd name="T60" fmla="*/ 2605 w 2606"/>
                <a:gd name="T61" fmla="*/ 1208 h 2518"/>
                <a:gd name="T62" fmla="*/ 2434 w 2606"/>
                <a:gd name="T63" fmla="*/ 2257 h 2518"/>
                <a:gd name="T64" fmla="*/ 2338 w 2606"/>
                <a:gd name="T65" fmla="*/ 2409 h 2518"/>
                <a:gd name="T66" fmla="*/ 2179 w 2606"/>
                <a:gd name="T67" fmla="*/ 2496 h 2518"/>
                <a:gd name="T68" fmla="*/ 916 w 2606"/>
                <a:gd name="T69" fmla="*/ 2518 h 2518"/>
                <a:gd name="T70" fmla="*/ 738 w 2606"/>
                <a:gd name="T71" fmla="*/ 2471 h 2518"/>
                <a:gd name="T72" fmla="*/ 628 w 2606"/>
                <a:gd name="T73" fmla="*/ 2454 h 2518"/>
                <a:gd name="T74" fmla="*/ 138 w 2606"/>
                <a:gd name="T75" fmla="*/ 2476 h 2518"/>
                <a:gd name="T76" fmla="*/ 41 w 2606"/>
                <a:gd name="T77" fmla="*/ 2436 h 2518"/>
                <a:gd name="T78" fmla="*/ 0 w 2606"/>
                <a:gd name="T79" fmla="*/ 2339 h 2518"/>
                <a:gd name="T80" fmla="*/ 24 w 2606"/>
                <a:gd name="T81" fmla="*/ 1045 h 2518"/>
                <a:gd name="T82" fmla="*/ 111 w 2606"/>
                <a:gd name="T83" fmla="*/ 987 h 2518"/>
                <a:gd name="T84" fmla="*/ 609 w 2606"/>
                <a:gd name="T85" fmla="*/ 996 h 2518"/>
                <a:gd name="T86" fmla="*/ 678 w 2606"/>
                <a:gd name="T87" fmla="*/ 1017 h 2518"/>
                <a:gd name="T88" fmla="*/ 722 w 2606"/>
                <a:gd name="T89" fmla="*/ 1003 h 2518"/>
                <a:gd name="T90" fmla="*/ 814 w 2606"/>
                <a:gd name="T91" fmla="*/ 961 h 2518"/>
                <a:gd name="T92" fmla="*/ 926 w 2606"/>
                <a:gd name="T93" fmla="*/ 887 h 2518"/>
                <a:gd name="T94" fmla="*/ 1029 w 2606"/>
                <a:gd name="T95" fmla="*/ 779 h 2518"/>
                <a:gd name="T96" fmla="*/ 1095 w 2606"/>
                <a:gd name="T97" fmla="*/ 630 h 2518"/>
                <a:gd name="T98" fmla="*/ 1106 w 2606"/>
                <a:gd name="T99" fmla="*/ 71 h 2518"/>
                <a:gd name="T100" fmla="*/ 1153 w 2606"/>
                <a:gd name="T101" fmla="*/ 21 h 2518"/>
                <a:gd name="T102" fmla="*/ 1206 w 2606"/>
                <a:gd name="T103" fmla="*/ 9 h 2518"/>
                <a:gd name="T104" fmla="*/ 1322 w 2606"/>
                <a:gd name="T105"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06" h="2518">
                  <a:moveTo>
                    <a:pt x="141" y="1124"/>
                  </a:moveTo>
                  <a:lnTo>
                    <a:pt x="141" y="2337"/>
                  </a:lnTo>
                  <a:lnTo>
                    <a:pt x="550" y="2337"/>
                  </a:lnTo>
                  <a:lnTo>
                    <a:pt x="550" y="1124"/>
                  </a:lnTo>
                  <a:lnTo>
                    <a:pt x="141" y="1124"/>
                  </a:lnTo>
                  <a:close/>
                  <a:moveTo>
                    <a:pt x="1318" y="139"/>
                  </a:moveTo>
                  <a:lnTo>
                    <a:pt x="1291" y="141"/>
                  </a:lnTo>
                  <a:lnTo>
                    <a:pt x="1266" y="142"/>
                  </a:lnTo>
                  <a:lnTo>
                    <a:pt x="1245" y="145"/>
                  </a:lnTo>
                  <a:lnTo>
                    <a:pt x="1245" y="541"/>
                  </a:lnTo>
                  <a:lnTo>
                    <a:pt x="1242" y="594"/>
                  </a:lnTo>
                  <a:lnTo>
                    <a:pt x="1235" y="645"/>
                  </a:lnTo>
                  <a:lnTo>
                    <a:pt x="1225" y="693"/>
                  </a:lnTo>
                  <a:lnTo>
                    <a:pt x="1210" y="738"/>
                  </a:lnTo>
                  <a:lnTo>
                    <a:pt x="1192" y="779"/>
                  </a:lnTo>
                  <a:lnTo>
                    <a:pt x="1171" y="820"/>
                  </a:lnTo>
                  <a:lnTo>
                    <a:pt x="1147" y="857"/>
                  </a:lnTo>
                  <a:lnTo>
                    <a:pt x="1121" y="892"/>
                  </a:lnTo>
                  <a:lnTo>
                    <a:pt x="1094" y="923"/>
                  </a:lnTo>
                  <a:lnTo>
                    <a:pt x="1064" y="953"/>
                  </a:lnTo>
                  <a:lnTo>
                    <a:pt x="1035" y="980"/>
                  </a:lnTo>
                  <a:lnTo>
                    <a:pt x="1004" y="1006"/>
                  </a:lnTo>
                  <a:lnTo>
                    <a:pt x="973" y="1028"/>
                  </a:lnTo>
                  <a:lnTo>
                    <a:pt x="942" y="1049"/>
                  </a:lnTo>
                  <a:lnTo>
                    <a:pt x="911" y="1067"/>
                  </a:lnTo>
                  <a:lnTo>
                    <a:pt x="881" y="1084"/>
                  </a:lnTo>
                  <a:lnTo>
                    <a:pt x="853" y="1099"/>
                  </a:lnTo>
                  <a:lnTo>
                    <a:pt x="826" y="1112"/>
                  </a:lnTo>
                  <a:lnTo>
                    <a:pt x="801" y="1122"/>
                  </a:lnTo>
                  <a:lnTo>
                    <a:pt x="779" y="1132"/>
                  </a:lnTo>
                  <a:lnTo>
                    <a:pt x="760" y="1139"/>
                  </a:lnTo>
                  <a:lnTo>
                    <a:pt x="743" y="1144"/>
                  </a:lnTo>
                  <a:lnTo>
                    <a:pt x="729" y="1149"/>
                  </a:lnTo>
                  <a:lnTo>
                    <a:pt x="721" y="1152"/>
                  </a:lnTo>
                  <a:lnTo>
                    <a:pt x="715" y="1153"/>
                  </a:lnTo>
                  <a:lnTo>
                    <a:pt x="703" y="1155"/>
                  </a:lnTo>
                  <a:lnTo>
                    <a:pt x="690" y="1155"/>
                  </a:lnTo>
                  <a:lnTo>
                    <a:pt x="690" y="2149"/>
                  </a:lnTo>
                  <a:lnTo>
                    <a:pt x="693" y="2186"/>
                  </a:lnTo>
                  <a:lnTo>
                    <a:pt x="702" y="2220"/>
                  </a:lnTo>
                  <a:lnTo>
                    <a:pt x="715" y="2253"/>
                  </a:lnTo>
                  <a:lnTo>
                    <a:pt x="733" y="2283"/>
                  </a:lnTo>
                  <a:lnTo>
                    <a:pt x="757" y="2309"/>
                  </a:lnTo>
                  <a:lnTo>
                    <a:pt x="783" y="2331"/>
                  </a:lnTo>
                  <a:lnTo>
                    <a:pt x="813" y="2350"/>
                  </a:lnTo>
                  <a:lnTo>
                    <a:pt x="844" y="2364"/>
                  </a:lnTo>
                  <a:lnTo>
                    <a:pt x="879" y="2373"/>
                  </a:lnTo>
                  <a:lnTo>
                    <a:pt x="916" y="2376"/>
                  </a:lnTo>
                  <a:lnTo>
                    <a:pt x="2022" y="2376"/>
                  </a:lnTo>
                  <a:lnTo>
                    <a:pt x="2068" y="2374"/>
                  </a:lnTo>
                  <a:lnTo>
                    <a:pt x="2111" y="2367"/>
                  </a:lnTo>
                  <a:lnTo>
                    <a:pt x="2150" y="2358"/>
                  </a:lnTo>
                  <a:lnTo>
                    <a:pt x="2185" y="2344"/>
                  </a:lnTo>
                  <a:lnTo>
                    <a:pt x="2215" y="2327"/>
                  </a:lnTo>
                  <a:lnTo>
                    <a:pt x="2242" y="2305"/>
                  </a:lnTo>
                  <a:lnTo>
                    <a:pt x="2265" y="2281"/>
                  </a:lnTo>
                  <a:lnTo>
                    <a:pt x="2284" y="2251"/>
                  </a:lnTo>
                  <a:lnTo>
                    <a:pt x="2299" y="2218"/>
                  </a:lnTo>
                  <a:lnTo>
                    <a:pt x="2310" y="2181"/>
                  </a:lnTo>
                  <a:lnTo>
                    <a:pt x="2318" y="2141"/>
                  </a:lnTo>
                  <a:lnTo>
                    <a:pt x="2318" y="2139"/>
                  </a:lnTo>
                  <a:lnTo>
                    <a:pt x="2466" y="1196"/>
                  </a:lnTo>
                  <a:lnTo>
                    <a:pt x="2461" y="1160"/>
                  </a:lnTo>
                  <a:lnTo>
                    <a:pt x="2453" y="1126"/>
                  </a:lnTo>
                  <a:lnTo>
                    <a:pt x="2439" y="1095"/>
                  </a:lnTo>
                  <a:lnTo>
                    <a:pt x="2420" y="1066"/>
                  </a:lnTo>
                  <a:lnTo>
                    <a:pt x="2398" y="1040"/>
                  </a:lnTo>
                  <a:lnTo>
                    <a:pt x="2372" y="1017"/>
                  </a:lnTo>
                  <a:lnTo>
                    <a:pt x="2342" y="1001"/>
                  </a:lnTo>
                  <a:lnTo>
                    <a:pt x="2310" y="987"/>
                  </a:lnTo>
                  <a:lnTo>
                    <a:pt x="2275" y="978"/>
                  </a:lnTo>
                  <a:lnTo>
                    <a:pt x="2239" y="975"/>
                  </a:lnTo>
                  <a:lnTo>
                    <a:pt x="1616" y="975"/>
                  </a:lnTo>
                  <a:lnTo>
                    <a:pt x="1598" y="973"/>
                  </a:lnTo>
                  <a:lnTo>
                    <a:pt x="1581" y="966"/>
                  </a:lnTo>
                  <a:lnTo>
                    <a:pt x="1566" y="955"/>
                  </a:lnTo>
                  <a:lnTo>
                    <a:pt x="1556" y="941"/>
                  </a:lnTo>
                  <a:lnTo>
                    <a:pt x="1548" y="924"/>
                  </a:lnTo>
                  <a:lnTo>
                    <a:pt x="1546" y="905"/>
                  </a:lnTo>
                  <a:lnTo>
                    <a:pt x="1546" y="438"/>
                  </a:lnTo>
                  <a:lnTo>
                    <a:pt x="1545" y="392"/>
                  </a:lnTo>
                  <a:lnTo>
                    <a:pt x="1541" y="351"/>
                  </a:lnTo>
                  <a:lnTo>
                    <a:pt x="1533" y="314"/>
                  </a:lnTo>
                  <a:lnTo>
                    <a:pt x="1523" y="280"/>
                  </a:lnTo>
                  <a:lnTo>
                    <a:pt x="1510" y="249"/>
                  </a:lnTo>
                  <a:lnTo>
                    <a:pt x="1494" y="223"/>
                  </a:lnTo>
                  <a:lnTo>
                    <a:pt x="1475" y="201"/>
                  </a:lnTo>
                  <a:lnTo>
                    <a:pt x="1453" y="182"/>
                  </a:lnTo>
                  <a:lnTo>
                    <a:pt x="1428" y="166"/>
                  </a:lnTo>
                  <a:lnTo>
                    <a:pt x="1401" y="154"/>
                  </a:lnTo>
                  <a:lnTo>
                    <a:pt x="1374" y="147"/>
                  </a:lnTo>
                  <a:lnTo>
                    <a:pt x="1345" y="142"/>
                  </a:lnTo>
                  <a:lnTo>
                    <a:pt x="1318" y="139"/>
                  </a:lnTo>
                  <a:close/>
                  <a:moveTo>
                    <a:pt x="1322" y="0"/>
                  </a:moveTo>
                  <a:lnTo>
                    <a:pt x="1357" y="3"/>
                  </a:lnTo>
                  <a:lnTo>
                    <a:pt x="1393" y="8"/>
                  </a:lnTo>
                  <a:lnTo>
                    <a:pt x="1430" y="17"/>
                  </a:lnTo>
                  <a:lnTo>
                    <a:pt x="1466" y="29"/>
                  </a:lnTo>
                  <a:lnTo>
                    <a:pt x="1502" y="46"/>
                  </a:lnTo>
                  <a:lnTo>
                    <a:pt x="1537" y="69"/>
                  </a:lnTo>
                  <a:lnTo>
                    <a:pt x="1568" y="95"/>
                  </a:lnTo>
                  <a:lnTo>
                    <a:pt x="1596" y="125"/>
                  </a:lnTo>
                  <a:lnTo>
                    <a:pt x="1620" y="158"/>
                  </a:lnTo>
                  <a:lnTo>
                    <a:pt x="1640" y="197"/>
                  </a:lnTo>
                  <a:lnTo>
                    <a:pt x="1657" y="237"/>
                  </a:lnTo>
                  <a:lnTo>
                    <a:pt x="1670" y="282"/>
                  </a:lnTo>
                  <a:lnTo>
                    <a:pt x="1679" y="331"/>
                  </a:lnTo>
                  <a:lnTo>
                    <a:pt x="1685" y="383"/>
                  </a:lnTo>
                  <a:lnTo>
                    <a:pt x="1687" y="438"/>
                  </a:lnTo>
                  <a:lnTo>
                    <a:pt x="1687" y="836"/>
                  </a:lnTo>
                  <a:lnTo>
                    <a:pt x="2239" y="836"/>
                  </a:lnTo>
                  <a:lnTo>
                    <a:pt x="2289" y="839"/>
                  </a:lnTo>
                  <a:lnTo>
                    <a:pt x="2337" y="849"/>
                  </a:lnTo>
                  <a:lnTo>
                    <a:pt x="2382" y="865"/>
                  </a:lnTo>
                  <a:lnTo>
                    <a:pt x="2424" y="886"/>
                  </a:lnTo>
                  <a:lnTo>
                    <a:pt x="2464" y="913"/>
                  </a:lnTo>
                  <a:lnTo>
                    <a:pt x="2498" y="943"/>
                  </a:lnTo>
                  <a:lnTo>
                    <a:pt x="2529" y="978"/>
                  </a:lnTo>
                  <a:lnTo>
                    <a:pt x="2555" y="1017"/>
                  </a:lnTo>
                  <a:lnTo>
                    <a:pt x="2577" y="1060"/>
                  </a:lnTo>
                  <a:lnTo>
                    <a:pt x="2592" y="1105"/>
                  </a:lnTo>
                  <a:lnTo>
                    <a:pt x="2602" y="1153"/>
                  </a:lnTo>
                  <a:lnTo>
                    <a:pt x="2606" y="1203"/>
                  </a:lnTo>
                  <a:lnTo>
                    <a:pt x="2605" y="1208"/>
                  </a:lnTo>
                  <a:lnTo>
                    <a:pt x="2605" y="1213"/>
                  </a:lnTo>
                  <a:lnTo>
                    <a:pt x="2456" y="2160"/>
                  </a:lnTo>
                  <a:lnTo>
                    <a:pt x="2448" y="2211"/>
                  </a:lnTo>
                  <a:lnTo>
                    <a:pt x="2434" y="2257"/>
                  </a:lnTo>
                  <a:lnTo>
                    <a:pt x="2416" y="2301"/>
                  </a:lnTo>
                  <a:lnTo>
                    <a:pt x="2395" y="2341"/>
                  </a:lnTo>
                  <a:lnTo>
                    <a:pt x="2368" y="2377"/>
                  </a:lnTo>
                  <a:lnTo>
                    <a:pt x="2338" y="2409"/>
                  </a:lnTo>
                  <a:lnTo>
                    <a:pt x="2304" y="2437"/>
                  </a:lnTo>
                  <a:lnTo>
                    <a:pt x="2266" y="2462"/>
                  </a:lnTo>
                  <a:lnTo>
                    <a:pt x="2225" y="2482"/>
                  </a:lnTo>
                  <a:lnTo>
                    <a:pt x="2179" y="2496"/>
                  </a:lnTo>
                  <a:lnTo>
                    <a:pt x="2130" y="2508"/>
                  </a:lnTo>
                  <a:lnTo>
                    <a:pt x="2078" y="2514"/>
                  </a:lnTo>
                  <a:lnTo>
                    <a:pt x="2022" y="2518"/>
                  </a:lnTo>
                  <a:lnTo>
                    <a:pt x="916" y="2518"/>
                  </a:lnTo>
                  <a:lnTo>
                    <a:pt x="869" y="2514"/>
                  </a:lnTo>
                  <a:lnTo>
                    <a:pt x="822" y="2505"/>
                  </a:lnTo>
                  <a:lnTo>
                    <a:pt x="779" y="2490"/>
                  </a:lnTo>
                  <a:lnTo>
                    <a:pt x="738" y="2471"/>
                  </a:lnTo>
                  <a:lnTo>
                    <a:pt x="700" y="2446"/>
                  </a:lnTo>
                  <a:lnTo>
                    <a:pt x="666" y="2417"/>
                  </a:lnTo>
                  <a:lnTo>
                    <a:pt x="648" y="2437"/>
                  </a:lnTo>
                  <a:lnTo>
                    <a:pt x="628" y="2454"/>
                  </a:lnTo>
                  <a:lnTo>
                    <a:pt x="604" y="2466"/>
                  </a:lnTo>
                  <a:lnTo>
                    <a:pt x="579" y="2474"/>
                  </a:lnTo>
                  <a:lnTo>
                    <a:pt x="552" y="2476"/>
                  </a:lnTo>
                  <a:lnTo>
                    <a:pt x="138" y="2476"/>
                  </a:lnTo>
                  <a:lnTo>
                    <a:pt x="111" y="2474"/>
                  </a:lnTo>
                  <a:lnTo>
                    <a:pt x="84" y="2466"/>
                  </a:lnTo>
                  <a:lnTo>
                    <a:pt x="61" y="2453"/>
                  </a:lnTo>
                  <a:lnTo>
                    <a:pt x="41" y="2436"/>
                  </a:lnTo>
                  <a:lnTo>
                    <a:pt x="24" y="2416"/>
                  </a:lnTo>
                  <a:lnTo>
                    <a:pt x="12" y="2393"/>
                  </a:lnTo>
                  <a:lnTo>
                    <a:pt x="3" y="2366"/>
                  </a:lnTo>
                  <a:lnTo>
                    <a:pt x="0" y="2339"/>
                  </a:lnTo>
                  <a:lnTo>
                    <a:pt x="0" y="1123"/>
                  </a:lnTo>
                  <a:lnTo>
                    <a:pt x="3" y="1095"/>
                  </a:lnTo>
                  <a:lnTo>
                    <a:pt x="12" y="1069"/>
                  </a:lnTo>
                  <a:lnTo>
                    <a:pt x="24" y="1045"/>
                  </a:lnTo>
                  <a:lnTo>
                    <a:pt x="41" y="1025"/>
                  </a:lnTo>
                  <a:lnTo>
                    <a:pt x="61" y="1008"/>
                  </a:lnTo>
                  <a:lnTo>
                    <a:pt x="84" y="995"/>
                  </a:lnTo>
                  <a:lnTo>
                    <a:pt x="111" y="987"/>
                  </a:lnTo>
                  <a:lnTo>
                    <a:pt x="138" y="984"/>
                  </a:lnTo>
                  <a:lnTo>
                    <a:pt x="552" y="984"/>
                  </a:lnTo>
                  <a:lnTo>
                    <a:pt x="581" y="987"/>
                  </a:lnTo>
                  <a:lnTo>
                    <a:pt x="609" y="996"/>
                  </a:lnTo>
                  <a:lnTo>
                    <a:pt x="634" y="1011"/>
                  </a:lnTo>
                  <a:lnTo>
                    <a:pt x="655" y="1030"/>
                  </a:lnTo>
                  <a:lnTo>
                    <a:pt x="666" y="1023"/>
                  </a:lnTo>
                  <a:lnTo>
                    <a:pt x="678" y="1017"/>
                  </a:lnTo>
                  <a:lnTo>
                    <a:pt x="683" y="1016"/>
                  </a:lnTo>
                  <a:lnTo>
                    <a:pt x="692" y="1013"/>
                  </a:lnTo>
                  <a:lnTo>
                    <a:pt x="705" y="1009"/>
                  </a:lnTo>
                  <a:lnTo>
                    <a:pt x="722" y="1003"/>
                  </a:lnTo>
                  <a:lnTo>
                    <a:pt x="741" y="995"/>
                  </a:lnTo>
                  <a:lnTo>
                    <a:pt x="763" y="986"/>
                  </a:lnTo>
                  <a:lnTo>
                    <a:pt x="787" y="974"/>
                  </a:lnTo>
                  <a:lnTo>
                    <a:pt x="814" y="961"/>
                  </a:lnTo>
                  <a:lnTo>
                    <a:pt x="841" y="946"/>
                  </a:lnTo>
                  <a:lnTo>
                    <a:pt x="869" y="929"/>
                  </a:lnTo>
                  <a:lnTo>
                    <a:pt x="897" y="910"/>
                  </a:lnTo>
                  <a:lnTo>
                    <a:pt x="926" y="887"/>
                  </a:lnTo>
                  <a:lnTo>
                    <a:pt x="953" y="864"/>
                  </a:lnTo>
                  <a:lnTo>
                    <a:pt x="981" y="839"/>
                  </a:lnTo>
                  <a:lnTo>
                    <a:pt x="1006" y="810"/>
                  </a:lnTo>
                  <a:lnTo>
                    <a:pt x="1029" y="779"/>
                  </a:lnTo>
                  <a:lnTo>
                    <a:pt x="1050" y="746"/>
                  </a:lnTo>
                  <a:lnTo>
                    <a:pt x="1068" y="710"/>
                  </a:lnTo>
                  <a:lnTo>
                    <a:pt x="1083" y="672"/>
                  </a:lnTo>
                  <a:lnTo>
                    <a:pt x="1095" y="630"/>
                  </a:lnTo>
                  <a:lnTo>
                    <a:pt x="1102" y="587"/>
                  </a:lnTo>
                  <a:lnTo>
                    <a:pt x="1104" y="540"/>
                  </a:lnTo>
                  <a:lnTo>
                    <a:pt x="1104" y="88"/>
                  </a:lnTo>
                  <a:lnTo>
                    <a:pt x="1106" y="71"/>
                  </a:lnTo>
                  <a:lnTo>
                    <a:pt x="1113" y="54"/>
                  </a:lnTo>
                  <a:lnTo>
                    <a:pt x="1123" y="40"/>
                  </a:lnTo>
                  <a:lnTo>
                    <a:pt x="1137" y="29"/>
                  </a:lnTo>
                  <a:lnTo>
                    <a:pt x="1153" y="21"/>
                  </a:lnTo>
                  <a:lnTo>
                    <a:pt x="1158" y="20"/>
                  </a:lnTo>
                  <a:lnTo>
                    <a:pt x="1169" y="17"/>
                  </a:lnTo>
                  <a:lnTo>
                    <a:pt x="1185" y="14"/>
                  </a:lnTo>
                  <a:lnTo>
                    <a:pt x="1206" y="9"/>
                  </a:lnTo>
                  <a:lnTo>
                    <a:pt x="1230" y="5"/>
                  </a:lnTo>
                  <a:lnTo>
                    <a:pt x="1259" y="2"/>
                  </a:lnTo>
                  <a:lnTo>
                    <a:pt x="1289" y="1"/>
                  </a:lnTo>
                  <a:lnTo>
                    <a:pt x="1322"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grpSp>
      <p:grpSp>
        <p:nvGrpSpPr>
          <p:cNvPr id="173" name="组合 172"/>
          <p:cNvGrpSpPr/>
          <p:nvPr/>
        </p:nvGrpSpPr>
        <p:grpSpPr>
          <a:xfrm>
            <a:off x="6348743" y="1010088"/>
            <a:ext cx="2853110" cy="1782598"/>
            <a:chOff x="5708490" y="990334"/>
            <a:chExt cx="2853110" cy="1782598"/>
          </a:xfrm>
        </p:grpSpPr>
        <p:sp>
          <p:nvSpPr>
            <p:cNvPr id="81" name="Text Box 10"/>
            <p:cNvSpPr txBox="1">
              <a:spLocks noChangeArrowheads="1"/>
            </p:cNvSpPr>
            <p:nvPr/>
          </p:nvSpPr>
          <p:spPr bwMode="auto">
            <a:xfrm>
              <a:off x="5765580" y="2404316"/>
              <a:ext cx="2530938" cy="229422"/>
            </a:xfrm>
            <a:prstGeom prst="rect">
              <a:avLst/>
            </a:prstGeom>
            <a:noFill/>
            <a:ln w="9525">
              <a:noFill/>
              <a:miter lim="800000"/>
            </a:ln>
          </p:spPr>
          <p:txBody>
            <a:bodyPr wrap="square" lIns="45720" tIns="22860" rIns="45720" bIns="22860">
              <a:spAutoFit/>
            </a:bodyPr>
            <a:lstStyle/>
            <a:p>
              <a:pPr algn="ct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IOC</a:t>
              </a: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a:t>
              </a: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AOP</a:t>
              </a: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实现，解耦支撑，可配置对象管理</a:t>
              </a:r>
              <a:endPar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82" name="Text Box 10"/>
            <p:cNvSpPr txBox="1">
              <a:spLocks noChangeArrowheads="1"/>
            </p:cNvSpPr>
            <p:nvPr/>
          </p:nvSpPr>
          <p:spPr bwMode="auto">
            <a:xfrm>
              <a:off x="5871012" y="1576114"/>
              <a:ext cx="96915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采用技术</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sp>
          <p:nvSpPr>
            <p:cNvPr id="83" name="Text Box 10"/>
            <p:cNvSpPr txBox="1">
              <a:spLocks noChangeArrowheads="1"/>
            </p:cNvSpPr>
            <p:nvPr/>
          </p:nvSpPr>
          <p:spPr bwMode="auto">
            <a:xfrm>
              <a:off x="5871012" y="2076964"/>
              <a:ext cx="62051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决策理由</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sp>
          <p:nvSpPr>
            <p:cNvPr id="84" name="MH_SubTitle_1"/>
            <p:cNvSpPr/>
            <p:nvPr>
              <p:custDataLst>
                <p:tags r:id="rId9"/>
              </p:custDataLst>
            </p:nvPr>
          </p:nvSpPr>
          <p:spPr bwMode="auto">
            <a:xfrm>
              <a:off x="5724015" y="990334"/>
              <a:ext cx="2572503" cy="1782598"/>
            </a:xfrm>
            <a:custGeom>
              <a:avLst/>
              <a:gdLst>
                <a:gd name="connsiteX0" fmla="*/ 1154681 w 2309360"/>
                <a:gd name="connsiteY0" fmla="*/ 0 h 1666434"/>
                <a:gd name="connsiteX1" fmla="*/ 1530338 w 2309360"/>
                <a:gd name="connsiteY1" fmla="*/ 360555 h 1666434"/>
                <a:gd name="connsiteX2" fmla="*/ 2309360 w 2309360"/>
                <a:gd name="connsiteY2" fmla="*/ 360555 h 1666434"/>
                <a:gd name="connsiteX3" fmla="*/ 2309360 w 2309360"/>
                <a:gd name="connsiteY3" fmla="*/ 1666434 h 1666434"/>
                <a:gd name="connsiteX4" fmla="*/ 0 w 2309360"/>
                <a:gd name="connsiteY4" fmla="*/ 1666434 h 1666434"/>
                <a:gd name="connsiteX5" fmla="*/ 0 w 2309360"/>
                <a:gd name="connsiteY5" fmla="*/ 360555 h 1666434"/>
                <a:gd name="connsiteX6" fmla="*/ 779023 w 2309360"/>
                <a:gd name="connsiteY6" fmla="*/ 360555 h 166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9360" h="1666434">
                  <a:moveTo>
                    <a:pt x="1154681" y="0"/>
                  </a:moveTo>
                  <a:lnTo>
                    <a:pt x="1530338" y="360555"/>
                  </a:lnTo>
                  <a:lnTo>
                    <a:pt x="2309360" y="360555"/>
                  </a:lnTo>
                  <a:lnTo>
                    <a:pt x="2309360" y="1666434"/>
                  </a:lnTo>
                  <a:lnTo>
                    <a:pt x="0" y="1666434"/>
                  </a:lnTo>
                  <a:lnTo>
                    <a:pt x="0" y="360555"/>
                  </a:lnTo>
                  <a:lnTo>
                    <a:pt x="779023" y="360555"/>
                  </a:lnTo>
                  <a:close/>
                </a:path>
              </a:pathLst>
            </a:custGeom>
            <a:noFill/>
            <a:ln w="19050" cap="flat" cmpd="sng" algn="ctr">
              <a:solidFill>
                <a:srgbClr val="9BBD59"/>
              </a:solidFill>
              <a:prstDash val="solid"/>
            </a:ln>
            <a:effectLst/>
          </p:spPr>
          <p:txBody>
            <a:bodyPr lIns="0" tIns="459000" rIns="0" bIns="0" anchor="ctr">
              <a:normAutofit/>
            </a:bodyPr>
            <a:lstStyle/>
            <a:p>
              <a:pPr algn="ctr" defTabSz="914400">
                <a:lnSpc>
                  <a:spcPct val="120000"/>
                </a:lnSpc>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85" name="MH_Other_2"/>
            <p:cNvSpPr/>
            <p:nvPr>
              <p:custDataLst>
                <p:tags r:id="rId10"/>
              </p:custDataLst>
            </p:nvPr>
          </p:nvSpPr>
          <p:spPr bwMode="auto">
            <a:xfrm>
              <a:off x="6602295" y="1075564"/>
              <a:ext cx="812171" cy="763453"/>
            </a:xfrm>
            <a:prstGeom prst="diamond">
              <a:avLst/>
            </a:prstGeom>
            <a:solidFill>
              <a:srgbClr val="9BBD59"/>
            </a:solidFill>
            <a:ln w="12700" cap="flat" cmpd="sng" algn="ctr">
              <a:noFill/>
              <a:prstDash val="solid"/>
              <a:miter lim="800000"/>
            </a:ln>
            <a:effectLst>
              <a:outerShdw blurRad="63500" algn="ctr" rotWithShape="0">
                <a:prstClr val="black">
                  <a:alpha val="40000"/>
                </a:prstClr>
              </a:outerShdw>
            </a:effectLst>
          </p:spPr>
          <p:txBody>
            <a:bodyPr anchor="ctr"/>
            <a:lstStyle/>
            <a:p>
              <a:pPr algn="ctr" defTabSz="914400">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86" name="Text Box 10"/>
            <p:cNvSpPr txBox="1">
              <a:spLocks noChangeArrowheads="1"/>
            </p:cNvSpPr>
            <p:nvPr/>
          </p:nvSpPr>
          <p:spPr bwMode="auto">
            <a:xfrm>
              <a:off x="5830523" y="1791622"/>
              <a:ext cx="2731077" cy="229422"/>
            </a:xfrm>
            <a:prstGeom prst="rect">
              <a:avLst/>
            </a:prstGeom>
            <a:noFill/>
            <a:ln w="9525">
              <a:noFill/>
              <a:miter lim="800000"/>
            </a:ln>
          </p:spPr>
          <p:txBody>
            <a:bodyPr wrap="square" lIns="45720" tIns="22860" rIns="45720" bIns="22860">
              <a:spAutoFit/>
            </a:bodyPr>
            <a:lstStyle/>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Spring Framework 5.0</a:t>
              </a:r>
            </a:p>
          </p:txBody>
        </p:sp>
        <p:sp>
          <p:nvSpPr>
            <p:cNvPr id="87" name="Text Box 10"/>
            <p:cNvSpPr txBox="1">
              <a:spLocks noChangeArrowheads="1"/>
            </p:cNvSpPr>
            <p:nvPr/>
          </p:nvSpPr>
          <p:spPr bwMode="auto">
            <a:xfrm>
              <a:off x="5708490" y="1032900"/>
              <a:ext cx="1481828" cy="290529"/>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200" dirty="0">
                  <a:solidFill>
                    <a:srgbClr val="9BBD59"/>
                  </a:solidFill>
                  <a:latin typeface="微软雅黑" panose="020B0503020204020204" pitchFamily="34" charset="-122"/>
                  <a:ea typeface="微软雅黑" panose="020B0503020204020204" pitchFamily="34" charset="-122"/>
                </a:rPr>
                <a:t>业务逻辑层</a:t>
              </a:r>
              <a:endParaRPr lang="en-US" altLang="zh-CN" sz="1200" b="1" kern="0" dirty="0">
                <a:solidFill>
                  <a:srgbClr val="9BBD59"/>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grpSp>
          <p:nvGrpSpPr>
            <p:cNvPr id="88" name="Group 40"/>
            <p:cNvGrpSpPr/>
            <p:nvPr/>
          </p:nvGrpSpPr>
          <p:grpSpPr>
            <a:xfrm>
              <a:off x="6799131" y="1267927"/>
              <a:ext cx="437112" cy="285275"/>
              <a:chOff x="685800" y="5899150"/>
              <a:chExt cx="550863" cy="311150"/>
            </a:xfrm>
            <a:solidFill>
              <a:schemeClr val="bg1"/>
            </a:solidFill>
          </p:grpSpPr>
          <p:sp>
            <p:nvSpPr>
              <p:cNvPr id="89" name="Freeform 572"/>
              <p:cNvSpPr/>
              <p:nvPr/>
            </p:nvSpPr>
            <p:spPr bwMode="auto">
              <a:xfrm>
                <a:off x="1068388" y="5965825"/>
                <a:ext cx="168275" cy="244475"/>
              </a:xfrm>
              <a:custGeom>
                <a:avLst/>
                <a:gdLst>
                  <a:gd name="T0" fmla="*/ 409 w 1059"/>
                  <a:gd name="T1" fmla="*/ 2 h 1545"/>
                  <a:gd name="T2" fmla="*/ 524 w 1059"/>
                  <a:gd name="T3" fmla="*/ 43 h 1545"/>
                  <a:gd name="T4" fmla="*/ 613 w 1059"/>
                  <a:gd name="T5" fmla="*/ 121 h 1545"/>
                  <a:gd name="T6" fmla="*/ 666 w 1059"/>
                  <a:gd name="T7" fmla="*/ 229 h 1545"/>
                  <a:gd name="T8" fmla="*/ 678 w 1059"/>
                  <a:gd name="T9" fmla="*/ 578 h 1545"/>
                  <a:gd name="T10" fmla="*/ 658 w 1059"/>
                  <a:gd name="T11" fmla="*/ 664 h 1545"/>
                  <a:gd name="T12" fmla="*/ 624 w 1059"/>
                  <a:gd name="T13" fmla="*/ 901 h 1545"/>
                  <a:gd name="T14" fmla="*/ 706 w 1059"/>
                  <a:gd name="T15" fmla="*/ 946 h 1545"/>
                  <a:gd name="T16" fmla="*/ 817 w 1059"/>
                  <a:gd name="T17" fmla="*/ 1014 h 1545"/>
                  <a:gd name="T18" fmla="*/ 943 w 1059"/>
                  <a:gd name="T19" fmla="*/ 1104 h 1545"/>
                  <a:gd name="T20" fmla="*/ 1025 w 1059"/>
                  <a:gd name="T21" fmla="*/ 1181 h 1545"/>
                  <a:gd name="T22" fmla="*/ 1057 w 1059"/>
                  <a:gd name="T23" fmla="*/ 1262 h 1545"/>
                  <a:gd name="T24" fmla="*/ 1056 w 1059"/>
                  <a:gd name="T25" fmla="*/ 1494 h 1545"/>
                  <a:gd name="T26" fmla="*/ 1024 w 1059"/>
                  <a:gd name="T27" fmla="*/ 1536 h 1545"/>
                  <a:gd name="T28" fmla="*/ 969 w 1059"/>
                  <a:gd name="T29" fmla="*/ 1543 h 1545"/>
                  <a:gd name="T30" fmla="*/ 928 w 1059"/>
                  <a:gd name="T31" fmla="*/ 1511 h 1545"/>
                  <a:gd name="T32" fmla="*/ 918 w 1059"/>
                  <a:gd name="T33" fmla="*/ 1292 h 1545"/>
                  <a:gd name="T34" fmla="*/ 896 w 1059"/>
                  <a:gd name="T35" fmla="*/ 1246 h 1545"/>
                  <a:gd name="T36" fmla="*/ 786 w 1059"/>
                  <a:gd name="T37" fmla="*/ 1162 h 1545"/>
                  <a:gd name="T38" fmla="*/ 682 w 1059"/>
                  <a:gd name="T39" fmla="*/ 1094 h 1545"/>
                  <a:gd name="T40" fmla="*/ 597 w 1059"/>
                  <a:gd name="T41" fmla="*/ 1045 h 1545"/>
                  <a:gd name="T42" fmla="*/ 541 w 1059"/>
                  <a:gd name="T43" fmla="*/ 1015 h 1545"/>
                  <a:gd name="T44" fmla="*/ 502 w 1059"/>
                  <a:gd name="T45" fmla="*/ 987 h 1545"/>
                  <a:gd name="T46" fmla="*/ 485 w 1059"/>
                  <a:gd name="T47" fmla="*/ 937 h 1545"/>
                  <a:gd name="T48" fmla="*/ 492 w 1059"/>
                  <a:gd name="T49" fmla="*/ 645 h 1545"/>
                  <a:gd name="T50" fmla="*/ 528 w 1059"/>
                  <a:gd name="T51" fmla="*/ 609 h 1545"/>
                  <a:gd name="T52" fmla="*/ 539 w 1059"/>
                  <a:gd name="T53" fmla="*/ 311 h 1545"/>
                  <a:gd name="T54" fmla="*/ 516 w 1059"/>
                  <a:gd name="T55" fmla="*/ 225 h 1545"/>
                  <a:gd name="T56" fmla="*/ 454 w 1059"/>
                  <a:gd name="T57" fmla="*/ 164 h 1545"/>
                  <a:gd name="T58" fmla="*/ 368 w 1059"/>
                  <a:gd name="T59" fmla="*/ 141 h 1545"/>
                  <a:gd name="T60" fmla="*/ 251 w 1059"/>
                  <a:gd name="T61" fmla="*/ 151 h 1545"/>
                  <a:gd name="T62" fmla="*/ 180 w 1059"/>
                  <a:gd name="T63" fmla="*/ 201 h 1545"/>
                  <a:gd name="T64" fmla="*/ 143 w 1059"/>
                  <a:gd name="T65" fmla="*/ 280 h 1545"/>
                  <a:gd name="T66" fmla="*/ 143 w 1059"/>
                  <a:gd name="T67" fmla="*/ 595 h 1545"/>
                  <a:gd name="T68" fmla="*/ 176 w 1059"/>
                  <a:gd name="T69" fmla="*/ 632 h 1545"/>
                  <a:gd name="T70" fmla="*/ 194 w 1059"/>
                  <a:gd name="T71" fmla="*/ 679 h 1545"/>
                  <a:gd name="T72" fmla="*/ 184 w 1059"/>
                  <a:gd name="T73" fmla="*/ 838 h 1545"/>
                  <a:gd name="T74" fmla="*/ 142 w 1059"/>
                  <a:gd name="T75" fmla="*/ 870 h 1545"/>
                  <a:gd name="T76" fmla="*/ 88 w 1059"/>
                  <a:gd name="T77" fmla="*/ 864 h 1545"/>
                  <a:gd name="T78" fmla="*/ 56 w 1059"/>
                  <a:gd name="T79" fmla="*/ 822 h 1545"/>
                  <a:gd name="T80" fmla="*/ 35 w 1059"/>
                  <a:gd name="T81" fmla="*/ 688 h 1545"/>
                  <a:gd name="T82" fmla="*/ 2 w 1059"/>
                  <a:gd name="T83" fmla="*/ 608 h 1545"/>
                  <a:gd name="T84" fmla="*/ 3 w 1059"/>
                  <a:gd name="T85" fmla="*/ 269 h 1545"/>
                  <a:gd name="T86" fmla="*/ 42 w 1059"/>
                  <a:gd name="T87" fmla="*/ 155 h 1545"/>
                  <a:gd name="T88" fmla="*/ 120 w 1059"/>
                  <a:gd name="T89" fmla="*/ 65 h 1545"/>
                  <a:gd name="T90" fmla="*/ 228 w 1059"/>
                  <a:gd name="T91" fmla="*/ 11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9" h="1545">
                    <a:moveTo>
                      <a:pt x="310" y="0"/>
                    </a:moveTo>
                    <a:lnTo>
                      <a:pt x="368" y="0"/>
                    </a:lnTo>
                    <a:lnTo>
                      <a:pt x="409" y="2"/>
                    </a:lnTo>
                    <a:lnTo>
                      <a:pt x="450" y="11"/>
                    </a:lnTo>
                    <a:lnTo>
                      <a:pt x="488" y="25"/>
                    </a:lnTo>
                    <a:lnTo>
                      <a:pt x="524" y="43"/>
                    </a:lnTo>
                    <a:lnTo>
                      <a:pt x="557" y="65"/>
                    </a:lnTo>
                    <a:lnTo>
                      <a:pt x="586" y="91"/>
                    </a:lnTo>
                    <a:lnTo>
                      <a:pt x="613" y="121"/>
                    </a:lnTo>
                    <a:lnTo>
                      <a:pt x="636" y="154"/>
                    </a:lnTo>
                    <a:lnTo>
                      <a:pt x="654" y="190"/>
                    </a:lnTo>
                    <a:lnTo>
                      <a:pt x="666" y="229"/>
                    </a:lnTo>
                    <a:lnTo>
                      <a:pt x="675" y="269"/>
                    </a:lnTo>
                    <a:lnTo>
                      <a:pt x="678" y="311"/>
                    </a:lnTo>
                    <a:lnTo>
                      <a:pt x="678" y="578"/>
                    </a:lnTo>
                    <a:lnTo>
                      <a:pt x="676" y="608"/>
                    </a:lnTo>
                    <a:lnTo>
                      <a:pt x="668" y="637"/>
                    </a:lnTo>
                    <a:lnTo>
                      <a:pt x="658" y="664"/>
                    </a:lnTo>
                    <a:lnTo>
                      <a:pt x="643" y="688"/>
                    </a:lnTo>
                    <a:lnTo>
                      <a:pt x="624" y="712"/>
                    </a:lnTo>
                    <a:lnTo>
                      <a:pt x="624" y="901"/>
                    </a:lnTo>
                    <a:lnTo>
                      <a:pt x="647" y="913"/>
                    </a:lnTo>
                    <a:lnTo>
                      <a:pt x="675" y="928"/>
                    </a:lnTo>
                    <a:lnTo>
                      <a:pt x="706" y="946"/>
                    </a:lnTo>
                    <a:lnTo>
                      <a:pt x="740" y="966"/>
                    </a:lnTo>
                    <a:lnTo>
                      <a:pt x="778" y="989"/>
                    </a:lnTo>
                    <a:lnTo>
                      <a:pt x="817" y="1014"/>
                    </a:lnTo>
                    <a:lnTo>
                      <a:pt x="858" y="1041"/>
                    </a:lnTo>
                    <a:lnTo>
                      <a:pt x="900" y="1071"/>
                    </a:lnTo>
                    <a:lnTo>
                      <a:pt x="943" y="1104"/>
                    </a:lnTo>
                    <a:lnTo>
                      <a:pt x="985" y="1138"/>
                    </a:lnTo>
                    <a:lnTo>
                      <a:pt x="1007" y="1158"/>
                    </a:lnTo>
                    <a:lnTo>
                      <a:pt x="1025" y="1181"/>
                    </a:lnTo>
                    <a:lnTo>
                      <a:pt x="1040" y="1206"/>
                    </a:lnTo>
                    <a:lnTo>
                      <a:pt x="1050" y="1234"/>
                    </a:lnTo>
                    <a:lnTo>
                      <a:pt x="1057" y="1262"/>
                    </a:lnTo>
                    <a:lnTo>
                      <a:pt x="1059" y="1292"/>
                    </a:lnTo>
                    <a:lnTo>
                      <a:pt x="1059" y="1475"/>
                    </a:lnTo>
                    <a:lnTo>
                      <a:pt x="1056" y="1494"/>
                    </a:lnTo>
                    <a:lnTo>
                      <a:pt x="1049" y="1511"/>
                    </a:lnTo>
                    <a:lnTo>
                      <a:pt x="1038" y="1525"/>
                    </a:lnTo>
                    <a:lnTo>
                      <a:pt x="1024" y="1536"/>
                    </a:lnTo>
                    <a:lnTo>
                      <a:pt x="1007" y="1543"/>
                    </a:lnTo>
                    <a:lnTo>
                      <a:pt x="988" y="1545"/>
                    </a:lnTo>
                    <a:lnTo>
                      <a:pt x="969" y="1543"/>
                    </a:lnTo>
                    <a:lnTo>
                      <a:pt x="952" y="1536"/>
                    </a:lnTo>
                    <a:lnTo>
                      <a:pt x="938" y="1525"/>
                    </a:lnTo>
                    <a:lnTo>
                      <a:pt x="928" y="1511"/>
                    </a:lnTo>
                    <a:lnTo>
                      <a:pt x="921" y="1494"/>
                    </a:lnTo>
                    <a:lnTo>
                      <a:pt x="918" y="1475"/>
                    </a:lnTo>
                    <a:lnTo>
                      <a:pt x="918" y="1292"/>
                    </a:lnTo>
                    <a:lnTo>
                      <a:pt x="915" y="1274"/>
                    </a:lnTo>
                    <a:lnTo>
                      <a:pt x="908" y="1259"/>
                    </a:lnTo>
                    <a:lnTo>
                      <a:pt x="896" y="1246"/>
                    </a:lnTo>
                    <a:lnTo>
                      <a:pt x="859" y="1216"/>
                    </a:lnTo>
                    <a:lnTo>
                      <a:pt x="822" y="1188"/>
                    </a:lnTo>
                    <a:lnTo>
                      <a:pt x="786" y="1162"/>
                    </a:lnTo>
                    <a:lnTo>
                      <a:pt x="750" y="1138"/>
                    </a:lnTo>
                    <a:lnTo>
                      <a:pt x="715" y="1115"/>
                    </a:lnTo>
                    <a:lnTo>
                      <a:pt x="682" y="1094"/>
                    </a:lnTo>
                    <a:lnTo>
                      <a:pt x="651" y="1075"/>
                    </a:lnTo>
                    <a:lnTo>
                      <a:pt x="622" y="1059"/>
                    </a:lnTo>
                    <a:lnTo>
                      <a:pt x="597" y="1045"/>
                    </a:lnTo>
                    <a:lnTo>
                      <a:pt x="574" y="1033"/>
                    </a:lnTo>
                    <a:lnTo>
                      <a:pt x="556" y="1022"/>
                    </a:lnTo>
                    <a:lnTo>
                      <a:pt x="541" y="1015"/>
                    </a:lnTo>
                    <a:lnTo>
                      <a:pt x="530" y="1010"/>
                    </a:lnTo>
                    <a:lnTo>
                      <a:pt x="515" y="1000"/>
                    </a:lnTo>
                    <a:lnTo>
                      <a:pt x="502" y="987"/>
                    </a:lnTo>
                    <a:lnTo>
                      <a:pt x="492" y="972"/>
                    </a:lnTo>
                    <a:lnTo>
                      <a:pt x="486" y="955"/>
                    </a:lnTo>
                    <a:lnTo>
                      <a:pt x="485" y="937"/>
                    </a:lnTo>
                    <a:lnTo>
                      <a:pt x="485" y="679"/>
                    </a:lnTo>
                    <a:lnTo>
                      <a:pt x="486" y="662"/>
                    </a:lnTo>
                    <a:lnTo>
                      <a:pt x="492" y="645"/>
                    </a:lnTo>
                    <a:lnTo>
                      <a:pt x="503" y="631"/>
                    </a:lnTo>
                    <a:lnTo>
                      <a:pt x="516" y="621"/>
                    </a:lnTo>
                    <a:lnTo>
                      <a:pt x="528" y="609"/>
                    </a:lnTo>
                    <a:lnTo>
                      <a:pt x="536" y="595"/>
                    </a:lnTo>
                    <a:lnTo>
                      <a:pt x="539" y="578"/>
                    </a:lnTo>
                    <a:lnTo>
                      <a:pt x="539" y="311"/>
                    </a:lnTo>
                    <a:lnTo>
                      <a:pt x="536" y="280"/>
                    </a:lnTo>
                    <a:lnTo>
                      <a:pt x="527" y="252"/>
                    </a:lnTo>
                    <a:lnTo>
                      <a:pt x="516" y="225"/>
                    </a:lnTo>
                    <a:lnTo>
                      <a:pt x="499" y="201"/>
                    </a:lnTo>
                    <a:lnTo>
                      <a:pt x="478" y="181"/>
                    </a:lnTo>
                    <a:lnTo>
                      <a:pt x="454" y="164"/>
                    </a:lnTo>
                    <a:lnTo>
                      <a:pt x="428" y="151"/>
                    </a:lnTo>
                    <a:lnTo>
                      <a:pt x="399" y="143"/>
                    </a:lnTo>
                    <a:lnTo>
                      <a:pt x="368" y="141"/>
                    </a:lnTo>
                    <a:lnTo>
                      <a:pt x="311" y="141"/>
                    </a:lnTo>
                    <a:lnTo>
                      <a:pt x="280" y="143"/>
                    </a:lnTo>
                    <a:lnTo>
                      <a:pt x="251" y="151"/>
                    </a:lnTo>
                    <a:lnTo>
                      <a:pt x="225" y="164"/>
                    </a:lnTo>
                    <a:lnTo>
                      <a:pt x="201" y="181"/>
                    </a:lnTo>
                    <a:lnTo>
                      <a:pt x="180" y="201"/>
                    </a:lnTo>
                    <a:lnTo>
                      <a:pt x="163" y="225"/>
                    </a:lnTo>
                    <a:lnTo>
                      <a:pt x="151" y="252"/>
                    </a:lnTo>
                    <a:lnTo>
                      <a:pt x="143" y="280"/>
                    </a:lnTo>
                    <a:lnTo>
                      <a:pt x="140" y="311"/>
                    </a:lnTo>
                    <a:lnTo>
                      <a:pt x="140" y="580"/>
                    </a:lnTo>
                    <a:lnTo>
                      <a:pt x="143" y="595"/>
                    </a:lnTo>
                    <a:lnTo>
                      <a:pt x="151" y="610"/>
                    </a:lnTo>
                    <a:lnTo>
                      <a:pt x="163" y="621"/>
                    </a:lnTo>
                    <a:lnTo>
                      <a:pt x="176" y="632"/>
                    </a:lnTo>
                    <a:lnTo>
                      <a:pt x="186" y="646"/>
                    </a:lnTo>
                    <a:lnTo>
                      <a:pt x="192" y="662"/>
                    </a:lnTo>
                    <a:lnTo>
                      <a:pt x="194" y="679"/>
                    </a:lnTo>
                    <a:lnTo>
                      <a:pt x="194" y="803"/>
                    </a:lnTo>
                    <a:lnTo>
                      <a:pt x="192" y="822"/>
                    </a:lnTo>
                    <a:lnTo>
                      <a:pt x="184" y="838"/>
                    </a:lnTo>
                    <a:lnTo>
                      <a:pt x="174" y="852"/>
                    </a:lnTo>
                    <a:lnTo>
                      <a:pt x="159" y="864"/>
                    </a:lnTo>
                    <a:lnTo>
                      <a:pt x="142" y="870"/>
                    </a:lnTo>
                    <a:lnTo>
                      <a:pt x="124" y="873"/>
                    </a:lnTo>
                    <a:lnTo>
                      <a:pt x="105" y="870"/>
                    </a:lnTo>
                    <a:lnTo>
                      <a:pt x="88" y="864"/>
                    </a:lnTo>
                    <a:lnTo>
                      <a:pt x="74" y="852"/>
                    </a:lnTo>
                    <a:lnTo>
                      <a:pt x="63" y="838"/>
                    </a:lnTo>
                    <a:lnTo>
                      <a:pt x="56" y="822"/>
                    </a:lnTo>
                    <a:lnTo>
                      <a:pt x="54" y="803"/>
                    </a:lnTo>
                    <a:lnTo>
                      <a:pt x="54" y="712"/>
                    </a:lnTo>
                    <a:lnTo>
                      <a:pt x="35" y="688"/>
                    </a:lnTo>
                    <a:lnTo>
                      <a:pt x="20" y="664"/>
                    </a:lnTo>
                    <a:lnTo>
                      <a:pt x="9" y="637"/>
                    </a:lnTo>
                    <a:lnTo>
                      <a:pt x="2" y="608"/>
                    </a:lnTo>
                    <a:lnTo>
                      <a:pt x="0" y="578"/>
                    </a:lnTo>
                    <a:lnTo>
                      <a:pt x="0" y="311"/>
                    </a:lnTo>
                    <a:lnTo>
                      <a:pt x="3" y="269"/>
                    </a:lnTo>
                    <a:lnTo>
                      <a:pt x="12" y="229"/>
                    </a:lnTo>
                    <a:lnTo>
                      <a:pt x="24" y="191"/>
                    </a:lnTo>
                    <a:lnTo>
                      <a:pt x="42" y="155"/>
                    </a:lnTo>
                    <a:lnTo>
                      <a:pt x="64" y="121"/>
                    </a:lnTo>
                    <a:lnTo>
                      <a:pt x="91" y="91"/>
                    </a:lnTo>
                    <a:lnTo>
                      <a:pt x="120" y="65"/>
                    </a:lnTo>
                    <a:lnTo>
                      <a:pt x="154" y="43"/>
                    </a:lnTo>
                    <a:lnTo>
                      <a:pt x="190" y="25"/>
                    </a:lnTo>
                    <a:lnTo>
                      <a:pt x="228" y="11"/>
                    </a:lnTo>
                    <a:lnTo>
                      <a:pt x="268" y="2"/>
                    </a:lnTo>
                    <a:lnTo>
                      <a:pt x="310"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90" name="Freeform 573"/>
              <p:cNvSpPr/>
              <p:nvPr/>
            </p:nvSpPr>
            <p:spPr bwMode="auto">
              <a:xfrm>
                <a:off x="685800" y="5965825"/>
                <a:ext cx="168275" cy="244475"/>
              </a:xfrm>
              <a:custGeom>
                <a:avLst/>
                <a:gdLst>
                  <a:gd name="T0" fmla="*/ 789 w 1058"/>
                  <a:gd name="T1" fmla="*/ 4 h 1547"/>
                  <a:gd name="T2" fmla="*/ 904 w 1058"/>
                  <a:gd name="T3" fmla="*/ 43 h 1547"/>
                  <a:gd name="T4" fmla="*/ 992 w 1058"/>
                  <a:gd name="T5" fmla="*/ 122 h 1547"/>
                  <a:gd name="T6" fmla="*/ 1046 w 1058"/>
                  <a:gd name="T7" fmla="*/ 229 h 1547"/>
                  <a:gd name="T8" fmla="*/ 1058 w 1058"/>
                  <a:gd name="T9" fmla="*/ 580 h 1547"/>
                  <a:gd name="T10" fmla="*/ 1038 w 1058"/>
                  <a:gd name="T11" fmla="*/ 664 h 1547"/>
                  <a:gd name="T12" fmla="*/ 1004 w 1058"/>
                  <a:gd name="T13" fmla="*/ 809 h 1547"/>
                  <a:gd name="T14" fmla="*/ 983 w 1058"/>
                  <a:gd name="T15" fmla="*/ 859 h 1547"/>
                  <a:gd name="T16" fmla="*/ 933 w 1058"/>
                  <a:gd name="T17" fmla="*/ 879 h 1547"/>
                  <a:gd name="T18" fmla="*/ 884 w 1058"/>
                  <a:gd name="T19" fmla="*/ 859 h 1547"/>
                  <a:gd name="T20" fmla="*/ 864 w 1058"/>
                  <a:gd name="T21" fmla="*/ 809 h 1547"/>
                  <a:gd name="T22" fmla="*/ 872 w 1058"/>
                  <a:gd name="T23" fmla="*/ 646 h 1547"/>
                  <a:gd name="T24" fmla="*/ 907 w 1058"/>
                  <a:gd name="T25" fmla="*/ 610 h 1547"/>
                  <a:gd name="T26" fmla="*/ 917 w 1058"/>
                  <a:gd name="T27" fmla="*/ 311 h 1547"/>
                  <a:gd name="T28" fmla="*/ 894 w 1058"/>
                  <a:gd name="T29" fmla="*/ 225 h 1547"/>
                  <a:gd name="T30" fmla="*/ 833 w 1058"/>
                  <a:gd name="T31" fmla="*/ 164 h 1547"/>
                  <a:gd name="T32" fmla="*/ 748 w 1058"/>
                  <a:gd name="T33" fmla="*/ 141 h 1547"/>
                  <a:gd name="T34" fmla="*/ 631 w 1058"/>
                  <a:gd name="T35" fmla="*/ 151 h 1547"/>
                  <a:gd name="T36" fmla="*/ 560 w 1058"/>
                  <a:gd name="T37" fmla="*/ 201 h 1547"/>
                  <a:gd name="T38" fmla="*/ 523 w 1058"/>
                  <a:gd name="T39" fmla="*/ 280 h 1547"/>
                  <a:gd name="T40" fmla="*/ 523 w 1058"/>
                  <a:gd name="T41" fmla="*/ 595 h 1547"/>
                  <a:gd name="T42" fmla="*/ 556 w 1058"/>
                  <a:gd name="T43" fmla="*/ 632 h 1547"/>
                  <a:gd name="T44" fmla="*/ 574 w 1058"/>
                  <a:gd name="T45" fmla="*/ 679 h 1547"/>
                  <a:gd name="T46" fmla="*/ 565 w 1058"/>
                  <a:gd name="T47" fmla="*/ 973 h 1547"/>
                  <a:gd name="T48" fmla="*/ 527 w 1058"/>
                  <a:gd name="T49" fmla="*/ 1011 h 1547"/>
                  <a:gd name="T50" fmla="*/ 484 w 1058"/>
                  <a:gd name="T51" fmla="*/ 1033 h 1547"/>
                  <a:gd name="T52" fmla="*/ 407 w 1058"/>
                  <a:gd name="T53" fmla="*/ 1076 h 1547"/>
                  <a:gd name="T54" fmla="*/ 309 w 1058"/>
                  <a:gd name="T55" fmla="*/ 1139 h 1547"/>
                  <a:gd name="T56" fmla="*/ 198 w 1058"/>
                  <a:gd name="T57" fmla="*/ 1217 h 1547"/>
                  <a:gd name="T58" fmla="*/ 142 w 1058"/>
                  <a:gd name="T59" fmla="*/ 1275 h 1547"/>
                  <a:gd name="T60" fmla="*/ 138 w 1058"/>
                  <a:gd name="T61" fmla="*/ 1495 h 1547"/>
                  <a:gd name="T62" fmla="*/ 105 w 1058"/>
                  <a:gd name="T63" fmla="*/ 1537 h 1547"/>
                  <a:gd name="T64" fmla="*/ 52 w 1058"/>
                  <a:gd name="T65" fmla="*/ 1543 h 1547"/>
                  <a:gd name="T66" fmla="*/ 9 w 1058"/>
                  <a:gd name="T67" fmla="*/ 1512 h 1547"/>
                  <a:gd name="T68" fmla="*/ 0 w 1058"/>
                  <a:gd name="T69" fmla="*/ 1293 h 1547"/>
                  <a:gd name="T70" fmla="*/ 19 w 1058"/>
                  <a:gd name="T71" fmla="*/ 1207 h 1547"/>
                  <a:gd name="T72" fmla="*/ 73 w 1058"/>
                  <a:gd name="T73" fmla="*/ 1138 h 1547"/>
                  <a:gd name="T74" fmla="*/ 200 w 1058"/>
                  <a:gd name="T75" fmla="*/ 1042 h 1547"/>
                  <a:gd name="T76" fmla="*/ 317 w 1058"/>
                  <a:gd name="T77" fmla="*/ 967 h 1547"/>
                  <a:gd name="T78" fmla="*/ 410 w 1058"/>
                  <a:gd name="T79" fmla="*/ 913 h 1547"/>
                  <a:gd name="T80" fmla="*/ 414 w 1058"/>
                  <a:gd name="T81" fmla="*/ 689 h 1547"/>
                  <a:gd name="T82" fmla="*/ 382 w 1058"/>
                  <a:gd name="T83" fmla="*/ 609 h 1547"/>
                  <a:gd name="T84" fmla="*/ 383 w 1058"/>
                  <a:gd name="T85" fmla="*/ 270 h 1547"/>
                  <a:gd name="T86" fmla="*/ 422 w 1058"/>
                  <a:gd name="T87" fmla="*/ 155 h 1547"/>
                  <a:gd name="T88" fmla="*/ 500 w 1058"/>
                  <a:gd name="T89" fmla="*/ 66 h 1547"/>
                  <a:gd name="T90" fmla="*/ 607 w 1058"/>
                  <a:gd name="T91" fmla="*/ 12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8" h="1547">
                    <a:moveTo>
                      <a:pt x="690" y="0"/>
                    </a:moveTo>
                    <a:lnTo>
                      <a:pt x="748" y="0"/>
                    </a:lnTo>
                    <a:lnTo>
                      <a:pt x="789" y="4"/>
                    </a:lnTo>
                    <a:lnTo>
                      <a:pt x="830" y="12"/>
                    </a:lnTo>
                    <a:lnTo>
                      <a:pt x="868" y="25"/>
                    </a:lnTo>
                    <a:lnTo>
                      <a:pt x="904" y="43"/>
                    </a:lnTo>
                    <a:lnTo>
                      <a:pt x="936" y="66"/>
                    </a:lnTo>
                    <a:lnTo>
                      <a:pt x="967" y="91"/>
                    </a:lnTo>
                    <a:lnTo>
                      <a:pt x="992" y="122"/>
                    </a:lnTo>
                    <a:lnTo>
                      <a:pt x="1016" y="155"/>
                    </a:lnTo>
                    <a:lnTo>
                      <a:pt x="1033" y="191"/>
                    </a:lnTo>
                    <a:lnTo>
                      <a:pt x="1046" y="229"/>
                    </a:lnTo>
                    <a:lnTo>
                      <a:pt x="1055" y="270"/>
                    </a:lnTo>
                    <a:lnTo>
                      <a:pt x="1058" y="311"/>
                    </a:lnTo>
                    <a:lnTo>
                      <a:pt x="1058" y="580"/>
                    </a:lnTo>
                    <a:lnTo>
                      <a:pt x="1056" y="609"/>
                    </a:lnTo>
                    <a:lnTo>
                      <a:pt x="1048" y="638"/>
                    </a:lnTo>
                    <a:lnTo>
                      <a:pt x="1038" y="664"/>
                    </a:lnTo>
                    <a:lnTo>
                      <a:pt x="1023" y="689"/>
                    </a:lnTo>
                    <a:lnTo>
                      <a:pt x="1004" y="712"/>
                    </a:lnTo>
                    <a:lnTo>
                      <a:pt x="1004" y="809"/>
                    </a:lnTo>
                    <a:lnTo>
                      <a:pt x="1002" y="827"/>
                    </a:lnTo>
                    <a:lnTo>
                      <a:pt x="994" y="844"/>
                    </a:lnTo>
                    <a:lnTo>
                      <a:pt x="983" y="859"/>
                    </a:lnTo>
                    <a:lnTo>
                      <a:pt x="969" y="869"/>
                    </a:lnTo>
                    <a:lnTo>
                      <a:pt x="952" y="876"/>
                    </a:lnTo>
                    <a:lnTo>
                      <a:pt x="933" y="879"/>
                    </a:lnTo>
                    <a:lnTo>
                      <a:pt x="915" y="876"/>
                    </a:lnTo>
                    <a:lnTo>
                      <a:pt x="898" y="869"/>
                    </a:lnTo>
                    <a:lnTo>
                      <a:pt x="884" y="859"/>
                    </a:lnTo>
                    <a:lnTo>
                      <a:pt x="873" y="844"/>
                    </a:lnTo>
                    <a:lnTo>
                      <a:pt x="866" y="827"/>
                    </a:lnTo>
                    <a:lnTo>
                      <a:pt x="864" y="809"/>
                    </a:lnTo>
                    <a:lnTo>
                      <a:pt x="864" y="679"/>
                    </a:lnTo>
                    <a:lnTo>
                      <a:pt x="866" y="662"/>
                    </a:lnTo>
                    <a:lnTo>
                      <a:pt x="872" y="646"/>
                    </a:lnTo>
                    <a:lnTo>
                      <a:pt x="882" y="632"/>
                    </a:lnTo>
                    <a:lnTo>
                      <a:pt x="894" y="621"/>
                    </a:lnTo>
                    <a:lnTo>
                      <a:pt x="907" y="610"/>
                    </a:lnTo>
                    <a:lnTo>
                      <a:pt x="914" y="595"/>
                    </a:lnTo>
                    <a:lnTo>
                      <a:pt x="917" y="580"/>
                    </a:lnTo>
                    <a:lnTo>
                      <a:pt x="917" y="311"/>
                    </a:lnTo>
                    <a:lnTo>
                      <a:pt x="914" y="281"/>
                    </a:lnTo>
                    <a:lnTo>
                      <a:pt x="907" y="252"/>
                    </a:lnTo>
                    <a:lnTo>
                      <a:pt x="894" y="225"/>
                    </a:lnTo>
                    <a:lnTo>
                      <a:pt x="877" y="202"/>
                    </a:lnTo>
                    <a:lnTo>
                      <a:pt x="857" y="181"/>
                    </a:lnTo>
                    <a:lnTo>
                      <a:pt x="833" y="164"/>
                    </a:lnTo>
                    <a:lnTo>
                      <a:pt x="807" y="151"/>
                    </a:lnTo>
                    <a:lnTo>
                      <a:pt x="778" y="144"/>
                    </a:lnTo>
                    <a:lnTo>
                      <a:pt x="748" y="141"/>
                    </a:lnTo>
                    <a:lnTo>
                      <a:pt x="690" y="141"/>
                    </a:lnTo>
                    <a:lnTo>
                      <a:pt x="659" y="144"/>
                    </a:lnTo>
                    <a:lnTo>
                      <a:pt x="631" y="151"/>
                    </a:lnTo>
                    <a:lnTo>
                      <a:pt x="604" y="164"/>
                    </a:lnTo>
                    <a:lnTo>
                      <a:pt x="581" y="181"/>
                    </a:lnTo>
                    <a:lnTo>
                      <a:pt x="560" y="201"/>
                    </a:lnTo>
                    <a:lnTo>
                      <a:pt x="543" y="225"/>
                    </a:lnTo>
                    <a:lnTo>
                      <a:pt x="530" y="252"/>
                    </a:lnTo>
                    <a:lnTo>
                      <a:pt x="523" y="280"/>
                    </a:lnTo>
                    <a:lnTo>
                      <a:pt x="520" y="311"/>
                    </a:lnTo>
                    <a:lnTo>
                      <a:pt x="520" y="580"/>
                    </a:lnTo>
                    <a:lnTo>
                      <a:pt x="523" y="595"/>
                    </a:lnTo>
                    <a:lnTo>
                      <a:pt x="530" y="610"/>
                    </a:lnTo>
                    <a:lnTo>
                      <a:pt x="543" y="621"/>
                    </a:lnTo>
                    <a:lnTo>
                      <a:pt x="556" y="632"/>
                    </a:lnTo>
                    <a:lnTo>
                      <a:pt x="565" y="646"/>
                    </a:lnTo>
                    <a:lnTo>
                      <a:pt x="572" y="662"/>
                    </a:lnTo>
                    <a:lnTo>
                      <a:pt x="574" y="679"/>
                    </a:lnTo>
                    <a:lnTo>
                      <a:pt x="574" y="937"/>
                    </a:lnTo>
                    <a:lnTo>
                      <a:pt x="572" y="956"/>
                    </a:lnTo>
                    <a:lnTo>
                      <a:pt x="565" y="973"/>
                    </a:lnTo>
                    <a:lnTo>
                      <a:pt x="556" y="987"/>
                    </a:lnTo>
                    <a:lnTo>
                      <a:pt x="543" y="1001"/>
                    </a:lnTo>
                    <a:lnTo>
                      <a:pt x="527" y="1011"/>
                    </a:lnTo>
                    <a:lnTo>
                      <a:pt x="518" y="1016"/>
                    </a:lnTo>
                    <a:lnTo>
                      <a:pt x="503" y="1023"/>
                    </a:lnTo>
                    <a:lnTo>
                      <a:pt x="484" y="1033"/>
                    </a:lnTo>
                    <a:lnTo>
                      <a:pt x="462" y="1046"/>
                    </a:lnTo>
                    <a:lnTo>
                      <a:pt x="437" y="1060"/>
                    </a:lnTo>
                    <a:lnTo>
                      <a:pt x="407" y="1076"/>
                    </a:lnTo>
                    <a:lnTo>
                      <a:pt x="376" y="1095"/>
                    </a:lnTo>
                    <a:lnTo>
                      <a:pt x="343" y="1115"/>
                    </a:lnTo>
                    <a:lnTo>
                      <a:pt x="309" y="1139"/>
                    </a:lnTo>
                    <a:lnTo>
                      <a:pt x="272" y="1163"/>
                    </a:lnTo>
                    <a:lnTo>
                      <a:pt x="236" y="1189"/>
                    </a:lnTo>
                    <a:lnTo>
                      <a:pt x="198" y="1217"/>
                    </a:lnTo>
                    <a:lnTo>
                      <a:pt x="161" y="1246"/>
                    </a:lnTo>
                    <a:lnTo>
                      <a:pt x="150" y="1260"/>
                    </a:lnTo>
                    <a:lnTo>
                      <a:pt x="142" y="1275"/>
                    </a:lnTo>
                    <a:lnTo>
                      <a:pt x="140" y="1293"/>
                    </a:lnTo>
                    <a:lnTo>
                      <a:pt x="140" y="1476"/>
                    </a:lnTo>
                    <a:lnTo>
                      <a:pt x="138" y="1495"/>
                    </a:lnTo>
                    <a:lnTo>
                      <a:pt x="131" y="1512"/>
                    </a:lnTo>
                    <a:lnTo>
                      <a:pt x="120" y="1525"/>
                    </a:lnTo>
                    <a:lnTo>
                      <a:pt x="105" y="1537"/>
                    </a:lnTo>
                    <a:lnTo>
                      <a:pt x="89" y="1543"/>
                    </a:lnTo>
                    <a:lnTo>
                      <a:pt x="71" y="1547"/>
                    </a:lnTo>
                    <a:lnTo>
                      <a:pt x="52" y="1543"/>
                    </a:lnTo>
                    <a:lnTo>
                      <a:pt x="35" y="1537"/>
                    </a:lnTo>
                    <a:lnTo>
                      <a:pt x="20" y="1525"/>
                    </a:lnTo>
                    <a:lnTo>
                      <a:pt x="9" y="1512"/>
                    </a:lnTo>
                    <a:lnTo>
                      <a:pt x="2" y="1495"/>
                    </a:lnTo>
                    <a:lnTo>
                      <a:pt x="0" y="1476"/>
                    </a:lnTo>
                    <a:lnTo>
                      <a:pt x="0" y="1293"/>
                    </a:lnTo>
                    <a:lnTo>
                      <a:pt x="2" y="1263"/>
                    </a:lnTo>
                    <a:lnTo>
                      <a:pt x="8" y="1235"/>
                    </a:lnTo>
                    <a:lnTo>
                      <a:pt x="19" y="1207"/>
                    </a:lnTo>
                    <a:lnTo>
                      <a:pt x="34" y="1182"/>
                    </a:lnTo>
                    <a:lnTo>
                      <a:pt x="52" y="1159"/>
                    </a:lnTo>
                    <a:lnTo>
                      <a:pt x="73" y="1138"/>
                    </a:lnTo>
                    <a:lnTo>
                      <a:pt x="115" y="1104"/>
                    </a:lnTo>
                    <a:lnTo>
                      <a:pt x="158" y="1072"/>
                    </a:lnTo>
                    <a:lnTo>
                      <a:pt x="200" y="1042"/>
                    </a:lnTo>
                    <a:lnTo>
                      <a:pt x="241" y="1015"/>
                    </a:lnTo>
                    <a:lnTo>
                      <a:pt x="281" y="990"/>
                    </a:lnTo>
                    <a:lnTo>
                      <a:pt x="317" y="967"/>
                    </a:lnTo>
                    <a:lnTo>
                      <a:pt x="352" y="946"/>
                    </a:lnTo>
                    <a:lnTo>
                      <a:pt x="383" y="929"/>
                    </a:lnTo>
                    <a:lnTo>
                      <a:pt x="410" y="913"/>
                    </a:lnTo>
                    <a:lnTo>
                      <a:pt x="433" y="902"/>
                    </a:lnTo>
                    <a:lnTo>
                      <a:pt x="433" y="712"/>
                    </a:lnTo>
                    <a:lnTo>
                      <a:pt x="414" y="689"/>
                    </a:lnTo>
                    <a:lnTo>
                      <a:pt x="400" y="664"/>
                    </a:lnTo>
                    <a:lnTo>
                      <a:pt x="389" y="638"/>
                    </a:lnTo>
                    <a:lnTo>
                      <a:pt x="382" y="609"/>
                    </a:lnTo>
                    <a:lnTo>
                      <a:pt x="380" y="580"/>
                    </a:lnTo>
                    <a:lnTo>
                      <a:pt x="380" y="311"/>
                    </a:lnTo>
                    <a:lnTo>
                      <a:pt x="383" y="270"/>
                    </a:lnTo>
                    <a:lnTo>
                      <a:pt x="391" y="229"/>
                    </a:lnTo>
                    <a:lnTo>
                      <a:pt x="404" y="191"/>
                    </a:lnTo>
                    <a:lnTo>
                      <a:pt x="422" y="155"/>
                    </a:lnTo>
                    <a:lnTo>
                      <a:pt x="444" y="122"/>
                    </a:lnTo>
                    <a:lnTo>
                      <a:pt x="470" y="92"/>
                    </a:lnTo>
                    <a:lnTo>
                      <a:pt x="500" y="66"/>
                    </a:lnTo>
                    <a:lnTo>
                      <a:pt x="534" y="44"/>
                    </a:lnTo>
                    <a:lnTo>
                      <a:pt x="569" y="25"/>
                    </a:lnTo>
                    <a:lnTo>
                      <a:pt x="607" y="12"/>
                    </a:lnTo>
                    <a:lnTo>
                      <a:pt x="647" y="4"/>
                    </a:lnTo>
                    <a:lnTo>
                      <a:pt x="690"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91" name="Freeform 574"/>
              <p:cNvSpPr/>
              <p:nvPr/>
            </p:nvSpPr>
            <p:spPr bwMode="auto">
              <a:xfrm>
                <a:off x="817563" y="5899150"/>
                <a:ext cx="288925" cy="311150"/>
              </a:xfrm>
              <a:custGeom>
                <a:avLst/>
                <a:gdLst>
                  <a:gd name="T0" fmla="*/ 1041 w 1820"/>
                  <a:gd name="T1" fmla="*/ 12 h 1960"/>
                  <a:gd name="T2" fmla="*/ 1200 w 1820"/>
                  <a:gd name="T3" fmla="*/ 96 h 1960"/>
                  <a:gd name="T4" fmla="*/ 1302 w 1820"/>
                  <a:gd name="T5" fmla="*/ 243 h 1960"/>
                  <a:gd name="T6" fmla="*/ 1329 w 1820"/>
                  <a:gd name="T7" fmla="*/ 728 h 1960"/>
                  <a:gd name="T8" fmla="*/ 1283 w 1820"/>
                  <a:gd name="T9" fmla="*/ 864 h 1960"/>
                  <a:gd name="T10" fmla="*/ 1310 w 1820"/>
                  <a:gd name="T11" fmla="*/ 1185 h 1960"/>
                  <a:gd name="T12" fmla="*/ 1456 w 1820"/>
                  <a:gd name="T13" fmla="*/ 1270 h 1960"/>
                  <a:gd name="T14" fmla="*/ 1639 w 1820"/>
                  <a:gd name="T15" fmla="*/ 1394 h 1960"/>
                  <a:gd name="T16" fmla="*/ 1781 w 1820"/>
                  <a:gd name="T17" fmla="*/ 1520 h 1960"/>
                  <a:gd name="T18" fmla="*/ 1820 w 1820"/>
                  <a:gd name="T19" fmla="*/ 1652 h 1960"/>
                  <a:gd name="T20" fmla="*/ 1800 w 1820"/>
                  <a:gd name="T21" fmla="*/ 1938 h 1960"/>
                  <a:gd name="T22" fmla="*/ 1731 w 1820"/>
                  <a:gd name="T23" fmla="*/ 1956 h 1960"/>
                  <a:gd name="T24" fmla="*/ 1683 w 1820"/>
                  <a:gd name="T25" fmla="*/ 1908 h 1960"/>
                  <a:gd name="T26" fmla="*/ 1672 w 1820"/>
                  <a:gd name="T27" fmla="*/ 1611 h 1960"/>
                  <a:gd name="T28" fmla="*/ 1555 w 1820"/>
                  <a:gd name="T29" fmla="*/ 1507 h 1960"/>
                  <a:gd name="T30" fmla="*/ 1383 w 1820"/>
                  <a:gd name="T31" fmla="*/ 1391 h 1960"/>
                  <a:gd name="T32" fmla="*/ 1245 w 1820"/>
                  <a:gd name="T33" fmla="*/ 1310 h 1960"/>
                  <a:gd name="T34" fmla="*/ 1167 w 1820"/>
                  <a:gd name="T35" fmla="*/ 1269 h 1960"/>
                  <a:gd name="T36" fmla="*/ 1122 w 1820"/>
                  <a:gd name="T37" fmla="*/ 1211 h 1960"/>
                  <a:gd name="T38" fmla="*/ 1127 w 1820"/>
                  <a:gd name="T39" fmla="*/ 826 h 1960"/>
                  <a:gd name="T40" fmla="*/ 1179 w 1820"/>
                  <a:gd name="T41" fmla="*/ 770 h 1960"/>
                  <a:gd name="T42" fmla="*/ 1186 w 1820"/>
                  <a:gd name="T43" fmla="*/ 344 h 1960"/>
                  <a:gd name="T44" fmla="*/ 1119 w 1820"/>
                  <a:gd name="T45" fmla="*/ 211 h 1960"/>
                  <a:gd name="T46" fmla="*/ 987 w 1820"/>
                  <a:gd name="T47" fmla="*/ 144 h 1960"/>
                  <a:gd name="T48" fmla="*/ 798 w 1820"/>
                  <a:gd name="T49" fmla="*/ 153 h 1960"/>
                  <a:gd name="T50" fmla="*/ 679 w 1820"/>
                  <a:gd name="T51" fmla="*/ 240 h 1960"/>
                  <a:gd name="T52" fmla="*/ 633 w 1820"/>
                  <a:gd name="T53" fmla="*/ 383 h 1960"/>
                  <a:gd name="T54" fmla="*/ 655 w 1820"/>
                  <a:gd name="T55" fmla="*/ 786 h 1960"/>
                  <a:gd name="T56" fmla="*/ 700 w 1820"/>
                  <a:gd name="T57" fmla="*/ 841 h 1960"/>
                  <a:gd name="T58" fmla="*/ 694 w 1820"/>
                  <a:gd name="T59" fmla="*/ 1229 h 1960"/>
                  <a:gd name="T60" fmla="*/ 642 w 1820"/>
                  <a:gd name="T61" fmla="*/ 1275 h 1960"/>
                  <a:gd name="T62" fmla="*/ 547 w 1820"/>
                  <a:gd name="T63" fmla="*/ 1325 h 1960"/>
                  <a:gd name="T64" fmla="*/ 397 w 1820"/>
                  <a:gd name="T65" fmla="*/ 1416 h 1960"/>
                  <a:gd name="T66" fmla="*/ 221 w 1820"/>
                  <a:gd name="T67" fmla="*/ 1541 h 1960"/>
                  <a:gd name="T68" fmla="*/ 143 w 1820"/>
                  <a:gd name="T69" fmla="*/ 1631 h 1960"/>
                  <a:gd name="T70" fmla="*/ 131 w 1820"/>
                  <a:gd name="T71" fmla="*/ 1925 h 1960"/>
                  <a:gd name="T72" fmla="*/ 71 w 1820"/>
                  <a:gd name="T73" fmla="*/ 1960 h 1960"/>
                  <a:gd name="T74" fmla="*/ 9 w 1820"/>
                  <a:gd name="T75" fmla="*/ 1925 h 1960"/>
                  <a:gd name="T76" fmla="*/ 3 w 1820"/>
                  <a:gd name="T77" fmla="*/ 1616 h 1960"/>
                  <a:gd name="T78" fmla="*/ 61 w 1820"/>
                  <a:gd name="T79" fmla="*/ 1492 h 1960"/>
                  <a:gd name="T80" fmla="*/ 229 w 1820"/>
                  <a:gd name="T81" fmla="*/ 1359 h 1960"/>
                  <a:gd name="T82" fmla="*/ 405 w 1820"/>
                  <a:gd name="T83" fmla="*/ 1245 h 1960"/>
                  <a:gd name="T84" fmla="*/ 538 w 1820"/>
                  <a:gd name="T85" fmla="*/ 1170 h 1960"/>
                  <a:gd name="T86" fmla="*/ 518 w 1820"/>
                  <a:gd name="T87" fmla="*/ 834 h 1960"/>
                  <a:gd name="T88" fmla="*/ 492 w 1820"/>
                  <a:gd name="T89" fmla="*/ 382 h 1960"/>
                  <a:gd name="T90" fmla="*/ 537 w 1820"/>
                  <a:gd name="T91" fmla="*/ 202 h 1960"/>
                  <a:gd name="T92" fmla="*/ 655 w 1820"/>
                  <a:gd name="T93" fmla="*/ 69 h 1960"/>
                  <a:gd name="T94" fmla="*/ 826 w 1820"/>
                  <a:gd name="T95" fmla="*/ 2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0" h="1960">
                    <a:moveTo>
                      <a:pt x="873" y="0"/>
                    </a:moveTo>
                    <a:lnTo>
                      <a:pt x="947" y="0"/>
                    </a:lnTo>
                    <a:lnTo>
                      <a:pt x="995" y="2"/>
                    </a:lnTo>
                    <a:lnTo>
                      <a:pt x="1041" y="12"/>
                    </a:lnTo>
                    <a:lnTo>
                      <a:pt x="1085" y="25"/>
                    </a:lnTo>
                    <a:lnTo>
                      <a:pt x="1126" y="45"/>
                    </a:lnTo>
                    <a:lnTo>
                      <a:pt x="1165" y="68"/>
                    </a:lnTo>
                    <a:lnTo>
                      <a:pt x="1200" y="96"/>
                    </a:lnTo>
                    <a:lnTo>
                      <a:pt x="1232" y="128"/>
                    </a:lnTo>
                    <a:lnTo>
                      <a:pt x="1260" y="164"/>
                    </a:lnTo>
                    <a:lnTo>
                      <a:pt x="1283" y="202"/>
                    </a:lnTo>
                    <a:lnTo>
                      <a:pt x="1302" y="243"/>
                    </a:lnTo>
                    <a:lnTo>
                      <a:pt x="1317" y="288"/>
                    </a:lnTo>
                    <a:lnTo>
                      <a:pt x="1325" y="334"/>
                    </a:lnTo>
                    <a:lnTo>
                      <a:pt x="1329" y="382"/>
                    </a:lnTo>
                    <a:lnTo>
                      <a:pt x="1329" y="728"/>
                    </a:lnTo>
                    <a:lnTo>
                      <a:pt x="1325" y="765"/>
                    </a:lnTo>
                    <a:lnTo>
                      <a:pt x="1317" y="800"/>
                    </a:lnTo>
                    <a:lnTo>
                      <a:pt x="1302" y="834"/>
                    </a:lnTo>
                    <a:lnTo>
                      <a:pt x="1283" y="864"/>
                    </a:lnTo>
                    <a:lnTo>
                      <a:pt x="1259" y="891"/>
                    </a:lnTo>
                    <a:lnTo>
                      <a:pt x="1259" y="1158"/>
                    </a:lnTo>
                    <a:lnTo>
                      <a:pt x="1282" y="1170"/>
                    </a:lnTo>
                    <a:lnTo>
                      <a:pt x="1310" y="1185"/>
                    </a:lnTo>
                    <a:lnTo>
                      <a:pt x="1341" y="1203"/>
                    </a:lnTo>
                    <a:lnTo>
                      <a:pt x="1377" y="1223"/>
                    </a:lnTo>
                    <a:lnTo>
                      <a:pt x="1415" y="1245"/>
                    </a:lnTo>
                    <a:lnTo>
                      <a:pt x="1456" y="1270"/>
                    </a:lnTo>
                    <a:lnTo>
                      <a:pt x="1499" y="1298"/>
                    </a:lnTo>
                    <a:lnTo>
                      <a:pt x="1545" y="1328"/>
                    </a:lnTo>
                    <a:lnTo>
                      <a:pt x="1591" y="1359"/>
                    </a:lnTo>
                    <a:lnTo>
                      <a:pt x="1639" y="1394"/>
                    </a:lnTo>
                    <a:lnTo>
                      <a:pt x="1686" y="1430"/>
                    </a:lnTo>
                    <a:lnTo>
                      <a:pt x="1734" y="1468"/>
                    </a:lnTo>
                    <a:lnTo>
                      <a:pt x="1759" y="1492"/>
                    </a:lnTo>
                    <a:lnTo>
                      <a:pt x="1781" y="1520"/>
                    </a:lnTo>
                    <a:lnTo>
                      <a:pt x="1798" y="1549"/>
                    </a:lnTo>
                    <a:lnTo>
                      <a:pt x="1810" y="1582"/>
                    </a:lnTo>
                    <a:lnTo>
                      <a:pt x="1818" y="1616"/>
                    </a:lnTo>
                    <a:lnTo>
                      <a:pt x="1820" y="1652"/>
                    </a:lnTo>
                    <a:lnTo>
                      <a:pt x="1820" y="1889"/>
                    </a:lnTo>
                    <a:lnTo>
                      <a:pt x="1818" y="1908"/>
                    </a:lnTo>
                    <a:lnTo>
                      <a:pt x="1811" y="1925"/>
                    </a:lnTo>
                    <a:lnTo>
                      <a:pt x="1800" y="1938"/>
                    </a:lnTo>
                    <a:lnTo>
                      <a:pt x="1785" y="1950"/>
                    </a:lnTo>
                    <a:lnTo>
                      <a:pt x="1768" y="1956"/>
                    </a:lnTo>
                    <a:lnTo>
                      <a:pt x="1750" y="1960"/>
                    </a:lnTo>
                    <a:lnTo>
                      <a:pt x="1731" y="1956"/>
                    </a:lnTo>
                    <a:lnTo>
                      <a:pt x="1715" y="1950"/>
                    </a:lnTo>
                    <a:lnTo>
                      <a:pt x="1701" y="1938"/>
                    </a:lnTo>
                    <a:lnTo>
                      <a:pt x="1689" y="1925"/>
                    </a:lnTo>
                    <a:lnTo>
                      <a:pt x="1683" y="1908"/>
                    </a:lnTo>
                    <a:lnTo>
                      <a:pt x="1681" y="1890"/>
                    </a:lnTo>
                    <a:lnTo>
                      <a:pt x="1681" y="1652"/>
                    </a:lnTo>
                    <a:lnTo>
                      <a:pt x="1679" y="1631"/>
                    </a:lnTo>
                    <a:lnTo>
                      <a:pt x="1672" y="1611"/>
                    </a:lnTo>
                    <a:lnTo>
                      <a:pt x="1661" y="1593"/>
                    </a:lnTo>
                    <a:lnTo>
                      <a:pt x="1646" y="1577"/>
                    </a:lnTo>
                    <a:lnTo>
                      <a:pt x="1601" y="1541"/>
                    </a:lnTo>
                    <a:lnTo>
                      <a:pt x="1555" y="1507"/>
                    </a:lnTo>
                    <a:lnTo>
                      <a:pt x="1511" y="1476"/>
                    </a:lnTo>
                    <a:lnTo>
                      <a:pt x="1467" y="1445"/>
                    </a:lnTo>
                    <a:lnTo>
                      <a:pt x="1425" y="1416"/>
                    </a:lnTo>
                    <a:lnTo>
                      <a:pt x="1383" y="1391"/>
                    </a:lnTo>
                    <a:lnTo>
                      <a:pt x="1344" y="1367"/>
                    </a:lnTo>
                    <a:lnTo>
                      <a:pt x="1309" y="1346"/>
                    </a:lnTo>
                    <a:lnTo>
                      <a:pt x="1275" y="1326"/>
                    </a:lnTo>
                    <a:lnTo>
                      <a:pt x="1245" y="1310"/>
                    </a:lnTo>
                    <a:lnTo>
                      <a:pt x="1219" y="1296"/>
                    </a:lnTo>
                    <a:lnTo>
                      <a:pt x="1197" y="1284"/>
                    </a:lnTo>
                    <a:lnTo>
                      <a:pt x="1180" y="1276"/>
                    </a:lnTo>
                    <a:lnTo>
                      <a:pt x="1167" y="1269"/>
                    </a:lnTo>
                    <a:lnTo>
                      <a:pt x="1151" y="1259"/>
                    </a:lnTo>
                    <a:lnTo>
                      <a:pt x="1138" y="1245"/>
                    </a:lnTo>
                    <a:lnTo>
                      <a:pt x="1128" y="1229"/>
                    </a:lnTo>
                    <a:lnTo>
                      <a:pt x="1122" y="1211"/>
                    </a:lnTo>
                    <a:lnTo>
                      <a:pt x="1120" y="1192"/>
                    </a:lnTo>
                    <a:lnTo>
                      <a:pt x="1120" y="858"/>
                    </a:lnTo>
                    <a:lnTo>
                      <a:pt x="1122" y="841"/>
                    </a:lnTo>
                    <a:lnTo>
                      <a:pt x="1127" y="826"/>
                    </a:lnTo>
                    <a:lnTo>
                      <a:pt x="1138" y="812"/>
                    </a:lnTo>
                    <a:lnTo>
                      <a:pt x="1150" y="800"/>
                    </a:lnTo>
                    <a:lnTo>
                      <a:pt x="1167" y="786"/>
                    </a:lnTo>
                    <a:lnTo>
                      <a:pt x="1179" y="770"/>
                    </a:lnTo>
                    <a:lnTo>
                      <a:pt x="1186" y="749"/>
                    </a:lnTo>
                    <a:lnTo>
                      <a:pt x="1189" y="729"/>
                    </a:lnTo>
                    <a:lnTo>
                      <a:pt x="1189" y="383"/>
                    </a:lnTo>
                    <a:lnTo>
                      <a:pt x="1186" y="344"/>
                    </a:lnTo>
                    <a:lnTo>
                      <a:pt x="1177" y="307"/>
                    </a:lnTo>
                    <a:lnTo>
                      <a:pt x="1162" y="272"/>
                    </a:lnTo>
                    <a:lnTo>
                      <a:pt x="1142" y="240"/>
                    </a:lnTo>
                    <a:lnTo>
                      <a:pt x="1119" y="211"/>
                    </a:lnTo>
                    <a:lnTo>
                      <a:pt x="1090" y="188"/>
                    </a:lnTo>
                    <a:lnTo>
                      <a:pt x="1059" y="168"/>
                    </a:lnTo>
                    <a:lnTo>
                      <a:pt x="1024" y="153"/>
                    </a:lnTo>
                    <a:lnTo>
                      <a:pt x="987" y="144"/>
                    </a:lnTo>
                    <a:lnTo>
                      <a:pt x="948" y="141"/>
                    </a:lnTo>
                    <a:lnTo>
                      <a:pt x="874" y="141"/>
                    </a:lnTo>
                    <a:lnTo>
                      <a:pt x="835" y="144"/>
                    </a:lnTo>
                    <a:lnTo>
                      <a:pt x="798" y="153"/>
                    </a:lnTo>
                    <a:lnTo>
                      <a:pt x="763" y="168"/>
                    </a:lnTo>
                    <a:lnTo>
                      <a:pt x="732" y="187"/>
                    </a:lnTo>
                    <a:lnTo>
                      <a:pt x="703" y="211"/>
                    </a:lnTo>
                    <a:lnTo>
                      <a:pt x="679" y="240"/>
                    </a:lnTo>
                    <a:lnTo>
                      <a:pt x="660" y="272"/>
                    </a:lnTo>
                    <a:lnTo>
                      <a:pt x="645" y="306"/>
                    </a:lnTo>
                    <a:lnTo>
                      <a:pt x="636" y="344"/>
                    </a:lnTo>
                    <a:lnTo>
                      <a:pt x="633" y="383"/>
                    </a:lnTo>
                    <a:lnTo>
                      <a:pt x="633" y="729"/>
                    </a:lnTo>
                    <a:lnTo>
                      <a:pt x="636" y="750"/>
                    </a:lnTo>
                    <a:lnTo>
                      <a:pt x="643" y="770"/>
                    </a:lnTo>
                    <a:lnTo>
                      <a:pt x="655" y="786"/>
                    </a:lnTo>
                    <a:lnTo>
                      <a:pt x="671" y="800"/>
                    </a:lnTo>
                    <a:lnTo>
                      <a:pt x="684" y="812"/>
                    </a:lnTo>
                    <a:lnTo>
                      <a:pt x="694" y="826"/>
                    </a:lnTo>
                    <a:lnTo>
                      <a:pt x="700" y="841"/>
                    </a:lnTo>
                    <a:lnTo>
                      <a:pt x="702" y="858"/>
                    </a:lnTo>
                    <a:lnTo>
                      <a:pt x="702" y="1192"/>
                    </a:lnTo>
                    <a:lnTo>
                      <a:pt x="700" y="1211"/>
                    </a:lnTo>
                    <a:lnTo>
                      <a:pt x="694" y="1229"/>
                    </a:lnTo>
                    <a:lnTo>
                      <a:pt x="684" y="1245"/>
                    </a:lnTo>
                    <a:lnTo>
                      <a:pt x="671" y="1259"/>
                    </a:lnTo>
                    <a:lnTo>
                      <a:pt x="654" y="1269"/>
                    </a:lnTo>
                    <a:lnTo>
                      <a:pt x="642" y="1275"/>
                    </a:lnTo>
                    <a:lnTo>
                      <a:pt x="625" y="1284"/>
                    </a:lnTo>
                    <a:lnTo>
                      <a:pt x="603" y="1295"/>
                    </a:lnTo>
                    <a:lnTo>
                      <a:pt x="577" y="1310"/>
                    </a:lnTo>
                    <a:lnTo>
                      <a:pt x="547" y="1325"/>
                    </a:lnTo>
                    <a:lnTo>
                      <a:pt x="513" y="1344"/>
                    </a:lnTo>
                    <a:lnTo>
                      <a:pt x="478" y="1367"/>
                    </a:lnTo>
                    <a:lnTo>
                      <a:pt x="439" y="1390"/>
                    </a:lnTo>
                    <a:lnTo>
                      <a:pt x="397" y="1416"/>
                    </a:lnTo>
                    <a:lnTo>
                      <a:pt x="354" y="1444"/>
                    </a:lnTo>
                    <a:lnTo>
                      <a:pt x="311" y="1474"/>
                    </a:lnTo>
                    <a:lnTo>
                      <a:pt x="266" y="1506"/>
                    </a:lnTo>
                    <a:lnTo>
                      <a:pt x="221" y="1541"/>
                    </a:lnTo>
                    <a:lnTo>
                      <a:pt x="176" y="1577"/>
                    </a:lnTo>
                    <a:lnTo>
                      <a:pt x="161" y="1592"/>
                    </a:lnTo>
                    <a:lnTo>
                      <a:pt x="150" y="1610"/>
                    </a:lnTo>
                    <a:lnTo>
                      <a:pt x="143" y="1631"/>
                    </a:lnTo>
                    <a:lnTo>
                      <a:pt x="140" y="1652"/>
                    </a:lnTo>
                    <a:lnTo>
                      <a:pt x="140" y="1889"/>
                    </a:lnTo>
                    <a:lnTo>
                      <a:pt x="138" y="1908"/>
                    </a:lnTo>
                    <a:lnTo>
                      <a:pt x="131" y="1925"/>
                    </a:lnTo>
                    <a:lnTo>
                      <a:pt x="120" y="1938"/>
                    </a:lnTo>
                    <a:lnTo>
                      <a:pt x="105" y="1950"/>
                    </a:lnTo>
                    <a:lnTo>
                      <a:pt x="90" y="1956"/>
                    </a:lnTo>
                    <a:lnTo>
                      <a:pt x="71" y="1960"/>
                    </a:lnTo>
                    <a:lnTo>
                      <a:pt x="52" y="1956"/>
                    </a:lnTo>
                    <a:lnTo>
                      <a:pt x="35" y="1950"/>
                    </a:lnTo>
                    <a:lnTo>
                      <a:pt x="21" y="1938"/>
                    </a:lnTo>
                    <a:lnTo>
                      <a:pt x="9" y="1925"/>
                    </a:lnTo>
                    <a:lnTo>
                      <a:pt x="3" y="1908"/>
                    </a:lnTo>
                    <a:lnTo>
                      <a:pt x="0" y="1889"/>
                    </a:lnTo>
                    <a:lnTo>
                      <a:pt x="0" y="1652"/>
                    </a:lnTo>
                    <a:lnTo>
                      <a:pt x="3" y="1616"/>
                    </a:lnTo>
                    <a:lnTo>
                      <a:pt x="10" y="1582"/>
                    </a:lnTo>
                    <a:lnTo>
                      <a:pt x="23" y="1549"/>
                    </a:lnTo>
                    <a:lnTo>
                      <a:pt x="40" y="1520"/>
                    </a:lnTo>
                    <a:lnTo>
                      <a:pt x="61" y="1492"/>
                    </a:lnTo>
                    <a:lnTo>
                      <a:pt x="86" y="1468"/>
                    </a:lnTo>
                    <a:lnTo>
                      <a:pt x="134" y="1430"/>
                    </a:lnTo>
                    <a:lnTo>
                      <a:pt x="181" y="1394"/>
                    </a:lnTo>
                    <a:lnTo>
                      <a:pt x="229" y="1359"/>
                    </a:lnTo>
                    <a:lnTo>
                      <a:pt x="275" y="1328"/>
                    </a:lnTo>
                    <a:lnTo>
                      <a:pt x="321" y="1298"/>
                    </a:lnTo>
                    <a:lnTo>
                      <a:pt x="364" y="1270"/>
                    </a:lnTo>
                    <a:lnTo>
                      <a:pt x="405" y="1245"/>
                    </a:lnTo>
                    <a:lnTo>
                      <a:pt x="444" y="1223"/>
                    </a:lnTo>
                    <a:lnTo>
                      <a:pt x="479" y="1203"/>
                    </a:lnTo>
                    <a:lnTo>
                      <a:pt x="510" y="1185"/>
                    </a:lnTo>
                    <a:lnTo>
                      <a:pt x="538" y="1170"/>
                    </a:lnTo>
                    <a:lnTo>
                      <a:pt x="561" y="1158"/>
                    </a:lnTo>
                    <a:lnTo>
                      <a:pt x="561" y="891"/>
                    </a:lnTo>
                    <a:lnTo>
                      <a:pt x="537" y="864"/>
                    </a:lnTo>
                    <a:lnTo>
                      <a:pt x="518" y="834"/>
                    </a:lnTo>
                    <a:lnTo>
                      <a:pt x="504" y="800"/>
                    </a:lnTo>
                    <a:lnTo>
                      <a:pt x="495" y="765"/>
                    </a:lnTo>
                    <a:lnTo>
                      <a:pt x="492" y="728"/>
                    </a:lnTo>
                    <a:lnTo>
                      <a:pt x="492" y="382"/>
                    </a:lnTo>
                    <a:lnTo>
                      <a:pt x="495" y="334"/>
                    </a:lnTo>
                    <a:lnTo>
                      <a:pt x="504" y="288"/>
                    </a:lnTo>
                    <a:lnTo>
                      <a:pt x="518" y="244"/>
                    </a:lnTo>
                    <a:lnTo>
                      <a:pt x="537" y="202"/>
                    </a:lnTo>
                    <a:lnTo>
                      <a:pt x="560" y="164"/>
                    </a:lnTo>
                    <a:lnTo>
                      <a:pt x="588" y="128"/>
                    </a:lnTo>
                    <a:lnTo>
                      <a:pt x="620" y="96"/>
                    </a:lnTo>
                    <a:lnTo>
                      <a:pt x="655" y="69"/>
                    </a:lnTo>
                    <a:lnTo>
                      <a:pt x="694" y="45"/>
                    </a:lnTo>
                    <a:lnTo>
                      <a:pt x="735" y="25"/>
                    </a:lnTo>
                    <a:lnTo>
                      <a:pt x="779" y="12"/>
                    </a:lnTo>
                    <a:lnTo>
                      <a:pt x="826" y="2"/>
                    </a:lnTo>
                    <a:lnTo>
                      <a:pt x="873"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grpSp>
      </p:grpSp>
      <p:grpSp>
        <p:nvGrpSpPr>
          <p:cNvPr id="172" name="组合 171"/>
          <p:cNvGrpSpPr/>
          <p:nvPr/>
        </p:nvGrpSpPr>
        <p:grpSpPr>
          <a:xfrm>
            <a:off x="9463388" y="999485"/>
            <a:ext cx="2853110" cy="1782598"/>
            <a:chOff x="8396418" y="1003832"/>
            <a:chExt cx="2853110" cy="1782598"/>
          </a:xfrm>
        </p:grpSpPr>
        <p:sp>
          <p:nvSpPr>
            <p:cNvPr id="92" name="Text Box 10"/>
            <p:cNvSpPr txBox="1">
              <a:spLocks noChangeArrowheads="1"/>
            </p:cNvSpPr>
            <p:nvPr/>
          </p:nvSpPr>
          <p:spPr bwMode="auto">
            <a:xfrm>
              <a:off x="8453508" y="2500225"/>
              <a:ext cx="2530938" cy="229422"/>
            </a:xfrm>
            <a:prstGeom prst="rect">
              <a:avLst/>
            </a:prstGeom>
            <a:noFill/>
            <a:ln w="9525">
              <a:noFill/>
              <a:miter lim="800000"/>
            </a:ln>
          </p:spPr>
          <p:txBody>
            <a:bodyPr wrap="square" lIns="45720" tIns="22860" rIns="45720" bIns="22860">
              <a:spAutoFit/>
            </a:bodyPr>
            <a:lstStyle/>
            <a:p>
              <a:pPr algn="ct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C/C++</a:t>
              </a: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算法效率高，</a:t>
              </a: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Lua</a:t>
              </a: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脚本系统定制灵活</a:t>
              </a:r>
              <a:endPar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93" name="Text Box 10"/>
            <p:cNvSpPr txBox="1">
              <a:spLocks noChangeArrowheads="1"/>
            </p:cNvSpPr>
            <p:nvPr/>
          </p:nvSpPr>
          <p:spPr bwMode="auto">
            <a:xfrm>
              <a:off x="8558940" y="1589612"/>
              <a:ext cx="96915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采用技术</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sp>
          <p:nvSpPr>
            <p:cNvPr id="94" name="Text Box 10"/>
            <p:cNvSpPr txBox="1">
              <a:spLocks noChangeArrowheads="1"/>
            </p:cNvSpPr>
            <p:nvPr/>
          </p:nvSpPr>
          <p:spPr bwMode="auto">
            <a:xfrm>
              <a:off x="8558940" y="2253646"/>
              <a:ext cx="62051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决策理由</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grpSp>
          <p:nvGrpSpPr>
            <p:cNvPr id="95" name="组合 94"/>
            <p:cNvGrpSpPr/>
            <p:nvPr/>
          </p:nvGrpSpPr>
          <p:grpSpPr>
            <a:xfrm>
              <a:off x="8411943" y="1003832"/>
              <a:ext cx="2572503" cy="1782598"/>
              <a:chOff x="998549" y="904758"/>
              <a:chExt cx="2162173" cy="1560512"/>
            </a:xfrm>
          </p:grpSpPr>
          <p:sp>
            <p:nvSpPr>
              <p:cNvPr id="96" name="MH_SubTitle_1"/>
              <p:cNvSpPr/>
              <p:nvPr>
                <p:custDataLst>
                  <p:tags r:id="rId7"/>
                </p:custDataLst>
              </p:nvPr>
            </p:nvSpPr>
            <p:spPr bwMode="auto">
              <a:xfrm>
                <a:off x="998549" y="904758"/>
                <a:ext cx="2162173" cy="1560512"/>
              </a:xfrm>
              <a:custGeom>
                <a:avLst/>
                <a:gdLst>
                  <a:gd name="connsiteX0" fmla="*/ 1154681 w 2309360"/>
                  <a:gd name="connsiteY0" fmla="*/ 0 h 1666434"/>
                  <a:gd name="connsiteX1" fmla="*/ 1530338 w 2309360"/>
                  <a:gd name="connsiteY1" fmla="*/ 360555 h 1666434"/>
                  <a:gd name="connsiteX2" fmla="*/ 2309360 w 2309360"/>
                  <a:gd name="connsiteY2" fmla="*/ 360555 h 1666434"/>
                  <a:gd name="connsiteX3" fmla="*/ 2309360 w 2309360"/>
                  <a:gd name="connsiteY3" fmla="*/ 1666434 h 1666434"/>
                  <a:gd name="connsiteX4" fmla="*/ 0 w 2309360"/>
                  <a:gd name="connsiteY4" fmla="*/ 1666434 h 1666434"/>
                  <a:gd name="connsiteX5" fmla="*/ 0 w 2309360"/>
                  <a:gd name="connsiteY5" fmla="*/ 360555 h 1666434"/>
                  <a:gd name="connsiteX6" fmla="*/ 779023 w 2309360"/>
                  <a:gd name="connsiteY6" fmla="*/ 360555 h 166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9360" h="1666434">
                    <a:moveTo>
                      <a:pt x="1154681" y="0"/>
                    </a:moveTo>
                    <a:lnTo>
                      <a:pt x="1530338" y="360555"/>
                    </a:lnTo>
                    <a:lnTo>
                      <a:pt x="2309360" y="360555"/>
                    </a:lnTo>
                    <a:lnTo>
                      <a:pt x="2309360" y="1666434"/>
                    </a:lnTo>
                    <a:lnTo>
                      <a:pt x="0" y="1666434"/>
                    </a:lnTo>
                    <a:lnTo>
                      <a:pt x="0" y="360555"/>
                    </a:lnTo>
                    <a:lnTo>
                      <a:pt x="779023" y="360555"/>
                    </a:lnTo>
                    <a:close/>
                  </a:path>
                </a:pathLst>
              </a:custGeom>
              <a:noFill/>
              <a:ln w="19050" cap="flat" cmpd="sng" algn="ctr">
                <a:solidFill>
                  <a:srgbClr val="253C67"/>
                </a:solidFill>
                <a:prstDash val="solid"/>
              </a:ln>
              <a:effectLst/>
            </p:spPr>
            <p:txBody>
              <a:bodyPr lIns="0" tIns="459000" rIns="0" bIns="0" anchor="ctr">
                <a:normAutofit/>
              </a:bodyPr>
              <a:lstStyle/>
              <a:p>
                <a:pPr algn="ctr" defTabSz="914400">
                  <a:lnSpc>
                    <a:spcPct val="120000"/>
                  </a:lnSpc>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97" name="MH_Other_2"/>
              <p:cNvSpPr/>
              <p:nvPr>
                <p:custDataLst>
                  <p:tags r:id="rId8"/>
                </p:custDataLst>
              </p:nvPr>
            </p:nvSpPr>
            <p:spPr bwMode="auto">
              <a:xfrm>
                <a:off x="1736738" y="979370"/>
                <a:ext cx="682625" cy="668338"/>
              </a:xfrm>
              <a:prstGeom prst="diamond">
                <a:avLst/>
              </a:prstGeom>
              <a:solidFill>
                <a:srgbClr val="253C67"/>
              </a:solidFill>
              <a:ln w="12700" cap="flat" cmpd="sng" algn="ctr">
                <a:noFill/>
                <a:prstDash val="solid"/>
                <a:miter lim="800000"/>
              </a:ln>
              <a:effectLst>
                <a:outerShdw blurRad="63500" algn="ctr" rotWithShape="0">
                  <a:prstClr val="black">
                    <a:alpha val="40000"/>
                  </a:prstClr>
                </a:outerShdw>
              </a:effectLst>
            </p:spPr>
            <p:txBody>
              <a:bodyPr anchor="ctr"/>
              <a:lstStyle/>
              <a:p>
                <a:pPr algn="ctr" defTabSz="914400">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grpSp>
        <p:sp>
          <p:nvSpPr>
            <p:cNvPr id="98" name="Text Box 10"/>
            <p:cNvSpPr txBox="1">
              <a:spLocks noChangeArrowheads="1"/>
            </p:cNvSpPr>
            <p:nvPr/>
          </p:nvSpPr>
          <p:spPr bwMode="auto">
            <a:xfrm>
              <a:off x="8518451" y="1805120"/>
              <a:ext cx="2731077" cy="229422"/>
            </a:xfrm>
            <a:prstGeom prst="rect">
              <a:avLst/>
            </a:prstGeom>
            <a:noFill/>
            <a:ln w="9525">
              <a:noFill/>
              <a:miter lim="800000"/>
            </a:ln>
          </p:spPr>
          <p:txBody>
            <a:bodyPr wrap="square" lIns="45720" tIns="22860" rIns="45720" bIns="22860">
              <a:spAutoFit/>
            </a:bodyPr>
            <a:lstStyle/>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C/C++ / </a:t>
              </a:r>
              <a:r>
                <a:rPr lang="en-US" altLang="zh-CN" sz="900" kern="0" dirty="0" err="1">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LuaJit</a:t>
              </a:r>
              <a:endPar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99" name="Text Box 10"/>
            <p:cNvSpPr txBox="1">
              <a:spLocks noChangeArrowheads="1"/>
            </p:cNvSpPr>
            <p:nvPr/>
          </p:nvSpPr>
          <p:spPr bwMode="auto">
            <a:xfrm>
              <a:off x="8396418" y="1046398"/>
              <a:ext cx="1481828" cy="290529"/>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zh-CN" sz="1200" dirty="0">
                  <a:solidFill>
                    <a:srgbClr val="253C67"/>
                  </a:solidFill>
                  <a:latin typeface="微软雅黑" panose="020B0503020204020204" pitchFamily="34" charset="-122"/>
                  <a:ea typeface="微软雅黑" panose="020B0503020204020204" pitchFamily="34" charset="-122"/>
                </a:rPr>
                <a:t>算法实现层 </a:t>
              </a:r>
              <a:endParaRPr lang="en-US" altLang="zh-CN" sz="1200" b="1" kern="0" dirty="0">
                <a:solidFill>
                  <a:srgbClr val="253C67"/>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grpSp>
          <p:nvGrpSpPr>
            <p:cNvPr id="100" name="Group 24"/>
            <p:cNvGrpSpPr/>
            <p:nvPr/>
          </p:nvGrpSpPr>
          <p:grpSpPr>
            <a:xfrm>
              <a:off x="9577075" y="1247955"/>
              <a:ext cx="340878" cy="407879"/>
              <a:chOff x="742950" y="3462338"/>
              <a:chExt cx="460375" cy="550863"/>
            </a:xfrm>
            <a:solidFill>
              <a:schemeClr val="bg1"/>
            </a:solidFill>
          </p:grpSpPr>
          <p:sp>
            <p:nvSpPr>
              <p:cNvPr id="101" name="Freeform 270"/>
              <p:cNvSpPr>
                <a:spLocks noEditPoints="1"/>
              </p:cNvSpPr>
              <p:nvPr/>
            </p:nvSpPr>
            <p:spPr bwMode="auto">
              <a:xfrm>
                <a:off x="895350" y="3562350"/>
                <a:ext cx="307975" cy="285750"/>
              </a:xfrm>
              <a:custGeom>
                <a:avLst/>
                <a:gdLst>
                  <a:gd name="T0" fmla="*/ 262 w 1941"/>
                  <a:gd name="T1" fmla="*/ 144 h 1805"/>
                  <a:gd name="T2" fmla="*/ 208 w 1941"/>
                  <a:gd name="T3" fmla="*/ 166 h 1805"/>
                  <a:gd name="T4" fmla="*/ 167 w 1941"/>
                  <a:gd name="T5" fmla="*/ 207 h 1805"/>
                  <a:gd name="T6" fmla="*/ 143 w 1941"/>
                  <a:gd name="T7" fmla="*/ 262 h 1805"/>
                  <a:gd name="T8" fmla="*/ 140 w 1941"/>
                  <a:gd name="T9" fmla="*/ 1118 h 1805"/>
                  <a:gd name="T10" fmla="*/ 153 w 1941"/>
                  <a:gd name="T11" fmla="*/ 1177 h 1805"/>
                  <a:gd name="T12" fmla="*/ 186 w 1941"/>
                  <a:gd name="T13" fmla="*/ 1226 h 1805"/>
                  <a:gd name="T14" fmla="*/ 233 w 1941"/>
                  <a:gd name="T15" fmla="*/ 1258 h 1805"/>
                  <a:gd name="T16" fmla="*/ 294 w 1941"/>
                  <a:gd name="T17" fmla="*/ 1270 h 1805"/>
                  <a:gd name="T18" fmla="*/ 468 w 1941"/>
                  <a:gd name="T19" fmla="*/ 1270 h 1805"/>
                  <a:gd name="T20" fmla="*/ 504 w 1941"/>
                  <a:gd name="T21" fmla="*/ 1280 h 1805"/>
                  <a:gd name="T22" fmla="*/ 529 w 1941"/>
                  <a:gd name="T23" fmla="*/ 1305 h 1805"/>
                  <a:gd name="T24" fmla="*/ 538 w 1941"/>
                  <a:gd name="T25" fmla="*/ 1341 h 1805"/>
                  <a:gd name="T26" fmla="*/ 831 w 1941"/>
                  <a:gd name="T27" fmla="*/ 1290 h 1805"/>
                  <a:gd name="T28" fmla="*/ 862 w 1941"/>
                  <a:gd name="T29" fmla="*/ 1273 h 1805"/>
                  <a:gd name="T30" fmla="*/ 1646 w 1941"/>
                  <a:gd name="T31" fmla="*/ 1270 h 1805"/>
                  <a:gd name="T32" fmla="*/ 1706 w 1941"/>
                  <a:gd name="T33" fmla="*/ 1258 h 1805"/>
                  <a:gd name="T34" fmla="*/ 1754 w 1941"/>
                  <a:gd name="T35" fmla="*/ 1226 h 1805"/>
                  <a:gd name="T36" fmla="*/ 1787 w 1941"/>
                  <a:gd name="T37" fmla="*/ 1177 h 1805"/>
                  <a:gd name="T38" fmla="*/ 1799 w 1941"/>
                  <a:gd name="T39" fmla="*/ 1118 h 1805"/>
                  <a:gd name="T40" fmla="*/ 1796 w 1941"/>
                  <a:gd name="T41" fmla="*/ 262 h 1805"/>
                  <a:gd name="T42" fmla="*/ 1773 w 1941"/>
                  <a:gd name="T43" fmla="*/ 207 h 1805"/>
                  <a:gd name="T44" fmla="*/ 1732 w 1941"/>
                  <a:gd name="T45" fmla="*/ 166 h 1805"/>
                  <a:gd name="T46" fmla="*/ 1677 w 1941"/>
                  <a:gd name="T47" fmla="*/ 144 h 1805"/>
                  <a:gd name="T48" fmla="*/ 294 w 1941"/>
                  <a:gd name="T49" fmla="*/ 141 h 1805"/>
                  <a:gd name="T50" fmla="*/ 1647 w 1941"/>
                  <a:gd name="T51" fmla="*/ 0 h 1805"/>
                  <a:gd name="T52" fmla="*/ 1732 w 1941"/>
                  <a:gd name="T53" fmla="*/ 13 h 1805"/>
                  <a:gd name="T54" fmla="*/ 1807 w 1941"/>
                  <a:gd name="T55" fmla="*/ 47 h 1805"/>
                  <a:gd name="T56" fmla="*/ 1869 w 1941"/>
                  <a:gd name="T57" fmla="*/ 100 h 1805"/>
                  <a:gd name="T58" fmla="*/ 1913 w 1941"/>
                  <a:gd name="T59" fmla="*/ 169 h 1805"/>
                  <a:gd name="T60" fmla="*/ 1938 w 1941"/>
                  <a:gd name="T61" fmla="*/ 250 h 1805"/>
                  <a:gd name="T62" fmla="*/ 1941 w 1941"/>
                  <a:gd name="T63" fmla="*/ 1118 h 1805"/>
                  <a:gd name="T64" fmla="*/ 1928 w 1941"/>
                  <a:gd name="T65" fmla="*/ 1203 h 1805"/>
                  <a:gd name="T66" fmla="*/ 1893 w 1941"/>
                  <a:gd name="T67" fmla="*/ 1277 h 1805"/>
                  <a:gd name="T68" fmla="*/ 1840 w 1941"/>
                  <a:gd name="T69" fmla="*/ 1339 h 1805"/>
                  <a:gd name="T70" fmla="*/ 1771 w 1941"/>
                  <a:gd name="T71" fmla="*/ 1384 h 1805"/>
                  <a:gd name="T72" fmla="*/ 1691 w 1941"/>
                  <a:gd name="T73" fmla="*/ 1407 h 1805"/>
                  <a:gd name="T74" fmla="*/ 908 w 1941"/>
                  <a:gd name="T75" fmla="*/ 1410 h 1805"/>
                  <a:gd name="T76" fmla="*/ 502 w 1941"/>
                  <a:gd name="T77" fmla="*/ 1796 h 1805"/>
                  <a:gd name="T78" fmla="*/ 468 w 1941"/>
                  <a:gd name="T79" fmla="*/ 1805 h 1805"/>
                  <a:gd name="T80" fmla="*/ 440 w 1941"/>
                  <a:gd name="T81" fmla="*/ 1799 h 1805"/>
                  <a:gd name="T82" fmla="*/ 414 w 1941"/>
                  <a:gd name="T83" fmla="*/ 1780 h 1805"/>
                  <a:gd name="T84" fmla="*/ 400 w 1941"/>
                  <a:gd name="T85" fmla="*/ 1751 h 1805"/>
                  <a:gd name="T86" fmla="*/ 398 w 1941"/>
                  <a:gd name="T87" fmla="*/ 1410 h 1805"/>
                  <a:gd name="T88" fmla="*/ 250 w 1941"/>
                  <a:gd name="T89" fmla="*/ 1407 h 1805"/>
                  <a:gd name="T90" fmla="*/ 170 w 1941"/>
                  <a:gd name="T91" fmla="*/ 1384 h 1805"/>
                  <a:gd name="T92" fmla="*/ 101 w 1941"/>
                  <a:gd name="T93" fmla="*/ 1339 h 1805"/>
                  <a:gd name="T94" fmla="*/ 47 w 1941"/>
                  <a:gd name="T95" fmla="*/ 1277 h 1805"/>
                  <a:gd name="T96" fmla="*/ 13 w 1941"/>
                  <a:gd name="T97" fmla="*/ 1203 h 1805"/>
                  <a:gd name="T98" fmla="*/ 0 w 1941"/>
                  <a:gd name="T99" fmla="*/ 1118 h 1805"/>
                  <a:gd name="T100" fmla="*/ 4 w 1941"/>
                  <a:gd name="T101" fmla="*/ 250 h 1805"/>
                  <a:gd name="T102" fmla="*/ 28 w 1941"/>
                  <a:gd name="T103" fmla="*/ 169 h 1805"/>
                  <a:gd name="T104" fmla="*/ 72 w 1941"/>
                  <a:gd name="T105" fmla="*/ 100 h 1805"/>
                  <a:gd name="T106" fmla="*/ 134 w 1941"/>
                  <a:gd name="T107" fmla="*/ 47 h 1805"/>
                  <a:gd name="T108" fmla="*/ 209 w 1941"/>
                  <a:gd name="T109" fmla="*/ 13 h 1805"/>
                  <a:gd name="T110" fmla="*/ 294 w 1941"/>
                  <a:gd name="T111" fmla="*/ 0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1" h="1805">
                    <a:moveTo>
                      <a:pt x="294" y="141"/>
                    </a:moveTo>
                    <a:lnTo>
                      <a:pt x="262" y="144"/>
                    </a:lnTo>
                    <a:lnTo>
                      <a:pt x="233" y="152"/>
                    </a:lnTo>
                    <a:lnTo>
                      <a:pt x="208" y="166"/>
                    </a:lnTo>
                    <a:lnTo>
                      <a:pt x="186" y="185"/>
                    </a:lnTo>
                    <a:lnTo>
                      <a:pt x="167" y="207"/>
                    </a:lnTo>
                    <a:lnTo>
                      <a:pt x="153" y="234"/>
                    </a:lnTo>
                    <a:lnTo>
                      <a:pt x="143" y="262"/>
                    </a:lnTo>
                    <a:lnTo>
                      <a:pt x="140" y="293"/>
                    </a:lnTo>
                    <a:lnTo>
                      <a:pt x="140" y="1118"/>
                    </a:lnTo>
                    <a:lnTo>
                      <a:pt x="143" y="1149"/>
                    </a:lnTo>
                    <a:lnTo>
                      <a:pt x="153" y="1177"/>
                    </a:lnTo>
                    <a:lnTo>
                      <a:pt x="167" y="1203"/>
                    </a:lnTo>
                    <a:lnTo>
                      <a:pt x="186" y="1226"/>
                    </a:lnTo>
                    <a:lnTo>
                      <a:pt x="208" y="1244"/>
                    </a:lnTo>
                    <a:lnTo>
                      <a:pt x="233" y="1258"/>
                    </a:lnTo>
                    <a:lnTo>
                      <a:pt x="262" y="1267"/>
                    </a:lnTo>
                    <a:lnTo>
                      <a:pt x="294" y="1270"/>
                    </a:lnTo>
                    <a:lnTo>
                      <a:pt x="294" y="1270"/>
                    </a:lnTo>
                    <a:lnTo>
                      <a:pt x="468" y="1270"/>
                    </a:lnTo>
                    <a:lnTo>
                      <a:pt x="487" y="1274"/>
                    </a:lnTo>
                    <a:lnTo>
                      <a:pt x="504" y="1280"/>
                    </a:lnTo>
                    <a:lnTo>
                      <a:pt x="517" y="1292"/>
                    </a:lnTo>
                    <a:lnTo>
                      <a:pt x="529" y="1305"/>
                    </a:lnTo>
                    <a:lnTo>
                      <a:pt x="535" y="1322"/>
                    </a:lnTo>
                    <a:lnTo>
                      <a:pt x="538" y="1341"/>
                    </a:lnTo>
                    <a:lnTo>
                      <a:pt x="538" y="1571"/>
                    </a:lnTo>
                    <a:lnTo>
                      <a:pt x="831" y="1290"/>
                    </a:lnTo>
                    <a:lnTo>
                      <a:pt x="846" y="1279"/>
                    </a:lnTo>
                    <a:lnTo>
                      <a:pt x="862" y="1273"/>
                    </a:lnTo>
                    <a:lnTo>
                      <a:pt x="880" y="1270"/>
                    </a:lnTo>
                    <a:lnTo>
                      <a:pt x="1646" y="1270"/>
                    </a:lnTo>
                    <a:lnTo>
                      <a:pt x="1677" y="1267"/>
                    </a:lnTo>
                    <a:lnTo>
                      <a:pt x="1706" y="1258"/>
                    </a:lnTo>
                    <a:lnTo>
                      <a:pt x="1732" y="1244"/>
                    </a:lnTo>
                    <a:lnTo>
                      <a:pt x="1754" y="1226"/>
                    </a:lnTo>
                    <a:lnTo>
                      <a:pt x="1773" y="1203"/>
                    </a:lnTo>
                    <a:lnTo>
                      <a:pt x="1787" y="1177"/>
                    </a:lnTo>
                    <a:lnTo>
                      <a:pt x="1796" y="1149"/>
                    </a:lnTo>
                    <a:lnTo>
                      <a:pt x="1799" y="1118"/>
                    </a:lnTo>
                    <a:lnTo>
                      <a:pt x="1799" y="293"/>
                    </a:lnTo>
                    <a:lnTo>
                      <a:pt x="1796" y="262"/>
                    </a:lnTo>
                    <a:lnTo>
                      <a:pt x="1787" y="234"/>
                    </a:lnTo>
                    <a:lnTo>
                      <a:pt x="1773" y="207"/>
                    </a:lnTo>
                    <a:lnTo>
                      <a:pt x="1754" y="185"/>
                    </a:lnTo>
                    <a:lnTo>
                      <a:pt x="1732" y="166"/>
                    </a:lnTo>
                    <a:lnTo>
                      <a:pt x="1706" y="152"/>
                    </a:lnTo>
                    <a:lnTo>
                      <a:pt x="1677" y="144"/>
                    </a:lnTo>
                    <a:lnTo>
                      <a:pt x="1646" y="141"/>
                    </a:lnTo>
                    <a:lnTo>
                      <a:pt x="294" y="141"/>
                    </a:lnTo>
                    <a:close/>
                    <a:moveTo>
                      <a:pt x="294" y="0"/>
                    </a:moveTo>
                    <a:lnTo>
                      <a:pt x="1647" y="0"/>
                    </a:lnTo>
                    <a:lnTo>
                      <a:pt x="1691" y="3"/>
                    </a:lnTo>
                    <a:lnTo>
                      <a:pt x="1732" y="13"/>
                    </a:lnTo>
                    <a:lnTo>
                      <a:pt x="1771" y="27"/>
                    </a:lnTo>
                    <a:lnTo>
                      <a:pt x="1807" y="47"/>
                    </a:lnTo>
                    <a:lnTo>
                      <a:pt x="1840" y="72"/>
                    </a:lnTo>
                    <a:lnTo>
                      <a:pt x="1869" y="100"/>
                    </a:lnTo>
                    <a:lnTo>
                      <a:pt x="1893" y="133"/>
                    </a:lnTo>
                    <a:lnTo>
                      <a:pt x="1913" y="169"/>
                    </a:lnTo>
                    <a:lnTo>
                      <a:pt x="1928" y="208"/>
                    </a:lnTo>
                    <a:lnTo>
                      <a:pt x="1938" y="250"/>
                    </a:lnTo>
                    <a:lnTo>
                      <a:pt x="1941" y="293"/>
                    </a:lnTo>
                    <a:lnTo>
                      <a:pt x="1941" y="1118"/>
                    </a:lnTo>
                    <a:lnTo>
                      <a:pt x="1938" y="1161"/>
                    </a:lnTo>
                    <a:lnTo>
                      <a:pt x="1928" y="1203"/>
                    </a:lnTo>
                    <a:lnTo>
                      <a:pt x="1913" y="1241"/>
                    </a:lnTo>
                    <a:lnTo>
                      <a:pt x="1893" y="1277"/>
                    </a:lnTo>
                    <a:lnTo>
                      <a:pt x="1869" y="1310"/>
                    </a:lnTo>
                    <a:lnTo>
                      <a:pt x="1840" y="1339"/>
                    </a:lnTo>
                    <a:lnTo>
                      <a:pt x="1807" y="1363"/>
                    </a:lnTo>
                    <a:lnTo>
                      <a:pt x="1771" y="1384"/>
                    </a:lnTo>
                    <a:lnTo>
                      <a:pt x="1732" y="1398"/>
                    </a:lnTo>
                    <a:lnTo>
                      <a:pt x="1691" y="1407"/>
                    </a:lnTo>
                    <a:lnTo>
                      <a:pt x="1647" y="1410"/>
                    </a:lnTo>
                    <a:lnTo>
                      <a:pt x="908" y="1410"/>
                    </a:lnTo>
                    <a:lnTo>
                      <a:pt x="517" y="1785"/>
                    </a:lnTo>
                    <a:lnTo>
                      <a:pt x="502" y="1796"/>
                    </a:lnTo>
                    <a:lnTo>
                      <a:pt x="486" y="1803"/>
                    </a:lnTo>
                    <a:lnTo>
                      <a:pt x="468" y="1805"/>
                    </a:lnTo>
                    <a:lnTo>
                      <a:pt x="454" y="1804"/>
                    </a:lnTo>
                    <a:lnTo>
                      <a:pt x="440" y="1799"/>
                    </a:lnTo>
                    <a:lnTo>
                      <a:pt x="426" y="1791"/>
                    </a:lnTo>
                    <a:lnTo>
                      <a:pt x="414" y="1780"/>
                    </a:lnTo>
                    <a:lnTo>
                      <a:pt x="405" y="1767"/>
                    </a:lnTo>
                    <a:lnTo>
                      <a:pt x="400" y="1751"/>
                    </a:lnTo>
                    <a:lnTo>
                      <a:pt x="398" y="1735"/>
                    </a:lnTo>
                    <a:lnTo>
                      <a:pt x="398" y="1410"/>
                    </a:lnTo>
                    <a:lnTo>
                      <a:pt x="294" y="1410"/>
                    </a:lnTo>
                    <a:lnTo>
                      <a:pt x="250" y="1407"/>
                    </a:lnTo>
                    <a:lnTo>
                      <a:pt x="209" y="1398"/>
                    </a:lnTo>
                    <a:lnTo>
                      <a:pt x="170" y="1384"/>
                    </a:lnTo>
                    <a:lnTo>
                      <a:pt x="134" y="1363"/>
                    </a:lnTo>
                    <a:lnTo>
                      <a:pt x="101" y="1339"/>
                    </a:lnTo>
                    <a:lnTo>
                      <a:pt x="72" y="1310"/>
                    </a:lnTo>
                    <a:lnTo>
                      <a:pt x="47" y="1277"/>
                    </a:lnTo>
                    <a:lnTo>
                      <a:pt x="28" y="1241"/>
                    </a:lnTo>
                    <a:lnTo>
                      <a:pt x="13" y="1203"/>
                    </a:lnTo>
                    <a:lnTo>
                      <a:pt x="4" y="1161"/>
                    </a:lnTo>
                    <a:lnTo>
                      <a:pt x="0" y="1118"/>
                    </a:lnTo>
                    <a:lnTo>
                      <a:pt x="0" y="293"/>
                    </a:lnTo>
                    <a:lnTo>
                      <a:pt x="4" y="250"/>
                    </a:lnTo>
                    <a:lnTo>
                      <a:pt x="13" y="208"/>
                    </a:lnTo>
                    <a:lnTo>
                      <a:pt x="28" y="169"/>
                    </a:lnTo>
                    <a:lnTo>
                      <a:pt x="47" y="133"/>
                    </a:lnTo>
                    <a:lnTo>
                      <a:pt x="72" y="100"/>
                    </a:lnTo>
                    <a:lnTo>
                      <a:pt x="101" y="72"/>
                    </a:lnTo>
                    <a:lnTo>
                      <a:pt x="134" y="47"/>
                    </a:lnTo>
                    <a:lnTo>
                      <a:pt x="170" y="27"/>
                    </a:lnTo>
                    <a:lnTo>
                      <a:pt x="209" y="13"/>
                    </a:lnTo>
                    <a:lnTo>
                      <a:pt x="250" y="3"/>
                    </a:lnTo>
                    <a:lnTo>
                      <a:pt x="294"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102" name="Freeform 271"/>
              <p:cNvSpPr/>
              <p:nvPr/>
            </p:nvSpPr>
            <p:spPr bwMode="auto">
              <a:xfrm>
                <a:off x="954088" y="3633788"/>
                <a:ext cx="182563" cy="22225"/>
              </a:xfrm>
              <a:custGeom>
                <a:avLst/>
                <a:gdLst>
                  <a:gd name="T0" fmla="*/ 70 w 1151"/>
                  <a:gd name="T1" fmla="*/ 0 h 139"/>
                  <a:gd name="T2" fmla="*/ 1081 w 1151"/>
                  <a:gd name="T3" fmla="*/ 0 h 139"/>
                  <a:gd name="T4" fmla="*/ 1099 w 1151"/>
                  <a:gd name="T5" fmla="*/ 2 h 139"/>
                  <a:gd name="T6" fmla="*/ 1116 w 1151"/>
                  <a:gd name="T7" fmla="*/ 9 h 139"/>
                  <a:gd name="T8" fmla="*/ 1131 w 1151"/>
                  <a:gd name="T9" fmla="*/ 20 h 139"/>
                  <a:gd name="T10" fmla="*/ 1141 w 1151"/>
                  <a:gd name="T11" fmla="*/ 33 h 139"/>
                  <a:gd name="T12" fmla="*/ 1149 w 1151"/>
                  <a:gd name="T13" fmla="*/ 50 h 139"/>
                  <a:gd name="T14" fmla="*/ 1151 w 1151"/>
                  <a:gd name="T15" fmla="*/ 69 h 139"/>
                  <a:gd name="T16" fmla="*/ 1149 w 1151"/>
                  <a:gd name="T17" fmla="*/ 88 h 139"/>
                  <a:gd name="T18" fmla="*/ 1141 w 1151"/>
                  <a:gd name="T19" fmla="*/ 104 h 139"/>
                  <a:gd name="T20" fmla="*/ 1131 w 1151"/>
                  <a:gd name="T21" fmla="*/ 119 h 139"/>
                  <a:gd name="T22" fmla="*/ 1116 w 1151"/>
                  <a:gd name="T23" fmla="*/ 130 h 139"/>
                  <a:gd name="T24" fmla="*/ 1099 w 1151"/>
                  <a:gd name="T25" fmla="*/ 137 h 139"/>
                  <a:gd name="T26" fmla="*/ 1081 w 1151"/>
                  <a:gd name="T27" fmla="*/ 139 h 139"/>
                  <a:gd name="T28" fmla="*/ 70 w 1151"/>
                  <a:gd name="T29" fmla="*/ 139 h 139"/>
                  <a:gd name="T30" fmla="*/ 52 w 1151"/>
                  <a:gd name="T31" fmla="*/ 137 h 139"/>
                  <a:gd name="T32" fmla="*/ 35 w 1151"/>
                  <a:gd name="T33" fmla="*/ 130 h 139"/>
                  <a:gd name="T34" fmla="*/ 22 w 1151"/>
                  <a:gd name="T35" fmla="*/ 119 h 139"/>
                  <a:gd name="T36" fmla="*/ 10 w 1151"/>
                  <a:gd name="T37" fmla="*/ 104 h 139"/>
                  <a:gd name="T38" fmla="*/ 3 w 1151"/>
                  <a:gd name="T39" fmla="*/ 88 h 139"/>
                  <a:gd name="T40" fmla="*/ 0 w 1151"/>
                  <a:gd name="T41" fmla="*/ 69 h 139"/>
                  <a:gd name="T42" fmla="*/ 3 w 1151"/>
                  <a:gd name="T43" fmla="*/ 50 h 139"/>
                  <a:gd name="T44" fmla="*/ 10 w 1151"/>
                  <a:gd name="T45" fmla="*/ 33 h 139"/>
                  <a:gd name="T46" fmla="*/ 21 w 1151"/>
                  <a:gd name="T47" fmla="*/ 20 h 139"/>
                  <a:gd name="T48" fmla="*/ 35 w 1151"/>
                  <a:gd name="T49" fmla="*/ 9 h 139"/>
                  <a:gd name="T50" fmla="*/ 52 w 1151"/>
                  <a:gd name="T51" fmla="*/ 2 h 139"/>
                  <a:gd name="T52" fmla="*/ 70 w 1151"/>
                  <a:gd name="T5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1" h="139">
                    <a:moveTo>
                      <a:pt x="70" y="0"/>
                    </a:moveTo>
                    <a:lnTo>
                      <a:pt x="1081" y="0"/>
                    </a:lnTo>
                    <a:lnTo>
                      <a:pt x="1099" y="2"/>
                    </a:lnTo>
                    <a:lnTo>
                      <a:pt x="1116" y="9"/>
                    </a:lnTo>
                    <a:lnTo>
                      <a:pt x="1131" y="20"/>
                    </a:lnTo>
                    <a:lnTo>
                      <a:pt x="1141" y="33"/>
                    </a:lnTo>
                    <a:lnTo>
                      <a:pt x="1149" y="50"/>
                    </a:lnTo>
                    <a:lnTo>
                      <a:pt x="1151" y="69"/>
                    </a:lnTo>
                    <a:lnTo>
                      <a:pt x="1149" y="88"/>
                    </a:lnTo>
                    <a:lnTo>
                      <a:pt x="1141" y="104"/>
                    </a:lnTo>
                    <a:lnTo>
                      <a:pt x="1131" y="119"/>
                    </a:lnTo>
                    <a:lnTo>
                      <a:pt x="1116" y="130"/>
                    </a:lnTo>
                    <a:lnTo>
                      <a:pt x="1099" y="137"/>
                    </a:lnTo>
                    <a:lnTo>
                      <a:pt x="1081" y="139"/>
                    </a:lnTo>
                    <a:lnTo>
                      <a:pt x="70" y="139"/>
                    </a:lnTo>
                    <a:lnTo>
                      <a:pt x="52" y="137"/>
                    </a:lnTo>
                    <a:lnTo>
                      <a:pt x="35" y="130"/>
                    </a:lnTo>
                    <a:lnTo>
                      <a:pt x="22" y="119"/>
                    </a:lnTo>
                    <a:lnTo>
                      <a:pt x="10" y="104"/>
                    </a:lnTo>
                    <a:lnTo>
                      <a:pt x="3" y="88"/>
                    </a:lnTo>
                    <a:lnTo>
                      <a:pt x="0" y="69"/>
                    </a:lnTo>
                    <a:lnTo>
                      <a:pt x="3" y="50"/>
                    </a:lnTo>
                    <a:lnTo>
                      <a:pt x="10" y="33"/>
                    </a:lnTo>
                    <a:lnTo>
                      <a:pt x="21" y="20"/>
                    </a:lnTo>
                    <a:lnTo>
                      <a:pt x="35" y="9"/>
                    </a:lnTo>
                    <a:lnTo>
                      <a:pt x="52" y="2"/>
                    </a:lnTo>
                    <a:lnTo>
                      <a:pt x="70"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103" name="Freeform 272"/>
              <p:cNvSpPr/>
              <p:nvPr/>
            </p:nvSpPr>
            <p:spPr bwMode="auto">
              <a:xfrm>
                <a:off x="954088" y="3694113"/>
                <a:ext cx="182563" cy="22225"/>
              </a:xfrm>
              <a:custGeom>
                <a:avLst/>
                <a:gdLst>
                  <a:gd name="T0" fmla="*/ 70 w 1151"/>
                  <a:gd name="T1" fmla="*/ 0 h 140"/>
                  <a:gd name="T2" fmla="*/ 1081 w 1151"/>
                  <a:gd name="T3" fmla="*/ 0 h 140"/>
                  <a:gd name="T4" fmla="*/ 1099 w 1151"/>
                  <a:gd name="T5" fmla="*/ 3 h 140"/>
                  <a:gd name="T6" fmla="*/ 1116 w 1151"/>
                  <a:gd name="T7" fmla="*/ 10 h 140"/>
                  <a:gd name="T8" fmla="*/ 1131 w 1151"/>
                  <a:gd name="T9" fmla="*/ 21 h 140"/>
                  <a:gd name="T10" fmla="*/ 1141 w 1151"/>
                  <a:gd name="T11" fmla="*/ 34 h 140"/>
                  <a:gd name="T12" fmla="*/ 1149 w 1151"/>
                  <a:gd name="T13" fmla="*/ 51 h 140"/>
                  <a:gd name="T14" fmla="*/ 1151 w 1151"/>
                  <a:gd name="T15" fmla="*/ 70 h 140"/>
                  <a:gd name="T16" fmla="*/ 1149 w 1151"/>
                  <a:gd name="T17" fmla="*/ 89 h 140"/>
                  <a:gd name="T18" fmla="*/ 1141 w 1151"/>
                  <a:gd name="T19" fmla="*/ 106 h 140"/>
                  <a:gd name="T20" fmla="*/ 1131 w 1151"/>
                  <a:gd name="T21" fmla="*/ 120 h 140"/>
                  <a:gd name="T22" fmla="*/ 1116 w 1151"/>
                  <a:gd name="T23" fmla="*/ 131 h 140"/>
                  <a:gd name="T24" fmla="*/ 1099 w 1151"/>
                  <a:gd name="T25" fmla="*/ 138 h 140"/>
                  <a:gd name="T26" fmla="*/ 1081 w 1151"/>
                  <a:gd name="T27" fmla="*/ 140 h 140"/>
                  <a:gd name="T28" fmla="*/ 70 w 1151"/>
                  <a:gd name="T29" fmla="*/ 140 h 140"/>
                  <a:gd name="T30" fmla="*/ 52 w 1151"/>
                  <a:gd name="T31" fmla="*/ 138 h 140"/>
                  <a:gd name="T32" fmla="*/ 35 w 1151"/>
                  <a:gd name="T33" fmla="*/ 131 h 140"/>
                  <a:gd name="T34" fmla="*/ 21 w 1151"/>
                  <a:gd name="T35" fmla="*/ 120 h 140"/>
                  <a:gd name="T36" fmla="*/ 10 w 1151"/>
                  <a:gd name="T37" fmla="*/ 106 h 140"/>
                  <a:gd name="T38" fmla="*/ 3 w 1151"/>
                  <a:gd name="T39" fmla="*/ 89 h 140"/>
                  <a:gd name="T40" fmla="*/ 0 w 1151"/>
                  <a:gd name="T41" fmla="*/ 70 h 140"/>
                  <a:gd name="T42" fmla="*/ 3 w 1151"/>
                  <a:gd name="T43" fmla="*/ 51 h 140"/>
                  <a:gd name="T44" fmla="*/ 10 w 1151"/>
                  <a:gd name="T45" fmla="*/ 34 h 140"/>
                  <a:gd name="T46" fmla="*/ 21 w 1151"/>
                  <a:gd name="T47" fmla="*/ 21 h 140"/>
                  <a:gd name="T48" fmla="*/ 35 w 1151"/>
                  <a:gd name="T49" fmla="*/ 10 h 140"/>
                  <a:gd name="T50" fmla="*/ 52 w 1151"/>
                  <a:gd name="T51" fmla="*/ 3 h 140"/>
                  <a:gd name="T52" fmla="*/ 70 w 1151"/>
                  <a:gd name="T5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1" h="140">
                    <a:moveTo>
                      <a:pt x="70" y="0"/>
                    </a:moveTo>
                    <a:lnTo>
                      <a:pt x="1081" y="0"/>
                    </a:lnTo>
                    <a:lnTo>
                      <a:pt x="1099" y="3"/>
                    </a:lnTo>
                    <a:lnTo>
                      <a:pt x="1116" y="10"/>
                    </a:lnTo>
                    <a:lnTo>
                      <a:pt x="1131" y="21"/>
                    </a:lnTo>
                    <a:lnTo>
                      <a:pt x="1141" y="34"/>
                    </a:lnTo>
                    <a:lnTo>
                      <a:pt x="1149" y="51"/>
                    </a:lnTo>
                    <a:lnTo>
                      <a:pt x="1151" y="70"/>
                    </a:lnTo>
                    <a:lnTo>
                      <a:pt x="1149" y="89"/>
                    </a:lnTo>
                    <a:lnTo>
                      <a:pt x="1141" y="106"/>
                    </a:lnTo>
                    <a:lnTo>
                      <a:pt x="1131" y="120"/>
                    </a:lnTo>
                    <a:lnTo>
                      <a:pt x="1116" y="131"/>
                    </a:lnTo>
                    <a:lnTo>
                      <a:pt x="1099" y="138"/>
                    </a:lnTo>
                    <a:lnTo>
                      <a:pt x="1081" y="140"/>
                    </a:lnTo>
                    <a:lnTo>
                      <a:pt x="70" y="140"/>
                    </a:lnTo>
                    <a:lnTo>
                      <a:pt x="52" y="138"/>
                    </a:lnTo>
                    <a:lnTo>
                      <a:pt x="35" y="131"/>
                    </a:lnTo>
                    <a:lnTo>
                      <a:pt x="21" y="120"/>
                    </a:lnTo>
                    <a:lnTo>
                      <a:pt x="10" y="106"/>
                    </a:lnTo>
                    <a:lnTo>
                      <a:pt x="3" y="89"/>
                    </a:lnTo>
                    <a:lnTo>
                      <a:pt x="0" y="70"/>
                    </a:lnTo>
                    <a:lnTo>
                      <a:pt x="3" y="51"/>
                    </a:lnTo>
                    <a:lnTo>
                      <a:pt x="10" y="34"/>
                    </a:lnTo>
                    <a:lnTo>
                      <a:pt x="21" y="21"/>
                    </a:lnTo>
                    <a:lnTo>
                      <a:pt x="35" y="10"/>
                    </a:lnTo>
                    <a:lnTo>
                      <a:pt x="52" y="3"/>
                    </a:lnTo>
                    <a:lnTo>
                      <a:pt x="70"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104" name="Freeform 273"/>
              <p:cNvSpPr/>
              <p:nvPr/>
            </p:nvSpPr>
            <p:spPr bwMode="auto">
              <a:xfrm>
                <a:off x="742950" y="3462338"/>
                <a:ext cx="342900" cy="550863"/>
              </a:xfrm>
              <a:custGeom>
                <a:avLst/>
                <a:gdLst>
                  <a:gd name="T0" fmla="*/ 1903 w 2162"/>
                  <a:gd name="T1" fmla="*/ 0 h 3477"/>
                  <a:gd name="T2" fmla="*/ 1977 w 2162"/>
                  <a:gd name="T3" fmla="*/ 12 h 3477"/>
                  <a:gd name="T4" fmla="*/ 2044 w 2162"/>
                  <a:gd name="T5" fmla="*/ 43 h 3477"/>
                  <a:gd name="T6" fmla="*/ 2098 w 2162"/>
                  <a:gd name="T7" fmla="*/ 89 h 3477"/>
                  <a:gd name="T8" fmla="*/ 2137 w 2162"/>
                  <a:gd name="T9" fmla="*/ 150 h 3477"/>
                  <a:gd name="T10" fmla="*/ 2159 w 2162"/>
                  <a:gd name="T11" fmla="*/ 220 h 3477"/>
                  <a:gd name="T12" fmla="*/ 2162 w 2162"/>
                  <a:gd name="T13" fmla="*/ 404 h 3477"/>
                  <a:gd name="T14" fmla="*/ 2152 w 2162"/>
                  <a:gd name="T15" fmla="*/ 440 h 3477"/>
                  <a:gd name="T16" fmla="*/ 2127 w 2162"/>
                  <a:gd name="T17" fmla="*/ 466 h 3477"/>
                  <a:gd name="T18" fmla="*/ 2091 w 2162"/>
                  <a:gd name="T19" fmla="*/ 475 h 3477"/>
                  <a:gd name="T20" fmla="*/ 2056 w 2162"/>
                  <a:gd name="T21" fmla="*/ 466 h 3477"/>
                  <a:gd name="T22" fmla="*/ 2030 w 2162"/>
                  <a:gd name="T23" fmla="*/ 440 h 3477"/>
                  <a:gd name="T24" fmla="*/ 2021 w 2162"/>
                  <a:gd name="T25" fmla="*/ 404 h 3477"/>
                  <a:gd name="T26" fmla="*/ 2018 w 2162"/>
                  <a:gd name="T27" fmla="*/ 232 h 3477"/>
                  <a:gd name="T28" fmla="*/ 1995 w 2162"/>
                  <a:gd name="T29" fmla="*/ 185 h 3477"/>
                  <a:gd name="T30" fmla="*/ 1955 w 2162"/>
                  <a:gd name="T31" fmla="*/ 154 h 3477"/>
                  <a:gd name="T32" fmla="*/ 1903 w 2162"/>
                  <a:gd name="T33" fmla="*/ 142 h 3477"/>
                  <a:gd name="T34" fmla="*/ 230 w 2162"/>
                  <a:gd name="T35" fmla="*/ 145 h 3477"/>
                  <a:gd name="T36" fmla="*/ 184 w 2162"/>
                  <a:gd name="T37" fmla="*/ 167 h 3477"/>
                  <a:gd name="T38" fmla="*/ 153 w 2162"/>
                  <a:gd name="T39" fmla="*/ 207 h 3477"/>
                  <a:gd name="T40" fmla="*/ 140 w 2162"/>
                  <a:gd name="T41" fmla="*/ 258 h 3477"/>
                  <a:gd name="T42" fmla="*/ 143 w 2162"/>
                  <a:gd name="T43" fmla="*/ 3246 h 3477"/>
                  <a:gd name="T44" fmla="*/ 166 w 2162"/>
                  <a:gd name="T45" fmla="*/ 3293 h 3477"/>
                  <a:gd name="T46" fmla="*/ 205 w 2162"/>
                  <a:gd name="T47" fmla="*/ 3324 h 3477"/>
                  <a:gd name="T48" fmla="*/ 257 w 2162"/>
                  <a:gd name="T49" fmla="*/ 3336 h 3477"/>
                  <a:gd name="T50" fmla="*/ 1931 w 2162"/>
                  <a:gd name="T51" fmla="*/ 3333 h 3477"/>
                  <a:gd name="T52" fmla="*/ 1976 w 2162"/>
                  <a:gd name="T53" fmla="*/ 3311 h 3477"/>
                  <a:gd name="T54" fmla="*/ 2009 w 2162"/>
                  <a:gd name="T55" fmla="*/ 3270 h 3477"/>
                  <a:gd name="T56" fmla="*/ 2021 w 2162"/>
                  <a:gd name="T57" fmla="*/ 3218 h 3477"/>
                  <a:gd name="T58" fmla="*/ 2023 w 2162"/>
                  <a:gd name="T59" fmla="*/ 2261 h 3477"/>
                  <a:gd name="T60" fmla="*/ 2041 w 2162"/>
                  <a:gd name="T61" fmla="*/ 2230 h 3477"/>
                  <a:gd name="T62" fmla="*/ 2073 w 2162"/>
                  <a:gd name="T63" fmla="*/ 2212 h 3477"/>
                  <a:gd name="T64" fmla="*/ 2110 w 2162"/>
                  <a:gd name="T65" fmla="*/ 2212 h 3477"/>
                  <a:gd name="T66" fmla="*/ 2141 w 2162"/>
                  <a:gd name="T67" fmla="*/ 2230 h 3477"/>
                  <a:gd name="T68" fmla="*/ 2159 w 2162"/>
                  <a:gd name="T69" fmla="*/ 2261 h 3477"/>
                  <a:gd name="T70" fmla="*/ 2162 w 2162"/>
                  <a:gd name="T71" fmla="*/ 3218 h 3477"/>
                  <a:gd name="T72" fmla="*/ 2150 w 2162"/>
                  <a:gd name="T73" fmla="*/ 3293 h 3477"/>
                  <a:gd name="T74" fmla="*/ 2119 w 2162"/>
                  <a:gd name="T75" fmla="*/ 3358 h 3477"/>
                  <a:gd name="T76" fmla="*/ 2073 w 2162"/>
                  <a:gd name="T77" fmla="*/ 3412 h 3477"/>
                  <a:gd name="T78" fmla="*/ 2012 w 2162"/>
                  <a:gd name="T79" fmla="*/ 3452 h 3477"/>
                  <a:gd name="T80" fmla="*/ 1941 w 2162"/>
                  <a:gd name="T81" fmla="*/ 3473 h 3477"/>
                  <a:gd name="T82" fmla="*/ 257 w 2162"/>
                  <a:gd name="T83" fmla="*/ 3477 h 3477"/>
                  <a:gd name="T84" fmla="*/ 183 w 2162"/>
                  <a:gd name="T85" fmla="*/ 3465 h 3477"/>
                  <a:gd name="T86" fmla="*/ 118 w 2162"/>
                  <a:gd name="T87" fmla="*/ 3434 h 3477"/>
                  <a:gd name="T88" fmla="*/ 62 w 2162"/>
                  <a:gd name="T89" fmla="*/ 3388 h 3477"/>
                  <a:gd name="T90" fmla="*/ 23 w 2162"/>
                  <a:gd name="T91" fmla="*/ 3327 h 3477"/>
                  <a:gd name="T92" fmla="*/ 2 w 2162"/>
                  <a:gd name="T93" fmla="*/ 3257 h 3477"/>
                  <a:gd name="T94" fmla="*/ 0 w 2162"/>
                  <a:gd name="T95" fmla="*/ 258 h 3477"/>
                  <a:gd name="T96" fmla="*/ 11 w 2162"/>
                  <a:gd name="T97" fmla="*/ 183 h 3477"/>
                  <a:gd name="T98" fmla="*/ 41 w 2162"/>
                  <a:gd name="T99" fmla="*/ 118 h 3477"/>
                  <a:gd name="T100" fmla="*/ 88 w 2162"/>
                  <a:gd name="T101" fmla="*/ 64 h 3477"/>
                  <a:gd name="T102" fmla="*/ 148 w 2162"/>
                  <a:gd name="T103" fmla="*/ 25 h 3477"/>
                  <a:gd name="T104" fmla="*/ 219 w 2162"/>
                  <a:gd name="T105" fmla="*/ 4 h 3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2" h="3477">
                    <a:moveTo>
                      <a:pt x="257" y="0"/>
                    </a:moveTo>
                    <a:lnTo>
                      <a:pt x="1903" y="0"/>
                    </a:lnTo>
                    <a:lnTo>
                      <a:pt x="1941" y="4"/>
                    </a:lnTo>
                    <a:lnTo>
                      <a:pt x="1977" y="12"/>
                    </a:lnTo>
                    <a:lnTo>
                      <a:pt x="2012" y="25"/>
                    </a:lnTo>
                    <a:lnTo>
                      <a:pt x="2044" y="43"/>
                    </a:lnTo>
                    <a:lnTo>
                      <a:pt x="2073" y="64"/>
                    </a:lnTo>
                    <a:lnTo>
                      <a:pt x="2098" y="89"/>
                    </a:lnTo>
                    <a:lnTo>
                      <a:pt x="2119" y="118"/>
                    </a:lnTo>
                    <a:lnTo>
                      <a:pt x="2137" y="150"/>
                    </a:lnTo>
                    <a:lnTo>
                      <a:pt x="2150" y="183"/>
                    </a:lnTo>
                    <a:lnTo>
                      <a:pt x="2159" y="220"/>
                    </a:lnTo>
                    <a:lnTo>
                      <a:pt x="2162" y="258"/>
                    </a:lnTo>
                    <a:lnTo>
                      <a:pt x="2162" y="404"/>
                    </a:lnTo>
                    <a:lnTo>
                      <a:pt x="2159" y="424"/>
                    </a:lnTo>
                    <a:lnTo>
                      <a:pt x="2152" y="440"/>
                    </a:lnTo>
                    <a:lnTo>
                      <a:pt x="2141" y="454"/>
                    </a:lnTo>
                    <a:lnTo>
                      <a:pt x="2127" y="466"/>
                    </a:lnTo>
                    <a:lnTo>
                      <a:pt x="2110" y="472"/>
                    </a:lnTo>
                    <a:lnTo>
                      <a:pt x="2091" y="475"/>
                    </a:lnTo>
                    <a:lnTo>
                      <a:pt x="2073" y="472"/>
                    </a:lnTo>
                    <a:lnTo>
                      <a:pt x="2056" y="466"/>
                    </a:lnTo>
                    <a:lnTo>
                      <a:pt x="2041" y="454"/>
                    </a:lnTo>
                    <a:lnTo>
                      <a:pt x="2030" y="440"/>
                    </a:lnTo>
                    <a:lnTo>
                      <a:pt x="2023" y="424"/>
                    </a:lnTo>
                    <a:lnTo>
                      <a:pt x="2021" y="404"/>
                    </a:lnTo>
                    <a:lnTo>
                      <a:pt x="2021" y="258"/>
                    </a:lnTo>
                    <a:lnTo>
                      <a:pt x="2018" y="232"/>
                    </a:lnTo>
                    <a:lnTo>
                      <a:pt x="2009" y="207"/>
                    </a:lnTo>
                    <a:lnTo>
                      <a:pt x="1995" y="185"/>
                    </a:lnTo>
                    <a:lnTo>
                      <a:pt x="1976" y="167"/>
                    </a:lnTo>
                    <a:lnTo>
                      <a:pt x="1955" y="154"/>
                    </a:lnTo>
                    <a:lnTo>
                      <a:pt x="1931" y="145"/>
                    </a:lnTo>
                    <a:lnTo>
                      <a:pt x="1903" y="142"/>
                    </a:lnTo>
                    <a:lnTo>
                      <a:pt x="257" y="142"/>
                    </a:lnTo>
                    <a:lnTo>
                      <a:pt x="230" y="145"/>
                    </a:lnTo>
                    <a:lnTo>
                      <a:pt x="205" y="154"/>
                    </a:lnTo>
                    <a:lnTo>
                      <a:pt x="184" y="167"/>
                    </a:lnTo>
                    <a:lnTo>
                      <a:pt x="166" y="185"/>
                    </a:lnTo>
                    <a:lnTo>
                      <a:pt x="153" y="207"/>
                    </a:lnTo>
                    <a:lnTo>
                      <a:pt x="143" y="231"/>
                    </a:lnTo>
                    <a:lnTo>
                      <a:pt x="140" y="258"/>
                    </a:lnTo>
                    <a:lnTo>
                      <a:pt x="140" y="3218"/>
                    </a:lnTo>
                    <a:lnTo>
                      <a:pt x="143" y="3246"/>
                    </a:lnTo>
                    <a:lnTo>
                      <a:pt x="153" y="3270"/>
                    </a:lnTo>
                    <a:lnTo>
                      <a:pt x="166" y="3293"/>
                    </a:lnTo>
                    <a:lnTo>
                      <a:pt x="184" y="3311"/>
                    </a:lnTo>
                    <a:lnTo>
                      <a:pt x="205" y="3324"/>
                    </a:lnTo>
                    <a:lnTo>
                      <a:pt x="230" y="3333"/>
                    </a:lnTo>
                    <a:lnTo>
                      <a:pt x="257" y="3336"/>
                    </a:lnTo>
                    <a:lnTo>
                      <a:pt x="1903" y="3336"/>
                    </a:lnTo>
                    <a:lnTo>
                      <a:pt x="1931" y="3333"/>
                    </a:lnTo>
                    <a:lnTo>
                      <a:pt x="1955" y="3324"/>
                    </a:lnTo>
                    <a:lnTo>
                      <a:pt x="1976" y="3311"/>
                    </a:lnTo>
                    <a:lnTo>
                      <a:pt x="1995" y="3293"/>
                    </a:lnTo>
                    <a:lnTo>
                      <a:pt x="2009" y="3270"/>
                    </a:lnTo>
                    <a:lnTo>
                      <a:pt x="2018" y="3246"/>
                    </a:lnTo>
                    <a:lnTo>
                      <a:pt x="2021" y="3218"/>
                    </a:lnTo>
                    <a:lnTo>
                      <a:pt x="2021" y="2280"/>
                    </a:lnTo>
                    <a:lnTo>
                      <a:pt x="2023" y="2261"/>
                    </a:lnTo>
                    <a:lnTo>
                      <a:pt x="2030" y="2244"/>
                    </a:lnTo>
                    <a:lnTo>
                      <a:pt x="2041" y="2230"/>
                    </a:lnTo>
                    <a:lnTo>
                      <a:pt x="2056" y="2219"/>
                    </a:lnTo>
                    <a:lnTo>
                      <a:pt x="2073" y="2212"/>
                    </a:lnTo>
                    <a:lnTo>
                      <a:pt x="2091" y="2209"/>
                    </a:lnTo>
                    <a:lnTo>
                      <a:pt x="2110" y="2212"/>
                    </a:lnTo>
                    <a:lnTo>
                      <a:pt x="2127" y="2219"/>
                    </a:lnTo>
                    <a:lnTo>
                      <a:pt x="2141" y="2230"/>
                    </a:lnTo>
                    <a:lnTo>
                      <a:pt x="2152" y="2244"/>
                    </a:lnTo>
                    <a:lnTo>
                      <a:pt x="2159" y="2261"/>
                    </a:lnTo>
                    <a:lnTo>
                      <a:pt x="2162" y="2280"/>
                    </a:lnTo>
                    <a:lnTo>
                      <a:pt x="2162" y="3218"/>
                    </a:lnTo>
                    <a:lnTo>
                      <a:pt x="2159" y="3257"/>
                    </a:lnTo>
                    <a:lnTo>
                      <a:pt x="2150" y="3293"/>
                    </a:lnTo>
                    <a:lnTo>
                      <a:pt x="2137" y="3326"/>
                    </a:lnTo>
                    <a:lnTo>
                      <a:pt x="2119" y="3358"/>
                    </a:lnTo>
                    <a:lnTo>
                      <a:pt x="2098" y="3387"/>
                    </a:lnTo>
                    <a:lnTo>
                      <a:pt x="2073" y="3412"/>
                    </a:lnTo>
                    <a:lnTo>
                      <a:pt x="2044" y="3434"/>
                    </a:lnTo>
                    <a:lnTo>
                      <a:pt x="2012" y="3452"/>
                    </a:lnTo>
                    <a:lnTo>
                      <a:pt x="1979" y="3465"/>
                    </a:lnTo>
                    <a:lnTo>
                      <a:pt x="1941" y="3473"/>
                    </a:lnTo>
                    <a:lnTo>
                      <a:pt x="1903" y="3477"/>
                    </a:lnTo>
                    <a:lnTo>
                      <a:pt x="257" y="3477"/>
                    </a:lnTo>
                    <a:lnTo>
                      <a:pt x="219" y="3473"/>
                    </a:lnTo>
                    <a:lnTo>
                      <a:pt x="183" y="3465"/>
                    </a:lnTo>
                    <a:lnTo>
                      <a:pt x="148" y="3452"/>
                    </a:lnTo>
                    <a:lnTo>
                      <a:pt x="118" y="3434"/>
                    </a:lnTo>
                    <a:lnTo>
                      <a:pt x="88" y="3413"/>
                    </a:lnTo>
                    <a:lnTo>
                      <a:pt x="62" y="3388"/>
                    </a:lnTo>
                    <a:lnTo>
                      <a:pt x="41" y="3359"/>
                    </a:lnTo>
                    <a:lnTo>
                      <a:pt x="23" y="3327"/>
                    </a:lnTo>
                    <a:lnTo>
                      <a:pt x="11" y="3294"/>
                    </a:lnTo>
                    <a:lnTo>
                      <a:pt x="2" y="3257"/>
                    </a:lnTo>
                    <a:lnTo>
                      <a:pt x="0" y="3218"/>
                    </a:lnTo>
                    <a:lnTo>
                      <a:pt x="0" y="258"/>
                    </a:lnTo>
                    <a:lnTo>
                      <a:pt x="2" y="220"/>
                    </a:lnTo>
                    <a:lnTo>
                      <a:pt x="11" y="183"/>
                    </a:lnTo>
                    <a:lnTo>
                      <a:pt x="23" y="150"/>
                    </a:lnTo>
                    <a:lnTo>
                      <a:pt x="41" y="118"/>
                    </a:lnTo>
                    <a:lnTo>
                      <a:pt x="62" y="89"/>
                    </a:lnTo>
                    <a:lnTo>
                      <a:pt x="88" y="64"/>
                    </a:lnTo>
                    <a:lnTo>
                      <a:pt x="118" y="43"/>
                    </a:lnTo>
                    <a:lnTo>
                      <a:pt x="148" y="25"/>
                    </a:lnTo>
                    <a:lnTo>
                      <a:pt x="183" y="12"/>
                    </a:lnTo>
                    <a:lnTo>
                      <a:pt x="219" y="4"/>
                    </a:lnTo>
                    <a:lnTo>
                      <a:pt x="257"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105" name="Freeform 274"/>
              <p:cNvSpPr/>
              <p:nvPr/>
            </p:nvSpPr>
            <p:spPr bwMode="auto">
              <a:xfrm>
                <a:off x="869950" y="3924300"/>
                <a:ext cx="88900" cy="22225"/>
              </a:xfrm>
              <a:custGeom>
                <a:avLst/>
                <a:gdLst>
                  <a:gd name="T0" fmla="*/ 70 w 562"/>
                  <a:gd name="T1" fmla="*/ 0 h 140"/>
                  <a:gd name="T2" fmla="*/ 492 w 562"/>
                  <a:gd name="T3" fmla="*/ 0 h 140"/>
                  <a:gd name="T4" fmla="*/ 510 w 562"/>
                  <a:gd name="T5" fmla="*/ 3 h 140"/>
                  <a:gd name="T6" fmla="*/ 527 w 562"/>
                  <a:gd name="T7" fmla="*/ 9 h 140"/>
                  <a:gd name="T8" fmla="*/ 542 w 562"/>
                  <a:gd name="T9" fmla="*/ 21 h 140"/>
                  <a:gd name="T10" fmla="*/ 553 w 562"/>
                  <a:gd name="T11" fmla="*/ 35 h 140"/>
                  <a:gd name="T12" fmla="*/ 560 w 562"/>
                  <a:gd name="T13" fmla="*/ 52 h 140"/>
                  <a:gd name="T14" fmla="*/ 562 w 562"/>
                  <a:gd name="T15" fmla="*/ 71 h 140"/>
                  <a:gd name="T16" fmla="*/ 560 w 562"/>
                  <a:gd name="T17" fmla="*/ 89 h 140"/>
                  <a:gd name="T18" fmla="*/ 553 w 562"/>
                  <a:gd name="T19" fmla="*/ 106 h 140"/>
                  <a:gd name="T20" fmla="*/ 542 w 562"/>
                  <a:gd name="T21" fmla="*/ 120 h 140"/>
                  <a:gd name="T22" fmla="*/ 527 w 562"/>
                  <a:gd name="T23" fmla="*/ 131 h 140"/>
                  <a:gd name="T24" fmla="*/ 510 w 562"/>
                  <a:gd name="T25" fmla="*/ 138 h 140"/>
                  <a:gd name="T26" fmla="*/ 492 w 562"/>
                  <a:gd name="T27" fmla="*/ 140 h 140"/>
                  <a:gd name="T28" fmla="*/ 70 w 562"/>
                  <a:gd name="T29" fmla="*/ 140 h 140"/>
                  <a:gd name="T30" fmla="*/ 51 w 562"/>
                  <a:gd name="T31" fmla="*/ 138 h 140"/>
                  <a:gd name="T32" fmla="*/ 34 w 562"/>
                  <a:gd name="T33" fmla="*/ 131 h 140"/>
                  <a:gd name="T34" fmla="*/ 20 w 562"/>
                  <a:gd name="T35" fmla="*/ 120 h 140"/>
                  <a:gd name="T36" fmla="*/ 9 w 562"/>
                  <a:gd name="T37" fmla="*/ 106 h 140"/>
                  <a:gd name="T38" fmla="*/ 2 w 562"/>
                  <a:gd name="T39" fmla="*/ 89 h 140"/>
                  <a:gd name="T40" fmla="*/ 0 w 562"/>
                  <a:gd name="T41" fmla="*/ 71 h 140"/>
                  <a:gd name="T42" fmla="*/ 2 w 562"/>
                  <a:gd name="T43" fmla="*/ 52 h 140"/>
                  <a:gd name="T44" fmla="*/ 9 w 562"/>
                  <a:gd name="T45" fmla="*/ 35 h 140"/>
                  <a:gd name="T46" fmla="*/ 20 w 562"/>
                  <a:gd name="T47" fmla="*/ 21 h 140"/>
                  <a:gd name="T48" fmla="*/ 34 w 562"/>
                  <a:gd name="T49" fmla="*/ 9 h 140"/>
                  <a:gd name="T50" fmla="*/ 51 w 562"/>
                  <a:gd name="T51" fmla="*/ 3 h 140"/>
                  <a:gd name="T52" fmla="*/ 70 w 562"/>
                  <a:gd name="T5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2" h="140">
                    <a:moveTo>
                      <a:pt x="70" y="0"/>
                    </a:moveTo>
                    <a:lnTo>
                      <a:pt x="492" y="0"/>
                    </a:lnTo>
                    <a:lnTo>
                      <a:pt x="510" y="3"/>
                    </a:lnTo>
                    <a:lnTo>
                      <a:pt x="527" y="9"/>
                    </a:lnTo>
                    <a:lnTo>
                      <a:pt x="542" y="21"/>
                    </a:lnTo>
                    <a:lnTo>
                      <a:pt x="553" y="35"/>
                    </a:lnTo>
                    <a:lnTo>
                      <a:pt x="560" y="52"/>
                    </a:lnTo>
                    <a:lnTo>
                      <a:pt x="562" y="71"/>
                    </a:lnTo>
                    <a:lnTo>
                      <a:pt x="560" y="89"/>
                    </a:lnTo>
                    <a:lnTo>
                      <a:pt x="553" y="106"/>
                    </a:lnTo>
                    <a:lnTo>
                      <a:pt x="542" y="120"/>
                    </a:lnTo>
                    <a:lnTo>
                      <a:pt x="527" y="131"/>
                    </a:lnTo>
                    <a:lnTo>
                      <a:pt x="510" y="138"/>
                    </a:lnTo>
                    <a:lnTo>
                      <a:pt x="492" y="140"/>
                    </a:lnTo>
                    <a:lnTo>
                      <a:pt x="70" y="140"/>
                    </a:lnTo>
                    <a:lnTo>
                      <a:pt x="51" y="138"/>
                    </a:lnTo>
                    <a:lnTo>
                      <a:pt x="34" y="131"/>
                    </a:lnTo>
                    <a:lnTo>
                      <a:pt x="20" y="120"/>
                    </a:lnTo>
                    <a:lnTo>
                      <a:pt x="9" y="106"/>
                    </a:lnTo>
                    <a:lnTo>
                      <a:pt x="2" y="89"/>
                    </a:lnTo>
                    <a:lnTo>
                      <a:pt x="0" y="71"/>
                    </a:lnTo>
                    <a:lnTo>
                      <a:pt x="2" y="52"/>
                    </a:lnTo>
                    <a:lnTo>
                      <a:pt x="9" y="35"/>
                    </a:lnTo>
                    <a:lnTo>
                      <a:pt x="20" y="21"/>
                    </a:lnTo>
                    <a:lnTo>
                      <a:pt x="34" y="9"/>
                    </a:lnTo>
                    <a:lnTo>
                      <a:pt x="51" y="3"/>
                    </a:lnTo>
                    <a:lnTo>
                      <a:pt x="70"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grpSp>
      </p:grpSp>
      <p:grpSp>
        <p:nvGrpSpPr>
          <p:cNvPr id="128" name="组合 127"/>
          <p:cNvGrpSpPr/>
          <p:nvPr/>
        </p:nvGrpSpPr>
        <p:grpSpPr>
          <a:xfrm>
            <a:off x="9448090" y="3180669"/>
            <a:ext cx="2603326" cy="3377400"/>
            <a:chOff x="9412086" y="3127552"/>
            <a:chExt cx="2603326" cy="3377400"/>
          </a:xfrm>
        </p:grpSpPr>
        <p:sp>
          <p:nvSpPr>
            <p:cNvPr id="119" name="Text Box 10"/>
            <p:cNvSpPr txBox="1">
              <a:spLocks noChangeArrowheads="1"/>
            </p:cNvSpPr>
            <p:nvPr/>
          </p:nvSpPr>
          <p:spPr bwMode="auto">
            <a:xfrm>
              <a:off x="9579632" y="4567402"/>
              <a:ext cx="2354222" cy="644920"/>
            </a:xfrm>
            <a:prstGeom prst="rect">
              <a:avLst/>
            </a:prstGeom>
            <a:noFill/>
            <a:ln w="9525">
              <a:noFill/>
              <a:miter lim="800000"/>
            </a:ln>
          </p:spPr>
          <p:txBody>
            <a:bodyPr wrap="square" lIns="45720" tIns="22860" rIns="45720" bIns="22860">
              <a:spAutoFit/>
            </a:bodyPr>
            <a:lstStyle/>
            <a:p>
              <a:pPr defTabSz="914400">
                <a:lnSpc>
                  <a:spcPct val="150000"/>
                </a:lnSpc>
                <a:defRPr/>
              </a:pPr>
              <a:r>
                <a:rPr lang="en-US" altLang="zh-CN" sz="900" kern="0" dirty="0" err="1">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MyBatis</a:t>
              </a: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 </a:t>
              </a: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轻量、运行效率高，支持定制化 </a:t>
              </a: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SQL</a:t>
              </a: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、存储过程以及高级映射。</a:t>
              </a:r>
            </a:p>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Alibaba Druid</a:t>
              </a: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具备非常优秀的监控功能</a:t>
              </a:r>
            </a:p>
          </p:txBody>
        </p:sp>
        <p:sp>
          <p:nvSpPr>
            <p:cNvPr id="120" name="Text Box 10"/>
            <p:cNvSpPr txBox="1">
              <a:spLocks noChangeArrowheads="1"/>
            </p:cNvSpPr>
            <p:nvPr/>
          </p:nvSpPr>
          <p:spPr bwMode="auto">
            <a:xfrm>
              <a:off x="9579632" y="3848211"/>
              <a:ext cx="96915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采用技术</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sp>
          <p:nvSpPr>
            <p:cNvPr id="121" name="Text Box 10"/>
            <p:cNvSpPr txBox="1">
              <a:spLocks noChangeArrowheads="1"/>
            </p:cNvSpPr>
            <p:nvPr/>
          </p:nvSpPr>
          <p:spPr bwMode="auto">
            <a:xfrm>
              <a:off x="9579632" y="4320823"/>
              <a:ext cx="62051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决策理由</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sp>
          <p:nvSpPr>
            <p:cNvPr id="122" name="MH_SubTitle_1"/>
            <p:cNvSpPr/>
            <p:nvPr>
              <p:custDataLst>
                <p:tags r:id="rId5"/>
              </p:custDataLst>
            </p:nvPr>
          </p:nvSpPr>
          <p:spPr bwMode="auto">
            <a:xfrm>
              <a:off x="9412086" y="3127552"/>
              <a:ext cx="2603326" cy="3377400"/>
            </a:xfrm>
            <a:custGeom>
              <a:avLst/>
              <a:gdLst>
                <a:gd name="connsiteX0" fmla="*/ 1154681 w 2309360"/>
                <a:gd name="connsiteY0" fmla="*/ 0 h 1666434"/>
                <a:gd name="connsiteX1" fmla="*/ 1530338 w 2309360"/>
                <a:gd name="connsiteY1" fmla="*/ 360555 h 1666434"/>
                <a:gd name="connsiteX2" fmla="*/ 2309360 w 2309360"/>
                <a:gd name="connsiteY2" fmla="*/ 360555 h 1666434"/>
                <a:gd name="connsiteX3" fmla="*/ 2309360 w 2309360"/>
                <a:gd name="connsiteY3" fmla="*/ 1666434 h 1666434"/>
                <a:gd name="connsiteX4" fmla="*/ 0 w 2309360"/>
                <a:gd name="connsiteY4" fmla="*/ 1666434 h 1666434"/>
                <a:gd name="connsiteX5" fmla="*/ 0 w 2309360"/>
                <a:gd name="connsiteY5" fmla="*/ 360555 h 1666434"/>
                <a:gd name="connsiteX6" fmla="*/ 779023 w 2309360"/>
                <a:gd name="connsiteY6" fmla="*/ 360555 h 1666434"/>
                <a:gd name="connsiteX0-1" fmla="*/ 1173128 w 2327807"/>
                <a:gd name="connsiteY0-2" fmla="*/ 0 h 3347245"/>
                <a:gd name="connsiteX1-3" fmla="*/ 1548785 w 2327807"/>
                <a:gd name="connsiteY1-4" fmla="*/ 360555 h 3347245"/>
                <a:gd name="connsiteX2-5" fmla="*/ 2327807 w 2327807"/>
                <a:gd name="connsiteY2-6" fmla="*/ 360555 h 3347245"/>
                <a:gd name="connsiteX3-7" fmla="*/ 2327807 w 2327807"/>
                <a:gd name="connsiteY3-8" fmla="*/ 1666434 h 3347245"/>
                <a:gd name="connsiteX4-9" fmla="*/ 0 w 2327807"/>
                <a:gd name="connsiteY4-10" fmla="*/ 3347245 h 3347245"/>
                <a:gd name="connsiteX5-11" fmla="*/ 18447 w 2327807"/>
                <a:gd name="connsiteY5-12" fmla="*/ 360555 h 3347245"/>
                <a:gd name="connsiteX6-13" fmla="*/ 797470 w 2327807"/>
                <a:gd name="connsiteY6-14" fmla="*/ 360555 h 3347245"/>
                <a:gd name="connsiteX7" fmla="*/ 1173128 w 2327807"/>
                <a:gd name="connsiteY7" fmla="*/ 0 h 3347245"/>
                <a:gd name="connsiteX0-15" fmla="*/ 1173128 w 2337030"/>
                <a:gd name="connsiteY0-16" fmla="*/ 0 h 3366455"/>
                <a:gd name="connsiteX1-17" fmla="*/ 1548785 w 2337030"/>
                <a:gd name="connsiteY1-18" fmla="*/ 360555 h 3366455"/>
                <a:gd name="connsiteX2-19" fmla="*/ 2327807 w 2337030"/>
                <a:gd name="connsiteY2-20" fmla="*/ 360555 h 3366455"/>
                <a:gd name="connsiteX3-21" fmla="*/ 2337030 w 2337030"/>
                <a:gd name="connsiteY3-22" fmla="*/ 3366455 h 3366455"/>
                <a:gd name="connsiteX4-23" fmla="*/ 0 w 2337030"/>
                <a:gd name="connsiteY4-24" fmla="*/ 3347245 h 3366455"/>
                <a:gd name="connsiteX5-25" fmla="*/ 18447 w 2337030"/>
                <a:gd name="connsiteY5-26" fmla="*/ 360555 h 3366455"/>
                <a:gd name="connsiteX6-27" fmla="*/ 797470 w 2337030"/>
                <a:gd name="connsiteY6-28" fmla="*/ 360555 h 3366455"/>
                <a:gd name="connsiteX7-29" fmla="*/ 1173128 w 2337030"/>
                <a:gd name="connsiteY7-30" fmla="*/ 0 h 33664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2337030" h="3366455">
                  <a:moveTo>
                    <a:pt x="1173128" y="0"/>
                  </a:moveTo>
                  <a:lnTo>
                    <a:pt x="1548785" y="360555"/>
                  </a:lnTo>
                  <a:lnTo>
                    <a:pt x="2327807" y="360555"/>
                  </a:lnTo>
                  <a:cubicBezTo>
                    <a:pt x="2330881" y="1362522"/>
                    <a:pt x="2333956" y="2364488"/>
                    <a:pt x="2337030" y="3366455"/>
                  </a:cubicBezTo>
                  <a:lnTo>
                    <a:pt x="0" y="3347245"/>
                  </a:lnTo>
                  <a:lnTo>
                    <a:pt x="18447" y="360555"/>
                  </a:lnTo>
                  <a:lnTo>
                    <a:pt x="797470" y="360555"/>
                  </a:lnTo>
                  <a:lnTo>
                    <a:pt x="1173128" y="0"/>
                  </a:lnTo>
                  <a:close/>
                </a:path>
              </a:pathLst>
            </a:custGeom>
            <a:noFill/>
            <a:ln w="19050" cap="flat" cmpd="sng" algn="ctr">
              <a:solidFill>
                <a:srgbClr val="C0504D"/>
              </a:solidFill>
              <a:prstDash val="solid"/>
            </a:ln>
            <a:effectLst/>
          </p:spPr>
          <p:txBody>
            <a:bodyPr lIns="0" tIns="459000" rIns="0" bIns="0" anchor="ctr">
              <a:normAutofit/>
            </a:bodyPr>
            <a:lstStyle/>
            <a:p>
              <a:pPr algn="ctr" defTabSz="914400">
                <a:lnSpc>
                  <a:spcPct val="120000"/>
                </a:lnSpc>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123" name="MH_Other_2"/>
            <p:cNvSpPr/>
            <p:nvPr>
              <p:custDataLst>
                <p:tags r:id="rId6"/>
              </p:custDataLst>
            </p:nvPr>
          </p:nvSpPr>
          <p:spPr bwMode="auto">
            <a:xfrm>
              <a:off x="10310915" y="3212781"/>
              <a:ext cx="812171" cy="763453"/>
            </a:xfrm>
            <a:prstGeom prst="diamond">
              <a:avLst/>
            </a:prstGeom>
            <a:solidFill>
              <a:srgbClr val="C0504D"/>
            </a:solidFill>
            <a:ln w="12700" cap="flat" cmpd="sng" algn="ctr">
              <a:noFill/>
              <a:prstDash val="solid"/>
              <a:miter lim="800000"/>
            </a:ln>
            <a:effectLst>
              <a:outerShdw blurRad="63500" algn="ctr" rotWithShape="0">
                <a:prstClr val="black">
                  <a:alpha val="40000"/>
                </a:prstClr>
              </a:outerShdw>
            </a:effectLst>
          </p:spPr>
          <p:txBody>
            <a:bodyPr anchor="ctr"/>
            <a:lstStyle/>
            <a:p>
              <a:pPr algn="ctr" defTabSz="914400">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124" name="Text Box 10"/>
            <p:cNvSpPr txBox="1">
              <a:spLocks noChangeArrowheads="1"/>
            </p:cNvSpPr>
            <p:nvPr/>
          </p:nvSpPr>
          <p:spPr bwMode="auto">
            <a:xfrm>
              <a:off x="9539143" y="4063719"/>
              <a:ext cx="2280019" cy="229422"/>
            </a:xfrm>
            <a:prstGeom prst="rect">
              <a:avLst/>
            </a:prstGeom>
            <a:noFill/>
            <a:ln w="9525">
              <a:noFill/>
              <a:miter lim="800000"/>
            </a:ln>
          </p:spPr>
          <p:txBody>
            <a:bodyPr wrap="square" lIns="45720" tIns="22860" rIns="45720" bIns="22860">
              <a:spAutoFit/>
            </a:bodyPr>
            <a:lstStyle/>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MyBatis3.4.6/Alibaba Druid 1.1</a:t>
              </a:r>
            </a:p>
          </p:txBody>
        </p:sp>
        <p:sp>
          <p:nvSpPr>
            <p:cNvPr id="125" name="Freeform 390"/>
            <p:cNvSpPr>
              <a:spLocks noEditPoints="1"/>
            </p:cNvSpPr>
            <p:nvPr/>
          </p:nvSpPr>
          <p:spPr bwMode="auto">
            <a:xfrm>
              <a:off x="10756935" y="3395773"/>
              <a:ext cx="179843" cy="179841"/>
            </a:xfrm>
            <a:custGeom>
              <a:avLst/>
              <a:gdLst>
                <a:gd name="T0" fmla="*/ 141 w 1531"/>
                <a:gd name="T1" fmla="*/ 1394 h 1534"/>
                <a:gd name="T2" fmla="*/ 1382 w 1531"/>
                <a:gd name="T3" fmla="*/ 1312 h 1534"/>
                <a:gd name="T4" fmla="*/ 1354 w 1531"/>
                <a:gd name="T5" fmla="*/ 1154 h 1534"/>
                <a:gd name="T6" fmla="*/ 1307 w 1531"/>
                <a:gd name="T7" fmla="*/ 1000 h 1534"/>
                <a:gd name="T8" fmla="*/ 1242 w 1531"/>
                <a:gd name="T9" fmla="*/ 854 h 1534"/>
                <a:gd name="T10" fmla="*/ 1160 w 1531"/>
                <a:gd name="T11" fmla="*/ 716 h 1534"/>
                <a:gd name="T12" fmla="*/ 1060 w 1531"/>
                <a:gd name="T13" fmla="*/ 588 h 1534"/>
                <a:gd name="T14" fmla="*/ 934 w 1531"/>
                <a:gd name="T15" fmla="*/ 464 h 1534"/>
                <a:gd name="T16" fmla="*/ 796 w 1531"/>
                <a:gd name="T17" fmla="*/ 359 h 1534"/>
                <a:gd name="T18" fmla="*/ 644 w 1531"/>
                <a:gd name="T19" fmla="*/ 273 h 1534"/>
                <a:gd name="T20" fmla="*/ 484 w 1531"/>
                <a:gd name="T21" fmla="*/ 207 h 1534"/>
                <a:gd name="T22" fmla="*/ 314 w 1531"/>
                <a:gd name="T23" fmla="*/ 164 h 1534"/>
                <a:gd name="T24" fmla="*/ 141 w 1531"/>
                <a:gd name="T25" fmla="*/ 142 h 1534"/>
                <a:gd name="T26" fmla="*/ 160 w 1531"/>
                <a:gd name="T27" fmla="*/ 2 h 1534"/>
                <a:gd name="T28" fmla="*/ 335 w 1531"/>
                <a:gd name="T29" fmla="*/ 25 h 1534"/>
                <a:gd name="T30" fmla="*/ 507 w 1531"/>
                <a:gd name="T31" fmla="*/ 67 h 1534"/>
                <a:gd name="T32" fmla="*/ 671 w 1531"/>
                <a:gd name="T33" fmla="*/ 130 h 1534"/>
                <a:gd name="T34" fmla="*/ 826 w 1531"/>
                <a:gd name="T35" fmla="*/ 211 h 1534"/>
                <a:gd name="T36" fmla="*/ 971 w 1531"/>
                <a:gd name="T37" fmla="*/ 311 h 1534"/>
                <a:gd name="T38" fmla="*/ 1103 w 1531"/>
                <a:gd name="T39" fmla="*/ 429 h 1534"/>
                <a:gd name="T40" fmla="*/ 1222 w 1531"/>
                <a:gd name="T41" fmla="*/ 563 h 1534"/>
                <a:gd name="T42" fmla="*/ 1321 w 1531"/>
                <a:gd name="T43" fmla="*/ 709 h 1534"/>
                <a:gd name="T44" fmla="*/ 1403 w 1531"/>
                <a:gd name="T45" fmla="*/ 865 h 1534"/>
                <a:gd name="T46" fmla="*/ 1464 w 1531"/>
                <a:gd name="T47" fmla="*/ 1028 h 1534"/>
                <a:gd name="T48" fmla="*/ 1506 w 1531"/>
                <a:gd name="T49" fmla="*/ 1199 h 1534"/>
                <a:gd name="T50" fmla="*/ 1528 w 1531"/>
                <a:gd name="T51" fmla="*/ 1375 h 1534"/>
                <a:gd name="T52" fmla="*/ 1528 w 1531"/>
                <a:gd name="T53" fmla="*/ 1483 h 1534"/>
                <a:gd name="T54" fmla="*/ 1510 w 1531"/>
                <a:gd name="T55" fmla="*/ 1514 h 1534"/>
                <a:gd name="T56" fmla="*/ 1479 w 1531"/>
                <a:gd name="T57" fmla="*/ 1532 h 1534"/>
                <a:gd name="T58" fmla="*/ 70 w 1531"/>
                <a:gd name="T59" fmla="*/ 1534 h 1534"/>
                <a:gd name="T60" fmla="*/ 35 w 1531"/>
                <a:gd name="T61" fmla="*/ 1524 h 1534"/>
                <a:gd name="T62" fmla="*/ 10 w 1531"/>
                <a:gd name="T63" fmla="*/ 1499 h 1534"/>
                <a:gd name="T64" fmla="*/ 0 w 1531"/>
                <a:gd name="T65" fmla="*/ 1464 h 1534"/>
                <a:gd name="T66" fmla="*/ 2 w 1531"/>
                <a:gd name="T67" fmla="*/ 51 h 1534"/>
                <a:gd name="T68" fmla="*/ 20 w 1531"/>
                <a:gd name="T69" fmla="*/ 20 h 1534"/>
                <a:gd name="T70" fmla="*/ 52 w 1531"/>
                <a:gd name="T71" fmla="*/ 2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1" h="1534">
                  <a:moveTo>
                    <a:pt x="141" y="142"/>
                  </a:moveTo>
                  <a:lnTo>
                    <a:pt x="141" y="1394"/>
                  </a:lnTo>
                  <a:lnTo>
                    <a:pt x="1389" y="1394"/>
                  </a:lnTo>
                  <a:lnTo>
                    <a:pt x="1382" y="1312"/>
                  </a:lnTo>
                  <a:lnTo>
                    <a:pt x="1370" y="1233"/>
                  </a:lnTo>
                  <a:lnTo>
                    <a:pt x="1354" y="1154"/>
                  </a:lnTo>
                  <a:lnTo>
                    <a:pt x="1333" y="1077"/>
                  </a:lnTo>
                  <a:lnTo>
                    <a:pt x="1307" y="1000"/>
                  </a:lnTo>
                  <a:lnTo>
                    <a:pt x="1277" y="926"/>
                  </a:lnTo>
                  <a:lnTo>
                    <a:pt x="1242" y="854"/>
                  </a:lnTo>
                  <a:lnTo>
                    <a:pt x="1203" y="784"/>
                  </a:lnTo>
                  <a:lnTo>
                    <a:pt x="1160" y="716"/>
                  </a:lnTo>
                  <a:lnTo>
                    <a:pt x="1112" y="650"/>
                  </a:lnTo>
                  <a:lnTo>
                    <a:pt x="1060" y="588"/>
                  </a:lnTo>
                  <a:lnTo>
                    <a:pt x="999" y="524"/>
                  </a:lnTo>
                  <a:lnTo>
                    <a:pt x="934" y="464"/>
                  </a:lnTo>
                  <a:lnTo>
                    <a:pt x="866" y="409"/>
                  </a:lnTo>
                  <a:lnTo>
                    <a:pt x="796" y="359"/>
                  </a:lnTo>
                  <a:lnTo>
                    <a:pt x="720" y="313"/>
                  </a:lnTo>
                  <a:lnTo>
                    <a:pt x="644" y="273"/>
                  </a:lnTo>
                  <a:lnTo>
                    <a:pt x="565" y="238"/>
                  </a:lnTo>
                  <a:lnTo>
                    <a:pt x="484" y="207"/>
                  </a:lnTo>
                  <a:lnTo>
                    <a:pt x="400" y="183"/>
                  </a:lnTo>
                  <a:lnTo>
                    <a:pt x="314" y="164"/>
                  </a:lnTo>
                  <a:lnTo>
                    <a:pt x="227" y="150"/>
                  </a:lnTo>
                  <a:lnTo>
                    <a:pt x="141" y="142"/>
                  </a:lnTo>
                  <a:close/>
                  <a:moveTo>
                    <a:pt x="70" y="0"/>
                  </a:moveTo>
                  <a:lnTo>
                    <a:pt x="160" y="2"/>
                  </a:lnTo>
                  <a:lnTo>
                    <a:pt x="248" y="11"/>
                  </a:lnTo>
                  <a:lnTo>
                    <a:pt x="335" y="25"/>
                  </a:lnTo>
                  <a:lnTo>
                    <a:pt x="422" y="43"/>
                  </a:lnTo>
                  <a:lnTo>
                    <a:pt x="507" y="67"/>
                  </a:lnTo>
                  <a:lnTo>
                    <a:pt x="589" y="96"/>
                  </a:lnTo>
                  <a:lnTo>
                    <a:pt x="671" y="130"/>
                  </a:lnTo>
                  <a:lnTo>
                    <a:pt x="749" y="168"/>
                  </a:lnTo>
                  <a:lnTo>
                    <a:pt x="826" y="211"/>
                  </a:lnTo>
                  <a:lnTo>
                    <a:pt x="899" y="259"/>
                  </a:lnTo>
                  <a:lnTo>
                    <a:pt x="971" y="311"/>
                  </a:lnTo>
                  <a:lnTo>
                    <a:pt x="1039" y="368"/>
                  </a:lnTo>
                  <a:lnTo>
                    <a:pt x="1103" y="429"/>
                  </a:lnTo>
                  <a:lnTo>
                    <a:pt x="1165" y="494"/>
                  </a:lnTo>
                  <a:lnTo>
                    <a:pt x="1222" y="563"/>
                  </a:lnTo>
                  <a:lnTo>
                    <a:pt x="1274" y="634"/>
                  </a:lnTo>
                  <a:lnTo>
                    <a:pt x="1321" y="709"/>
                  </a:lnTo>
                  <a:lnTo>
                    <a:pt x="1365" y="785"/>
                  </a:lnTo>
                  <a:lnTo>
                    <a:pt x="1403" y="865"/>
                  </a:lnTo>
                  <a:lnTo>
                    <a:pt x="1436" y="945"/>
                  </a:lnTo>
                  <a:lnTo>
                    <a:pt x="1464" y="1028"/>
                  </a:lnTo>
                  <a:lnTo>
                    <a:pt x="1489" y="1113"/>
                  </a:lnTo>
                  <a:lnTo>
                    <a:pt x="1506" y="1199"/>
                  </a:lnTo>
                  <a:lnTo>
                    <a:pt x="1520" y="1287"/>
                  </a:lnTo>
                  <a:lnTo>
                    <a:pt x="1528" y="1375"/>
                  </a:lnTo>
                  <a:lnTo>
                    <a:pt x="1531" y="1464"/>
                  </a:lnTo>
                  <a:lnTo>
                    <a:pt x="1528" y="1483"/>
                  </a:lnTo>
                  <a:lnTo>
                    <a:pt x="1521" y="1499"/>
                  </a:lnTo>
                  <a:lnTo>
                    <a:pt x="1510" y="1514"/>
                  </a:lnTo>
                  <a:lnTo>
                    <a:pt x="1496" y="1524"/>
                  </a:lnTo>
                  <a:lnTo>
                    <a:pt x="1479" y="1532"/>
                  </a:lnTo>
                  <a:lnTo>
                    <a:pt x="1460" y="1534"/>
                  </a:lnTo>
                  <a:lnTo>
                    <a:pt x="70" y="1534"/>
                  </a:lnTo>
                  <a:lnTo>
                    <a:pt x="52" y="1532"/>
                  </a:lnTo>
                  <a:lnTo>
                    <a:pt x="35" y="1524"/>
                  </a:lnTo>
                  <a:lnTo>
                    <a:pt x="20" y="1514"/>
                  </a:lnTo>
                  <a:lnTo>
                    <a:pt x="10" y="1499"/>
                  </a:lnTo>
                  <a:lnTo>
                    <a:pt x="2" y="1483"/>
                  </a:lnTo>
                  <a:lnTo>
                    <a:pt x="0" y="1464"/>
                  </a:lnTo>
                  <a:lnTo>
                    <a:pt x="0" y="70"/>
                  </a:lnTo>
                  <a:lnTo>
                    <a:pt x="2" y="51"/>
                  </a:lnTo>
                  <a:lnTo>
                    <a:pt x="10" y="34"/>
                  </a:lnTo>
                  <a:lnTo>
                    <a:pt x="20" y="20"/>
                  </a:lnTo>
                  <a:lnTo>
                    <a:pt x="35" y="10"/>
                  </a:lnTo>
                  <a:lnTo>
                    <a:pt x="52" y="2"/>
                  </a:lnTo>
                  <a:lnTo>
                    <a:pt x="70"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126" name="Freeform 391"/>
            <p:cNvSpPr>
              <a:spLocks noEditPoints="1"/>
            </p:cNvSpPr>
            <p:nvPr/>
          </p:nvSpPr>
          <p:spPr bwMode="auto">
            <a:xfrm>
              <a:off x="10526547" y="3433386"/>
              <a:ext cx="369089" cy="370264"/>
            </a:xfrm>
            <a:custGeom>
              <a:avLst/>
              <a:gdLst>
                <a:gd name="T0" fmla="*/ 1309 w 3145"/>
                <a:gd name="T1" fmla="*/ 164 h 3152"/>
                <a:gd name="T2" fmla="*/ 1035 w 3145"/>
                <a:gd name="T3" fmla="*/ 245 h 3152"/>
                <a:gd name="T4" fmla="*/ 787 w 3145"/>
                <a:gd name="T5" fmla="*/ 376 h 3152"/>
                <a:gd name="T6" fmla="*/ 570 w 3145"/>
                <a:gd name="T7" fmla="*/ 551 h 3152"/>
                <a:gd name="T8" fmla="*/ 391 w 3145"/>
                <a:gd name="T9" fmla="*/ 765 h 3152"/>
                <a:gd name="T10" fmla="*/ 256 w 3145"/>
                <a:gd name="T11" fmla="*/ 1011 h 3152"/>
                <a:gd name="T12" fmla="*/ 170 w 3145"/>
                <a:gd name="T13" fmla="*/ 1284 h 3152"/>
                <a:gd name="T14" fmla="*/ 141 w 3145"/>
                <a:gd name="T15" fmla="*/ 1577 h 3152"/>
                <a:gd name="T16" fmla="*/ 169 w 3145"/>
                <a:gd name="T17" fmla="*/ 1865 h 3152"/>
                <a:gd name="T18" fmla="*/ 253 w 3145"/>
                <a:gd name="T19" fmla="*/ 2134 h 3152"/>
                <a:gd name="T20" fmla="*/ 385 w 3145"/>
                <a:gd name="T21" fmla="*/ 2378 h 3152"/>
                <a:gd name="T22" fmla="*/ 561 w 3145"/>
                <a:gd name="T23" fmla="*/ 2591 h 3152"/>
                <a:gd name="T24" fmla="*/ 772 w 3145"/>
                <a:gd name="T25" fmla="*/ 2766 h 3152"/>
                <a:gd name="T26" fmla="*/ 1016 w 3145"/>
                <a:gd name="T27" fmla="*/ 2899 h 3152"/>
                <a:gd name="T28" fmla="*/ 1284 w 3145"/>
                <a:gd name="T29" fmla="*/ 2983 h 3152"/>
                <a:gd name="T30" fmla="*/ 1573 w 3145"/>
                <a:gd name="T31" fmla="*/ 3012 h 3152"/>
                <a:gd name="T32" fmla="*/ 1865 w 3145"/>
                <a:gd name="T33" fmla="*/ 2983 h 3152"/>
                <a:gd name="T34" fmla="*/ 2136 w 3145"/>
                <a:gd name="T35" fmla="*/ 2897 h 3152"/>
                <a:gd name="T36" fmla="*/ 2381 w 3145"/>
                <a:gd name="T37" fmla="*/ 2761 h 3152"/>
                <a:gd name="T38" fmla="*/ 2595 w 3145"/>
                <a:gd name="T39" fmla="*/ 2581 h 3152"/>
                <a:gd name="T40" fmla="*/ 2770 w 3145"/>
                <a:gd name="T41" fmla="*/ 2363 h 3152"/>
                <a:gd name="T42" fmla="*/ 2901 w 3145"/>
                <a:gd name="T43" fmla="*/ 2115 h 3152"/>
                <a:gd name="T44" fmla="*/ 2981 w 3145"/>
                <a:gd name="T45" fmla="*/ 1841 h 3152"/>
                <a:gd name="T46" fmla="*/ 1573 w 3145"/>
                <a:gd name="T47" fmla="*/ 1646 h 3152"/>
                <a:gd name="T48" fmla="*/ 1523 w 3145"/>
                <a:gd name="T49" fmla="*/ 1625 h 3152"/>
                <a:gd name="T50" fmla="*/ 1503 w 3145"/>
                <a:gd name="T51" fmla="*/ 1576 h 3152"/>
                <a:gd name="T52" fmla="*/ 1592 w 3145"/>
                <a:gd name="T53" fmla="*/ 2 h 3152"/>
                <a:gd name="T54" fmla="*/ 1633 w 3145"/>
                <a:gd name="T55" fmla="*/ 35 h 3152"/>
                <a:gd name="T56" fmla="*/ 1643 w 3145"/>
                <a:gd name="T57" fmla="*/ 1506 h 3152"/>
                <a:gd name="T58" fmla="*/ 3110 w 3145"/>
                <a:gd name="T59" fmla="*/ 1515 h 3152"/>
                <a:gd name="T60" fmla="*/ 3143 w 3145"/>
                <a:gd name="T61" fmla="*/ 1558 h 3152"/>
                <a:gd name="T62" fmla="*/ 3131 w 3145"/>
                <a:gd name="T63" fmla="*/ 1781 h 3152"/>
                <a:gd name="T64" fmla="*/ 3065 w 3145"/>
                <a:gd name="T65" fmla="*/ 2074 h 3152"/>
                <a:gd name="T66" fmla="*/ 2946 w 3145"/>
                <a:gd name="T67" fmla="*/ 2343 h 3152"/>
                <a:gd name="T68" fmla="*/ 2782 w 3145"/>
                <a:gd name="T69" fmla="*/ 2583 h 3152"/>
                <a:gd name="T70" fmla="*/ 2577 w 3145"/>
                <a:gd name="T71" fmla="*/ 2789 h 3152"/>
                <a:gd name="T72" fmla="*/ 2338 w 3145"/>
                <a:gd name="T73" fmla="*/ 2953 h 3152"/>
                <a:gd name="T74" fmla="*/ 2069 w 3145"/>
                <a:gd name="T75" fmla="*/ 3072 h 3152"/>
                <a:gd name="T76" fmla="*/ 1777 w 3145"/>
                <a:gd name="T77" fmla="*/ 3140 h 3152"/>
                <a:gd name="T78" fmla="*/ 1469 w 3145"/>
                <a:gd name="T79" fmla="*/ 3149 h 3152"/>
                <a:gd name="T80" fmla="*/ 1171 w 3145"/>
                <a:gd name="T81" fmla="*/ 3100 h 3152"/>
                <a:gd name="T82" fmla="*/ 894 w 3145"/>
                <a:gd name="T83" fmla="*/ 2999 h 3152"/>
                <a:gd name="T84" fmla="*/ 644 w 3145"/>
                <a:gd name="T85" fmla="*/ 2848 h 3152"/>
                <a:gd name="T86" fmla="*/ 427 w 3145"/>
                <a:gd name="T87" fmla="*/ 2656 h 3152"/>
                <a:gd name="T88" fmla="*/ 249 w 3145"/>
                <a:gd name="T89" fmla="*/ 2426 h 3152"/>
                <a:gd name="T90" fmla="*/ 114 w 3145"/>
                <a:gd name="T91" fmla="*/ 2166 h 3152"/>
                <a:gd name="T92" fmla="*/ 30 w 3145"/>
                <a:gd name="T93" fmla="*/ 1881 h 3152"/>
                <a:gd name="T94" fmla="*/ 0 w 3145"/>
                <a:gd name="T95" fmla="*/ 1577 h 3152"/>
                <a:gd name="T96" fmla="*/ 30 w 3145"/>
                <a:gd name="T97" fmla="*/ 1271 h 3152"/>
                <a:gd name="T98" fmla="*/ 114 w 3145"/>
                <a:gd name="T99" fmla="*/ 986 h 3152"/>
                <a:gd name="T100" fmla="*/ 249 w 3145"/>
                <a:gd name="T101" fmla="*/ 725 h 3152"/>
                <a:gd name="T102" fmla="*/ 427 w 3145"/>
                <a:gd name="T103" fmla="*/ 496 h 3152"/>
                <a:gd name="T104" fmla="*/ 644 w 3145"/>
                <a:gd name="T105" fmla="*/ 304 h 3152"/>
                <a:gd name="T106" fmla="*/ 894 w 3145"/>
                <a:gd name="T107" fmla="*/ 153 h 3152"/>
                <a:gd name="T108" fmla="*/ 1171 w 3145"/>
                <a:gd name="T109" fmla="*/ 52 h 3152"/>
                <a:gd name="T110" fmla="*/ 1469 w 3145"/>
                <a:gd name="T111" fmla="*/ 3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45" h="3152">
                  <a:moveTo>
                    <a:pt x="1503" y="142"/>
                  </a:moveTo>
                  <a:lnTo>
                    <a:pt x="1405" y="149"/>
                  </a:lnTo>
                  <a:lnTo>
                    <a:pt x="1309" y="164"/>
                  </a:lnTo>
                  <a:lnTo>
                    <a:pt x="1215" y="185"/>
                  </a:lnTo>
                  <a:lnTo>
                    <a:pt x="1123" y="212"/>
                  </a:lnTo>
                  <a:lnTo>
                    <a:pt x="1035" y="245"/>
                  </a:lnTo>
                  <a:lnTo>
                    <a:pt x="949" y="284"/>
                  </a:lnTo>
                  <a:lnTo>
                    <a:pt x="866" y="327"/>
                  </a:lnTo>
                  <a:lnTo>
                    <a:pt x="787" y="376"/>
                  </a:lnTo>
                  <a:lnTo>
                    <a:pt x="711" y="430"/>
                  </a:lnTo>
                  <a:lnTo>
                    <a:pt x="638" y="489"/>
                  </a:lnTo>
                  <a:lnTo>
                    <a:pt x="570" y="551"/>
                  </a:lnTo>
                  <a:lnTo>
                    <a:pt x="506" y="619"/>
                  </a:lnTo>
                  <a:lnTo>
                    <a:pt x="446" y="690"/>
                  </a:lnTo>
                  <a:lnTo>
                    <a:pt x="391" y="765"/>
                  </a:lnTo>
                  <a:lnTo>
                    <a:pt x="341" y="844"/>
                  </a:lnTo>
                  <a:lnTo>
                    <a:pt x="295" y="927"/>
                  </a:lnTo>
                  <a:lnTo>
                    <a:pt x="256" y="1011"/>
                  </a:lnTo>
                  <a:lnTo>
                    <a:pt x="221" y="1099"/>
                  </a:lnTo>
                  <a:lnTo>
                    <a:pt x="192" y="1191"/>
                  </a:lnTo>
                  <a:lnTo>
                    <a:pt x="170" y="1284"/>
                  </a:lnTo>
                  <a:lnTo>
                    <a:pt x="153" y="1379"/>
                  </a:lnTo>
                  <a:lnTo>
                    <a:pt x="144" y="1477"/>
                  </a:lnTo>
                  <a:lnTo>
                    <a:pt x="141" y="1577"/>
                  </a:lnTo>
                  <a:lnTo>
                    <a:pt x="144" y="1674"/>
                  </a:lnTo>
                  <a:lnTo>
                    <a:pt x="153" y="1771"/>
                  </a:lnTo>
                  <a:lnTo>
                    <a:pt x="169" y="1865"/>
                  </a:lnTo>
                  <a:lnTo>
                    <a:pt x="191" y="1957"/>
                  </a:lnTo>
                  <a:lnTo>
                    <a:pt x="220" y="2047"/>
                  </a:lnTo>
                  <a:lnTo>
                    <a:pt x="253" y="2134"/>
                  </a:lnTo>
                  <a:lnTo>
                    <a:pt x="292" y="2219"/>
                  </a:lnTo>
                  <a:lnTo>
                    <a:pt x="336" y="2300"/>
                  </a:lnTo>
                  <a:lnTo>
                    <a:pt x="385" y="2378"/>
                  </a:lnTo>
                  <a:lnTo>
                    <a:pt x="439" y="2453"/>
                  </a:lnTo>
                  <a:lnTo>
                    <a:pt x="498" y="2524"/>
                  </a:lnTo>
                  <a:lnTo>
                    <a:pt x="561" y="2591"/>
                  </a:lnTo>
                  <a:lnTo>
                    <a:pt x="627" y="2654"/>
                  </a:lnTo>
                  <a:lnTo>
                    <a:pt x="698" y="2712"/>
                  </a:lnTo>
                  <a:lnTo>
                    <a:pt x="772" y="2766"/>
                  </a:lnTo>
                  <a:lnTo>
                    <a:pt x="850" y="2816"/>
                  </a:lnTo>
                  <a:lnTo>
                    <a:pt x="932" y="2860"/>
                  </a:lnTo>
                  <a:lnTo>
                    <a:pt x="1016" y="2899"/>
                  </a:lnTo>
                  <a:lnTo>
                    <a:pt x="1103" y="2933"/>
                  </a:lnTo>
                  <a:lnTo>
                    <a:pt x="1192" y="2961"/>
                  </a:lnTo>
                  <a:lnTo>
                    <a:pt x="1284" y="2983"/>
                  </a:lnTo>
                  <a:lnTo>
                    <a:pt x="1378" y="2999"/>
                  </a:lnTo>
                  <a:lnTo>
                    <a:pt x="1475" y="3009"/>
                  </a:lnTo>
                  <a:lnTo>
                    <a:pt x="1573" y="3012"/>
                  </a:lnTo>
                  <a:lnTo>
                    <a:pt x="1672" y="3009"/>
                  </a:lnTo>
                  <a:lnTo>
                    <a:pt x="1770" y="2999"/>
                  </a:lnTo>
                  <a:lnTo>
                    <a:pt x="1865" y="2983"/>
                  </a:lnTo>
                  <a:lnTo>
                    <a:pt x="1958" y="2959"/>
                  </a:lnTo>
                  <a:lnTo>
                    <a:pt x="2048" y="2931"/>
                  </a:lnTo>
                  <a:lnTo>
                    <a:pt x="2136" y="2897"/>
                  </a:lnTo>
                  <a:lnTo>
                    <a:pt x="2222" y="2857"/>
                  </a:lnTo>
                  <a:lnTo>
                    <a:pt x="2303" y="2811"/>
                  </a:lnTo>
                  <a:lnTo>
                    <a:pt x="2381" y="2761"/>
                  </a:lnTo>
                  <a:lnTo>
                    <a:pt x="2456" y="2705"/>
                  </a:lnTo>
                  <a:lnTo>
                    <a:pt x="2527" y="2646"/>
                  </a:lnTo>
                  <a:lnTo>
                    <a:pt x="2595" y="2581"/>
                  </a:lnTo>
                  <a:lnTo>
                    <a:pt x="2657" y="2513"/>
                  </a:lnTo>
                  <a:lnTo>
                    <a:pt x="2716" y="2440"/>
                  </a:lnTo>
                  <a:lnTo>
                    <a:pt x="2770" y="2363"/>
                  </a:lnTo>
                  <a:lnTo>
                    <a:pt x="2818" y="2284"/>
                  </a:lnTo>
                  <a:lnTo>
                    <a:pt x="2862" y="2201"/>
                  </a:lnTo>
                  <a:lnTo>
                    <a:pt x="2901" y="2115"/>
                  </a:lnTo>
                  <a:lnTo>
                    <a:pt x="2932" y="2026"/>
                  </a:lnTo>
                  <a:lnTo>
                    <a:pt x="2960" y="1934"/>
                  </a:lnTo>
                  <a:lnTo>
                    <a:pt x="2981" y="1841"/>
                  </a:lnTo>
                  <a:lnTo>
                    <a:pt x="2995" y="1744"/>
                  </a:lnTo>
                  <a:lnTo>
                    <a:pt x="3003" y="1646"/>
                  </a:lnTo>
                  <a:lnTo>
                    <a:pt x="1573" y="1646"/>
                  </a:lnTo>
                  <a:lnTo>
                    <a:pt x="1554" y="1643"/>
                  </a:lnTo>
                  <a:lnTo>
                    <a:pt x="1537" y="1636"/>
                  </a:lnTo>
                  <a:lnTo>
                    <a:pt x="1523" y="1625"/>
                  </a:lnTo>
                  <a:lnTo>
                    <a:pt x="1513" y="1612"/>
                  </a:lnTo>
                  <a:lnTo>
                    <a:pt x="1505" y="1595"/>
                  </a:lnTo>
                  <a:lnTo>
                    <a:pt x="1503" y="1576"/>
                  </a:lnTo>
                  <a:lnTo>
                    <a:pt x="1503" y="142"/>
                  </a:lnTo>
                  <a:close/>
                  <a:moveTo>
                    <a:pt x="1573" y="0"/>
                  </a:moveTo>
                  <a:lnTo>
                    <a:pt x="1592" y="2"/>
                  </a:lnTo>
                  <a:lnTo>
                    <a:pt x="1608" y="9"/>
                  </a:lnTo>
                  <a:lnTo>
                    <a:pt x="1623" y="20"/>
                  </a:lnTo>
                  <a:lnTo>
                    <a:pt x="1633" y="35"/>
                  </a:lnTo>
                  <a:lnTo>
                    <a:pt x="1641" y="51"/>
                  </a:lnTo>
                  <a:lnTo>
                    <a:pt x="1643" y="70"/>
                  </a:lnTo>
                  <a:lnTo>
                    <a:pt x="1643" y="1506"/>
                  </a:lnTo>
                  <a:lnTo>
                    <a:pt x="3075" y="1506"/>
                  </a:lnTo>
                  <a:lnTo>
                    <a:pt x="3093" y="1509"/>
                  </a:lnTo>
                  <a:lnTo>
                    <a:pt x="3110" y="1515"/>
                  </a:lnTo>
                  <a:lnTo>
                    <a:pt x="3125" y="1527"/>
                  </a:lnTo>
                  <a:lnTo>
                    <a:pt x="3136" y="1541"/>
                  </a:lnTo>
                  <a:lnTo>
                    <a:pt x="3143" y="1558"/>
                  </a:lnTo>
                  <a:lnTo>
                    <a:pt x="3145" y="1577"/>
                  </a:lnTo>
                  <a:lnTo>
                    <a:pt x="3142" y="1679"/>
                  </a:lnTo>
                  <a:lnTo>
                    <a:pt x="3131" y="1781"/>
                  </a:lnTo>
                  <a:lnTo>
                    <a:pt x="3115" y="1881"/>
                  </a:lnTo>
                  <a:lnTo>
                    <a:pt x="3093" y="1979"/>
                  </a:lnTo>
                  <a:lnTo>
                    <a:pt x="3065" y="2074"/>
                  </a:lnTo>
                  <a:lnTo>
                    <a:pt x="3031" y="2166"/>
                  </a:lnTo>
                  <a:lnTo>
                    <a:pt x="2992" y="2256"/>
                  </a:lnTo>
                  <a:lnTo>
                    <a:pt x="2946" y="2343"/>
                  </a:lnTo>
                  <a:lnTo>
                    <a:pt x="2896" y="2426"/>
                  </a:lnTo>
                  <a:lnTo>
                    <a:pt x="2841" y="2507"/>
                  </a:lnTo>
                  <a:lnTo>
                    <a:pt x="2782" y="2583"/>
                  </a:lnTo>
                  <a:lnTo>
                    <a:pt x="2718" y="2656"/>
                  </a:lnTo>
                  <a:lnTo>
                    <a:pt x="2650" y="2724"/>
                  </a:lnTo>
                  <a:lnTo>
                    <a:pt x="2577" y="2789"/>
                  </a:lnTo>
                  <a:lnTo>
                    <a:pt x="2501" y="2848"/>
                  </a:lnTo>
                  <a:lnTo>
                    <a:pt x="2421" y="2903"/>
                  </a:lnTo>
                  <a:lnTo>
                    <a:pt x="2338" y="2953"/>
                  </a:lnTo>
                  <a:lnTo>
                    <a:pt x="2251" y="2999"/>
                  </a:lnTo>
                  <a:lnTo>
                    <a:pt x="2162" y="3038"/>
                  </a:lnTo>
                  <a:lnTo>
                    <a:pt x="2069" y="3072"/>
                  </a:lnTo>
                  <a:lnTo>
                    <a:pt x="1975" y="3100"/>
                  </a:lnTo>
                  <a:lnTo>
                    <a:pt x="1878" y="3123"/>
                  </a:lnTo>
                  <a:lnTo>
                    <a:pt x="1777" y="3140"/>
                  </a:lnTo>
                  <a:lnTo>
                    <a:pt x="1676" y="3149"/>
                  </a:lnTo>
                  <a:lnTo>
                    <a:pt x="1573" y="3152"/>
                  </a:lnTo>
                  <a:lnTo>
                    <a:pt x="1469" y="3149"/>
                  </a:lnTo>
                  <a:lnTo>
                    <a:pt x="1368" y="3140"/>
                  </a:lnTo>
                  <a:lnTo>
                    <a:pt x="1268" y="3123"/>
                  </a:lnTo>
                  <a:lnTo>
                    <a:pt x="1171" y="3100"/>
                  </a:lnTo>
                  <a:lnTo>
                    <a:pt x="1076" y="3072"/>
                  </a:lnTo>
                  <a:lnTo>
                    <a:pt x="984" y="3038"/>
                  </a:lnTo>
                  <a:lnTo>
                    <a:pt x="894" y="2999"/>
                  </a:lnTo>
                  <a:lnTo>
                    <a:pt x="807" y="2953"/>
                  </a:lnTo>
                  <a:lnTo>
                    <a:pt x="725" y="2903"/>
                  </a:lnTo>
                  <a:lnTo>
                    <a:pt x="644" y="2848"/>
                  </a:lnTo>
                  <a:lnTo>
                    <a:pt x="568" y="2789"/>
                  </a:lnTo>
                  <a:lnTo>
                    <a:pt x="496" y="2724"/>
                  </a:lnTo>
                  <a:lnTo>
                    <a:pt x="427" y="2656"/>
                  </a:lnTo>
                  <a:lnTo>
                    <a:pt x="364" y="2583"/>
                  </a:lnTo>
                  <a:lnTo>
                    <a:pt x="304" y="2507"/>
                  </a:lnTo>
                  <a:lnTo>
                    <a:pt x="249" y="2426"/>
                  </a:lnTo>
                  <a:lnTo>
                    <a:pt x="199" y="2343"/>
                  </a:lnTo>
                  <a:lnTo>
                    <a:pt x="154" y="2256"/>
                  </a:lnTo>
                  <a:lnTo>
                    <a:pt x="114" y="2166"/>
                  </a:lnTo>
                  <a:lnTo>
                    <a:pt x="80" y="2074"/>
                  </a:lnTo>
                  <a:lnTo>
                    <a:pt x="52" y="1979"/>
                  </a:lnTo>
                  <a:lnTo>
                    <a:pt x="30" y="1881"/>
                  </a:lnTo>
                  <a:lnTo>
                    <a:pt x="14" y="1781"/>
                  </a:lnTo>
                  <a:lnTo>
                    <a:pt x="3" y="1679"/>
                  </a:lnTo>
                  <a:lnTo>
                    <a:pt x="0" y="1577"/>
                  </a:lnTo>
                  <a:lnTo>
                    <a:pt x="3" y="1473"/>
                  </a:lnTo>
                  <a:lnTo>
                    <a:pt x="14" y="1371"/>
                  </a:lnTo>
                  <a:lnTo>
                    <a:pt x="30" y="1271"/>
                  </a:lnTo>
                  <a:lnTo>
                    <a:pt x="52" y="1174"/>
                  </a:lnTo>
                  <a:lnTo>
                    <a:pt x="80" y="1078"/>
                  </a:lnTo>
                  <a:lnTo>
                    <a:pt x="114" y="986"/>
                  </a:lnTo>
                  <a:lnTo>
                    <a:pt x="154" y="896"/>
                  </a:lnTo>
                  <a:lnTo>
                    <a:pt x="199" y="809"/>
                  </a:lnTo>
                  <a:lnTo>
                    <a:pt x="249" y="725"/>
                  </a:lnTo>
                  <a:lnTo>
                    <a:pt x="304" y="646"/>
                  </a:lnTo>
                  <a:lnTo>
                    <a:pt x="364" y="569"/>
                  </a:lnTo>
                  <a:lnTo>
                    <a:pt x="427" y="496"/>
                  </a:lnTo>
                  <a:lnTo>
                    <a:pt x="496" y="428"/>
                  </a:lnTo>
                  <a:lnTo>
                    <a:pt x="568" y="363"/>
                  </a:lnTo>
                  <a:lnTo>
                    <a:pt x="644" y="304"/>
                  </a:lnTo>
                  <a:lnTo>
                    <a:pt x="725" y="249"/>
                  </a:lnTo>
                  <a:lnTo>
                    <a:pt x="807" y="199"/>
                  </a:lnTo>
                  <a:lnTo>
                    <a:pt x="894" y="153"/>
                  </a:lnTo>
                  <a:lnTo>
                    <a:pt x="984" y="114"/>
                  </a:lnTo>
                  <a:lnTo>
                    <a:pt x="1076" y="80"/>
                  </a:lnTo>
                  <a:lnTo>
                    <a:pt x="1171" y="52"/>
                  </a:lnTo>
                  <a:lnTo>
                    <a:pt x="1268" y="29"/>
                  </a:lnTo>
                  <a:lnTo>
                    <a:pt x="1368" y="12"/>
                  </a:lnTo>
                  <a:lnTo>
                    <a:pt x="1469" y="3"/>
                  </a:lnTo>
                  <a:lnTo>
                    <a:pt x="1573"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127" name="Text Box 10"/>
            <p:cNvSpPr txBox="1">
              <a:spLocks noChangeArrowheads="1"/>
            </p:cNvSpPr>
            <p:nvPr/>
          </p:nvSpPr>
          <p:spPr bwMode="auto">
            <a:xfrm>
              <a:off x="9427384" y="3170117"/>
              <a:ext cx="1481828" cy="290529"/>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200" dirty="0">
                  <a:solidFill>
                    <a:srgbClr val="C0504D"/>
                  </a:solidFill>
                  <a:latin typeface="微软雅黑" panose="020B0503020204020204" pitchFamily="34" charset="-122"/>
                  <a:ea typeface="微软雅黑" panose="020B0503020204020204" pitchFamily="34" charset="-122"/>
                </a:rPr>
                <a:t>数据访问层</a:t>
              </a:r>
              <a:endParaRPr lang="en-US" altLang="zh-CN" sz="1200" b="1" kern="0" dirty="0">
                <a:solidFill>
                  <a:srgbClr val="C0504D"/>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grpSp>
      <p:grpSp>
        <p:nvGrpSpPr>
          <p:cNvPr id="171" name="组合 170"/>
          <p:cNvGrpSpPr/>
          <p:nvPr/>
        </p:nvGrpSpPr>
        <p:grpSpPr>
          <a:xfrm>
            <a:off x="182052" y="3180669"/>
            <a:ext cx="2853110" cy="3377400"/>
            <a:chOff x="6017167" y="1003043"/>
            <a:chExt cx="2853110" cy="3377400"/>
          </a:xfrm>
        </p:grpSpPr>
        <p:sp>
          <p:nvSpPr>
            <p:cNvPr id="157" name="MH_SubTitle_1"/>
            <p:cNvSpPr/>
            <p:nvPr>
              <p:custDataLst>
                <p:tags r:id="rId3"/>
              </p:custDataLst>
            </p:nvPr>
          </p:nvSpPr>
          <p:spPr bwMode="auto">
            <a:xfrm>
              <a:off x="6022417" y="1003043"/>
              <a:ext cx="2582778" cy="3377400"/>
            </a:xfrm>
            <a:custGeom>
              <a:avLst/>
              <a:gdLst>
                <a:gd name="connsiteX0" fmla="*/ 1154681 w 2309360"/>
                <a:gd name="connsiteY0" fmla="*/ 0 h 1666434"/>
                <a:gd name="connsiteX1" fmla="*/ 1530338 w 2309360"/>
                <a:gd name="connsiteY1" fmla="*/ 360555 h 1666434"/>
                <a:gd name="connsiteX2" fmla="*/ 2309360 w 2309360"/>
                <a:gd name="connsiteY2" fmla="*/ 360555 h 1666434"/>
                <a:gd name="connsiteX3" fmla="*/ 2309360 w 2309360"/>
                <a:gd name="connsiteY3" fmla="*/ 1666434 h 1666434"/>
                <a:gd name="connsiteX4" fmla="*/ 0 w 2309360"/>
                <a:gd name="connsiteY4" fmla="*/ 1666434 h 1666434"/>
                <a:gd name="connsiteX5" fmla="*/ 0 w 2309360"/>
                <a:gd name="connsiteY5" fmla="*/ 360555 h 1666434"/>
                <a:gd name="connsiteX6" fmla="*/ 779023 w 2309360"/>
                <a:gd name="connsiteY6" fmla="*/ 360555 h 1666434"/>
                <a:gd name="connsiteX0-1" fmla="*/ 1173128 w 2327807"/>
                <a:gd name="connsiteY0-2" fmla="*/ 0 h 3347245"/>
                <a:gd name="connsiteX1-3" fmla="*/ 1548785 w 2327807"/>
                <a:gd name="connsiteY1-4" fmla="*/ 360555 h 3347245"/>
                <a:gd name="connsiteX2-5" fmla="*/ 2327807 w 2327807"/>
                <a:gd name="connsiteY2-6" fmla="*/ 360555 h 3347245"/>
                <a:gd name="connsiteX3-7" fmla="*/ 2327807 w 2327807"/>
                <a:gd name="connsiteY3-8" fmla="*/ 1666434 h 3347245"/>
                <a:gd name="connsiteX4-9" fmla="*/ 0 w 2327807"/>
                <a:gd name="connsiteY4-10" fmla="*/ 3347245 h 3347245"/>
                <a:gd name="connsiteX5-11" fmla="*/ 18447 w 2327807"/>
                <a:gd name="connsiteY5-12" fmla="*/ 360555 h 3347245"/>
                <a:gd name="connsiteX6-13" fmla="*/ 797470 w 2327807"/>
                <a:gd name="connsiteY6-14" fmla="*/ 360555 h 3347245"/>
                <a:gd name="connsiteX7" fmla="*/ 1173128 w 2327807"/>
                <a:gd name="connsiteY7" fmla="*/ 0 h 3347245"/>
                <a:gd name="connsiteX0-15" fmla="*/ 1173128 w 2337030"/>
                <a:gd name="connsiteY0-16" fmla="*/ 0 h 3366455"/>
                <a:gd name="connsiteX1-17" fmla="*/ 1548785 w 2337030"/>
                <a:gd name="connsiteY1-18" fmla="*/ 360555 h 3366455"/>
                <a:gd name="connsiteX2-19" fmla="*/ 2327807 w 2337030"/>
                <a:gd name="connsiteY2-20" fmla="*/ 360555 h 3366455"/>
                <a:gd name="connsiteX3-21" fmla="*/ 2337030 w 2337030"/>
                <a:gd name="connsiteY3-22" fmla="*/ 3366455 h 3366455"/>
                <a:gd name="connsiteX4-23" fmla="*/ 0 w 2337030"/>
                <a:gd name="connsiteY4-24" fmla="*/ 3347245 h 3366455"/>
                <a:gd name="connsiteX5-25" fmla="*/ 18447 w 2337030"/>
                <a:gd name="connsiteY5-26" fmla="*/ 360555 h 3366455"/>
                <a:gd name="connsiteX6-27" fmla="*/ 797470 w 2337030"/>
                <a:gd name="connsiteY6-28" fmla="*/ 360555 h 3366455"/>
                <a:gd name="connsiteX7-29" fmla="*/ 1173128 w 2337030"/>
                <a:gd name="connsiteY7-30" fmla="*/ 0 h 3366455"/>
                <a:gd name="connsiteX0-31" fmla="*/ 1173128 w 2337030"/>
                <a:gd name="connsiteY0-32" fmla="*/ 0 h 3548943"/>
                <a:gd name="connsiteX1-33" fmla="*/ 1548785 w 2337030"/>
                <a:gd name="connsiteY1-34" fmla="*/ 360555 h 3548943"/>
                <a:gd name="connsiteX2-35" fmla="*/ 2327807 w 2337030"/>
                <a:gd name="connsiteY2-36" fmla="*/ 360555 h 3548943"/>
                <a:gd name="connsiteX3-37" fmla="*/ 2337030 w 2337030"/>
                <a:gd name="connsiteY3-38" fmla="*/ 3548943 h 3548943"/>
                <a:gd name="connsiteX4-39" fmla="*/ 0 w 2337030"/>
                <a:gd name="connsiteY4-40" fmla="*/ 3347245 h 3548943"/>
                <a:gd name="connsiteX5-41" fmla="*/ 18447 w 2337030"/>
                <a:gd name="connsiteY5-42" fmla="*/ 360555 h 3548943"/>
                <a:gd name="connsiteX6-43" fmla="*/ 797470 w 2337030"/>
                <a:gd name="connsiteY6-44" fmla="*/ 360555 h 3548943"/>
                <a:gd name="connsiteX7-45" fmla="*/ 1173128 w 2337030"/>
                <a:gd name="connsiteY7-46" fmla="*/ 0 h 3548943"/>
                <a:gd name="connsiteX0-47" fmla="*/ 1154682 w 2318584"/>
                <a:gd name="connsiteY0-48" fmla="*/ 0 h 3568152"/>
                <a:gd name="connsiteX1-49" fmla="*/ 1530339 w 2318584"/>
                <a:gd name="connsiteY1-50" fmla="*/ 360555 h 3568152"/>
                <a:gd name="connsiteX2-51" fmla="*/ 2309361 w 2318584"/>
                <a:gd name="connsiteY2-52" fmla="*/ 360555 h 3568152"/>
                <a:gd name="connsiteX3-53" fmla="*/ 2318584 w 2318584"/>
                <a:gd name="connsiteY3-54" fmla="*/ 3548943 h 3568152"/>
                <a:gd name="connsiteX4-55" fmla="*/ 0 w 2318584"/>
                <a:gd name="connsiteY4-56" fmla="*/ 3568152 h 3568152"/>
                <a:gd name="connsiteX5-57" fmla="*/ 1 w 2318584"/>
                <a:gd name="connsiteY5-58" fmla="*/ 360555 h 3568152"/>
                <a:gd name="connsiteX6-59" fmla="*/ 779024 w 2318584"/>
                <a:gd name="connsiteY6-60" fmla="*/ 360555 h 3568152"/>
                <a:gd name="connsiteX7-61" fmla="*/ 1154682 w 2318584"/>
                <a:gd name="connsiteY7-62" fmla="*/ 0 h 35681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2318584" h="3568152">
                  <a:moveTo>
                    <a:pt x="1154682" y="0"/>
                  </a:moveTo>
                  <a:lnTo>
                    <a:pt x="1530339" y="360555"/>
                  </a:lnTo>
                  <a:lnTo>
                    <a:pt x="2309361" y="360555"/>
                  </a:lnTo>
                  <a:cubicBezTo>
                    <a:pt x="2312435" y="1362522"/>
                    <a:pt x="2315510" y="2546976"/>
                    <a:pt x="2318584" y="3548943"/>
                  </a:cubicBezTo>
                  <a:lnTo>
                    <a:pt x="0" y="3568152"/>
                  </a:lnTo>
                  <a:cubicBezTo>
                    <a:pt x="0" y="2498953"/>
                    <a:pt x="1" y="1429754"/>
                    <a:pt x="1" y="360555"/>
                  </a:cubicBezTo>
                  <a:lnTo>
                    <a:pt x="779024" y="360555"/>
                  </a:lnTo>
                  <a:lnTo>
                    <a:pt x="1154682" y="0"/>
                  </a:lnTo>
                  <a:close/>
                </a:path>
              </a:pathLst>
            </a:custGeom>
            <a:noFill/>
            <a:ln w="19050" cap="flat" cmpd="sng" algn="ctr">
              <a:solidFill>
                <a:srgbClr val="253C67"/>
              </a:solidFill>
              <a:prstDash val="solid"/>
            </a:ln>
            <a:effectLst/>
          </p:spPr>
          <p:txBody>
            <a:bodyPr lIns="0" tIns="459000" rIns="0" bIns="0" anchor="ctr">
              <a:normAutofit/>
            </a:bodyPr>
            <a:lstStyle/>
            <a:p>
              <a:pPr algn="ctr" defTabSz="914400">
                <a:lnSpc>
                  <a:spcPct val="120000"/>
                </a:lnSpc>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158" name="Text Box 10"/>
            <p:cNvSpPr txBox="1">
              <a:spLocks noChangeArrowheads="1"/>
            </p:cNvSpPr>
            <p:nvPr/>
          </p:nvSpPr>
          <p:spPr bwMode="auto">
            <a:xfrm>
              <a:off x="6179689" y="1751878"/>
              <a:ext cx="96915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采用技术</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sp>
          <p:nvSpPr>
            <p:cNvPr id="159" name="Text Box 10"/>
            <p:cNvSpPr txBox="1">
              <a:spLocks noChangeArrowheads="1"/>
            </p:cNvSpPr>
            <p:nvPr/>
          </p:nvSpPr>
          <p:spPr bwMode="auto">
            <a:xfrm>
              <a:off x="6179689" y="2193080"/>
              <a:ext cx="62051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决策理由</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sp>
          <p:nvSpPr>
            <p:cNvPr id="160" name="MH_Other_2"/>
            <p:cNvSpPr/>
            <p:nvPr>
              <p:custDataLst>
                <p:tags r:id="rId4"/>
              </p:custDataLst>
            </p:nvPr>
          </p:nvSpPr>
          <p:spPr bwMode="auto">
            <a:xfrm>
              <a:off x="6910972" y="1088271"/>
              <a:ext cx="812171" cy="763453"/>
            </a:xfrm>
            <a:prstGeom prst="diamond">
              <a:avLst/>
            </a:prstGeom>
            <a:solidFill>
              <a:srgbClr val="253C67"/>
            </a:solidFill>
            <a:ln w="12700" cap="flat" cmpd="sng" algn="ctr">
              <a:noFill/>
              <a:prstDash val="solid"/>
              <a:miter lim="800000"/>
            </a:ln>
            <a:effectLst>
              <a:outerShdw blurRad="63500" algn="ctr" rotWithShape="0">
                <a:prstClr val="black">
                  <a:alpha val="40000"/>
                </a:prstClr>
              </a:outerShdw>
            </a:effectLst>
          </p:spPr>
          <p:txBody>
            <a:bodyPr anchor="ctr"/>
            <a:lstStyle/>
            <a:p>
              <a:pPr algn="ctr" defTabSz="914400">
                <a:defRPr/>
              </a:pPr>
              <a:endParaRPr lang="zh-CN" altLang="en-US" sz="1015"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endParaRPr>
            </a:p>
          </p:txBody>
        </p:sp>
        <p:sp>
          <p:nvSpPr>
            <p:cNvPr id="161" name="Text Box 10"/>
            <p:cNvSpPr txBox="1">
              <a:spLocks noChangeArrowheads="1"/>
            </p:cNvSpPr>
            <p:nvPr/>
          </p:nvSpPr>
          <p:spPr bwMode="auto">
            <a:xfrm>
              <a:off x="6139200" y="1967386"/>
              <a:ext cx="2731077" cy="229422"/>
            </a:xfrm>
            <a:prstGeom prst="rect">
              <a:avLst/>
            </a:prstGeom>
            <a:noFill/>
            <a:ln w="9525">
              <a:noFill/>
              <a:miter lim="800000"/>
            </a:ln>
          </p:spPr>
          <p:txBody>
            <a:bodyPr wrap="square" lIns="45720" tIns="22860" rIns="45720" bIns="22860">
              <a:spAutoFit/>
            </a:bodyPr>
            <a:lstStyle/>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Apache Shiro 1.4/pac4j</a:t>
              </a:r>
            </a:p>
          </p:txBody>
        </p:sp>
        <p:sp>
          <p:nvSpPr>
            <p:cNvPr id="162" name="Text Box 10"/>
            <p:cNvSpPr txBox="1">
              <a:spLocks noChangeArrowheads="1"/>
            </p:cNvSpPr>
            <p:nvPr/>
          </p:nvSpPr>
          <p:spPr bwMode="auto">
            <a:xfrm>
              <a:off x="6017167" y="1045607"/>
              <a:ext cx="1481828" cy="290529"/>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200" dirty="0">
                  <a:solidFill>
                    <a:srgbClr val="253C67"/>
                  </a:solidFill>
                  <a:latin typeface="微软雅黑" panose="020B0503020204020204" pitchFamily="34" charset="-122"/>
                  <a:ea typeface="微软雅黑" panose="020B0503020204020204" pitchFamily="34" charset="-122"/>
                </a:rPr>
                <a:t>身份认证</a:t>
              </a:r>
              <a:endParaRPr lang="en-US" altLang="zh-CN" sz="1200" b="1" kern="0" dirty="0">
                <a:solidFill>
                  <a:srgbClr val="253C67"/>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grpSp>
          <p:nvGrpSpPr>
            <p:cNvPr id="163" name="Group 24"/>
            <p:cNvGrpSpPr/>
            <p:nvPr/>
          </p:nvGrpSpPr>
          <p:grpSpPr>
            <a:xfrm>
              <a:off x="7197824" y="1247164"/>
              <a:ext cx="340878" cy="407879"/>
              <a:chOff x="742950" y="3462338"/>
              <a:chExt cx="460375" cy="550863"/>
            </a:xfrm>
            <a:solidFill>
              <a:schemeClr val="bg1"/>
            </a:solidFill>
          </p:grpSpPr>
          <p:sp>
            <p:nvSpPr>
              <p:cNvPr id="164" name="Freeform 270"/>
              <p:cNvSpPr>
                <a:spLocks noEditPoints="1"/>
              </p:cNvSpPr>
              <p:nvPr/>
            </p:nvSpPr>
            <p:spPr bwMode="auto">
              <a:xfrm>
                <a:off x="895350" y="3562350"/>
                <a:ext cx="307975" cy="285750"/>
              </a:xfrm>
              <a:custGeom>
                <a:avLst/>
                <a:gdLst>
                  <a:gd name="T0" fmla="*/ 262 w 1941"/>
                  <a:gd name="T1" fmla="*/ 144 h 1805"/>
                  <a:gd name="T2" fmla="*/ 208 w 1941"/>
                  <a:gd name="T3" fmla="*/ 166 h 1805"/>
                  <a:gd name="T4" fmla="*/ 167 w 1941"/>
                  <a:gd name="T5" fmla="*/ 207 h 1805"/>
                  <a:gd name="T6" fmla="*/ 143 w 1941"/>
                  <a:gd name="T7" fmla="*/ 262 h 1805"/>
                  <a:gd name="T8" fmla="*/ 140 w 1941"/>
                  <a:gd name="T9" fmla="*/ 1118 h 1805"/>
                  <a:gd name="T10" fmla="*/ 153 w 1941"/>
                  <a:gd name="T11" fmla="*/ 1177 h 1805"/>
                  <a:gd name="T12" fmla="*/ 186 w 1941"/>
                  <a:gd name="T13" fmla="*/ 1226 h 1805"/>
                  <a:gd name="T14" fmla="*/ 233 w 1941"/>
                  <a:gd name="T15" fmla="*/ 1258 h 1805"/>
                  <a:gd name="T16" fmla="*/ 294 w 1941"/>
                  <a:gd name="T17" fmla="*/ 1270 h 1805"/>
                  <a:gd name="T18" fmla="*/ 468 w 1941"/>
                  <a:gd name="T19" fmla="*/ 1270 h 1805"/>
                  <a:gd name="T20" fmla="*/ 504 w 1941"/>
                  <a:gd name="T21" fmla="*/ 1280 h 1805"/>
                  <a:gd name="T22" fmla="*/ 529 w 1941"/>
                  <a:gd name="T23" fmla="*/ 1305 h 1805"/>
                  <a:gd name="T24" fmla="*/ 538 w 1941"/>
                  <a:gd name="T25" fmla="*/ 1341 h 1805"/>
                  <a:gd name="T26" fmla="*/ 831 w 1941"/>
                  <a:gd name="T27" fmla="*/ 1290 h 1805"/>
                  <a:gd name="T28" fmla="*/ 862 w 1941"/>
                  <a:gd name="T29" fmla="*/ 1273 h 1805"/>
                  <a:gd name="T30" fmla="*/ 1646 w 1941"/>
                  <a:gd name="T31" fmla="*/ 1270 h 1805"/>
                  <a:gd name="T32" fmla="*/ 1706 w 1941"/>
                  <a:gd name="T33" fmla="*/ 1258 h 1805"/>
                  <a:gd name="T34" fmla="*/ 1754 w 1941"/>
                  <a:gd name="T35" fmla="*/ 1226 h 1805"/>
                  <a:gd name="T36" fmla="*/ 1787 w 1941"/>
                  <a:gd name="T37" fmla="*/ 1177 h 1805"/>
                  <a:gd name="T38" fmla="*/ 1799 w 1941"/>
                  <a:gd name="T39" fmla="*/ 1118 h 1805"/>
                  <a:gd name="T40" fmla="*/ 1796 w 1941"/>
                  <a:gd name="T41" fmla="*/ 262 h 1805"/>
                  <a:gd name="T42" fmla="*/ 1773 w 1941"/>
                  <a:gd name="T43" fmla="*/ 207 h 1805"/>
                  <a:gd name="T44" fmla="*/ 1732 w 1941"/>
                  <a:gd name="T45" fmla="*/ 166 h 1805"/>
                  <a:gd name="T46" fmla="*/ 1677 w 1941"/>
                  <a:gd name="T47" fmla="*/ 144 h 1805"/>
                  <a:gd name="T48" fmla="*/ 294 w 1941"/>
                  <a:gd name="T49" fmla="*/ 141 h 1805"/>
                  <a:gd name="T50" fmla="*/ 1647 w 1941"/>
                  <a:gd name="T51" fmla="*/ 0 h 1805"/>
                  <a:gd name="T52" fmla="*/ 1732 w 1941"/>
                  <a:gd name="T53" fmla="*/ 13 h 1805"/>
                  <a:gd name="T54" fmla="*/ 1807 w 1941"/>
                  <a:gd name="T55" fmla="*/ 47 h 1805"/>
                  <a:gd name="T56" fmla="*/ 1869 w 1941"/>
                  <a:gd name="T57" fmla="*/ 100 h 1805"/>
                  <a:gd name="T58" fmla="*/ 1913 w 1941"/>
                  <a:gd name="T59" fmla="*/ 169 h 1805"/>
                  <a:gd name="T60" fmla="*/ 1938 w 1941"/>
                  <a:gd name="T61" fmla="*/ 250 h 1805"/>
                  <a:gd name="T62" fmla="*/ 1941 w 1941"/>
                  <a:gd name="T63" fmla="*/ 1118 h 1805"/>
                  <a:gd name="T64" fmla="*/ 1928 w 1941"/>
                  <a:gd name="T65" fmla="*/ 1203 h 1805"/>
                  <a:gd name="T66" fmla="*/ 1893 w 1941"/>
                  <a:gd name="T67" fmla="*/ 1277 h 1805"/>
                  <a:gd name="T68" fmla="*/ 1840 w 1941"/>
                  <a:gd name="T69" fmla="*/ 1339 h 1805"/>
                  <a:gd name="T70" fmla="*/ 1771 w 1941"/>
                  <a:gd name="T71" fmla="*/ 1384 h 1805"/>
                  <a:gd name="T72" fmla="*/ 1691 w 1941"/>
                  <a:gd name="T73" fmla="*/ 1407 h 1805"/>
                  <a:gd name="T74" fmla="*/ 908 w 1941"/>
                  <a:gd name="T75" fmla="*/ 1410 h 1805"/>
                  <a:gd name="T76" fmla="*/ 502 w 1941"/>
                  <a:gd name="T77" fmla="*/ 1796 h 1805"/>
                  <a:gd name="T78" fmla="*/ 468 w 1941"/>
                  <a:gd name="T79" fmla="*/ 1805 h 1805"/>
                  <a:gd name="T80" fmla="*/ 440 w 1941"/>
                  <a:gd name="T81" fmla="*/ 1799 h 1805"/>
                  <a:gd name="T82" fmla="*/ 414 w 1941"/>
                  <a:gd name="T83" fmla="*/ 1780 h 1805"/>
                  <a:gd name="T84" fmla="*/ 400 w 1941"/>
                  <a:gd name="T85" fmla="*/ 1751 h 1805"/>
                  <a:gd name="T86" fmla="*/ 398 w 1941"/>
                  <a:gd name="T87" fmla="*/ 1410 h 1805"/>
                  <a:gd name="T88" fmla="*/ 250 w 1941"/>
                  <a:gd name="T89" fmla="*/ 1407 h 1805"/>
                  <a:gd name="T90" fmla="*/ 170 w 1941"/>
                  <a:gd name="T91" fmla="*/ 1384 h 1805"/>
                  <a:gd name="T92" fmla="*/ 101 w 1941"/>
                  <a:gd name="T93" fmla="*/ 1339 h 1805"/>
                  <a:gd name="T94" fmla="*/ 47 w 1941"/>
                  <a:gd name="T95" fmla="*/ 1277 h 1805"/>
                  <a:gd name="T96" fmla="*/ 13 w 1941"/>
                  <a:gd name="T97" fmla="*/ 1203 h 1805"/>
                  <a:gd name="T98" fmla="*/ 0 w 1941"/>
                  <a:gd name="T99" fmla="*/ 1118 h 1805"/>
                  <a:gd name="T100" fmla="*/ 4 w 1941"/>
                  <a:gd name="T101" fmla="*/ 250 h 1805"/>
                  <a:gd name="T102" fmla="*/ 28 w 1941"/>
                  <a:gd name="T103" fmla="*/ 169 h 1805"/>
                  <a:gd name="T104" fmla="*/ 72 w 1941"/>
                  <a:gd name="T105" fmla="*/ 100 h 1805"/>
                  <a:gd name="T106" fmla="*/ 134 w 1941"/>
                  <a:gd name="T107" fmla="*/ 47 h 1805"/>
                  <a:gd name="T108" fmla="*/ 209 w 1941"/>
                  <a:gd name="T109" fmla="*/ 13 h 1805"/>
                  <a:gd name="T110" fmla="*/ 294 w 1941"/>
                  <a:gd name="T111" fmla="*/ 0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1" h="1805">
                    <a:moveTo>
                      <a:pt x="294" y="141"/>
                    </a:moveTo>
                    <a:lnTo>
                      <a:pt x="262" y="144"/>
                    </a:lnTo>
                    <a:lnTo>
                      <a:pt x="233" y="152"/>
                    </a:lnTo>
                    <a:lnTo>
                      <a:pt x="208" y="166"/>
                    </a:lnTo>
                    <a:lnTo>
                      <a:pt x="186" y="185"/>
                    </a:lnTo>
                    <a:lnTo>
                      <a:pt x="167" y="207"/>
                    </a:lnTo>
                    <a:lnTo>
                      <a:pt x="153" y="234"/>
                    </a:lnTo>
                    <a:lnTo>
                      <a:pt x="143" y="262"/>
                    </a:lnTo>
                    <a:lnTo>
                      <a:pt x="140" y="293"/>
                    </a:lnTo>
                    <a:lnTo>
                      <a:pt x="140" y="1118"/>
                    </a:lnTo>
                    <a:lnTo>
                      <a:pt x="143" y="1149"/>
                    </a:lnTo>
                    <a:lnTo>
                      <a:pt x="153" y="1177"/>
                    </a:lnTo>
                    <a:lnTo>
                      <a:pt x="167" y="1203"/>
                    </a:lnTo>
                    <a:lnTo>
                      <a:pt x="186" y="1226"/>
                    </a:lnTo>
                    <a:lnTo>
                      <a:pt x="208" y="1244"/>
                    </a:lnTo>
                    <a:lnTo>
                      <a:pt x="233" y="1258"/>
                    </a:lnTo>
                    <a:lnTo>
                      <a:pt x="262" y="1267"/>
                    </a:lnTo>
                    <a:lnTo>
                      <a:pt x="294" y="1270"/>
                    </a:lnTo>
                    <a:lnTo>
                      <a:pt x="294" y="1270"/>
                    </a:lnTo>
                    <a:lnTo>
                      <a:pt x="468" y="1270"/>
                    </a:lnTo>
                    <a:lnTo>
                      <a:pt x="487" y="1274"/>
                    </a:lnTo>
                    <a:lnTo>
                      <a:pt x="504" y="1280"/>
                    </a:lnTo>
                    <a:lnTo>
                      <a:pt x="517" y="1292"/>
                    </a:lnTo>
                    <a:lnTo>
                      <a:pt x="529" y="1305"/>
                    </a:lnTo>
                    <a:lnTo>
                      <a:pt x="535" y="1322"/>
                    </a:lnTo>
                    <a:lnTo>
                      <a:pt x="538" y="1341"/>
                    </a:lnTo>
                    <a:lnTo>
                      <a:pt x="538" y="1571"/>
                    </a:lnTo>
                    <a:lnTo>
                      <a:pt x="831" y="1290"/>
                    </a:lnTo>
                    <a:lnTo>
                      <a:pt x="846" y="1279"/>
                    </a:lnTo>
                    <a:lnTo>
                      <a:pt x="862" y="1273"/>
                    </a:lnTo>
                    <a:lnTo>
                      <a:pt x="880" y="1270"/>
                    </a:lnTo>
                    <a:lnTo>
                      <a:pt x="1646" y="1270"/>
                    </a:lnTo>
                    <a:lnTo>
                      <a:pt x="1677" y="1267"/>
                    </a:lnTo>
                    <a:lnTo>
                      <a:pt x="1706" y="1258"/>
                    </a:lnTo>
                    <a:lnTo>
                      <a:pt x="1732" y="1244"/>
                    </a:lnTo>
                    <a:lnTo>
                      <a:pt x="1754" y="1226"/>
                    </a:lnTo>
                    <a:lnTo>
                      <a:pt x="1773" y="1203"/>
                    </a:lnTo>
                    <a:lnTo>
                      <a:pt x="1787" y="1177"/>
                    </a:lnTo>
                    <a:lnTo>
                      <a:pt x="1796" y="1149"/>
                    </a:lnTo>
                    <a:lnTo>
                      <a:pt x="1799" y="1118"/>
                    </a:lnTo>
                    <a:lnTo>
                      <a:pt x="1799" y="293"/>
                    </a:lnTo>
                    <a:lnTo>
                      <a:pt x="1796" y="262"/>
                    </a:lnTo>
                    <a:lnTo>
                      <a:pt x="1787" y="234"/>
                    </a:lnTo>
                    <a:lnTo>
                      <a:pt x="1773" y="207"/>
                    </a:lnTo>
                    <a:lnTo>
                      <a:pt x="1754" y="185"/>
                    </a:lnTo>
                    <a:lnTo>
                      <a:pt x="1732" y="166"/>
                    </a:lnTo>
                    <a:lnTo>
                      <a:pt x="1706" y="152"/>
                    </a:lnTo>
                    <a:lnTo>
                      <a:pt x="1677" y="144"/>
                    </a:lnTo>
                    <a:lnTo>
                      <a:pt x="1646" y="141"/>
                    </a:lnTo>
                    <a:lnTo>
                      <a:pt x="294" y="141"/>
                    </a:lnTo>
                    <a:close/>
                    <a:moveTo>
                      <a:pt x="294" y="0"/>
                    </a:moveTo>
                    <a:lnTo>
                      <a:pt x="1647" y="0"/>
                    </a:lnTo>
                    <a:lnTo>
                      <a:pt x="1691" y="3"/>
                    </a:lnTo>
                    <a:lnTo>
                      <a:pt x="1732" y="13"/>
                    </a:lnTo>
                    <a:lnTo>
                      <a:pt x="1771" y="27"/>
                    </a:lnTo>
                    <a:lnTo>
                      <a:pt x="1807" y="47"/>
                    </a:lnTo>
                    <a:lnTo>
                      <a:pt x="1840" y="72"/>
                    </a:lnTo>
                    <a:lnTo>
                      <a:pt x="1869" y="100"/>
                    </a:lnTo>
                    <a:lnTo>
                      <a:pt x="1893" y="133"/>
                    </a:lnTo>
                    <a:lnTo>
                      <a:pt x="1913" y="169"/>
                    </a:lnTo>
                    <a:lnTo>
                      <a:pt x="1928" y="208"/>
                    </a:lnTo>
                    <a:lnTo>
                      <a:pt x="1938" y="250"/>
                    </a:lnTo>
                    <a:lnTo>
                      <a:pt x="1941" y="293"/>
                    </a:lnTo>
                    <a:lnTo>
                      <a:pt x="1941" y="1118"/>
                    </a:lnTo>
                    <a:lnTo>
                      <a:pt x="1938" y="1161"/>
                    </a:lnTo>
                    <a:lnTo>
                      <a:pt x="1928" y="1203"/>
                    </a:lnTo>
                    <a:lnTo>
                      <a:pt x="1913" y="1241"/>
                    </a:lnTo>
                    <a:lnTo>
                      <a:pt x="1893" y="1277"/>
                    </a:lnTo>
                    <a:lnTo>
                      <a:pt x="1869" y="1310"/>
                    </a:lnTo>
                    <a:lnTo>
                      <a:pt x="1840" y="1339"/>
                    </a:lnTo>
                    <a:lnTo>
                      <a:pt x="1807" y="1363"/>
                    </a:lnTo>
                    <a:lnTo>
                      <a:pt x="1771" y="1384"/>
                    </a:lnTo>
                    <a:lnTo>
                      <a:pt x="1732" y="1398"/>
                    </a:lnTo>
                    <a:lnTo>
                      <a:pt x="1691" y="1407"/>
                    </a:lnTo>
                    <a:lnTo>
                      <a:pt x="1647" y="1410"/>
                    </a:lnTo>
                    <a:lnTo>
                      <a:pt x="908" y="1410"/>
                    </a:lnTo>
                    <a:lnTo>
                      <a:pt x="517" y="1785"/>
                    </a:lnTo>
                    <a:lnTo>
                      <a:pt x="502" y="1796"/>
                    </a:lnTo>
                    <a:lnTo>
                      <a:pt x="486" y="1803"/>
                    </a:lnTo>
                    <a:lnTo>
                      <a:pt x="468" y="1805"/>
                    </a:lnTo>
                    <a:lnTo>
                      <a:pt x="454" y="1804"/>
                    </a:lnTo>
                    <a:lnTo>
                      <a:pt x="440" y="1799"/>
                    </a:lnTo>
                    <a:lnTo>
                      <a:pt x="426" y="1791"/>
                    </a:lnTo>
                    <a:lnTo>
                      <a:pt x="414" y="1780"/>
                    </a:lnTo>
                    <a:lnTo>
                      <a:pt x="405" y="1767"/>
                    </a:lnTo>
                    <a:lnTo>
                      <a:pt x="400" y="1751"/>
                    </a:lnTo>
                    <a:lnTo>
                      <a:pt x="398" y="1735"/>
                    </a:lnTo>
                    <a:lnTo>
                      <a:pt x="398" y="1410"/>
                    </a:lnTo>
                    <a:lnTo>
                      <a:pt x="294" y="1410"/>
                    </a:lnTo>
                    <a:lnTo>
                      <a:pt x="250" y="1407"/>
                    </a:lnTo>
                    <a:lnTo>
                      <a:pt x="209" y="1398"/>
                    </a:lnTo>
                    <a:lnTo>
                      <a:pt x="170" y="1384"/>
                    </a:lnTo>
                    <a:lnTo>
                      <a:pt x="134" y="1363"/>
                    </a:lnTo>
                    <a:lnTo>
                      <a:pt x="101" y="1339"/>
                    </a:lnTo>
                    <a:lnTo>
                      <a:pt x="72" y="1310"/>
                    </a:lnTo>
                    <a:lnTo>
                      <a:pt x="47" y="1277"/>
                    </a:lnTo>
                    <a:lnTo>
                      <a:pt x="28" y="1241"/>
                    </a:lnTo>
                    <a:lnTo>
                      <a:pt x="13" y="1203"/>
                    </a:lnTo>
                    <a:lnTo>
                      <a:pt x="4" y="1161"/>
                    </a:lnTo>
                    <a:lnTo>
                      <a:pt x="0" y="1118"/>
                    </a:lnTo>
                    <a:lnTo>
                      <a:pt x="0" y="293"/>
                    </a:lnTo>
                    <a:lnTo>
                      <a:pt x="4" y="250"/>
                    </a:lnTo>
                    <a:lnTo>
                      <a:pt x="13" y="208"/>
                    </a:lnTo>
                    <a:lnTo>
                      <a:pt x="28" y="169"/>
                    </a:lnTo>
                    <a:lnTo>
                      <a:pt x="47" y="133"/>
                    </a:lnTo>
                    <a:lnTo>
                      <a:pt x="72" y="100"/>
                    </a:lnTo>
                    <a:lnTo>
                      <a:pt x="101" y="72"/>
                    </a:lnTo>
                    <a:lnTo>
                      <a:pt x="134" y="47"/>
                    </a:lnTo>
                    <a:lnTo>
                      <a:pt x="170" y="27"/>
                    </a:lnTo>
                    <a:lnTo>
                      <a:pt x="209" y="13"/>
                    </a:lnTo>
                    <a:lnTo>
                      <a:pt x="250" y="3"/>
                    </a:lnTo>
                    <a:lnTo>
                      <a:pt x="294"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165" name="Freeform 271"/>
              <p:cNvSpPr/>
              <p:nvPr/>
            </p:nvSpPr>
            <p:spPr bwMode="auto">
              <a:xfrm>
                <a:off x="954088" y="3633788"/>
                <a:ext cx="182563" cy="22225"/>
              </a:xfrm>
              <a:custGeom>
                <a:avLst/>
                <a:gdLst>
                  <a:gd name="T0" fmla="*/ 70 w 1151"/>
                  <a:gd name="T1" fmla="*/ 0 h 139"/>
                  <a:gd name="T2" fmla="*/ 1081 w 1151"/>
                  <a:gd name="T3" fmla="*/ 0 h 139"/>
                  <a:gd name="T4" fmla="*/ 1099 w 1151"/>
                  <a:gd name="T5" fmla="*/ 2 h 139"/>
                  <a:gd name="T6" fmla="*/ 1116 w 1151"/>
                  <a:gd name="T7" fmla="*/ 9 h 139"/>
                  <a:gd name="T8" fmla="*/ 1131 w 1151"/>
                  <a:gd name="T9" fmla="*/ 20 h 139"/>
                  <a:gd name="T10" fmla="*/ 1141 w 1151"/>
                  <a:gd name="T11" fmla="*/ 33 h 139"/>
                  <a:gd name="T12" fmla="*/ 1149 w 1151"/>
                  <a:gd name="T13" fmla="*/ 50 h 139"/>
                  <a:gd name="T14" fmla="*/ 1151 w 1151"/>
                  <a:gd name="T15" fmla="*/ 69 h 139"/>
                  <a:gd name="T16" fmla="*/ 1149 w 1151"/>
                  <a:gd name="T17" fmla="*/ 88 h 139"/>
                  <a:gd name="T18" fmla="*/ 1141 w 1151"/>
                  <a:gd name="T19" fmla="*/ 104 h 139"/>
                  <a:gd name="T20" fmla="*/ 1131 w 1151"/>
                  <a:gd name="T21" fmla="*/ 119 h 139"/>
                  <a:gd name="T22" fmla="*/ 1116 w 1151"/>
                  <a:gd name="T23" fmla="*/ 130 h 139"/>
                  <a:gd name="T24" fmla="*/ 1099 w 1151"/>
                  <a:gd name="T25" fmla="*/ 137 h 139"/>
                  <a:gd name="T26" fmla="*/ 1081 w 1151"/>
                  <a:gd name="T27" fmla="*/ 139 h 139"/>
                  <a:gd name="T28" fmla="*/ 70 w 1151"/>
                  <a:gd name="T29" fmla="*/ 139 h 139"/>
                  <a:gd name="T30" fmla="*/ 52 w 1151"/>
                  <a:gd name="T31" fmla="*/ 137 h 139"/>
                  <a:gd name="T32" fmla="*/ 35 w 1151"/>
                  <a:gd name="T33" fmla="*/ 130 h 139"/>
                  <a:gd name="T34" fmla="*/ 22 w 1151"/>
                  <a:gd name="T35" fmla="*/ 119 h 139"/>
                  <a:gd name="T36" fmla="*/ 10 w 1151"/>
                  <a:gd name="T37" fmla="*/ 104 h 139"/>
                  <a:gd name="T38" fmla="*/ 3 w 1151"/>
                  <a:gd name="T39" fmla="*/ 88 h 139"/>
                  <a:gd name="T40" fmla="*/ 0 w 1151"/>
                  <a:gd name="T41" fmla="*/ 69 h 139"/>
                  <a:gd name="T42" fmla="*/ 3 w 1151"/>
                  <a:gd name="T43" fmla="*/ 50 h 139"/>
                  <a:gd name="T44" fmla="*/ 10 w 1151"/>
                  <a:gd name="T45" fmla="*/ 33 h 139"/>
                  <a:gd name="T46" fmla="*/ 21 w 1151"/>
                  <a:gd name="T47" fmla="*/ 20 h 139"/>
                  <a:gd name="T48" fmla="*/ 35 w 1151"/>
                  <a:gd name="T49" fmla="*/ 9 h 139"/>
                  <a:gd name="T50" fmla="*/ 52 w 1151"/>
                  <a:gd name="T51" fmla="*/ 2 h 139"/>
                  <a:gd name="T52" fmla="*/ 70 w 1151"/>
                  <a:gd name="T5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1" h="139">
                    <a:moveTo>
                      <a:pt x="70" y="0"/>
                    </a:moveTo>
                    <a:lnTo>
                      <a:pt x="1081" y="0"/>
                    </a:lnTo>
                    <a:lnTo>
                      <a:pt x="1099" y="2"/>
                    </a:lnTo>
                    <a:lnTo>
                      <a:pt x="1116" y="9"/>
                    </a:lnTo>
                    <a:lnTo>
                      <a:pt x="1131" y="20"/>
                    </a:lnTo>
                    <a:lnTo>
                      <a:pt x="1141" y="33"/>
                    </a:lnTo>
                    <a:lnTo>
                      <a:pt x="1149" y="50"/>
                    </a:lnTo>
                    <a:lnTo>
                      <a:pt x="1151" y="69"/>
                    </a:lnTo>
                    <a:lnTo>
                      <a:pt x="1149" y="88"/>
                    </a:lnTo>
                    <a:lnTo>
                      <a:pt x="1141" y="104"/>
                    </a:lnTo>
                    <a:lnTo>
                      <a:pt x="1131" y="119"/>
                    </a:lnTo>
                    <a:lnTo>
                      <a:pt x="1116" y="130"/>
                    </a:lnTo>
                    <a:lnTo>
                      <a:pt x="1099" y="137"/>
                    </a:lnTo>
                    <a:lnTo>
                      <a:pt x="1081" y="139"/>
                    </a:lnTo>
                    <a:lnTo>
                      <a:pt x="70" y="139"/>
                    </a:lnTo>
                    <a:lnTo>
                      <a:pt x="52" y="137"/>
                    </a:lnTo>
                    <a:lnTo>
                      <a:pt x="35" y="130"/>
                    </a:lnTo>
                    <a:lnTo>
                      <a:pt x="22" y="119"/>
                    </a:lnTo>
                    <a:lnTo>
                      <a:pt x="10" y="104"/>
                    </a:lnTo>
                    <a:lnTo>
                      <a:pt x="3" y="88"/>
                    </a:lnTo>
                    <a:lnTo>
                      <a:pt x="0" y="69"/>
                    </a:lnTo>
                    <a:lnTo>
                      <a:pt x="3" y="50"/>
                    </a:lnTo>
                    <a:lnTo>
                      <a:pt x="10" y="33"/>
                    </a:lnTo>
                    <a:lnTo>
                      <a:pt x="21" y="20"/>
                    </a:lnTo>
                    <a:lnTo>
                      <a:pt x="35" y="9"/>
                    </a:lnTo>
                    <a:lnTo>
                      <a:pt x="52" y="2"/>
                    </a:lnTo>
                    <a:lnTo>
                      <a:pt x="70"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166" name="Freeform 272"/>
              <p:cNvSpPr/>
              <p:nvPr/>
            </p:nvSpPr>
            <p:spPr bwMode="auto">
              <a:xfrm>
                <a:off x="954088" y="3694113"/>
                <a:ext cx="182563" cy="22225"/>
              </a:xfrm>
              <a:custGeom>
                <a:avLst/>
                <a:gdLst>
                  <a:gd name="T0" fmla="*/ 70 w 1151"/>
                  <a:gd name="T1" fmla="*/ 0 h 140"/>
                  <a:gd name="T2" fmla="*/ 1081 w 1151"/>
                  <a:gd name="T3" fmla="*/ 0 h 140"/>
                  <a:gd name="T4" fmla="*/ 1099 w 1151"/>
                  <a:gd name="T5" fmla="*/ 3 h 140"/>
                  <a:gd name="T6" fmla="*/ 1116 w 1151"/>
                  <a:gd name="T7" fmla="*/ 10 h 140"/>
                  <a:gd name="T8" fmla="*/ 1131 w 1151"/>
                  <a:gd name="T9" fmla="*/ 21 h 140"/>
                  <a:gd name="T10" fmla="*/ 1141 w 1151"/>
                  <a:gd name="T11" fmla="*/ 34 h 140"/>
                  <a:gd name="T12" fmla="*/ 1149 w 1151"/>
                  <a:gd name="T13" fmla="*/ 51 h 140"/>
                  <a:gd name="T14" fmla="*/ 1151 w 1151"/>
                  <a:gd name="T15" fmla="*/ 70 h 140"/>
                  <a:gd name="T16" fmla="*/ 1149 w 1151"/>
                  <a:gd name="T17" fmla="*/ 89 h 140"/>
                  <a:gd name="T18" fmla="*/ 1141 w 1151"/>
                  <a:gd name="T19" fmla="*/ 106 h 140"/>
                  <a:gd name="T20" fmla="*/ 1131 w 1151"/>
                  <a:gd name="T21" fmla="*/ 120 h 140"/>
                  <a:gd name="T22" fmla="*/ 1116 w 1151"/>
                  <a:gd name="T23" fmla="*/ 131 h 140"/>
                  <a:gd name="T24" fmla="*/ 1099 w 1151"/>
                  <a:gd name="T25" fmla="*/ 138 h 140"/>
                  <a:gd name="T26" fmla="*/ 1081 w 1151"/>
                  <a:gd name="T27" fmla="*/ 140 h 140"/>
                  <a:gd name="T28" fmla="*/ 70 w 1151"/>
                  <a:gd name="T29" fmla="*/ 140 h 140"/>
                  <a:gd name="T30" fmla="*/ 52 w 1151"/>
                  <a:gd name="T31" fmla="*/ 138 h 140"/>
                  <a:gd name="T32" fmla="*/ 35 w 1151"/>
                  <a:gd name="T33" fmla="*/ 131 h 140"/>
                  <a:gd name="T34" fmla="*/ 21 w 1151"/>
                  <a:gd name="T35" fmla="*/ 120 h 140"/>
                  <a:gd name="T36" fmla="*/ 10 w 1151"/>
                  <a:gd name="T37" fmla="*/ 106 h 140"/>
                  <a:gd name="T38" fmla="*/ 3 w 1151"/>
                  <a:gd name="T39" fmla="*/ 89 h 140"/>
                  <a:gd name="T40" fmla="*/ 0 w 1151"/>
                  <a:gd name="T41" fmla="*/ 70 h 140"/>
                  <a:gd name="T42" fmla="*/ 3 w 1151"/>
                  <a:gd name="T43" fmla="*/ 51 h 140"/>
                  <a:gd name="T44" fmla="*/ 10 w 1151"/>
                  <a:gd name="T45" fmla="*/ 34 h 140"/>
                  <a:gd name="T46" fmla="*/ 21 w 1151"/>
                  <a:gd name="T47" fmla="*/ 21 h 140"/>
                  <a:gd name="T48" fmla="*/ 35 w 1151"/>
                  <a:gd name="T49" fmla="*/ 10 h 140"/>
                  <a:gd name="T50" fmla="*/ 52 w 1151"/>
                  <a:gd name="T51" fmla="*/ 3 h 140"/>
                  <a:gd name="T52" fmla="*/ 70 w 1151"/>
                  <a:gd name="T5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1" h="140">
                    <a:moveTo>
                      <a:pt x="70" y="0"/>
                    </a:moveTo>
                    <a:lnTo>
                      <a:pt x="1081" y="0"/>
                    </a:lnTo>
                    <a:lnTo>
                      <a:pt x="1099" y="3"/>
                    </a:lnTo>
                    <a:lnTo>
                      <a:pt x="1116" y="10"/>
                    </a:lnTo>
                    <a:lnTo>
                      <a:pt x="1131" y="21"/>
                    </a:lnTo>
                    <a:lnTo>
                      <a:pt x="1141" y="34"/>
                    </a:lnTo>
                    <a:lnTo>
                      <a:pt x="1149" y="51"/>
                    </a:lnTo>
                    <a:lnTo>
                      <a:pt x="1151" y="70"/>
                    </a:lnTo>
                    <a:lnTo>
                      <a:pt x="1149" y="89"/>
                    </a:lnTo>
                    <a:lnTo>
                      <a:pt x="1141" y="106"/>
                    </a:lnTo>
                    <a:lnTo>
                      <a:pt x="1131" y="120"/>
                    </a:lnTo>
                    <a:lnTo>
                      <a:pt x="1116" y="131"/>
                    </a:lnTo>
                    <a:lnTo>
                      <a:pt x="1099" y="138"/>
                    </a:lnTo>
                    <a:lnTo>
                      <a:pt x="1081" y="140"/>
                    </a:lnTo>
                    <a:lnTo>
                      <a:pt x="70" y="140"/>
                    </a:lnTo>
                    <a:lnTo>
                      <a:pt x="52" y="138"/>
                    </a:lnTo>
                    <a:lnTo>
                      <a:pt x="35" y="131"/>
                    </a:lnTo>
                    <a:lnTo>
                      <a:pt x="21" y="120"/>
                    </a:lnTo>
                    <a:lnTo>
                      <a:pt x="10" y="106"/>
                    </a:lnTo>
                    <a:lnTo>
                      <a:pt x="3" y="89"/>
                    </a:lnTo>
                    <a:lnTo>
                      <a:pt x="0" y="70"/>
                    </a:lnTo>
                    <a:lnTo>
                      <a:pt x="3" y="51"/>
                    </a:lnTo>
                    <a:lnTo>
                      <a:pt x="10" y="34"/>
                    </a:lnTo>
                    <a:lnTo>
                      <a:pt x="21" y="21"/>
                    </a:lnTo>
                    <a:lnTo>
                      <a:pt x="35" y="10"/>
                    </a:lnTo>
                    <a:lnTo>
                      <a:pt x="52" y="3"/>
                    </a:lnTo>
                    <a:lnTo>
                      <a:pt x="70"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167" name="Freeform 273"/>
              <p:cNvSpPr/>
              <p:nvPr/>
            </p:nvSpPr>
            <p:spPr bwMode="auto">
              <a:xfrm>
                <a:off x="742950" y="3462338"/>
                <a:ext cx="342900" cy="550863"/>
              </a:xfrm>
              <a:custGeom>
                <a:avLst/>
                <a:gdLst>
                  <a:gd name="T0" fmla="*/ 1903 w 2162"/>
                  <a:gd name="T1" fmla="*/ 0 h 3477"/>
                  <a:gd name="T2" fmla="*/ 1977 w 2162"/>
                  <a:gd name="T3" fmla="*/ 12 h 3477"/>
                  <a:gd name="T4" fmla="*/ 2044 w 2162"/>
                  <a:gd name="T5" fmla="*/ 43 h 3477"/>
                  <a:gd name="T6" fmla="*/ 2098 w 2162"/>
                  <a:gd name="T7" fmla="*/ 89 h 3477"/>
                  <a:gd name="T8" fmla="*/ 2137 w 2162"/>
                  <a:gd name="T9" fmla="*/ 150 h 3477"/>
                  <a:gd name="T10" fmla="*/ 2159 w 2162"/>
                  <a:gd name="T11" fmla="*/ 220 h 3477"/>
                  <a:gd name="T12" fmla="*/ 2162 w 2162"/>
                  <a:gd name="T13" fmla="*/ 404 h 3477"/>
                  <a:gd name="T14" fmla="*/ 2152 w 2162"/>
                  <a:gd name="T15" fmla="*/ 440 h 3477"/>
                  <a:gd name="T16" fmla="*/ 2127 w 2162"/>
                  <a:gd name="T17" fmla="*/ 466 h 3477"/>
                  <a:gd name="T18" fmla="*/ 2091 w 2162"/>
                  <a:gd name="T19" fmla="*/ 475 h 3477"/>
                  <a:gd name="T20" fmla="*/ 2056 w 2162"/>
                  <a:gd name="T21" fmla="*/ 466 h 3477"/>
                  <a:gd name="T22" fmla="*/ 2030 w 2162"/>
                  <a:gd name="T23" fmla="*/ 440 h 3477"/>
                  <a:gd name="T24" fmla="*/ 2021 w 2162"/>
                  <a:gd name="T25" fmla="*/ 404 h 3477"/>
                  <a:gd name="T26" fmla="*/ 2018 w 2162"/>
                  <a:gd name="T27" fmla="*/ 232 h 3477"/>
                  <a:gd name="T28" fmla="*/ 1995 w 2162"/>
                  <a:gd name="T29" fmla="*/ 185 h 3477"/>
                  <a:gd name="T30" fmla="*/ 1955 w 2162"/>
                  <a:gd name="T31" fmla="*/ 154 h 3477"/>
                  <a:gd name="T32" fmla="*/ 1903 w 2162"/>
                  <a:gd name="T33" fmla="*/ 142 h 3477"/>
                  <a:gd name="T34" fmla="*/ 230 w 2162"/>
                  <a:gd name="T35" fmla="*/ 145 h 3477"/>
                  <a:gd name="T36" fmla="*/ 184 w 2162"/>
                  <a:gd name="T37" fmla="*/ 167 h 3477"/>
                  <a:gd name="T38" fmla="*/ 153 w 2162"/>
                  <a:gd name="T39" fmla="*/ 207 h 3477"/>
                  <a:gd name="T40" fmla="*/ 140 w 2162"/>
                  <a:gd name="T41" fmla="*/ 258 h 3477"/>
                  <a:gd name="T42" fmla="*/ 143 w 2162"/>
                  <a:gd name="T43" fmla="*/ 3246 h 3477"/>
                  <a:gd name="T44" fmla="*/ 166 w 2162"/>
                  <a:gd name="T45" fmla="*/ 3293 h 3477"/>
                  <a:gd name="T46" fmla="*/ 205 w 2162"/>
                  <a:gd name="T47" fmla="*/ 3324 h 3477"/>
                  <a:gd name="T48" fmla="*/ 257 w 2162"/>
                  <a:gd name="T49" fmla="*/ 3336 h 3477"/>
                  <a:gd name="T50" fmla="*/ 1931 w 2162"/>
                  <a:gd name="T51" fmla="*/ 3333 h 3477"/>
                  <a:gd name="T52" fmla="*/ 1976 w 2162"/>
                  <a:gd name="T53" fmla="*/ 3311 h 3477"/>
                  <a:gd name="T54" fmla="*/ 2009 w 2162"/>
                  <a:gd name="T55" fmla="*/ 3270 h 3477"/>
                  <a:gd name="T56" fmla="*/ 2021 w 2162"/>
                  <a:gd name="T57" fmla="*/ 3218 h 3477"/>
                  <a:gd name="T58" fmla="*/ 2023 w 2162"/>
                  <a:gd name="T59" fmla="*/ 2261 h 3477"/>
                  <a:gd name="T60" fmla="*/ 2041 w 2162"/>
                  <a:gd name="T61" fmla="*/ 2230 h 3477"/>
                  <a:gd name="T62" fmla="*/ 2073 w 2162"/>
                  <a:gd name="T63" fmla="*/ 2212 h 3477"/>
                  <a:gd name="T64" fmla="*/ 2110 w 2162"/>
                  <a:gd name="T65" fmla="*/ 2212 h 3477"/>
                  <a:gd name="T66" fmla="*/ 2141 w 2162"/>
                  <a:gd name="T67" fmla="*/ 2230 h 3477"/>
                  <a:gd name="T68" fmla="*/ 2159 w 2162"/>
                  <a:gd name="T69" fmla="*/ 2261 h 3477"/>
                  <a:gd name="T70" fmla="*/ 2162 w 2162"/>
                  <a:gd name="T71" fmla="*/ 3218 h 3477"/>
                  <a:gd name="T72" fmla="*/ 2150 w 2162"/>
                  <a:gd name="T73" fmla="*/ 3293 h 3477"/>
                  <a:gd name="T74" fmla="*/ 2119 w 2162"/>
                  <a:gd name="T75" fmla="*/ 3358 h 3477"/>
                  <a:gd name="T76" fmla="*/ 2073 w 2162"/>
                  <a:gd name="T77" fmla="*/ 3412 h 3477"/>
                  <a:gd name="T78" fmla="*/ 2012 w 2162"/>
                  <a:gd name="T79" fmla="*/ 3452 h 3477"/>
                  <a:gd name="T80" fmla="*/ 1941 w 2162"/>
                  <a:gd name="T81" fmla="*/ 3473 h 3477"/>
                  <a:gd name="T82" fmla="*/ 257 w 2162"/>
                  <a:gd name="T83" fmla="*/ 3477 h 3477"/>
                  <a:gd name="T84" fmla="*/ 183 w 2162"/>
                  <a:gd name="T85" fmla="*/ 3465 h 3477"/>
                  <a:gd name="T86" fmla="*/ 118 w 2162"/>
                  <a:gd name="T87" fmla="*/ 3434 h 3477"/>
                  <a:gd name="T88" fmla="*/ 62 w 2162"/>
                  <a:gd name="T89" fmla="*/ 3388 h 3477"/>
                  <a:gd name="T90" fmla="*/ 23 w 2162"/>
                  <a:gd name="T91" fmla="*/ 3327 h 3477"/>
                  <a:gd name="T92" fmla="*/ 2 w 2162"/>
                  <a:gd name="T93" fmla="*/ 3257 h 3477"/>
                  <a:gd name="T94" fmla="*/ 0 w 2162"/>
                  <a:gd name="T95" fmla="*/ 258 h 3477"/>
                  <a:gd name="T96" fmla="*/ 11 w 2162"/>
                  <a:gd name="T97" fmla="*/ 183 h 3477"/>
                  <a:gd name="T98" fmla="*/ 41 w 2162"/>
                  <a:gd name="T99" fmla="*/ 118 h 3477"/>
                  <a:gd name="T100" fmla="*/ 88 w 2162"/>
                  <a:gd name="T101" fmla="*/ 64 h 3477"/>
                  <a:gd name="T102" fmla="*/ 148 w 2162"/>
                  <a:gd name="T103" fmla="*/ 25 h 3477"/>
                  <a:gd name="T104" fmla="*/ 219 w 2162"/>
                  <a:gd name="T105" fmla="*/ 4 h 3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2" h="3477">
                    <a:moveTo>
                      <a:pt x="257" y="0"/>
                    </a:moveTo>
                    <a:lnTo>
                      <a:pt x="1903" y="0"/>
                    </a:lnTo>
                    <a:lnTo>
                      <a:pt x="1941" y="4"/>
                    </a:lnTo>
                    <a:lnTo>
                      <a:pt x="1977" y="12"/>
                    </a:lnTo>
                    <a:lnTo>
                      <a:pt x="2012" y="25"/>
                    </a:lnTo>
                    <a:lnTo>
                      <a:pt x="2044" y="43"/>
                    </a:lnTo>
                    <a:lnTo>
                      <a:pt x="2073" y="64"/>
                    </a:lnTo>
                    <a:lnTo>
                      <a:pt x="2098" y="89"/>
                    </a:lnTo>
                    <a:lnTo>
                      <a:pt x="2119" y="118"/>
                    </a:lnTo>
                    <a:lnTo>
                      <a:pt x="2137" y="150"/>
                    </a:lnTo>
                    <a:lnTo>
                      <a:pt x="2150" y="183"/>
                    </a:lnTo>
                    <a:lnTo>
                      <a:pt x="2159" y="220"/>
                    </a:lnTo>
                    <a:lnTo>
                      <a:pt x="2162" y="258"/>
                    </a:lnTo>
                    <a:lnTo>
                      <a:pt x="2162" y="404"/>
                    </a:lnTo>
                    <a:lnTo>
                      <a:pt x="2159" y="424"/>
                    </a:lnTo>
                    <a:lnTo>
                      <a:pt x="2152" y="440"/>
                    </a:lnTo>
                    <a:lnTo>
                      <a:pt x="2141" y="454"/>
                    </a:lnTo>
                    <a:lnTo>
                      <a:pt x="2127" y="466"/>
                    </a:lnTo>
                    <a:lnTo>
                      <a:pt x="2110" y="472"/>
                    </a:lnTo>
                    <a:lnTo>
                      <a:pt x="2091" y="475"/>
                    </a:lnTo>
                    <a:lnTo>
                      <a:pt x="2073" y="472"/>
                    </a:lnTo>
                    <a:lnTo>
                      <a:pt x="2056" y="466"/>
                    </a:lnTo>
                    <a:lnTo>
                      <a:pt x="2041" y="454"/>
                    </a:lnTo>
                    <a:lnTo>
                      <a:pt x="2030" y="440"/>
                    </a:lnTo>
                    <a:lnTo>
                      <a:pt x="2023" y="424"/>
                    </a:lnTo>
                    <a:lnTo>
                      <a:pt x="2021" y="404"/>
                    </a:lnTo>
                    <a:lnTo>
                      <a:pt x="2021" y="258"/>
                    </a:lnTo>
                    <a:lnTo>
                      <a:pt x="2018" y="232"/>
                    </a:lnTo>
                    <a:lnTo>
                      <a:pt x="2009" y="207"/>
                    </a:lnTo>
                    <a:lnTo>
                      <a:pt x="1995" y="185"/>
                    </a:lnTo>
                    <a:lnTo>
                      <a:pt x="1976" y="167"/>
                    </a:lnTo>
                    <a:lnTo>
                      <a:pt x="1955" y="154"/>
                    </a:lnTo>
                    <a:lnTo>
                      <a:pt x="1931" y="145"/>
                    </a:lnTo>
                    <a:lnTo>
                      <a:pt x="1903" y="142"/>
                    </a:lnTo>
                    <a:lnTo>
                      <a:pt x="257" y="142"/>
                    </a:lnTo>
                    <a:lnTo>
                      <a:pt x="230" y="145"/>
                    </a:lnTo>
                    <a:lnTo>
                      <a:pt x="205" y="154"/>
                    </a:lnTo>
                    <a:lnTo>
                      <a:pt x="184" y="167"/>
                    </a:lnTo>
                    <a:lnTo>
                      <a:pt x="166" y="185"/>
                    </a:lnTo>
                    <a:lnTo>
                      <a:pt x="153" y="207"/>
                    </a:lnTo>
                    <a:lnTo>
                      <a:pt x="143" y="231"/>
                    </a:lnTo>
                    <a:lnTo>
                      <a:pt x="140" y="258"/>
                    </a:lnTo>
                    <a:lnTo>
                      <a:pt x="140" y="3218"/>
                    </a:lnTo>
                    <a:lnTo>
                      <a:pt x="143" y="3246"/>
                    </a:lnTo>
                    <a:lnTo>
                      <a:pt x="153" y="3270"/>
                    </a:lnTo>
                    <a:lnTo>
                      <a:pt x="166" y="3293"/>
                    </a:lnTo>
                    <a:lnTo>
                      <a:pt x="184" y="3311"/>
                    </a:lnTo>
                    <a:lnTo>
                      <a:pt x="205" y="3324"/>
                    </a:lnTo>
                    <a:lnTo>
                      <a:pt x="230" y="3333"/>
                    </a:lnTo>
                    <a:lnTo>
                      <a:pt x="257" y="3336"/>
                    </a:lnTo>
                    <a:lnTo>
                      <a:pt x="1903" y="3336"/>
                    </a:lnTo>
                    <a:lnTo>
                      <a:pt x="1931" y="3333"/>
                    </a:lnTo>
                    <a:lnTo>
                      <a:pt x="1955" y="3324"/>
                    </a:lnTo>
                    <a:lnTo>
                      <a:pt x="1976" y="3311"/>
                    </a:lnTo>
                    <a:lnTo>
                      <a:pt x="1995" y="3293"/>
                    </a:lnTo>
                    <a:lnTo>
                      <a:pt x="2009" y="3270"/>
                    </a:lnTo>
                    <a:lnTo>
                      <a:pt x="2018" y="3246"/>
                    </a:lnTo>
                    <a:lnTo>
                      <a:pt x="2021" y="3218"/>
                    </a:lnTo>
                    <a:lnTo>
                      <a:pt x="2021" y="2280"/>
                    </a:lnTo>
                    <a:lnTo>
                      <a:pt x="2023" y="2261"/>
                    </a:lnTo>
                    <a:lnTo>
                      <a:pt x="2030" y="2244"/>
                    </a:lnTo>
                    <a:lnTo>
                      <a:pt x="2041" y="2230"/>
                    </a:lnTo>
                    <a:lnTo>
                      <a:pt x="2056" y="2219"/>
                    </a:lnTo>
                    <a:lnTo>
                      <a:pt x="2073" y="2212"/>
                    </a:lnTo>
                    <a:lnTo>
                      <a:pt x="2091" y="2209"/>
                    </a:lnTo>
                    <a:lnTo>
                      <a:pt x="2110" y="2212"/>
                    </a:lnTo>
                    <a:lnTo>
                      <a:pt x="2127" y="2219"/>
                    </a:lnTo>
                    <a:lnTo>
                      <a:pt x="2141" y="2230"/>
                    </a:lnTo>
                    <a:lnTo>
                      <a:pt x="2152" y="2244"/>
                    </a:lnTo>
                    <a:lnTo>
                      <a:pt x="2159" y="2261"/>
                    </a:lnTo>
                    <a:lnTo>
                      <a:pt x="2162" y="2280"/>
                    </a:lnTo>
                    <a:lnTo>
                      <a:pt x="2162" y="3218"/>
                    </a:lnTo>
                    <a:lnTo>
                      <a:pt x="2159" y="3257"/>
                    </a:lnTo>
                    <a:lnTo>
                      <a:pt x="2150" y="3293"/>
                    </a:lnTo>
                    <a:lnTo>
                      <a:pt x="2137" y="3326"/>
                    </a:lnTo>
                    <a:lnTo>
                      <a:pt x="2119" y="3358"/>
                    </a:lnTo>
                    <a:lnTo>
                      <a:pt x="2098" y="3387"/>
                    </a:lnTo>
                    <a:lnTo>
                      <a:pt x="2073" y="3412"/>
                    </a:lnTo>
                    <a:lnTo>
                      <a:pt x="2044" y="3434"/>
                    </a:lnTo>
                    <a:lnTo>
                      <a:pt x="2012" y="3452"/>
                    </a:lnTo>
                    <a:lnTo>
                      <a:pt x="1979" y="3465"/>
                    </a:lnTo>
                    <a:lnTo>
                      <a:pt x="1941" y="3473"/>
                    </a:lnTo>
                    <a:lnTo>
                      <a:pt x="1903" y="3477"/>
                    </a:lnTo>
                    <a:lnTo>
                      <a:pt x="257" y="3477"/>
                    </a:lnTo>
                    <a:lnTo>
                      <a:pt x="219" y="3473"/>
                    </a:lnTo>
                    <a:lnTo>
                      <a:pt x="183" y="3465"/>
                    </a:lnTo>
                    <a:lnTo>
                      <a:pt x="148" y="3452"/>
                    </a:lnTo>
                    <a:lnTo>
                      <a:pt x="118" y="3434"/>
                    </a:lnTo>
                    <a:lnTo>
                      <a:pt x="88" y="3413"/>
                    </a:lnTo>
                    <a:lnTo>
                      <a:pt x="62" y="3388"/>
                    </a:lnTo>
                    <a:lnTo>
                      <a:pt x="41" y="3359"/>
                    </a:lnTo>
                    <a:lnTo>
                      <a:pt x="23" y="3327"/>
                    </a:lnTo>
                    <a:lnTo>
                      <a:pt x="11" y="3294"/>
                    </a:lnTo>
                    <a:lnTo>
                      <a:pt x="2" y="3257"/>
                    </a:lnTo>
                    <a:lnTo>
                      <a:pt x="0" y="3218"/>
                    </a:lnTo>
                    <a:lnTo>
                      <a:pt x="0" y="258"/>
                    </a:lnTo>
                    <a:lnTo>
                      <a:pt x="2" y="220"/>
                    </a:lnTo>
                    <a:lnTo>
                      <a:pt x="11" y="183"/>
                    </a:lnTo>
                    <a:lnTo>
                      <a:pt x="23" y="150"/>
                    </a:lnTo>
                    <a:lnTo>
                      <a:pt x="41" y="118"/>
                    </a:lnTo>
                    <a:lnTo>
                      <a:pt x="62" y="89"/>
                    </a:lnTo>
                    <a:lnTo>
                      <a:pt x="88" y="64"/>
                    </a:lnTo>
                    <a:lnTo>
                      <a:pt x="118" y="43"/>
                    </a:lnTo>
                    <a:lnTo>
                      <a:pt x="148" y="25"/>
                    </a:lnTo>
                    <a:lnTo>
                      <a:pt x="183" y="12"/>
                    </a:lnTo>
                    <a:lnTo>
                      <a:pt x="219" y="4"/>
                    </a:lnTo>
                    <a:lnTo>
                      <a:pt x="257"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sp>
            <p:nvSpPr>
              <p:cNvPr id="168" name="Freeform 274"/>
              <p:cNvSpPr/>
              <p:nvPr/>
            </p:nvSpPr>
            <p:spPr bwMode="auto">
              <a:xfrm>
                <a:off x="869950" y="3924300"/>
                <a:ext cx="88900" cy="22225"/>
              </a:xfrm>
              <a:custGeom>
                <a:avLst/>
                <a:gdLst>
                  <a:gd name="T0" fmla="*/ 70 w 562"/>
                  <a:gd name="T1" fmla="*/ 0 h 140"/>
                  <a:gd name="T2" fmla="*/ 492 w 562"/>
                  <a:gd name="T3" fmla="*/ 0 h 140"/>
                  <a:gd name="T4" fmla="*/ 510 w 562"/>
                  <a:gd name="T5" fmla="*/ 3 h 140"/>
                  <a:gd name="T6" fmla="*/ 527 w 562"/>
                  <a:gd name="T7" fmla="*/ 9 h 140"/>
                  <a:gd name="T8" fmla="*/ 542 w 562"/>
                  <a:gd name="T9" fmla="*/ 21 h 140"/>
                  <a:gd name="T10" fmla="*/ 553 w 562"/>
                  <a:gd name="T11" fmla="*/ 35 h 140"/>
                  <a:gd name="T12" fmla="*/ 560 w 562"/>
                  <a:gd name="T13" fmla="*/ 52 h 140"/>
                  <a:gd name="T14" fmla="*/ 562 w 562"/>
                  <a:gd name="T15" fmla="*/ 71 h 140"/>
                  <a:gd name="T16" fmla="*/ 560 w 562"/>
                  <a:gd name="T17" fmla="*/ 89 h 140"/>
                  <a:gd name="T18" fmla="*/ 553 w 562"/>
                  <a:gd name="T19" fmla="*/ 106 h 140"/>
                  <a:gd name="T20" fmla="*/ 542 w 562"/>
                  <a:gd name="T21" fmla="*/ 120 h 140"/>
                  <a:gd name="T22" fmla="*/ 527 w 562"/>
                  <a:gd name="T23" fmla="*/ 131 h 140"/>
                  <a:gd name="T24" fmla="*/ 510 w 562"/>
                  <a:gd name="T25" fmla="*/ 138 h 140"/>
                  <a:gd name="T26" fmla="*/ 492 w 562"/>
                  <a:gd name="T27" fmla="*/ 140 h 140"/>
                  <a:gd name="T28" fmla="*/ 70 w 562"/>
                  <a:gd name="T29" fmla="*/ 140 h 140"/>
                  <a:gd name="T30" fmla="*/ 51 w 562"/>
                  <a:gd name="T31" fmla="*/ 138 h 140"/>
                  <a:gd name="T32" fmla="*/ 34 w 562"/>
                  <a:gd name="T33" fmla="*/ 131 h 140"/>
                  <a:gd name="T34" fmla="*/ 20 w 562"/>
                  <a:gd name="T35" fmla="*/ 120 h 140"/>
                  <a:gd name="T36" fmla="*/ 9 w 562"/>
                  <a:gd name="T37" fmla="*/ 106 h 140"/>
                  <a:gd name="T38" fmla="*/ 2 w 562"/>
                  <a:gd name="T39" fmla="*/ 89 h 140"/>
                  <a:gd name="T40" fmla="*/ 0 w 562"/>
                  <a:gd name="T41" fmla="*/ 71 h 140"/>
                  <a:gd name="T42" fmla="*/ 2 w 562"/>
                  <a:gd name="T43" fmla="*/ 52 h 140"/>
                  <a:gd name="T44" fmla="*/ 9 w 562"/>
                  <a:gd name="T45" fmla="*/ 35 h 140"/>
                  <a:gd name="T46" fmla="*/ 20 w 562"/>
                  <a:gd name="T47" fmla="*/ 21 h 140"/>
                  <a:gd name="T48" fmla="*/ 34 w 562"/>
                  <a:gd name="T49" fmla="*/ 9 h 140"/>
                  <a:gd name="T50" fmla="*/ 51 w 562"/>
                  <a:gd name="T51" fmla="*/ 3 h 140"/>
                  <a:gd name="T52" fmla="*/ 70 w 562"/>
                  <a:gd name="T5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2" h="140">
                    <a:moveTo>
                      <a:pt x="70" y="0"/>
                    </a:moveTo>
                    <a:lnTo>
                      <a:pt x="492" y="0"/>
                    </a:lnTo>
                    <a:lnTo>
                      <a:pt x="510" y="3"/>
                    </a:lnTo>
                    <a:lnTo>
                      <a:pt x="527" y="9"/>
                    </a:lnTo>
                    <a:lnTo>
                      <a:pt x="542" y="21"/>
                    </a:lnTo>
                    <a:lnTo>
                      <a:pt x="553" y="35"/>
                    </a:lnTo>
                    <a:lnTo>
                      <a:pt x="560" y="52"/>
                    </a:lnTo>
                    <a:lnTo>
                      <a:pt x="562" y="71"/>
                    </a:lnTo>
                    <a:lnTo>
                      <a:pt x="560" y="89"/>
                    </a:lnTo>
                    <a:lnTo>
                      <a:pt x="553" y="106"/>
                    </a:lnTo>
                    <a:lnTo>
                      <a:pt x="542" y="120"/>
                    </a:lnTo>
                    <a:lnTo>
                      <a:pt x="527" y="131"/>
                    </a:lnTo>
                    <a:lnTo>
                      <a:pt x="510" y="138"/>
                    </a:lnTo>
                    <a:lnTo>
                      <a:pt x="492" y="140"/>
                    </a:lnTo>
                    <a:lnTo>
                      <a:pt x="70" y="140"/>
                    </a:lnTo>
                    <a:lnTo>
                      <a:pt x="51" y="138"/>
                    </a:lnTo>
                    <a:lnTo>
                      <a:pt x="34" y="131"/>
                    </a:lnTo>
                    <a:lnTo>
                      <a:pt x="20" y="120"/>
                    </a:lnTo>
                    <a:lnTo>
                      <a:pt x="9" y="106"/>
                    </a:lnTo>
                    <a:lnTo>
                      <a:pt x="2" y="89"/>
                    </a:lnTo>
                    <a:lnTo>
                      <a:pt x="0" y="71"/>
                    </a:lnTo>
                    <a:lnTo>
                      <a:pt x="2" y="52"/>
                    </a:lnTo>
                    <a:lnTo>
                      <a:pt x="9" y="35"/>
                    </a:lnTo>
                    <a:lnTo>
                      <a:pt x="20" y="21"/>
                    </a:lnTo>
                    <a:lnTo>
                      <a:pt x="34" y="9"/>
                    </a:lnTo>
                    <a:lnTo>
                      <a:pt x="51" y="3"/>
                    </a:lnTo>
                    <a:lnTo>
                      <a:pt x="70" y="0"/>
                    </a:lnTo>
                    <a:close/>
                  </a:path>
                </a:pathLst>
              </a:custGeom>
              <a:grpFill/>
              <a:ln w="0">
                <a:noFill/>
                <a:prstDash val="solid"/>
                <a:round/>
              </a:ln>
            </p:spPr>
            <p:txBody>
              <a:bodyPr vert="horz" wrap="square" lIns="91440" tIns="45720" rIns="91440" bIns="45720" numCol="1" anchor="t" anchorCtr="0" compatLnSpc="1"/>
              <a:lstStyle/>
              <a:p>
                <a:endParaRPr lang="en-US" dirty="0">
                  <a:latin typeface="思源黑体 Light" panose="020B0300000000000000" pitchFamily="34" charset="-122"/>
                  <a:cs typeface="+mn-ea"/>
                  <a:sym typeface="+mn-lt"/>
                </a:endParaRPr>
              </a:p>
            </p:txBody>
          </p:sp>
        </p:grpSp>
        <p:sp>
          <p:nvSpPr>
            <p:cNvPr id="169" name="Text Box 10"/>
            <p:cNvSpPr txBox="1">
              <a:spLocks noChangeArrowheads="1"/>
            </p:cNvSpPr>
            <p:nvPr/>
          </p:nvSpPr>
          <p:spPr bwMode="auto">
            <a:xfrm>
              <a:off x="6179689" y="2193080"/>
              <a:ext cx="620517" cy="249812"/>
            </a:xfrm>
            <a:prstGeom prst="rect">
              <a:avLst/>
            </a:prstGeom>
            <a:noFill/>
            <a:ln w="9525">
              <a:noFill/>
              <a:miter lim="800000"/>
            </a:ln>
          </p:spPr>
          <p:txBody>
            <a:bodyPr wrap="square" lIns="45720" tIns="22860" rIns="45720" bIns="22860">
              <a:spAutoFit/>
            </a:bodyPr>
            <a:lstStyle/>
            <a:p>
              <a:pPr defTabSz="914400">
                <a:lnSpc>
                  <a:spcPct val="150000"/>
                </a:lnSpc>
                <a:defRPr/>
              </a:pPr>
              <a:r>
                <a:rPr lang="zh-CN" altLang="en-US"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rPr>
                <a:t>决策理由</a:t>
              </a:r>
              <a:endParaRPr lang="en-US" altLang="zh-CN" sz="1000" b="1" kern="0" dirty="0">
                <a:solidFill>
                  <a:schemeClr val="tx1">
                    <a:lumMod val="65000"/>
                    <a:lumOff val="35000"/>
                  </a:schemeClr>
                </a:solidFill>
                <a:latin typeface="微软雅黑" panose="020B0503020204020204" pitchFamily="34" charset="-122"/>
                <a:ea typeface="微软雅黑" panose="020B0503020204020204" pitchFamily="34" charset="-122"/>
                <a:sym typeface="Noto Serif CJK SC" panose="02020400000000000000" pitchFamily="18" charset="-122"/>
              </a:endParaRPr>
            </a:p>
          </p:txBody>
        </p:sp>
        <p:sp>
          <p:nvSpPr>
            <p:cNvPr id="170" name="Text Box 10"/>
            <p:cNvSpPr txBox="1">
              <a:spLocks noChangeArrowheads="1"/>
            </p:cNvSpPr>
            <p:nvPr/>
          </p:nvSpPr>
          <p:spPr bwMode="auto">
            <a:xfrm>
              <a:off x="6169415" y="2442892"/>
              <a:ext cx="2354222" cy="1891415"/>
            </a:xfrm>
            <a:prstGeom prst="rect">
              <a:avLst/>
            </a:prstGeom>
            <a:noFill/>
            <a:ln w="9525">
              <a:noFill/>
              <a:miter lim="800000"/>
            </a:ln>
          </p:spPr>
          <p:txBody>
            <a:bodyPr wrap="square" lIns="45720" tIns="22860" rIns="45720" bIns="22860">
              <a:spAutoFit/>
            </a:bodyPr>
            <a:lstStyle/>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Apache Shiro</a:t>
              </a: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稳定、易用、应用广泛</a:t>
              </a:r>
            </a:p>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pac4j</a:t>
              </a: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支持多种支持多种协议</a:t>
              </a:r>
            </a:p>
            <a:p>
              <a:pPr defTabSz="914400">
                <a:lnSpc>
                  <a:spcPct val="150000"/>
                </a:lnSpc>
                <a:defRPr/>
              </a:pPr>
              <a:r>
                <a:rPr lang="zh-CN" altLang="en-US"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支持：</a:t>
              </a:r>
            </a:p>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OAuth (1.0 &amp; 2.0)</a:t>
              </a:r>
            </a:p>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CAS (1.0, 2.0, SAML, logout &amp; proxy)</a:t>
              </a:r>
            </a:p>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HTTP (form &amp; basic </a:t>
              </a:r>
              <a:r>
                <a:rPr lang="en-US" altLang="zh-CN" sz="900" kern="0" dirty="0" err="1">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auth</a:t>
              </a: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 authentications)</a:t>
              </a:r>
            </a:p>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OpenID/SAML (2.0)</a:t>
              </a:r>
            </a:p>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Google App Engine </a:t>
              </a:r>
              <a:r>
                <a:rPr lang="en-US" altLang="zh-CN" sz="900" kern="0" dirty="0" err="1">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UserService</a:t>
              </a: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a:t>
              </a:r>
            </a:p>
            <a:p>
              <a:pPr defTabSz="914400">
                <a:lnSpc>
                  <a:spcPct val="150000"/>
                </a:lnSpc>
                <a:defRPr/>
              </a:pPr>
              <a:r>
                <a:rPr lang="en-US" altLang="zh-CN" sz="900" kern="0" dirty="0">
                  <a:solidFill>
                    <a:schemeClr val="tx1">
                      <a:lumMod val="65000"/>
                      <a:lumOff val="35000"/>
                    </a:schemeClr>
                  </a:solidFill>
                  <a:latin typeface="Noto Serif CJK SC" panose="02020400000000000000" pitchFamily="18" charset="-122"/>
                  <a:ea typeface="FZHei-B01S" panose="02010601030101010101" pitchFamily="2" charset="-122"/>
                  <a:sym typeface="Noto Serif CJK SC" panose="02020400000000000000" pitchFamily="18" charset="-122"/>
                </a:rPr>
                <a:t>OpenID Connect 1.0</a:t>
              </a:r>
            </a:p>
          </p:txBody>
        </p:sp>
      </p:grpSp>
      <p:sp>
        <p:nvSpPr>
          <p:cNvPr id="175" name="文本框 174"/>
          <p:cNvSpPr txBox="1"/>
          <p:nvPr/>
        </p:nvSpPr>
        <p:spPr>
          <a:xfrm>
            <a:off x="1054100" y="438785"/>
            <a:ext cx="4027170" cy="460375"/>
          </a:xfrm>
          <a:prstGeom prst="rect">
            <a:avLst/>
          </a:prstGeom>
          <a:noFill/>
        </p:spPr>
        <p:txBody>
          <a:bodyPr wrap="square" rtlCol="0">
            <a:spAutoFit/>
          </a:bodyPr>
          <a:lstStyle/>
          <a:p>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rPr>
              <a:t>Xplanner APS </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技术架构</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
          <p:cNvSpPr txBox="1"/>
          <p:nvPr/>
        </p:nvSpPr>
        <p:spPr>
          <a:xfrm>
            <a:off x="1117548" y="291543"/>
            <a:ext cx="4223709" cy="64479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err="1">
                <a:solidFill>
                  <a:schemeClr val="tx1">
                    <a:lumMod val="75000"/>
                    <a:lumOff val="25000"/>
                  </a:schemeClr>
                </a:solidFill>
                <a:latin typeface="微软雅黑" panose="020B0503020204020204" pitchFamily="34" charset="-122"/>
                <a:ea typeface="微软雅黑" panose="020B0503020204020204" pitchFamily="34" charset="-122"/>
              </a:rPr>
              <a:t>Xplanner</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rPr>
              <a:t> APS</a:t>
            </a:r>
            <a:r>
              <a:rPr lang="zh-CN" altLang="en-US" sz="2400" b="1" dirty="0">
                <a:latin typeface="微软雅黑" panose="020B0503020204020204" pitchFamily="34" charset="-122"/>
                <a:ea typeface="微软雅黑" panose="020B0503020204020204" pitchFamily="34" charset="-122"/>
              </a:rPr>
              <a:t>功能</a:t>
            </a:r>
          </a:p>
        </p:txBody>
      </p:sp>
      <p:graphicFrame>
        <p:nvGraphicFramePr>
          <p:cNvPr id="3" name="图示 2">
            <a:extLst>
              <a:ext uri="{FF2B5EF4-FFF2-40B4-BE49-F238E27FC236}">
                <a16:creationId xmlns:a16="http://schemas.microsoft.com/office/drawing/2014/main" xmlns="" id="{1192080C-C8E5-4C4A-94FF-D2CC9125A902}"/>
              </a:ext>
            </a:extLst>
          </p:cNvPr>
          <p:cNvGraphicFramePr/>
          <p:nvPr/>
        </p:nvGraphicFramePr>
        <p:xfrm>
          <a:off x="911425" y="1028733"/>
          <a:ext cx="9316503" cy="544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本框 3">
            <a:extLst>
              <a:ext uri="{FF2B5EF4-FFF2-40B4-BE49-F238E27FC236}">
                <a16:creationId xmlns:a16="http://schemas.microsoft.com/office/drawing/2014/main" xmlns="" id="{4BAEB2B1-94D8-452B-926D-B896405BECEB}"/>
              </a:ext>
            </a:extLst>
          </p:cNvPr>
          <p:cNvSpPr txBox="1"/>
          <p:nvPr/>
        </p:nvSpPr>
        <p:spPr>
          <a:xfrm>
            <a:off x="233069" y="2020028"/>
            <a:ext cx="1208664" cy="2809552"/>
          </a:xfrm>
          <a:prstGeom prst="rect">
            <a:avLst/>
          </a:prstGeom>
          <a:noFill/>
        </p:spPr>
        <p:txBody>
          <a:bodyPr wrap="none" lIns="0" tIns="0" rIns="0" bIns="0" rtlCol="0">
            <a:spAutoFit/>
          </a:bodyPr>
          <a:lstStyle/>
          <a:p>
            <a:pPr algn="ctr" defTabSz="413163" hangingPunct="0">
              <a:lnSpc>
                <a:spcPct val="200000"/>
              </a:lnSpc>
            </a:pPr>
            <a:r>
              <a:rPr lang="zh-CN" altLang="en-US" sz="2200" b="1" kern="0" dirty="0">
                <a:solidFill>
                  <a:srgbClr val="475A8D"/>
                </a:solidFill>
                <a:latin typeface="微软雅黑" panose="020B0503020204020204" pitchFamily="34" charset="-122"/>
                <a:ea typeface="微软雅黑" panose="020B0503020204020204" pitchFamily="34" charset="-122"/>
                <a:sym typeface="Helvetica Light"/>
              </a:rPr>
              <a:t>高级计划</a:t>
            </a:r>
            <a:r>
              <a:rPr lang="en-US" altLang="zh-CN" sz="2200" b="1" kern="0" dirty="0">
                <a:solidFill>
                  <a:srgbClr val="475A8D"/>
                </a:solidFill>
                <a:latin typeface="微软雅黑" panose="020B0503020204020204" pitchFamily="34" charset="-122"/>
                <a:ea typeface="微软雅黑" panose="020B0503020204020204" pitchFamily="34" charset="-122"/>
                <a:sym typeface="Helvetica Light"/>
              </a:rPr>
              <a:t>:</a:t>
            </a:r>
          </a:p>
          <a:p>
            <a:pPr algn="ctr" defTabSz="413163" hangingPunct="0">
              <a:lnSpc>
                <a:spcPct val="200000"/>
              </a:lnSpc>
            </a:pPr>
            <a:r>
              <a:rPr lang="zh-CN" altLang="en-US" b="1" kern="0" dirty="0">
                <a:solidFill>
                  <a:srgbClr val="475A8D"/>
                </a:solidFill>
                <a:latin typeface="微软雅黑" panose="020B0503020204020204" pitchFamily="34" charset="-122"/>
                <a:ea typeface="微软雅黑" panose="020B0503020204020204" pitchFamily="34" charset="-122"/>
                <a:sym typeface="Helvetica Light"/>
              </a:rPr>
              <a:t>分厂评估</a:t>
            </a:r>
            <a:endParaRPr lang="en-US" altLang="zh-CN" b="1" kern="0" dirty="0">
              <a:solidFill>
                <a:srgbClr val="475A8D"/>
              </a:solidFill>
              <a:latin typeface="微软雅黑" panose="020B0503020204020204" pitchFamily="34" charset="-122"/>
              <a:ea typeface="微软雅黑" panose="020B0503020204020204" pitchFamily="34" charset="-122"/>
              <a:sym typeface="Helvetica Light"/>
            </a:endParaRPr>
          </a:p>
          <a:p>
            <a:pPr algn="ctr" defTabSz="413163" hangingPunct="0">
              <a:lnSpc>
                <a:spcPct val="200000"/>
              </a:lnSpc>
            </a:pPr>
            <a:r>
              <a:rPr lang="zh-CN" altLang="en-US" b="1" kern="0" dirty="0">
                <a:solidFill>
                  <a:srgbClr val="475A8D"/>
                </a:solidFill>
                <a:latin typeface="微软雅黑" panose="020B0503020204020204" pitchFamily="34" charset="-122"/>
                <a:ea typeface="微软雅黑" panose="020B0503020204020204" pitchFamily="34" charset="-122"/>
                <a:sym typeface="Helvetica Light"/>
              </a:rPr>
              <a:t>资源评估</a:t>
            </a:r>
            <a:endParaRPr lang="en-US" altLang="zh-CN" b="1" kern="0" dirty="0">
              <a:solidFill>
                <a:srgbClr val="475A8D"/>
              </a:solidFill>
              <a:latin typeface="微软雅黑" panose="020B0503020204020204" pitchFamily="34" charset="-122"/>
              <a:ea typeface="微软雅黑" panose="020B0503020204020204" pitchFamily="34" charset="-122"/>
              <a:sym typeface="Helvetica Light"/>
            </a:endParaRPr>
          </a:p>
          <a:p>
            <a:pPr algn="ctr" defTabSz="413163" hangingPunct="0">
              <a:lnSpc>
                <a:spcPct val="200000"/>
              </a:lnSpc>
            </a:pPr>
            <a:r>
              <a:rPr lang="zh-CN" altLang="en-US" b="1" kern="0" dirty="0">
                <a:solidFill>
                  <a:srgbClr val="475A8D"/>
                </a:solidFill>
                <a:latin typeface="微软雅黑" panose="020B0503020204020204" pitchFamily="34" charset="-122"/>
                <a:ea typeface="微软雅黑" panose="020B0503020204020204" pitchFamily="34" charset="-122"/>
                <a:sym typeface="Helvetica Light"/>
              </a:rPr>
              <a:t>负荷评估</a:t>
            </a:r>
            <a:endParaRPr lang="en-US" altLang="zh-CN" b="1" kern="0" dirty="0">
              <a:solidFill>
                <a:srgbClr val="475A8D"/>
              </a:solidFill>
              <a:latin typeface="微软雅黑" panose="020B0503020204020204" pitchFamily="34" charset="-122"/>
              <a:ea typeface="微软雅黑" panose="020B0503020204020204" pitchFamily="34" charset="-122"/>
              <a:sym typeface="Helvetica Light"/>
            </a:endParaRPr>
          </a:p>
          <a:p>
            <a:pPr algn="ctr" defTabSz="413163" hangingPunct="0">
              <a:lnSpc>
                <a:spcPct val="200000"/>
              </a:lnSpc>
            </a:pPr>
            <a:r>
              <a:rPr lang="zh-CN" altLang="en-US" b="1" kern="0" dirty="0">
                <a:solidFill>
                  <a:srgbClr val="475A8D"/>
                </a:solidFill>
                <a:latin typeface="微软雅黑" panose="020B0503020204020204" pitchFamily="34" charset="-122"/>
                <a:ea typeface="微软雅黑" panose="020B0503020204020204" pitchFamily="34" charset="-122"/>
                <a:sym typeface="Helvetica Light"/>
              </a:rPr>
              <a:t>库存控制</a:t>
            </a:r>
          </a:p>
        </p:txBody>
      </p:sp>
      <p:sp>
        <p:nvSpPr>
          <p:cNvPr id="5" name="文本框 4">
            <a:extLst>
              <a:ext uri="{FF2B5EF4-FFF2-40B4-BE49-F238E27FC236}">
                <a16:creationId xmlns:a16="http://schemas.microsoft.com/office/drawing/2014/main" xmlns="" id="{88C18C9A-286D-4F44-A3B2-7660418FC173}"/>
              </a:ext>
            </a:extLst>
          </p:cNvPr>
          <p:cNvSpPr txBox="1"/>
          <p:nvPr/>
        </p:nvSpPr>
        <p:spPr>
          <a:xfrm>
            <a:off x="10196277" y="1515563"/>
            <a:ext cx="1410643" cy="4471545"/>
          </a:xfrm>
          <a:prstGeom prst="rect">
            <a:avLst/>
          </a:prstGeom>
          <a:noFill/>
        </p:spPr>
        <p:txBody>
          <a:bodyPr wrap="none" lIns="0" tIns="0" rIns="0" bIns="0" rtlCol="0">
            <a:spAutoFit/>
          </a:bodyPr>
          <a:lstStyle/>
          <a:p>
            <a:pPr algn="ctr" defTabSz="413163" hangingPunct="0">
              <a:lnSpc>
                <a:spcPct val="200000"/>
              </a:lnSpc>
            </a:pPr>
            <a:r>
              <a:rPr lang="zh-CN" altLang="en-US" sz="2200" b="1" kern="0" dirty="0">
                <a:solidFill>
                  <a:srgbClr val="475A8D"/>
                </a:solidFill>
                <a:latin typeface="微软雅黑" panose="020B0503020204020204" pitchFamily="34" charset="-122"/>
                <a:ea typeface="微软雅黑" panose="020B0503020204020204" pitchFamily="34" charset="-122"/>
                <a:sym typeface="Helvetica Light"/>
              </a:rPr>
              <a:t>高级排产：</a:t>
            </a:r>
            <a:endParaRPr lang="en-US" altLang="zh-CN" sz="2200" b="1" kern="0" dirty="0">
              <a:solidFill>
                <a:srgbClr val="475A8D"/>
              </a:solidFill>
              <a:latin typeface="微软雅黑" panose="020B0503020204020204" pitchFamily="34" charset="-122"/>
              <a:ea typeface="微软雅黑" panose="020B0503020204020204" pitchFamily="34" charset="-122"/>
              <a:sym typeface="Helvetica Light"/>
            </a:endParaRPr>
          </a:p>
          <a:p>
            <a:pPr algn="ctr" defTabSz="413163" hangingPunct="0">
              <a:lnSpc>
                <a:spcPct val="200000"/>
              </a:lnSpc>
            </a:pPr>
            <a:r>
              <a:rPr lang="zh-CN" altLang="en-US" b="1" kern="0" dirty="0">
                <a:solidFill>
                  <a:srgbClr val="475A8D"/>
                </a:solidFill>
                <a:latin typeface="微软雅黑" panose="020B0503020204020204" pitchFamily="34" charset="-122"/>
                <a:ea typeface="微软雅黑" panose="020B0503020204020204" pitchFamily="34" charset="-122"/>
                <a:sym typeface="Helvetica Light"/>
              </a:rPr>
              <a:t>产能评估</a:t>
            </a:r>
            <a:endParaRPr lang="en-US" altLang="zh-CN" b="1" kern="0" dirty="0">
              <a:solidFill>
                <a:srgbClr val="475A8D"/>
              </a:solidFill>
              <a:latin typeface="微软雅黑" panose="020B0503020204020204" pitchFamily="34" charset="-122"/>
              <a:ea typeface="微软雅黑" panose="020B0503020204020204" pitchFamily="34" charset="-122"/>
              <a:sym typeface="Helvetica Light"/>
            </a:endParaRPr>
          </a:p>
          <a:p>
            <a:pPr algn="ctr" defTabSz="413163" hangingPunct="0">
              <a:lnSpc>
                <a:spcPct val="200000"/>
              </a:lnSpc>
            </a:pPr>
            <a:r>
              <a:rPr lang="zh-CN" altLang="en-US" b="1" kern="0" dirty="0">
                <a:solidFill>
                  <a:srgbClr val="475A8D"/>
                </a:solidFill>
                <a:latin typeface="微软雅黑" panose="020B0503020204020204" pitchFamily="34" charset="-122"/>
                <a:ea typeface="微软雅黑" panose="020B0503020204020204" pitchFamily="34" charset="-122"/>
                <a:sym typeface="Helvetica Light"/>
              </a:rPr>
              <a:t>批次优化</a:t>
            </a:r>
            <a:endParaRPr lang="en-US" altLang="zh-CN" b="1" kern="0" dirty="0">
              <a:solidFill>
                <a:srgbClr val="475A8D"/>
              </a:solidFill>
              <a:latin typeface="微软雅黑" panose="020B0503020204020204" pitchFamily="34" charset="-122"/>
              <a:ea typeface="微软雅黑" panose="020B0503020204020204" pitchFamily="34" charset="-122"/>
              <a:sym typeface="Helvetica Light"/>
            </a:endParaRPr>
          </a:p>
          <a:p>
            <a:pPr algn="ctr" defTabSz="413163" hangingPunct="0">
              <a:lnSpc>
                <a:spcPct val="200000"/>
              </a:lnSpc>
            </a:pPr>
            <a:r>
              <a:rPr lang="zh-CN" altLang="en-US" b="1" kern="0" dirty="0">
                <a:solidFill>
                  <a:srgbClr val="475A8D"/>
                </a:solidFill>
                <a:latin typeface="微软雅黑" panose="020B0503020204020204" pitchFamily="34" charset="-122"/>
                <a:ea typeface="微软雅黑" panose="020B0503020204020204" pitchFamily="34" charset="-122"/>
                <a:sym typeface="Helvetica Light"/>
              </a:rPr>
              <a:t>物料约束</a:t>
            </a:r>
            <a:endParaRPr lang="en-US" altLang="zh-CN" b="1" kern="0" dirty="0">
              <a:solidFill>
                <a:srgbClr val="475A8D"/>
              </a:solidFill>
              <a:latin typeface="微软雅黑" panose="020B0503020204020204" pitchFamily="34" charset="-122"/>
              <a:ea typeface="微软雅黑" panose="020B0503020204020204" pitchFamily="34" charset="-122"/>
              <a:sym typeface="Helvetica Light"/>
            </a:endParaRPr>
          </a:p>
          <a:p>
            <a:pPr algn="ctr" defTabSz="413163" hangingPunct="0">
              <a:lnSpc>
                <a:spcPct val="200000"/>
              </a:lnSpc>
            </a:pPr>
            <a:r>
              <a:rPr lang="zh-CN" altLang="en-US" b="1" kern="0" dirty="0">
                <a:solidFill>
                  <a:srgbClr val="475A8D"/>
                </a:solidFill>
                <a:latin typeface="微软雅黑" panose="020B0503020204020204" pitchFamily="34" charset="-122"/>
                <a:ea typeface="微软雅黑" panose="020B0503020204020204" pitchFamily="34" charset="-122"/>
                <a:sym typeface="Helvetica Light"/>
              </a:rPr>
              <a:t>订单优化</a:t>
            </a:r>
            <a:endParaRPr lang="en-US" altLang="zh-CN" b="1" kern="0" dirty="0">
              <a:solidFill>
                <a:srgbClr val="475A8D"/>
              </a:solidFill>
              <a:latin typeface="微软雅黑" panose="020B0503020204020204" pitchFamily="34" charset="-122"/>
              <a:ea typeface="微软雅黑" panose="020B0503020204020204" pitchFamily="34" charset="-122"/>
              <a:sym typeface="Helvetica Light"/>
            </a:endParaRPr>
          </a:p>
          <a:p>
            <a:pPr algn="ctr" defTabSz="413163" hangingPunct="0">
              <a:lnSpc>
                <a:spcPct val="200000"/>
              </a:lnSpc>
            </a:pPr>
            <a:r>
              <a:rPr lang="zh-CN" altLang="en-US" b="1" kern="0" dirty="0">
                <a:solidFill>
                  <a:srgbClr val="475A8D"/>
                </a:solidFill>
                <a:latin typeface="微软雅黑" panose="020B0503020204020204" pitchFamily="34" charset="-122"/>
                <a:ea typeface="微软雅黑" panose="020B0503020204020204" pitchFamily="34" charset="-122"/>
                <a:sym typeface="Helvetica Light"/>
              </a:rPr>
              <a:t>交货期评估</a:t>
            </a:r>
            <a:endParaRPr lang="en-US" altLang="zh-CN" b="1" kern="0" dirty="0">
              <a:solidFill>
                <a:srgbClr val="475A8D"/>
              </a:solidFill>
              <a:latin typeface="微软雅黑" panose="020B0503020204020204" pitchFamily="34" charset="-122"/>
              <a:ea typeface="微软雅黑" panose="020B0503020204020204" pitchFamily="34" charset="-122"/>
              <a:sym typeface="Helvetica Light"/>
            </a:endParaRPr>
          </a:p>
          <a:p>
            <a:pPr algn="ctr" defTabSz="413163" hangingPunct="0">
              <a:lnSpc>
                <a:spcPct val="200000"/>
              </a:lnSpc>
            </a:pPr>
            <a:r>
              <a:rPr lang="en-US" altLang="zh-CN" b="1" kern="0" dirty="0">
                <a:solidFill>
                  <a:srgbClr val="475A8D"/>
                </a:solidFill>
                <a:latin typeface="微软雅黑" panose="020B0503020204020204" pitchFamily="34" charset="-122"/>
                <a:ea typeface="微软雅黑" panose="020B0503020204020204" pitchFamily="34" charset="-122"/>
                <a:sym typeface="Helvetica Light"/>
              </a:rPr>
              <a:t>CTP</a:t>
            </a:r>
            <a:r>
              <a:rPr lang="zh-CN" altLang="en-US" b="1" kern="0" dirty="0">
                <a:solidFill>
                  <a:srgbClr val="475A8D"/>
                </a:solidFill>
                <a:latin typeface="微软雅黑" panose="020B0503020204020204" pitchFamily="34" charset="-122"/>
                <a:ea typeface="微软雅黑" panose="020B0503020204020204" pitchFamily="34" charset="-122"/>
                <a:sym typeface="Helvetica Light"/>
              </a:rPr>
              <a:t>承诺</a:t>
            </a:r>
            <a:endParaRPr lang="en-US" altLang="zh-CN" b="1" kern="0" dirty="0">
              <a:solidFill>
                <a:srgbClr val="475A8D"/>
              </a:solidFill>
              <a:latin typeface="微软雅黑" panose="020B0503020204020204" pitchFamily="34" charset="-122"/>
              <a:ea typeface="微软雅黑" panose="020B0503020204020204" pitchFamily="34" charset="-122"/>
              <a:sym typeface="Helvetica Light"/>
            </a:endParaRPr>
          </a:p>
          <a:p>
            <a:pPr algn="ctr" defTabSz="413163" hangingPunct="0">
              <a:lnSpc>
                <a:spcPct val="200000"/>
              </a:lnSpc>
            </a:pPr>
            <a:r>
              <a:rPr lang="zh-CN" altLang="en-US" b="1" kern="0" dirty="0">
                <a:solidFill>
                  <a:srgbClr val="475A8D"/>
                </a:solidFill>
                <a:latin typeface="微软雅黑" panose="020B0503020204020204" pitchFamily="34" charset="-122"/>
                <a:ea typeface="微软雅黑" panose="020B0503020204020204" pitchFamily="34" charset="-122"/>
                <a:sym typeface="Helvetica Light"/>
              </a:rPr>
              <a:t>排产滚动</a:t>
            </a:r>
            <a:endParaRPr lang="en-US" altLang="zh-CN" b="1" kern="0" dirty="0">
              <a:solidFill>
                <a:srgbClr val="475A8D"/>
              </a:solidFill>
              <a:latin typeface="微软雅黑" panose="020B0503020204020204" pitchFamily="34" charset="-122"/>
              <a:ea typeface="微软雅黑" panose="020B0503020204020204" pitchFamily="34" charset="-122"/>
              <a:sym typeface="Helvetica Light"/>
            </a:endParaRPr>
          </a:p>
        </p:txBody>
      </p:sp>
    </p:spTree>
    <p:extLst>
      <p:ext uri="{BB962C8B-B14F-4D97-AF65-F5344CB8AC3E}">
        <p14:creationId xmlns:p14="http://schemas.microsoft.com/office/powerpoint/2010/main" val="648094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74713" y="945397"/>
            <a:ext cx="10442575" cy="5052447"/>
          </a:xfrm>
          <a:prstGeom prst="rect">
            <a:avLst/>
          </a:prstGeom>
          <a:solidFill>
            <a:srgbClr val="253C67"/>
          </a:solidFill>
          <a:ln>
            <a:noFill/>
          </a:ln>
          <a:effectLst>
            <a:outerShdw blurRad="1016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3" name="矩形 12"/>
          <p:cNvSpPr/>
          <p:nvPr/>
        </p:nvSpPr>
        <p:spPr>
          <a:xfrm>
            <a:off x="874712" y="945397"/>
            <a:ext cx="10442575" cy="5052447"/>
          </a:xfrm>
          <a:prstGeom prst="rect">
            <a:avLst/>
          </a:prstGeom>
          <a:blipFill>
            <a:blip r:embed="rId3">
              <a:alphaModFix amt="33000"/>
            </a:blip>
            <a:stretch>
              <a:fillRect l="-13710" r="-13710"/>
            </a:stretch>
          </a:blipFill>
          <a:ln>
            <a:noFill/>
          </a:ln>
          <a:effectLst>
            <a:reflection stA="16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3613484" y="0"/>
            <a:ext cx="4965032" cy="227931"/>
          </a:xfrm>
          <a:prstGeom prst="rect">
            <a:avLst/>
          </a:pr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grpSp>
        <p:nvGrpSpPr>
          <p:cNvPr id="28" name="组合 27"/>
          <p:cNvGrpSpPr/>
          <p:nvPr/>
        </p:nvGrpSpPr>
        <p:grpSpPr>
          <a:xfrm>
            <a:off x="2946400" y="3716342"/>
            <a:ext cx="6299200" cy="1189137"/>
            <a:chOff x="2946400" y="2645624"/>
            <a:chExt cx="6299200" cy="1189137"/>
          </a:xfrm>
        </p:grpSpPr>
        <p:sp>
          <p:nvSpPr>
            <p:cNvPr id="20" name="文本框 19"/>
            <p:cNvSpPr txBox="1"/>
            <p:nvPr/>
          </p:nvSpPr>
          <p:spPr>
            <a:xfrm>
              <a:off x="2946400" y="3003764"/>
              <a:ext cx="6299200" cy="830997"/>
            </a:xfrm>
            <a:prstGeom prst="rect">
              <a:avLst/>
            </a:prstGeom>
            <a:noFill/>
          </p:spPr>
          <p:txBody>
            <a:bodyPr wrap="square" rtlCol="0">
              <a:spAutoFit/>
              <a:scene3d>
                <a:camera prst="orthographicFront"/>
                <a:lightRig rig="threePt" dir="t"/>
              </a:scene3d>
              <a:sp3d contourW="12700"/>
            </a:bodyPr>
            <a:lstStyle/>
            <a:p>
              <a:pPr algn="ctr"/>
              <a:r>
                <a:rPr lang="zh-CN" altLang="en-US" sz="4800" b="1" dirty="0">
                  <a:solidFill>
                    <a:schemeClr val="bg1"/>
                  </a:solidFill>
                  <a:latin typeface="微软雅黑" panose="020B0503020204020204" pitchFamily="34" charset="-122"/>
                  <a:ea typeface="微软雅黑" panose="020B0503020204020204" pitchFamily="34" charset="-122"/>
                  <a:cs typeface="+mn-ea"/>
                  <a:sym typeface="+mn-lt"/>
                </a:rPr>
                <a:t>解决方案</a:t>
              </a:r>
            </a:p>
          </p:txBody>
        </p:sp>
        <p:sp>
          <p:nvSpPr>
            <p:cNvPr id="23" name="文本框 22"/>
            <p:cNvSpPr txBox="1"/>
            <p:nvPr/>
          </p:nvSpPr>
          <p:spPr>
            <a:xfrm>
              <a:off x="5044947" y="2645624"/>
              <a:ext cx="2102115" cy="461665"/>
            </a:xfrm>
            <a:prstGeom prst="rect">
              <a:avLst/>
            </a:prstGeom>
            <a:noFill/>
          </p:spPr>
          <p:txBody>
            <a:bodyPr wrap="none" rtlCol="0">
              <a:spAutoFit/>
              <a:scene3d>
                <a:camera prst="orthographicFront"/>
                <a:lightRig rig="threePt" dir="t"/>
              </a:scene3d>
              <a:sp3d contourW="12700"/>
            </a:bodyPr>
            <a:lstStyle/>
            <a:p>
              <a:pPr algn="ctr"/>
              <a:r>
                <a:rPr lang="en-US" altLang="zh-CN" sz="2400" b="1" dirty="0">
                  <a:solidFill>
                    <a:schemeClr val="bg1"/>
                  </a:solidFill>
                  <a:latin typeface="微软雅黑" panose="020B0503020204020204" pitchFamily="34" charset="-122"/>
                  <a:ea typeface="微软雅黑" panose="020B0503020204020204" pitchFamily="34" charset="-122"/>
                  <a:cs typeface="+mn-ea"/>
                  <a:sym typeface="+mn-lt"/>
                </a:rPr>
                <a:t>PART THREE</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4" name="椭圆 3"/>
          <p:cNvSpPr/>
          <p:nvPr/>
        </p:nvSpPr>
        <p:spPr>
          <a:xfrm>
            <a:off x="5223711" y="1670690"/>
            <a:ext cx="1744579" cy="17445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rgbClr val="253C67"/>
                </a:solidFill>
                <a:latin typeface="微软雅黑" panose="020B0503020204020204" pitchFamily="34" charset="-122"/>
                <a:ea typeface="微软雅黑" panose="020B0503020204020204" pitchFamily="34" charset="-122"/>
              </a:rPr>
              <a:t>03</a:t>
            </a:r>
            <a:endParaRPr lang="zh-CN" altLang="en-US" sz="6600" b="1" dirty="0">
              <a:solidFill>
                <a:srgbClr val="253C67"/>
              </a:solidFill>
              <a:latin typeface="微软雅黑" panose="020B0503020204020204" pitchFamily="34" charset="-122"/>
              <a:ea typeface="微软雅黑" panose="020B0503020204020204" pitchFamily="34" charset="-122"/>
            </a:endParaRPr>
          </a:p>
        </p:txBody>
      </p:sp>
      <p:sp>
        <p:nvSpPr>
          <p:cNvPr id="18" name="矩形 17"/>
          <p:cNvSpPr/>
          <p:nvPr/>
        </p:nvSpPr>
        <p:spPr>
          <a:xfrm>
            <a:off x="3613484" y="6623042"/>
            <a:ext cx="4965032" cy="227931"/>
          </a:xfrm>
          <a:prstGeom prst="rect">
            <a:avLst/>
          </a:prstGeom>
          <a:solidFill>
            <a:srgbClr val="25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1051639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E5355BF-DD3E-4E76-9C15-BEFEA31875E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营销"/>
</p:tagLst>
</file>

<file path=ppt/tags/tag10.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8720_1*i*10"/>
  <p:tag name="KSO_WM_TEMPLATE_CATEGORY" val="diagram"/>
  <p:tag name="KSO_WM_TEMPLATE_INDEX" val="20208720"/>
  <p:tag name="KSO_WM_UNIT_LAYERLEVEL" val="1"/>
  <p:tag name="KSO_WM_TAG_VERSION" val="1.0"/>
  <p:tag name="KSO_WM_BEAUTIFY_FLAG" val="#wm#"/>
  <p:tag name="KSO_WM_UNIT_BLOCK" val="0"/>
  <p:tag name="KSO_WM_UNIT_SM_LIMIT_TYPE" val="2"/>
  <p:tag name="KSO_WM_UNIT_DEC_AREA_ID" val="765aeaabcaf44a5ea867e6f0874e1a07"/>
  <p:tag name="KSO_WM_UNIT_DECORATE_INFO" val="{&quot;DecorateInfoH&quot;:{&quot;IsAbs&quot;:true},&quot;DecorateInfoW&quot;:{&quot;IsAbs&quot;:true},&quot;DecorateInfoX&quot;:{&quot;IsAbs&quot;:true,&quot;Pos&quot;:1},&quot;DecorateInfoY&quot;:{&quot;IsAbs&quot;:true,&quot;Pos&quot;:1},&quot;ReferentInfo&quot;:{&quot;Id&quot;:&quot;a62f8b8887454a2fb45beeb99f0a444e&quot;,&quot;X&quot;:{&quot;Pos&quot;:1},&quot;Y&quot;:{&quot;Pos&quot;:1}},&quot;whChangeMode&quot;:0}"/>
  <p:tag name="KSO_WM_CHIP_GROUPID" val="5ef1707e5bb2a422ac9a2b53"/>
  <p:tag name="KSO_WM_CHIP_XID" val="5ef1707e5bb2a422ac9a2b54"/>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720"/>
  <p:tag name="KSO_WM_TEMPLATE_ASSEMBLE_XID" val="5f859c4c8e8cfd571b8bbea3"/>
  <p:tag name="KSO_WM_TEMPLATE_ASSEMBLE_GROUPID" val="5f859c4c8e8cfd571b8bbea3"/>
</p:tagLst>
</file>

<file path=ppt/tags/tag15.xml><?xml version="1.0" encoding="utf-8"?>
<p:tagLst xmlns:a="http://schemas.openxmlformats.org/drawingml/2006/main" xmlns:r="http://schemas.openxmlformats.org/officeDocument/2006/relationships" xmlns:p="http://schemas.openxmlformats.org/presentationml/2006/main">
  <p:tag name="KSO_WM_UNIT_VALUE" val="931*2707"/>
  <p:tag name="KSO_WM_UNIT_HIGHLIGHT" val="0"/>
  <p:tag name="KSO_WM_UNIT_COMPATIBLE" val="0"/>
  <p:tag name="KSO_WM_UNIT_DIAGRAM_ISNUMVISUAL" val="0"/>
  <p:tag name="KSO_WM_UNIT_DIAGRAM_ISREFERUNIT" val="0"/>
  <p:tag name="KSO_WM_UNIT_TYPE" val="d"/>
  <p:tag name="KSO_WM_UNIT_INDEX" val="1"/>
  <p:tag name="KSO_WM_UNIT_ID" val="diagram20208720_1*d*1"/>
  <p:tag name="KSO_WM_TEMPLATE_CATEGORY" val="diagram"/>
  <p:tag name="KSO_WM_TEMPLATE_INDEX" val="20208720"/>
  <p:tag name="KSO_WM_UNIT_LAYERLEVEL" val="1"/>
  <p:tag name="KSO_WM_TAG_VERSION" val="1.0"/>
  <p:tag name="KSO_WM_BEAUTIFY_FLAG" val="#wm#"/>
  <p:tag name="KSO_WM_CHIP_GROUPID" val="5e7310da9a230a26b9e88a19"/>
  <p:tag name="KSO_WM_CHIP_XID" val="5e7310da9a230a26b9e88a1a"/>
  <p:tag name="KSO_WM_UNIT_DEC_AREA_ID" val="a62f8b8887454a2fb45beeb99f0a444e"/>
  <p:tag name="KSO_WM_CHIP_FILLAREA_FILL_RULE" val="{&quot;fill_align&quot;:&quot;cm&quot;,&quot;fill_mode&quot;:&quot;full&quot;,&quot;sacle_strategy&quot;:&quot;smart&quot;}"/>
  <p:tag name="KSO_WM_ASSEMBLE_CHIP_INDEX" val="932c597e8bc242b9a5cf88213eb6293a"/>
  <p:tag name="KSO_WM_UNIT_PLACING_PICTURE" val="932c597e8bc242b9a5cf88213eb6293a"/>
  <p:tag name="KSO_WM_UNIT_SUPPORT_UNIT_TYPE" val="[&quot;l&quot;,&quot;m&quot;,&quot;n&quot;,&quot;o&quot;,&quot;p&quot;,&quot;q&quot;,&quot;r&quot;,&quot;δ&quot;,&quot;ε&quot;,&quot;ζ&quot;,&quot;η&quot;,&quot;d&quot;,&quot;α&quot;,&quot;β&quot;,&quot;θ&quot;]"/>
  <p:tag name="KSO_WM_TEMPLATE_ASSEMBLE_XID" val="5f859c4c8e8cfd571b8bbea3"/>
  <p:tag name="KSO_WM_TEMPLATE_ASSEMBLE_GROUPID" val="5f859c4c8e8cfd571b8bbea3"/>
  <p:tag name="KSO_WM_UNIT_PLACING_PICTURE_USER_VIEWPORT" val="{&quot;height&quot;:3669,&quot;width&quot;:10270}"/>
  <p:tag name="KSO_WM_UNIT_PLACING_PICTURE_INFO" val="{&quot;code&quot;:&quot;bAb&quot;,&quot;full_picture&quot;:true,&quot;last_full_picture&quot;:&quot;bAb&quot;,&quot;margin&quot;:{&quot;left&quot;:22.214842076736801,&quot;right&quot;:22.654809032637303},&quot;scheme&quot;:&quot;4-0&quot;,&quot;spacing&quot;:5}"/>
  <p:tag name="KSO_WM_UNIT_PLACING_PICTURE_USER_VIEWPORT_SMARTMENU" val="{&quot;height&quot;:3538.0492663221457,&quot;width&quot;:9983.5181906182297}"/>
  <p:tag name="KSO_WM_UNIT_PLACING_PICTURE_USER_RELATIVERECTANGLE_SMARTMENU" val="{&quot;bottom&quot;:0,&quot;left&quot;:0,&quot;right&quot;:0,&quot;top&quot;:0}"/>
</p:tagLst>
</file>

<file path=ppt/tags/tag16.xml><?xml version="1.0" encoding="utf-8"?>
<p:tagLst xmlns:a="http://schemas.openxmlformats.org/drawingml/2006/main" xmlns:r="http://schemas.openxmlformats.org/officeDocument/2006/relationships" xmlns:p="http://schemas.openxmlformats.org/presentationml/2006/main">
  <p:tag name="KSO_WM_UNIT_VALUE" val="931*2707"/>
  <p:tag name="KSO_WM_UNIT_HIGHLIGHT" val="0"/>
  <p:tag name="KSO_WM_UNIT_COMPATIBLE" val="0"/>
  <p:tag name="KSO_WM_UNIT_DIAGRAM_ISNUMVISUAL" val="0"/>
  <p:tag name="KSO_WM_UNIT_DIAGRAM_ISREFERUNIT" val="0"/>
  <p:tag name="KSO_WM_UNIT_TYPE" val="d"/>
  <p:tag name="KSO_WM_UNIT_INDEX" val="1"/>
  <p:tag name="KSO_WM_UNIT_ID" val="diagram20208720_1*d*1"/>
  <p:tag name="KSO_WM_TEMPLATE_CATEGORY" val="diagram"/>
  <p:tag name="KSO_WM_TEMPLATE_INDEX" val="20208720"/>
  <p:tag name="KSO_WM_UNIT_LAYERLEVEL" val="1"/>
  <p:tag name="KSO_WM_TAG_VERSION" val="1.0"/>
  <p:tag name="KSO_WM_BEAUTIFY_FLAG" val="#wm#"/>
  <p:tag name="KSO_WM_CHIP_GROUPID" val="5e7310da9a230a26b9e88a19"/>
  <p:tag name="KSO_WM_CHIP_XID" val="5e7310da9a230a26b9e88a1a"/>
  <p:tag name="KSO_WM_UNIT_DEC_AREA_ID" val="a62f8b8887454a2fb45beeb99f0a444e"/>
  <p:tag name="KSO_WM_CHIP_FILLAREA_FILL_RULE" val="{&quot;fill_align&quot;:&quot;cm&quot;,&quot;fill_mode&quot;:&quot;full&quot;,&quot;sacle_strategy&quot;:&quot;smart&quot;}"/>
  <p:tag name="KSO_WM_ASSEMBLE_CHIP_INDEX" val="932c597e8bc242b9a5cf88213eb6293a"/>
  <p:tag name="KSO_WM_UNIT_PLACING_PICTURE" val="932c597e8bc242b9a5cf88213eb6293a"/>
  <p:tag name="KSO_WM_UNIT_SUPPORT_UNIT_TYPE" val="[&quot;l&quot;,&quot;m&quot;,&quot;n&quot;,&quot;o&quot;,&quot;p&quot;,&quot;q&quot;,&quot;r&quot;,&quot;δ&quot;,&quot;ε&quot;,&quot;ζ&quot;,&quot;η&quot;,&quot;d&quot;,&quot;α&quot;,&quot;β&quot;,&quot;θ&quot;]"/>
  <p:tag name="KSO_WM_TEMPLATE_ASSEMBLE_XID" val="5f859c4c8e8cfd571b8bbea3"/>
  <p:tag name="KSO_WM_TEMPLATE_ASSEMBLE_GROUPID" val="5f859c4c8e8cfd571b8bbea3"/>
  <p:tag name="KSO_WM_UNIT_PLACING_PICTURE_USER_VIEWPORT" val="{&quot;height&quot;:3680,&quot;width&quot;:4546}"/>
  <p:tag name="KSO_WM_UNIT_PLACING_PICTURE_INFO" val="{&quot;code&quot;:&quot;bAb&quot;,&quot;full_picture&quot;:true,&quot;last_full_picture&quot;:&quot;bAb&quot;,&quot;margin&quot;:{&quot;left&quot;:22.214842076736801,&quot;right&quot;:22.654809032637303},&quot;scheme&quot;:&quot;4-0&quot;,&quot;spacing&quot;:5}"/>
  <p:tag name="KSO_WM_UNIT_PLACING_PICTURE_USER_VIEWPORT_SMARTMENU" val="{&quot;height&quot;:3538.0492663221457,&quot;width&quot;:4329.2084161005387}"/>
  <p:tag name="KSO_WM_UNIT_PLACING_PICTURE_USER_RELATIVERECTANGLE_SMARTMENU" val="{&quot;bottom&quot;:0,&quot;left&quot;:0,&quot;right&quot;:0,&quot;top&quot;:0}"/>
</p:tagLst>
</file>

<file path=ppt/tags/tag17.xml><?xml version="1.0" encoding="utf-8"?>
<p:tagLst xmlns:a="http://schemas.openxmlformats.org/drawingml/2006/main" xmlns:r="http://schemas.openxmlformats.org/officeDocument/2006/relationships" xmlns:p="http://schemas.openxmlformats.org/presentationml/2006/main">
  <p:tag name="KSO_WM_UNIT_VALUE" val="931*2707"/>
  <p:tag name="KSO_WM_UNIT_HIGHLIGHT" val="0"/>
  <p:tag name="KSO_WM_UNIT_COMPATIBLE" val="0"/>
  <p:tag name="KSO_WM_UNIT_DIAGRAM_ISNUMVISUAL" val="0"/>
  <p:tag name="KSO_WM_UNIT_DIAGRAM_ISREFERUNIT" val="0"/>
  <p:tag name="KSO_WM_UNIT_TYPE" val="d"/>
  <p:tag name="KSO_WM_UNIT_INDEX" val="1"/>
  <p:tag name="KSO_WM_UNIT_ID" val="diagram20208720_1*d*1"/>
  <p:tag name="KSO_WM_TEMPLATE_CATEGORY" val="diagram"/>
  <p:tag name="KSO_WM_TEMPLATE_INDEX" val="20208720"/>
  <p:tag name="KSO_WM_UNIT_LAYERLEVEL" val="1"/>
  <p:tag name="KSO_WM_TAG_VERSION" val="1.0"/>
  <p:tag name="KSO_WM_BEAUTIFY_FLAG" val="#wm#"/>
  <p:tag name="KSO_WM_CHIP_GROUPID" val="5e7310da9a230a26b9e88a19"/>
  <p:tag name="KSO_WM_CHIP_XID" val="5e7310da9a230a26b9e88a1a"/>
  <p:tag name="KSO_WM_UNIT_DEC_AREA_ID" val="a62f8b8887454a2fb45beeb99f0a444e"/>
  <p:tag name="KSO_WM_CHIP_FILLAREA_FILL_RULE" val="{&quot;fill_align&quot;:&quot;cm&quot;,&quot;fill_mode&quot;:&quot;full&quot;,&quot;sacle_strategy&quot;:&quot;smart&quot;}"/>
  <p:tag name="KSO_WM_ASSEMBLE_CHIP_INDEX" val="932c597e8bc242b9a5cf88213eb6293a"/>
  <p:tag name="KSO_WM_UNIT_PLACING_PICTURE" val="932c597e8bc242b9a5cf88213eb6293a"/>
  <p:tag name="KSO_WM_UNIT_SUPPORT_UNIT_TYPE" val="[&quot;l&quot;,&quot;m&quot;,&quot;n&quot;,&quot;o&quot;,&quot;p&quot;,&quot;q&quot;,&quot;r&quot;,&quot;δ&quot;,&quot;ε&quot;,&quot;ζ&quot;,&quot;η&quot;,&quot;d&quot;,&quot;α&quot;,&quot;β&quot;,&quot;θ&quot;]"/>
  <p:tag name="KSO_WM_TEMPLATE_ASSEMBLE_XID" val="5f859c4c8e8cfd571b8bbea3"/>
  <p:tag name="KSO_WM_TEMPLATE_ASSEMBLE_GROUPID" val="5f859c4c8e8cfd571b8bbea3"/>
  <p:tag name="KSO_WM_UNIT_PLACING_PICTURE_USER_VIEWPORT" val="{&quot;height&quot;:3259,&quot;width&quot;:14816}"/>
  <p:tag name="KSO_WM_UNIT_PLACING_PICTURE_INFO" val="{&quot;code&quot;:&quot;bAb&quot;,&quot;full_picture&quot;:true,&quot;last_full_picture&quot;:&quot;bAb&quot;,&quot;margin&quot;:{&quot;left&quot;:22.214842076736801,&quot;right&quot;:22.654809032637303},&quot;scheme&quot;:&quot;4-0&quot;,&quot;spacing&quot;:5}"/>
  <p:tag name="KSO_WM_UNIT_PLACING_PICTURE_USER_VIEWPORT_SMARTMENU" val="{&quot;height&quot;:1832.110035435667,&quot;width&quot;:9227.8992591011247}"/>
  <p:tag name="KSO_WM_UNIT_PLACING_PICTURE_USER_RELATIVERECTANGLE_SMARTMENU" val="{&quot;bottom&quot;:0,&quot;left&quot;:0,&quot;right&quot;:0,&quot;top&quot;:0}"/>
</p:tagLst>
</file>

<file path=ppt/tags/tag18.xml><?xml version="1.0" encoding="utf-8"?>
<p:tagLst xmlns:a="http://schemas.openxmlformats.org/drawingml/2006/main" xmlns:r="http://schemas.openxmlformats.org/officeDocument/2006/relationships" xmlns:p="http://schemas.openxmlformats.org/presentationml/2006/main">
  <p:tag name="KSO_WM_UNIT_VALUE" val="931*2707"/>
  <p:tag name="KSO_WM_UNIT_HIGHLIGHT" val="0"/>
  <p:tag name="KSO_WM_UNIT_COMPATIBLE" val="0"/>
  <p:tag name="KSO_WM_UNIT_DIAGRAM_ISNUMVISUAL" val="0"/>
  <p:tag name="KSO_WM_UNIT_DIAGRAM_ISREFERUNIT" val="0"/>
  <p:tag name="KSO_WM_UNIT_TYPE" val="d"/>
  <p:tag name="KSO_WM_UNIT_INDEX" val="1"/>
  <p:tag name="KSO_WM_UNIT_ID" val="diagram20208720_1*d*1"/>
  <p:tag name="KSO_WM_TEMPLATE_CATEGORY" val="diagram"/>
  <p:tag name="KSO_WM_TEMPLATE_INDEX" val="20208720"/>
  <p:tag name="KSO_WM_UNIT_LAYERLEVEL" val="1"/>
  <p:tag name="KSO_WM_TAG_VERSION" val="1.0"/>
  <p:tag name="KSO_WM_BEAUTIFY_FLAG" val="#wm#"/>
  <p:tag name="KSO_WM_CHIP_GROUPID" val="5e7310da9a230a26b9e88a19"/>
  <p:tag name="KSO_WM_CHIP_XID" val="5e7310da9a230a26b9e88a1a"/>
  <p:tag name="KSO_WM_UNIT_DEC_AREA_ID" val="a62f8b8887454a2fb45beeb99f0a444e"/>
  <p:tag name="KSO_WM_CHIP_FILLAREA_FILL_RULE" val="{&quot;fill_align&quot;:&quot;cm&quot;,&quot;fill_mode&quot;:&quot;full&quot;,&quot;sacle_strategy&quot;:&quot;smart&quot;}"/>
  <p:tag name="KSO_WM_ASSEMBLE_CHIP_INDEX" val="932c597e8bc242b9a5cf88213eb6293a"/>
  <p:tag name="KSO_WM_UNIT_PLACING_PICTURE" val="932c597e8bc242b9a5cf88213eb6293a"/>
  <p:tag name="KSO_WM_UNIT_SUPPORT_UNIT_TYPE" val="[&quot;l&quot;,&quot;m&quot;,&quot;n&quot;,&quot;o&quot;,&quot;p&quot;,&quot;q&quot;,&quot;r&quot;,&quot;δ&quot;,&quot;ε&quot;,&quot;ζ&quot;,&quot;η&quot;,&quot;d&quot;,&quot;α&quot;,&quot;β&quot;,&quot;θ&quot;]"/>
  <p:tag name="KSO_WM_TEMPLATE_ASSEMBLE_XID" val="5f859c4c8e8cfd571b8bbea3"/>
  <p:tag name="KSO_WM_TEMPLATE_ASSEMBLE_GROUPID" val="5f859c4c8e8cfd571b8bbea3"/>
  <p:tag name="KSO_WM_UNIT_PLACING_PICTURE_USER_VIEWPORT" val="{&quot;height&quot;:6210.6251968503939,&quot;width&quot;:16089.270866141733}"/>
  <p:tag name="KSO_WM_UNIT_PLACING_PICTURE_INFO" val="{&quot;code&quot;:&quot;bAb&quot;,&quot;full_picture&quot;:true,&quot;last_full_picture&quot;:&quot;bAb&quot;,&quot;margin&quot;:{&quot;left&quot;:22.214842076736801,&quot;right&quot;:22.654809032637303},&quot;scheme&quot;:&quot;4-0&quot;,&quot;spacing&quot;:5}"/>
  <p:tag name="KSO_WM_UNIT_PLACING_PICTURE_USER_VIEWPORT_SMARTMENU" val="{&quot;height&quot;:1832.110035435667,&quot;width&quot;:5084.8273476176428}"/>
  <p:tag name="KSO_WM_UNIT_PLACING_PICTURE_USER_RELATIVERECTANGLE_SMARTMENU" val="{&quot;bottom&quot;:0,&quot;left&quot;:0,&quot;right&quot;:0,&quot;top&quot;:0}"/>
</p:tagLst>
</file>

<file path=ppt/tags/tag19.xml><?xml version="1.0" encoding="utf-8"?>
<p:tagLst xmlns:a="http://schemas.openxmlformats.org/drawingml/2006/main" xmlns:r="http://schemas.openxmlformats.org/officeDocument/2006/relationships" xmlns:p="http://schemas.openxmlformats.org/presentationml/2006/main">
  <p:tag name="KSO_WM_SLIDE_ID" val="diagram2021330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3303"/>
  <p:tag name="KSO_WM_SLIDE_LAYOUT" val="a_d"/>
  <p:tag name="KSO_WM_SLIDE_LAYOUT_CNT" val="1_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0-10-09T11:09:38&quot;,&quot;maxSize&quot;:{&quot;size1&quot;:31.100000000000001},&quot;minSize&quot;:{&quot;size1&quot;:20},&quot;normalSize&quot;:{&quot;size1&quot;:20.000185185185181},&quot;subLayout&quot;:[{&quot;id&quot;:&quot;2020-10-09T11:09:38&quot;,&quot;margin&quot;:{&quot;bottom&quot;:0.21199998259544373,&quot;left&quot;:1.6929999589920044,&quot;right&quot;:1.6929999589920044,&quot;top&quot;:1.6929999589920044},&quot;type&quot;:0},{&quot;id&quot;:&quot;2020-10-09T11:09:38&quot;,&quot;margin&quot;:{&quot;bottom&quot;:2.1170001029968262,&quot;left&quot;:5.9270000457763672,&quot;right&quot;:5.9270000457763672,&quot;top&quot;:1.6929999589920044},&quot;type&quot;:0}],&quot;type&quot;:0}"/>
  <p:tag name="KSO_WM_SLIDE_BACKGROUND" val="[&quot;general&quot;]"/>
  <p:tag name="KSO_WM_SLIDE_RATIO" val="1.777778"/>
  <p:tag name="KSO_WM_SLIDE_SIZE" val="864*420"/>
  <p:tag name="KSO_WM_SLIDE_POSITION" val="47*48"/>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69675b553136823a5e61e2"/>
  <p:tag name="KSO_WM_CHIP_FILLPROP" val="[[{&quot;fill_id&quot;:&quot;f4e552a498f24ec88a7a49012f3332fe&quot;,&quot;fill_align&quot;:&quot;ct&quot;,&quot;text_align&quot;:&quot;ct&quot;,&quot;text_direction&quot;:&quot;horizontal&quot;,&quot;chip_types&quot;:[&quot;header&quot;]},{&quot;fill_id&quot;:&quot;174da224636a4d3fbb0d51f2ce0d7c1d&quot;,&quot;fill_align&quot;:&quot;cm&quot;,&quot;text_align&quot;:&quot;lm&quot;,&quot;text_direction&quot;:&quot;horizontal&quot;,&quot;chip_types&quot;:[&quot;pictext&quot;,&quot;text&quot;,&quot;picture&quot;,&quot;table&quot;,&quot;video&quot;]}]]"/>
  <p:tag name="FIXED_XID_TMP" val="5f5ee1ca4d6848d78f644aed"/>
  <p:tag name="KSO_WM_CHIP_GROUPID" val="5f5ee1ca4d6848d78f644aed"/>
  <p:tag name="KSO_WM_SLIDE_BK_DARK_LIGHT" val="2"/>
  <p:tag name="KSO_WM_SLIDE_BACKGROUND_TYPE" val="general"/>
  <p:tag name="KSO_WM_SLIDE_SUPPORT_FEATURE_TYPE" val="0"/>
  <p:tag name="KSO_WM_TEMPLATE_ASSEMBLE_XID" val="5f7fd472acac1f5dbd6c2f97"/>
  <p:tag name="KSO_WM_TEMPLATE_ASSEMBLE_GROUPID" val="5f7fd472acac1f5dbd6c2f97"/>
</p:tagLst>
</file>

<file path=ppt/tags/tag2.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KSO_WM_UNIT_TABLE_BEAUTIFY" val="smartTable{84de402e-d438-4043-b25f-dc424cfd8125}"/>
  <p:tag name="TABLE_ONEKEY_SKIN_IDX" val="0"/>
  <p:tag name="KSO_WM_BEAUTIFY_FLAG" val="#wm#"/>
  <p:tag name="KSO_WM_UNIT_TYPE" val="β"/>
  <p:tag name="TABLE_SKINIDX" val="0"/>
  <p:tag name="TABLE_COLORIDX" val="a"/>
  <p:tag name="TABLE_ENDDRAG_ORIGIN_RECT" val="589*280"/>
  <p:tag name="TABLE_ENDDRAG_RECT" val="65*81*589*280"/>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476_6*m_i*1_1"/>
  <p:tag name="KSO_WM_TEMPLATE_CATEGORY" val="diagram"/>
  <p:tag name="KSO_WM_TEMPLATE_INDEX" val="160476"/>
  <p:tag name="KSO_WM_UNIT_LAYERLEVEL" val="1_1"/>
  <p:tag name="KSO_WM_TAG_VERSION" val="1.0"/>
  <p:tag name="KSO_WM_BEAUTIFY_FLAG" val="#wm#"/>
  <p:tag name="KSO_WM_UNIT_LINE_FORE_SCHEMECOLOR_INDEX" val="6"/>
  <p:tag name="KSO_WM_UNIT_LINE_FILL_TYPE" val="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160476_6*m_i*1_2"/>
  <p:tag name="KSO_WM_TEMPLATE_CATEGORY" val="diagram"/>
  <p:tag name="KSO_WM_TEMPLATE_INDEX" val="160476"/>
  <p:tag name="KSO_WM_UNIT_LAYERLEVEL" val="1_1"/>
  <p:tag name="KSO_WM_TAG_VERSION" val="1.0"/>
  <p:tag name="KSO_WM_BEAUTIFY_FLAG" val="#wm#"/>
  <p:tag name="KSO_WM_UNIT_LINE_FORE_SCHEMECOLOR_INDEX" val="6"/>
  <p:tag name="KSO_WM_UNIT_LINE_FILL_TYPE" val="2"/>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76_6*m_h_i*1_1_1"/>
  <p:tag name="KSO_WM_TEMPLATE_CATEGORY" val="diagram"/>
  <p:tag name="KSO_WM_TEMPLATE_INDEX" val="160476"/>
  <p:tag name="KSO_WM_UNIT_LAYERLEVEL" val="1_1_1"/>
  <p:tag name="KSO_WM_TAG_VERSION" val="1.0"/>
  <p:tag name="KSO_WM_BEAUTIFY_FLAG" val="#wm#"/>
  <p:tag name="KSO_WM_UNIT_LINE_FORE_SCHEMECOLOR_INDEX" val="6"/>
  <p:tag name="KSO_WM_UNIT_LINE_FILL_TYPE" val="2"/>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76_6*m_h_i*1_2_1"/>
  <p:tag name="KSO_WM_TEMPLATE_CATEGORY" val="diagram"/>
  <p:tag name="KSO_WM_TEMPLATE_INDEX" val="160476"/>
  <p:tag name="KSO_WM_UNIT_LAYERLEVEL" val="1_1_1"/>
  <p:tag name="KSO_WM_TAG_VERSION" val="1.0"/>
  <p:tag name="KSO_WM_BEAUTIFY_FLAG" val="#wm#"/>
  <p:tag name="KSO_WM_UNIT_LINE_FORE_SCHEMECOLOR_INDEX" val="6"/>
  <p:tag name="KSO_WM_UNIT_LINE_FILL_TYPE" val="2"/>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476_6*m_h_i*1_3_1"/>
  <p:tag name="KSO_WM_TEMPLATE_CATEGORY" val="diagram"/>
  <p:tag name="KSO_WM_TEMPLATE_INDEX" val="160476"/>
  <p:tag name="KSO_WM_UNIT_LAYERLEVEL" val="1_1_1"/>
  <p:tag name="KSO_WM_TAG_VERSION" val="1.0"/>
  <p:tag name="KSO_WM_BEAUTIFY_FLAG" val="#wm#"/>
  <p:tag name="KSO_WM_UNIT_LINE_FORE_SCHEMECOLOR_INDEX" val="6"/>
  <p:tag name="KSO_WM_UNIT_LINE_FILL_TYPE" val="2"/>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476_6*m_h_i*1_4_1"/>
  <p:tag name="KSO_WM_TEMPLATE_CATEGORY" val="diagram"/>
  <p:tag name="KSO_WM_TEMPLATE_INDEX" val="160476"/>
  <p:tag name="KSO_WM_UNIT_LAYERLEVEL" val="1_1_1"/>
  <p:tag name="KSO_WM_TAG_VERSION" val="1.0"/>
  <p:tag name="KSO_WM_BEAUTIFY_FLAG" val="#wm#"/>
  <p:tag name="KSO_WM_UNIT_LINE_FORE_SCHEMECOLOR_INDEX" val="6"/>
  <p:tag name="KSO_WM_UNIT_LINE_FILL_TYPE" val="2"/>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476_6*m_h_i*1_5_1"/>
  <p:tag name="KSO_WM_TEMPLATE_CATEGORY" val="diagram"/>
  <p:tag name="KSO_WM_TEMPLATE_INDEX" val="160476"/>
  <p:tag name="KSO_WM_UNIT_LAYERLEVEL" val="1_1_1"/>
  <p:tag name="KSO_WM_TAG_VERSION" val="1.0"/>
  <p:tag name="KSO_WM_BEAUTIFY_FLAG" val="#wm#"/>
  <p:tag name="KSO_WM_UNIT_LINE_FORE_SCHEMECOLOR_INDEX" val="6"/>
  <p:tag name="KSO_WM_UNIT_LINE_FILL_TYPE" val="2"/>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
  <p:tag name="KSO_WM_UNIT_ID" val="diagram160476_6*m_h_i*1_6_1"/>
  <p:tag name="KSO_WM_TEMPLATE_CATEGORY" val="diagram"/>
  <p:tag name="KSO_WM_TEMPLATE_INDEX" val="160476"/>
  <p:tag name="KSO_WM_UNIT_LAYERLEVEL" val="1_1_1"/>
  <p:tag name="KSO_WM_TAG_VERSION" val="1.0"/>
  <p:tag name="KSO_WM_BEAUTIFY_FLAG" val="#wm#"/>
  <p:tag name="KSO_WM_UNIT_LINE_FORE_SCHEMECOLOR_INDEX" val="6"/>
  <p:tag name="KSO_WM_UNIT_LINE_FILL_TYPE" val="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728,&quot;width&quot;:6630}"/>
</p:tagLst>
</file>

<file path=ppt/tags/tag3.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Other"/>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97,&quot;width&quot;:6631}"/>
</p:tagLst>
</file>

<file path=ppt/tags/tag31.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185958_1*n_h_h_f*1_2_1_1"/>
  <p:tag name="KSO_WM_TEMPLATE_CATEGORY" val="diagram"/>
  <p:tag name="KSO_WM_TEMPLATE_INDEX" val="20185958"/>
  <p:tag name="KSO_WM_UNIT_LAYERLEVEL" val="1_1_1_1"/>
  <p:tag name="KSO_WM_TAG_VERSION" val="1.0"/>
  <p:tag name="KSO_WM_BEAUTIFY_FLAG" val="#wm#"/>
  <p:tag name="KSO_WM_UNIT_TEXT_FILL_FORE_SCHEMECOLOR_INDEX" val="13"/>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185958_1*n_h_h_a*1_2_1_1"/>
  <p:tag name="KSO_WM_TEMPLATE_CATEGORY" val="diagram"/>
  <p:tag name="KSO_WM_TEMPLATE_INDEX" val="20185958"/>
  <p:tag name="KSO_WM_UNIT_LAYERLEVEL" val="1_1_1_1"/>
  <p:tag name="KSO_WM_TAG_VERSION" val="1.0"/>
  <p:tag name="KSO_WM_BEAUTIFY_FLAG" val="#wm#"/>
  <p:tag name="KSO_WM_UNIT_TEXT_FILL_FORE_SCHEMECOLOR_INDEX" val="5"/>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185958_1*n_h_h_f*1_2_3_1"/>
  <p:tag name="KSO_WM_TEMPLATE_CATEGORY" val="diagram"/>
  <p:tag name="KSO_WM_TEMPLATE_INDEX" val="20185958"/>
  <p:tag name="KSO_WM_UNIT_LAYERLEVEL" val="1_1_1_1"/>
  <p:tag name="KSO_WM_TAG_VERSION" val="1.0"/>
  <p:tag name="KSO_WM_BEAUTIFY_FLAG" val="#wm#"/>
  <p:tag name="KSO_WM_UNIT_TEXT_FILL_FORE_SCHEMECOLOR_INDEX" val="13"/>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185958_1*n_h_h_a*1_2_3_1"/>
  <p:tag name="KSO_WM_TEMPLATE_CATEGORY" val="diagram"/>
  <p:tag name="KSO_WM_TEMPLATE_INDEX" val="20185958"/>
  <p:tag name="KSO_WM_UNIT_LAYERLEVEL" val="1_1_1_1"/>
  <p:tag name="KSO_WM_TAG_VERSION" val="1.0"/>
  <p:tag name="KSO_WM_BEAUTIFY_FLAG" val="#wm#"/>
  <p:tag name="KSO_WM_UNIT_TEXT_FILL_FORE_SCHEMECOLOR_INDEX" val="6"/>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85958_1*n_h_h_f*1_2_2_1"/>
  <p:tag name="KSO_WM_TEMPLATE_CATEGORY" val="diagram"/>
  <p:tag name="KSO_WM_TEMPLATE_INDEX" val="20185958"/>
  <p:tag name="KSO_WM_UNIT_LAYERLEVEL" val="1_1_1_1"/>
  <p:tag name="KSO_WM_TAG_VERSION" val="1.0"/>
  <p:tag name="KSO_WM_BEAUTIFY_FLAG" val="#wm#"/>
  <p:tag name="KSO_WM_UNIT_TEXT_FILL_FORE_SCHEMECOLOR_INDEX" val="13"/>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185958_1*n_h_h_a*1_2_2_1"/>
  <p:tag name="KSO_WM_TEMPLATE_CATEGORY" val="diagram"/>
  <p:tag name="KSO_WM_TEMPLATE_INDEX" val="20185958"/>
  <p:tag name="KSO_WM_UNIT_LAYERLEVEL" val="1_1_1_1"/>
  <p:tag name="KSO_WM_TAG_VERSION" val="1.0"/>
  <p:tag name="KSO_WM_BEAUTIFY_FLAG" val="#wm#"/>
  <p:tag name="KSO_WM_UNIT_TEXT_FILL_FORE_SCHEMECOLOR_INDEX" val="5"/>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20185958_1*n_h_h_f*1_2_4_1"/>
  <p:tag name="KSO_WM_TEMPLATE_CATEGORY" val="diagram"/>
  <p:tag name="KSO_WM_TEMPLATE_INDEX" val="20185958"/>
  <p:tag name="KSO_WM_UNIT_LAYERLEVEL" val="1_1_1_1"/>
  <p:tag name="KSO_WM_TAG_VERSION" val="1.0"/>
  <p:tag name="KSO_WM_BEAUTIFY_FLAG" val="#wm#"/>
  <p:tag name="KSO_WM_UNIT_TEXT_FILL_FORE_SCHEMECOLOR_INDEX" val="13"/>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TYPE" val="n_h_h_a"/>
  <p:tag name="KSO_WM_UNIT_INDEX" val="1_2_4_1"/>
  <p:tag name="KSO_WM_UNIT_ID" val="diagram20185958_1*n_h_h_a*1_2_4_1"/>
  <p:tag name="KSO_WM_TEMPLATE_CATEGORY" val="diagram"/>
  <p:tag name="KSO_WM_TEMPLATE_INDEX" val="20185958"/>
  <p:tag name="KSO_WM_UNIT_LAYERLEVEL" val="1_1_1_1"/>
  <p:tag name="KSO_WM_TAG_VERSION" val="1.0"/>
  <p:tag name="KSO_WM_BEAUTIFY_FLAG" val="#wm#"/>
  <p:tag name="KSO_WM_UNIT_TEXT_FILL_FORE_SCHEMECOLOR_INDEX" val="6"/>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185958_1*n_h_h_i*1_2_3_1"/>
  <p:tag name="KSO_WM_TEMPLATE_CATEGORY" val="diagram"/>
  <p:tag name="KSO_WM_TEMPLATE_INDEX" val="20185958"/>
  <p:tag name="KSO_WM_UNIT_LAYERLEVEL" val="1_1_1_1"/>
  <p:tag name="KSO_WM_TAG_VERSION" val="1.0"/>
  <p:tag name="KSO_WM_BEAUTIFY_FLAG" val="#wm#"/>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SubTitle"/>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185958_1*n_h_h_i*1_2_4_1"/>
  <p:tag name="KSO_WM_TEMPLATE_CATEGORY" val="diagram"/>
  <p:tag name="KSO_WM_TEMPLATE_INDEX" val="20185958"/>
  <p:tag name="KSO_WM_UNIT_LAYERLEVEL" val="1_1_1_1"/>
  <p:tag name="KSO_WM_TAG_VERSION" val="1.0"/>
  <p:tag name="KSO_WM_BEAUTIFY_FLAG" val="#wm#"/>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85958_1*n_h_h_i*1_2_2_1"/>
  <p:tag name="KSO_WM_TEMPLATE_CATEGORY" val="diagram"/>
  <p:tag name="KSO_WM_TEMPLATE_INDEX" val="20185958"/>
  <p:tag name="KSO_WM_UNIT_LAYERLEVEL" val="1_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5958_1*n_h_h_i*1_2_1_1"/>
  <p:tag name="KSO_WM_TEMPLATE_CATEGORY" val="diagram"/>
  <p:tag name="KSO_WM_TEMPLATE_INDEX" val="20185958"/>
  <p:tag name="KSO_WM_UNIT_LAYERLEVEL" val="1_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85958_1*n_h_i*1_1_1"/>
  <p:tag name="KSO_WM_TEMPLATE_CATEGORY" val="diagram"/>
  <p:tag name="KSO_WM_TEMPLATE_INDEX" val="20185958"/>
  <p:tag name="KSO_WM_UNIT_LAYERLEVEL" val="1_1_1"/>
  <p:tag name="KSO_WM_TAG_VERSION" val="1.0"/>
  <p:tag name="KSO_WM_BEAUTIFY_FLAG" val="#wm#"/>
  <p:tag name="KSO_WM_UNIT_FILL_FORE_SCHEMECOLOR_INDEX" val="15"/>
  <p:tag name="KSO_WM_UNIT_FILL_TYPE" val="1"/>
  <p:tag name="KSO_WM_UNIT_LINE_FORE_SCHEMECOLOR_INDEX" val="14"/>
  <p:tag name="KSO_WM_UNIT_LINE_FILL_TYPE" val="2"/>
  <p:tag name="KSO_WM_UNIT_TEXT_FILL_FORE_SCHEMECOLOR_INDEX" val="13"/>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185958_1*n_h_i*1_1_2"/>
  <p:tag name="KSO_WM_TEMPLATE_CATEGORY" val="diagram"/>
  <p:tag name="KSO_WM_TEMPLATE_INDEX" val="20185958"/>
  <p:tag name="KSO_WM_UNIT_LAYERLEVEL" val="1_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n1-1"/>
  <p:tag name="KSO_WM_UNIT_TYPE" val="n_h_f"/>
  <p:tag name="KSO_WM_UNIT_INDEX" val="1_1_1"/>
  <p:tag name="KSO_WM_UNIT_ID" val="diagram20185958_1*n_h_f*1_1_1"/>
  <p:tag name="KSO_WM_TEMPLATE_CATEGORY" val="diagram"/>
  <p:tag name="KSO_WM_TEMPLATE_INDEX" val="20185958"/>
  <p:tag name="KSO_WM_UNIT_LAYERLEVEL" val="1_1_1"/>
  <p:tag name="KSO_WM_TAG_VERSION" val="1.0"/>
  <p:tag name="KSO_WM_BEAUTIFY_FLAG" val="#wm#"/>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51008134811"/>
  <p:tag name="MH_LIBRARY" val="GRAPHIC"/>
  <p:tag name="MH_TYPE" val="Other"/>
  <p:tag name="MH_ORDER" val="2"/>
</p:tagLst>
</file>

<file path=ppt/theme/theme1.xml><?xml version="1.0" encoding="utf-8"?>
<a:theme xmlns:a="http://schemas.openxmlformats.org/drawingml/2006/main" name="包图主题2">
  <a:themeElements>
    <a:clrScheme name="自定义 285">
      <a:dk1>
        <a:srgbClr val="000000"/>
      </a:dk1>
      <a:lt1>
        <a:srgbClr val="FFFFFF"/>
      </a:lt1>
      <a:dk2>
        <a:srgbClr val="778495"/>
      </a:dk2>
      <a:lt2>
        <a:srgbClr val="F0F0F0"/>
      </a:lt2>
      <a:accent1>
        <a:srgbClr val="E53238"/>
      </a:accent1>
      <a:accent2>
        <a:srgbClr val="595959"/>
      </a:accent2>
      <a:accent3>
        <a:srgbClr val="E53238"/>
      </a:accent3>
      <a:accent4>
        <a:srgbClr val="595959"/>
      </a:accent4>
      <a:accent5>
        <a:srgbClr val="E53238"/>
      </a:accent5>
      <a:accent6>
        <a:srgbClr val="595959"/>
      </a:accent6>
      <a:hlink>
        <a:srgbClr val="E53238"/>
      </a:hlink>
      <a:folHlink>
        <a:srgbClr val="BFBFBF"/>
      </a:folHlink>
    </a:clrScheme>
    <a:fontScheme name="z0j5tljd">
      <a:majorFont>
        <a:latin typeface="FZZhengHeiS-R-GB"/>
        <a:ea typeface="FZHei-B01S"/>
        <a:cs typeface=""/>
      </a:majorFont>
      <a:minorFont>
        <a:latin typeface="FZZhengHeiS-R-GB"/>
        <a:ea typeface="FZHei-B01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3752</Words>
  <Application>Microsoft Office PowerPoint</Application>
  <PresentationFormat>自定义</PresentationFormat>
  <Paragraphs>826</Paragraphs>
  <Slides>42</Slides>
  <Notes>26</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42</vt:i4>
      </vt:variant>
    </vt:vector>
  </HeadingPairs>
  <TitlesOfParts>
    <vt:vector size="44" baseType="lpstr">
      <vt:lpstr>包图主题2</vt:lpstr>
      <vt:lpstr>Visio.Drawing.15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烽火交流</dc:title>
  <dc:creator/>
  <cp:lastModifiedBy/>
  <cp:revision>7</cp:revision>
  <dcterms:created xsi:type="dcterms:W3CDTF">2018-08-25T11:29:00Z</dcterms:created>
  <dcterms:modified xsi:type="dcterms:W3CDTF">2021-10-25T05:15:59Z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