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12207240" cy="688086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>
</p:presentationPr>
</file>

<file path=ppt/tableStyles.xml><?xml version="1.0" encoding="utf-8"?>
<a:tblStyleLst xmlns:a="http://schemas.openxmlformats.org/drawingml/2006/main" def="{5C22544A-7EE6-4342-B048-85BDC9FD1C3A}">
</a:tblStyleLst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3.jpeg"/><Relationship Id="rPictId1" Type="http://schemas.openxmlformats.org/officeDocument/2006/relationships/image" Target="../media/image34.jpeg"/><Relationship Id="rPictId2" Type="http://schemas.openxmlformats.org/officeDocument/2006/relationships/image" Target="../media/image35.jpeg"/><Relationship Id="rPictId3" Type="http://schemas.openxmlformats.org/officeDocument/2006/relationships/image" Target="../media/image36.jpeg"/><Relationship Id="rId1" Type="http://schemas.openxmlformats.org/officeDocument/2006/relationships/slideLayout" Target="../slideLayouts/slideLayout.xml"/></Relationships>
</file>

<file path=ppt/slides/_rels/slide1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7.jpeg"/><Relationship Id="rId1" Type="http://schemas.openxmlformats.org/officeDocument/2006/relationships/slideLayout" Target="../slideLayouts/slideLayout.xml"/></Relationships>
</file>

<file path=ppt/slides/_rels/slide1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8.jpeg"/><Relationship Id="rPictId1" Type="http://schemas.openxmlformats.org/officeDocument/2006/relationships/image" Target="../media/image39.jpeg"/><Relationship Id="rPictId2" Type="http://schemas.openxmlformats.org/officeDocument/2006/relationships/image" Target="../media/image40.jpeg"/><Relationship Id="rPictId3" Type="http://schemas.openxmlformats.org/officeDocument/2006/relationships/image" Target="../media/image41.jpeg"/><Relationship Id="rPictId4" Type="http://schemas.openxmlformats.org/officeDocument/2006/relationships/image" Target="../media/image42.jpeg"/><Relationship Id="rPictId5" Type="http://schemas.openxmlformats.org/officeDocument/2006/relationships/image" Target="../media/image43.jpeg"/><Relationship Id="rId1" Type="http://schemas.openxmlformats.org/officeDocument/2006/relationships/slideLayout" Target="../slideLayouts/slideLayout.xml"/></Relationships>
</file>

<file path=ppt/slides/_rels/slide1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44.jpeg"/><Relationship Id="rPictId1" Type="http://schemas.openxmlformats.org/officeDocument/2006/relationships/image" Target="../media/image45.jpeg"/><Relationship Id="rPictId2" Type="http://schemas.openxmlformats.org/officeDocument/2006/relationships/image" Target="../media/image46.jpeg"/><Relationship Id="rPictId3" Type="http://schemas.openxmlformats.org/officeDocument/2006/relationships/image" Target="../media/image47.jpeg"/><Relationship Id="rPictId4" Type="http://schemas.openxmlformats.org/officeDocument/2006/relationships/image" Target="../media/image48.jpeg"/><Relationship Id="rPictId5" Type="http://schemas.openxmlformats.org/officeDocument/2006/relationships/image" Target="../media/image49.jpeg"/><Relationship Id="rPictId6" Type="http://schemas.openxmlformats.org/officeDocument/2006/relationships/image" Target="../media/image50.jpeg"/><Relationship Id="rPictId7" Type="http://schemas.openxmlformats.org/officeDocument/2006/relationships/image" Target="../media/image51.jpeg"/><Relationship Id="rId1" Type="http://schemas.openxmlformats.org/officeDocument/2006/relationships/slideLayout" Target="../slideLayouts/slideLayout.xml"/></Relationships>
</file>

<file path=ppt/slides/_rels/slide1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52.jpeg"/><Relationship Id="rPictId1" Type="http://schemas.openxmlformats.org/officeDocument/2006/relationships/image" Target="../media/image53.jpeg"/><Relationship Id="rPictId2" Type="http://schemas.openxmlformats.org/officeDocument/2006/relationships/image" Target="../media/image54.jpeg"/><Relationship Id="rPictId3" Type="http://schemas.openxmlformats.org/officeDocument/2006/relationships/image" Target="../media/image55.jpeg"/><Relationship Id="rPictId4" Type="http://schemas.openxmlformats.org/officeDocument/2006/relationships/image" Target="../media/image56.jpeg"/><Relationship Id="rPictId5" Type="http://schemas.openxmlformats.org/officeDocument/2006/relationships/image" Target="../media/image57.jpeg"/><Relationship Id="rPictId6" Type="http://schemas.openxmlformats.org/officeDocument/2006/relationships/image" Target="../media/image58.jpeg"/><Relationship Id="rPictId7" Type="http://schemas.openxmlformats.org/officeDocument/2006/relationships/image" Target="../media/image59.jpeg"/><Relationship Id="rPictId8" Type="http://schemas.openxmlformats.org/officeDocument/2006/relationships/image" Target="../media/image60.jpeg"/><Relationship Id="rPictId9" Type="http://schemas.openxmlformats.org/officeDocument/2006/relationships/image" Target="../media/image61.jpeg"/><Relationship Id="rPictId10" Type="http://schemas.openxmlformats.org/officeDocument/2006/relationships/image" Target="../media/image62.jpeg"/><Relationship Id="rPictId11" Type="http://schemas.openxmlformats.org/officeDocument/2006/relationships/image" Target="../media/image63.jpeg"/><Relationship Id="rPictId12" Type="http://schemas.openxmlformats.org/officeDocument/2006/relationships/image" Target="../media/image64.jpeg"/><Relationship Id="rPictId13" Type="http://schemas.openxmlformats.org/officeDocument/2006/relationships/image" Target="../media/image65.jpeg"/><Relationship Id="rPictId14" Type="http://schemas.openxmlformats.org/officeDocument/2006/relationships/image" Target="../media/image66.jpeg"/><Relationship Id="rPictId15" Type="http://schemas.openxmlformats.org/officeDocument/2006/relationships/image" Target="../media/image67.jpeg"/><Relationship Id="rPictId16" Type="http://schemas.openxmlformats.org/officeDocument/2006/relationships/image" Target="../media/image68.jpeg"/><Relationship Id="rPictId17" Type="http://schemas.openxmlformats.org/officeDocument/2006/relationships/image" Target="../media/image69.jpeg"/><Relationship Id="rPictId18" Type="http://schemas.openxmlformats.org/officeDocument/2006/relationships/image" Target="../media/image70.jpeg"/><Relationship Id="rId1" Type="http://schemas.openxmlformats.org/officeDocument/2006/relationships/slideLayout" Target="../slideLayouts/slideLayout.xml"/></Relationships>
</file>

<file path=ppt/slides/_rels/slide15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1.jpeg"/><Relationship Id="rId1" Type="http://schemas.openxmlformats.org/officeDocument/2006/relationships/slideLayout" Target="../slideLayouts/slideLayout.xml"/></Relationships>
</file>

<file path=ppt/slides/_rels/slide1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2.jpeg"/><Relationship Id="rPictId1" Type="http://schemas.openxmlformats.org/officeDocument/2006/relationships/image" Target="../media/image73.jpeg"/><Relationship Id="rId1" Type="http://schemas.openxmlformats.org/officeDocument/2006/relationships/slideLayout" Target="../slideLayouts/slideLayout.xml"/></Relationships>
</file>

<file path=ppt/slides/_rels/slide18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4.jpeg"/><Relationship Id="rPictId1" Type="http://schemas.openxmlformats.org/officeDocument/2006/relationships/image" Target="../media/image75.jpeg"/><Relationship Id="rId1" Type="http://schemas.openxmlformats.org/officeDocument/2006/relationships/slideLayout" Target="../slideLayouts/slideLayout.xml"/></Relationships>
</file>

<file path=ppt/slides/_rels/slide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jpeg"/><Relationship Id="rPictId1" Type="http://schemas.openxmlformats.org/officeDocument/2006/relationships/image" Target="../media/image2.jpeg"/><Relationship Id="rPictId2" Type="http://schemas.openxmlformats.org/officeDocument/2006/relationships/image" Target="../media/image3.jpeg"/><Relationship Id="rPictId3" Type="http://schemas.openxmlformats.org/officeDocument/2006/relationships/image" Target="../media/image4.jpeg"/><Relationship Id="rId1" Type="http://schemas.openxmlformats.org/officeDocument/2006/relationships/slideLayout" Target="../slideLayouts/slideLayout.xml"/></Relationships>
</file>

<file path=ppt/slides/_rels/slide2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6.jpeg"/><Relationship Id="rPictId1" Type="http://schemas.openxmlformats.org/officeDocument/2006/relationships/image" Target="../media/image77.jpeg"/><Relationship Id="rId1" Type="http://schemas.openxmlformats.org/officeDocument/2006/relationships/slideLayout" Target="../slideLayouts/slideLayout.xml"/></Relationships>
</file>

<file path=ppt/slides/_rels/slide2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78.jpeg"/><Relationship Id="rPictId1" Type="http://schemas.openxmlformats.org/officeDocument/2006/relationships/image" Target="../media/image79.jpeg"/><Relationship Id="rPictId2" Type="http://schemas.openxmlformats.org/officeDocument/2006/relationships/image" Target="../media/image80.jpeg"/><Relationship Id="rId1" Type="http://schemas.openxmlformats.org/officeDocument/2006/relationships/slideLayout" Target="../slideLayouts/slideLayout.xml"/></Relationships>
</file>

<file path=ppt/slides/_rels/slide2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1.jpeg"/><Relationship Id="rPictId1" Type="http://schemas.openxmlformats.org/officeDocument/2006/relationships/image" Target="../media/image82.jpeg"/><Relationship Id="rPictId2" Type="http://schemas.openxmlformats.org/officeDocument/2006/relationships/image" Target="../media/image83.jpeg"/><Relationship Id="rPictId3" Type="http://schemas.openxmlformats.org/officeDocument/2006/relationships/image" Target="../media/image84.jpeg"/><Relationship Id="rId1" Type="http://schemas.openxmlformats.org/officeDocument/2006/relationships/slideLayout" Target="../slideLayouts/slideLayout.xml"/></Relationships>
</file>

<file path=ppt/slides/_rels/slide2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5.jpeg"/><Relationship Id="rPictId1" Type="http://schemas.openxmlformats.org/officeDocument/2006/relationships/image" Target="../media/image86.jpeg"/><Relationship Id="rId1" Type="http://schemas.openxmlformats.org/officeDocument/2006/relationships/slideLayout" Target="../slideLayouts/slideLayout.xml"/></Relationships>
</file>

<file path=ppt/slides/_rels/slide2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7.jpeg"/><Relationship Id="rPictId1" Type="http://schemas.openxmlformats.org/officeDocument/2006/relationships/image" Target="../media/image88.jpeg"/><Relationship Id="rPictId2" Type="http://schemas.openxmlformats.org/officeDocument/2006/relationships/image" Target="../media/image89.jpeg"/><Relationship Id="rPictId3" Type="http://schemas.openxmlformats.org/officeDocument/2006/relationships/image" Target="../media/image90.jpeg"/><Relationship Id="rPictId4" Type="http://schemas.openxmlformats.org/officeDocument/2006/relationships/image" Target="../media/image91.jpeg"/><Relationship Id="rId1" Type="http://schemas.openxmlformats.org/officeDocument/2006/relationships/slideLayout" Target="../slideLayouts/slideLayout.xml"/></Relationships>
</file>

<file path=ppt/slides/_rels/slide2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92.jpeg"/><Relationship Id="rPictId1" Type="http://schemas.openxmlformats.org/officeDocument/2006/relationships/image" Target="../media/image93.jpeg"/><Relationship Id="rPictId2" Type="http://schemas.openxmlformats.org/officeDocument/2006/relationships/image" Target="../media/image94.jpeg"/><Relationship Id="rPictId3" Type="http://schemas.openxmlformats.org/officeDocument/2006/relationships/image" Target="../media/image95.jpeg"/><Relationship Id="rId1" Type="http://schemas.openxmlformats.org/officeDocument/2006/relationships/slideLayout" Target="../slideLayouts/slideLayout.xml"/></Relationships>
</file>

<file path=ppt/slides/_rels/slide2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96.jpeg"/><Relationship Id="rPictId1" Type="http://schemas.openxmlformats.org/officeDocument/2006/relationships/image" Target="../media/image97.jpeg"/><Relationship Id="rPictId2" Type="http://schemas.openxmlformats.org/officeDocument/2006/relationships/image" Target="../media/image98.jpeg"/><Relationship Id="rPictId3" Type="http://schemas.openxmlformats.org/officeDocument/2006/relationships/image" Target="../media/image99.jpeg"/><Relationship Id="rId1" Type="http://schemas.openxmlformats.org/officeDocument/2006/relationships/slideLayout" Target="../slideLayouts/slideLayout.xml"/></Relationships>
</file>

<file path=ppt/slides/_rels/slide2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00.jpeg"/><Relationship Id="rPictId1" Type="http://schemas.openxmlformats.org/officeDocument/2006/relationships/image" Target="../media/image101.jpeg"/><Relationship Id="rPictId2" Type="http://schemas.openxmlformats.org/officeDocument/2006/relationships/image" Target="../media/image102.jpeg"/><Relationship Id="rPictId3" Type="http://schemas.openxmlformats.org/officeDocument/2006/relationships/image" Target="../media/image103.jpeg"/><Relationship Id="rPictId4" Type="http://schemas.openxmlformats.org/officeDocument/2006/relationships/image" Target="../media/image104.jpeg"/><Relationship Id="rPictId5" Type="http://schemas.openxmlformats.org/officeDocument/2006/relationships/image" Target="../media/image105.jpeg"/><Relationship Id="rPictId6" Type="http://schemas.openxmlformats.org/officeDocument/2006/relationships/image" Target="../media/image106.jpeg"/><Relationship Id="rPictId7" Type="http://schemas.openxmlformats.org/officeDocument/2006/relationships/image" Target="../media/image107.jpeg"/><Relationship Id="rPictId8" Type="http://schemas.openxmlformats.org/officeDocument/2006/relationships/image" Target="../media/image108.jpeg"/><Relationship Id="rPictId9" Type="http://schemas.openxmlformats.org/officeDocument/2006/relationships/image" Target="../media/image109.jpeg"/><Relationship Id="rPictId10" Type="http://schemas.openxmlformats.org/officeDocument/2006/relationships/image" Target="../media/image110.jpeg"/><Relationship Id="rPictId11" Type="http://schemas.openxmlformats.org/officeDocument/2006/relationships/image" Target="../media/image111.jpeg"/><Relationship Id="rPictId12" Type="http://schemas.openxmlformats.org/officeDocument/2006/relationships/image" Target="../media/image112.jpeg"/><Relationship Id="rPictId13" Type="http://schemas.openxmlformats.org/officeDocument/2006/relationships/image" Target="../media/image113.jpeg"/><Relationship Id="rPictId14" Type="http://schemas.openxmlformats.org/officeDocument/2006/relationships/image" Target="../media/image114.jpeg"/><Relationship Id="rPictId15" Type="http://schemas.openxmlformats.org/officeDocument/2006/relationships/image" Target="../media/image115.jpeg"/><Relationship Id="rPictId16" Type="http://schemas.openxmlformats.org/officeDocument/2006/relationships/image" Target="../media/image116.jpeg"/><Relationship Id="rPictId17" Type="http://schemas.openxmlformats.org/officeDocument/2006/relationships/image" Target="../media/image117.jpeg"/><Relationship Id="rId1" Type="http://schemas.openxmlformats.org/officeDocument/2006/relationships/slideLayout" Target="../slideLayouts/slideLayout.xml"/></Relationships>
</file>

<file path=ppt/slides/_rels/slide28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18.jpeg"/><Relationship Id="rPictId1" Type="http://schemas.openxmlformats.org/officeDocument/2006/relationships/image" Target="../media/image119.jpeg"/><Relationship Id="rPictId2" Type="http://schemas.openxmlformats.org/officeDocument/2006/relationships/image" Target="../media/image120.jpeg"/><Relationship Id="rPictId3" Type="http://schemas.openxmlformats.org/officeDocument/2006/relationships/image" Target="../media/image121.jpeg"/><Relationship Id="rPictId4" Type="http://schemas.openxmlformats.org/officeDocument/2006/relationships/image" Target="../media/image122.jpeg"/><Relationship Id="rId1" Type="http://schemas.openxmlformats.org/officeDocument/2006/relationships/slideLayout" Target="../slideLayouts/slideLayout.xml"/></Relationships>
</file>

<file path=ppt/slides/_rels/slide3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23.jpeg"/><Relationship Id="rPictId1" Type="http://schemas.openxmlformats.org/officeDocument/2006/relationships/image" Target="../media/image124.jpeg"/><Relationship Id="rPictId2" Type="http://schemas.openxmlformats.org/officeDocument/2006/relationships/image" Target="../media/image125.jpeg"/><Relationship Id="rPictId3" Type="http://schemas.openxmlformats.org/officeDocument/2006/relationships/image" Target="../media/image126.jpeg"/><Relationship Id="rPictId4" Type="http://schemas.openxmlformats.org/officeDocument/2006/relationships/image" Target="../media/image127.jpeg"/><Relationship Id="rPictId5" Type="http://schemas.openxmlformats.org/officeDocument/2006/relationships/image" Target="../media/image128.jpeg"/><Relationship Id="rPictId6" Type="http://schemas.openxmlformats.org/officeDocument/2006/relationships/image" Target="../media/image129.jpeg"/><Relationship Id="rId1" Type="http://schemas.openxmlformats.org/officeDocument/2006/relationships/slideLayout" Target="../slideLayouts/slideLayout.xml"/></Relationships>
</file>

<file path=ppt/slides/_rels/slide3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30.jpeg"/><Relationship Id="rPictId1" Type="http://schemas.openxmlformats.org/officeDocument/2006/relationships/image" Target="../media/image131.jpeg"/><Relationship Id="rPictId2" Type="http://schemas.openxmlformats.org/officeDocument/2006/relationships/image" Target="../media/image132.jpeg"/><Relationship Id="rPictId3" Type="http://schemas.openxmlformats.org/officeDocument/2006/relationships/image" Target="../media/image133.jpeg"/><Relationship Id="rPictId4" Type="http://schemas.openxmlformats.org/officeDocument/2006/relationships/image" Target="../media/image134.jpeg"/><Relationship Id="rPictId5" Type="http://schemas.openxmlformats.org/officeDocument/2006/relationships/image" Target="../media/image135.jpeg"/><Relationship Id="rPictId6" Type="http://schemas.openxmlformats.org/officeDocument/2006/relationships/image" Target="../media/image136.jpeg"/><Relationship Id="rPictId7" Type="http://schemas.openxmlformats.org/officeDocument/2006/relationships/image" Target="../media/image137.jpeg"/><Relationship Id="rPictId8" Type="http://schemas.openxmlformats.org/officeDocument/2006/relationships/image" Target="../media/image138.jpeg"/><Relationship Id="rPictId9" Type="http://schemas.openxmlformats.org/officeDocument/2006/relationships/image" Target="../media/image139.jpeg"/><Relationship Id="rPictId10" Type="http://schemas.openxmlformats.org/officeDocument/2006/relationships/image" Target="../media/image140.jpeg"/><Relationship Id="rId1" Type="http://schemas.openxmlformats.org/officeDocument/2006/relationships/slideLayout" Target="../slideLayouts/slideLayout.xml"/></Relationships>
</file>

<file path=ppt/slides/_rels/slide3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41.jpeg"/><Relationship Id="rPictId1" Type="http://schemas.openxmlformats.org/officeDocument/2006/relationships/image" Target="../media/image142.jpeg"/><Relationship Id="rPictId2" Type="http://schemas.openxmlformats.org/officeDocument/2006/relationships/image" Target="../media/image143.jpeg"/><Relationship Id="rPictId3" Type="http://schemas.openxmlformats.org/officeDocument/2006/relationships/image" Target="../media/image144.jpeg"/><Relationship Id="rId1" Type="http://schemas.openxmlformats.org/officeDocument/2006/relationships/slideLayout" Target="../slideLayouts/slideLayout.xml"/></Relationships>
</file>

<file path=ppt/slides/_rels/slide3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45.jpeg"/><Relationship Id="rPictId1" Type="http://schemas.openxmlformats.org/officeDocument/2006/relationships/image" Target="../media/image146.jpeg"/><Relationship Id="rPictId2" Type="http://schemas.openxmlformats.org/officeDocument/2006/relationships/image" Target="../media/image147.jpeg"/><Relationship Id="rPictId3" Type="http://schemas.openxmlformats.org/officeDocument/2006/relationships/image" Target="../media/image148.jpeg"/><Relationship Id="rPictId4" Type="http://schemas.openxmlformats.org/officeDocument/2006/relationships/image" Target="../media/image149.jpeg"/><Relationship Id="rId1" Type="http://schemas.openxmlformats.org/officeDocument/2006/relationships/slideLayout" Target="../slideLayouts/slideLayout.xml"/></Relationships>
</file>

<file path=ppt/slides/_rels/slide34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50.jpeg"/><Relationship Id="rPictId1" Type="http://schemas.openxmlformats.org/officeDocument/2006/relationships/image" Target="../media/image151.jpeg"/><Relationship Id="rPictId2" Type="http://schemas.openxmlformats.org/officeDocument/2006/relationships/image" Target="../media/image152.jpeg"/><Relationship Id="rPictId3" Type="http://schemas.openxmlformats.org/officeDocument/2006/relationships/image" Target="../media/image153.jpeg"/><Relationship Id="rPictId4" Type="http://schemas.openxmlformats.org/officeDocument/2006/relationships/image" Target="../media/image154.jpeg"/><Relationship Id="rPictId5" Type="http://schemas.openxmlformats.org/officeDocument/2006/relationships/image" Target="../media/image155.jpeg"/><Relationship Id="rPictId6" Type="http://schemas.openxmlformats.org/officeDocument/2006/relationships/image" Target="../media/image156.jpeg"/><Relationship Id="rPictId7" Type="http://schemas.openxmlformats.org/officeDocument/2006/relationships/image" Target="../media/image157.jpeg"/><Relationship Id="rPictId8" Type="http://schemas.openxmlformats.org/officeDocument/2006/relationships/image" Target="../media/image158.jpeg"/><Relationship Id="rPictId9" Type="http://schemas.openxmlformats.org/officeDocument/2006/relationships/image" Target="../media/image159.jpeg"/><Relationship Id="rPictId10" Type="http://schemas.openxmlformats.org/officeDocument/2006/relationships/image" Target="../media/image160.jpeg"/><Relationship Id="rPictId11" Type="http://schemas.openxmlformats.org/officeDocument/2006/relationships/image" Target="../media/image161.jpeg"/><Relationship Id="rPictId12" Type="http://schemas.openxmlformats.org/officeDocument/2006/relationships/image" Target="../media/image162.jpeg"/><Relationship Id="rPictId13" Type="http://schemas.openxmlformats.org/officeDocument/2006/relationships/image" Target="../media/image163.jpeg"/><Relationship Id="rPictId14" Type="http://schemas.openxmlformats.org/officeDocument/2006/relationships/image" Target="../media/image164.jpeg"/><Relationship Id="rId1" Type="http://schemas.openxmlformats.org/officeDocument/2006/relationships/slideLayout" Target="../slideLayouts/slideLayout.xml"/></Relationships>
</file>

<file path=ppt/slides/_rels/slide3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65.jpeg"/><Relationship Id="rPictId1" Type="http://schemas.openxmlformats.org/officeDocument/2006/relationships/image" Target="../media/image166.jpeg"/><Relationship Id="rPictId2" Type="http://schemas.openxmlformats.org/officeDocument/2006/relationships/image" Target="../media/image167.jpeg"/><Relationship Id="rPictId3" Type="http://schemas.openxmlformats.org/officeDocument/2006/relationships/image" Target="../media/image168.jpeg"/><Relationship Id="rId1" Type="http://schemas.openxmlformats.org/officeDocument/2006/relationships/slideLayout" Target="../slideLayouts/slideLayout.xml"/></Relationships>
</file>

<file path=ppt/slides/_rels/slide3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69.jpeg"/><Relationship Id="rPictId1" Type="http://schemas.openxmlformats.org/officeDocument/2006/relationships/image" Target="../media/image170.jpeg"/><Relationship Id="rPictId2" Type="http://schemas.openxmlformats.org/officeDocument/2006/relationships/image" Target="../media/image171.jpeg"/><Relationship Id="rPictId3" Type="http://schemas.openxmlformats.org/officeDocument/2006/relationships/image" Target="../media/image172.jpeg"/><Relationship Id="rPictId4" Type="http://schemas.openxmlformats.org/officeDocument/2006/relationships/image" Target="../media/image173.jpeg"/><Relationship Id="rPictId5" Type="http://schemas.openxmlformats.org/officeDocument/2006/relationships/image" Target="../media/image174.jpeg"/><Relationship Id="rPictId6" Type="http://schemas.openxmlformats.org/officeDocument/2006/relationships/image" Target="../media/image175.jpeg"/><Relationship Id="rPictId7" Type="http://schemas.openxmlformats.org/officeDocument/2006/relationships/image" Target="../media/image176.jpeg"/><Relationship Id="rId1" Type="http://schemas.openxmlformats.org/officeDocument/2006/relationships/slideLayout" Target="../slideLayouts/slideLayout.xml"/></Relationships>
</file>

<file path=ppt/slides/_rels/slide3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77.jpeg"/><Relationship Id="rPictId1" Type="http://schemas.openxmlformats.org/officeDocument/2006/relationships/image" Target="../media/image178.jpeg"/><Relationship Id="rPictId2" Type="http://schemas.openxmlformats.org/officeDocument/2006/relationships/image" Target="../media/image179.jpeg"/><Relationship Id="rId1" Type="http://schemas.openxmlformats.org/officeDocument/2006/relationships/slideLayout" Target="../slideLayouts/slideLayout.xml"/></Relationships>
</file>

<file path=ppt/slides/_rels/slide3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80.jpeg"/><Relationship Id="rPictId1" Type="http://schemas.openxmlformats.org/officeDocument/2006/relationships/image" Target="../media/image181.jpeg"/><Relationship Id="rPictId2" Type="http://schemas.openxmlformats.org/officeDocument/2006/relationships/image" Target="../media/image182.jpeg"/><Relationship Id="rId1" Type="http://schemas.openxmlformats.org/officeDocument/2006/relationships/slideLayout" Target="../slideLayouts/slideLayout.xml"/></Relationships>
</file>

<file path=ppt/slides/_rels/slide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5.jpeg"/><Relationship Id="rPictId1" Type="http://schemas.openxmlformats.org/officeDocument/2006/relationships/image" Target="../media/image6.jpeg"/><Relationship Id="rPictId2" Type="http://schemas.openxmlformats.org/officeDocument/2006/relationships/image" Target="../media/image7.jpeg"/><Relationship Id="rId1" Type="http://schemas.openxmlformats.org/officeDocument/2006/relationships/slideLayout" Target="../slideLayouts/slideLayout.xml"/></Relationships>
</file>

<file path=ppt/slides/_rels/slide40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4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83.jpeg"/><Relationship Id="rPictId1" Type="http://schemas.openxmlformats.org/officeDocument/2006/relationships/image" Target="../media/image184.jpeg"/><Relationship Id="rPictId2" Type="http://schemas.openxmlformats.org/officeDocument/2006/relationships/image" Target="../media/image185.jpeg"/><Relationship Id="rPictId3" Type="http://schemas.openxmlformats.org/officeDocument/2006/relationships/image" Target="../media/image186.jpeg"/><Relationship Id="rPictId4" Type="http://schemas.openxmlformats.org/officeDocument/2006/relationships/image" Target="../media/image187.jpeg"/><Relationship Id="rId1" Type="http://schemas.openxmlformats.org/officeDocument/2006/relationships/slideLayout" Target="../slideLayouts/slideLayout.xml"/></Relationships>
</file>

<file path=ppt/slides/_rels/slide4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88.jpeg"/><Relationship Id="rPictId1" Type="http://schemas.openxmlformats.org/officeDocument/2006/relationships/image" Target="../media/image189.jpeg"/><Relationship Id="rPictId2" Type="http://schemas.openxmlformats.org/officeDocument/2006/relationships/image" Target="../media/image190.jpeg"/><Relationship Id="rId1" Type="http://schemas.openxmlformats.org/officeDocument/2006/relationships/slideLayout" Target="../slideLayouts/slideLayout.xml"/></Relationships>
</file>

<file path=ppt/slides/_rels/slide4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91.jpeg"/><Relationship Id="rPictId1" Type="http://schemas.openxmlformats.org/officeDocument/2006/relationships/image" Target="../media/image192.jpeg"/><Relationship Id="rPictId2" Type="http://schemas.openxmlformats.org/officeDocument/2006/relationships/image" Target="../media/image193.jpeg"/><Relationship Id="rPictId3" Type="http://schemas.openxmlformats.org/officeDocument/2006/relationships/image" Target="../media/image194.jpeg"/><Relationship Id="rPictId4" Type="http://schemas.openxmlformats.org/officeDocument/2006/relationships/image" Target="../media/image195.jpeg"/><Relationship Id="rId1" Type="http://schemas.openxmlformats.org/officeDocument/2006/relationships/slideLayout" Target="../slideLayouts/slideLayout.xml"/></Relationships>
</file>

<file path=ppt/slides/_rels/slide4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96.jpeg"/><Relationship Id="rId1" Type="http://schemas.openxmlformats.org/officeDocument/2006/relationships/slideLayout" Target="../slideLayouts/slideLayout.xml"/></Relationships>
</file>

<file path=ppt/slides/_rels/slide4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97.jpeg"/><Relationship Id="rId1" Type="http://schemas.openxmlformats.org/officeDocument/2006/relationships/slideLayout" Target="../slideLayouts/slideLayout.xml"/></Relationships>
</file>

<file path=ppt/slides/_rels/slide4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98.jpeg"/><Relationship Id="rPictId1" Type="http://schemas.openxmlformats.org/officeDocument/2006/relationships/image" Target="../media/image199.jpeg"/><Relationship Id="rPictId2" Type="http://schemas.openxmlformats.org/officeDocument/2006/relationships/image" Target="../media/image200.jpeg"/><Relationship Id="rPictId3" Type="http://schemas.openxmlformats.org/officeDocument/2006/relationships/image" Target="../media/image201.jpeg"/><Relationship Id="rPictId4" Type="http://schemas.openxmlformats.org/officeDocument/2006/relationships/image" Target="../media/image202.jpeg"/><Relationship Id="rPictId5" Type="http://schemas.openxmlformats.org/officeDocument/2006/relationships/image" Target="../media/image203.jpeg"/><Relationship Id="rPictId6" Type="http://schemas.openxmlformats.org/officeDocument/2006/relationships/image" Target="../media/image204.jpeg"/><Relationship Id="rPictId7" Type="http://schemas.openxmlformats.org/officeDocument/2006/relationships/image" Target="../media/image205.jpeg"/><Relationship Id="rPictId8" Type="http://schemas.openxmlformats.org/officeDocument/2006/relationships/image" Target="../media/image206.jpeg"/><Relationship Id="rId1" Type="http://schemas.openxmlformats.org/officeDocument/2006/relationships/slideLayout" Target="../slideLayouts/slideLayout.xml"/></Relationships>
</file>

<file path=ppt/slides/_rels/slide47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4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07.jpeg"/><Relationship Id="rId1" Type="http://schemas.openxmlformats.org/officeDocument/2006/relationships/slideLayout" Target="../slideLayouts/slideLayout.xml"/></Relationships>
</file>

<file path=ppt/slides/_rels/slide4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08.jpeg"/><Relationship Id="rPictId1" Type="http://schemas.openxmlformats.org/officeDocument/2006/relationships/image" Target="../media/image209.jpeg"/><Relationship Id="rId1" Type="http://schemas.openxmlformats.org/officeDocument/2006/relationships/slideLayout" Target="../slideLayouts/slideLayout.xml"/></Relationships>
</file>

<file path=ppt/slides/_rels/slide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8.jpeg"/><Relationship Id="rPictId1" Type="http://schemas.openxmlformats.org/officeDocument/2006/relationships/image" Target="../media/image9.jpeg"/><Relationship Id="rPictId2" Type="http://schemas.openxmlformats.org/officeDocument/2006/relationships/image" Target="../media/image10.jpeg"/><Relationship Id="rPictId3" Type="http://schemas.openxmlformats.org/officeDocument/2006/relationships/image" Target="../media/image11.jpeg"/><Relationship Id="rPictId4" Type="http://schemas.openxmlformats.org/officeDocument/2006/relationships/image" Target="../media/image12.jpeg"/><Relationship Id="rPictId5" Type="http://schemas.openxmlformats.org/officeDocument/2006/relationships/image" Target="../media/image13.jpeg"/><Relationship Id="rPictId6" Type="http://schemas.openxmlformats.org/officeDocument/2006/relationships/image" Target="../media/image14.jpeg"/><Relationship Id="rPictId7" Type="http://schemas.openxmlformats.org/officeDocument/2006/relationships/image" Target="../media/image15.jpeg"/><Relationship Id="rPictId8" Type="http://schemas.openxmlformats.org/officeDocument/2006/relationships/image" Target="../media/image16.jpeg"/><Relationship Id="rPictId9" Type="http://schemas.openxmlformats.org/officeDocument/2006/relationships/image" Target="../media/image17.jpeg"/><Relationship Id="rPictId10" Type="http://schemas.openxmlformats.org/officeDocument/2006/relationships/image" Target="../media/image18.jpeg"/><Relationship Id="rPictId11" Type="http://schemas.openxmlformats.org/officeDocument/2006/relationships/image" Target="../media/image19.jpeg"/><Relationship Id="rPictId12" Type="http://schemas.openxmlformats.org/officeDocument/2006/relationships/image" Target="../media/image20.jpeg"/><Relationship Id="rPictId13" Type="http://schemas.openxmlformats.org/officeDocument/2006/relationships/image" Target="../media/image21.jpeg"/><Relationship Id="rPictId14" Type="http://schemas.openxmlformats.org/officeDocument/2006/relationships/image" Target="../media/image22.jpeg"/><Relationship Id="rPictId15" Type="http://schemas.openxmlformats.org/officeDocument/2006/relationships/image" Target="../media/image23.jpeg"/><Relationship Id="rPictId16" Type="http://schemas.openxmlformats.org/officeDocument/2006/relationships/image" Target="../media/image24.jpeg"/><Relationship Id="rPictId17" Type="http://schemas.openxmlformats.org/officeDocument/2006/relationships/image" Target="../media/image25.jpeg"/><Relationship Id="rPictId18" Type="http://schemas.openxmlformats.org/officeDocument/2006/relationships/image" Target="../media/image26.jpeg"/><Relationship Id="rPictId19" Type="http://schemas.openxmlformats.org/officeDocument/2006/relationships/image" Target="../media/image27.jpeg"/><Relationship Id="rId1" Type="http://schemas.openxmlformats.org/officeDocument/2006/relationships/slideLayout" Target="../slideLayouts/slideLayout.xml"/></Relationships>
</file>

<file path=ppt/slides/_rels/slide50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10.jpeg"/><Relationship Id="rPictId1" Type="http://schemas.openxmlformats.org/officeDocument/2006/relationships/image" Target="../media/image211.jpeg"/><Relationship Id="rPictId2" Type="http://schemas.openxmlformats.org/officeDocument/2006/relationships/image" Target="../media/image212.jpeg"/><Relationship Id="rId1" Type="http://schemas.openxmlformats.org/officeDocument/2006/relationships/slideLayout" Target="../slideLayouts/slideLayout.xml"/></Relationships>
</file>

<file path=ppt/slides/_rels/slide5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13.jpeg"/><Relationship Id="rPictId1" Type="http://schemas.openxmlformats.org/officeDocument/2006/relationships/image" Target="../media/image214.jpeg"/><Relationship Id="rPictId2" Type="http://schemas.openxmlformats.org/officeDocument/2006/relationships/image" Target="../media/image215.jpeg"/><Relationship Id="rId1" Type="http://schemas.openxmlformats.org/officeDocument/2006/relationships/slideLayout" Target="../slideLayouts/slideLayout.xml"/></Relationships>
</file>

<file path=ppt/slides/_rels/slide5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16.jpeg"/><Relationship Id="rPictId1" Type="http://schemas.openxmlformats.org/officeDocument/2006/relationships/image" Target="../media/image217.jpeg"/><Relationship Id="rId1" Type="http://schemas.openxmlformats.org/officeDocument/2006/relationships/slideLayout" Target="../slideLayouts/slideLayout.xml"/></Relationships>
</file>

<file path=ppt/slides/_rels/slide5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18.jpeg"/><Relationship Id="rId1" Type="http://schemas.openxmlformats.org/officeDocument/2006/relationships/slideLayout" Target="../slideLayouts/slideLayout.xml"/></Relationships>
</file>

<file path=ppt/slides/_rels/slide54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19.jpeg"/><Relationship Id="rPictId1" Type="http://schemas.openxmlformats.org/officeDocument/2006/relationships/image" Target="../media/image220.jpeg"/><Relationship Id="rPictId2" Type="http://schemas.openxmlformats.org/officeDocument/2006/relationships/image" Target="../media/image221.jpeg"/><Relationship Id="rPictId3" Type="http://schemas.openxmlformats.org/officeDocument/2006/relationships/image" Target="../media/image222.jpeg"/><Relationship Id="rPictId4" Type="http://schemas.openxmlformats.org/officeDocument/2006/relationships/image" Target="../media/image223.jpeg"/><Relationship Id="rPictId5" Type="http://schemas.openxmlformats.org/officeDocument/2006/relationships/image" Target="../media/image224.jpeg"/><Relationship Id="rPictId6" Type="http://schemas.openxmlformats.org/officeDocument/2006/relationships/image" Target="../media/image225.jpeg"/><Relationship Id="rId1" Type="http://schemas.openxmlformats.org/officeDocument/2006/relationships/slideLayout" Target="../slideLayouts/slideLayout.xml"/></Relationships>
</file>

<file path=ppt/slides/_rels/slide55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26.jpeg"/><Relationship Id="rPictId1" Type="http://schemas.openxmlformats.org/officeDocument/2006/relationships/image" Target="../media/image227.jpeg"/><Relationship Id="rPictId2" Type="http://schemas.openxmlformats.org/officeDocument/2006/relationships/image" Target="../media/image228.jpeg"/><Relationship Id="rPictId3" Type="http://schemas.openxmlformats.org/officeDocument/2006/relationships/image" Target="../media/image229.jpeg"/><Relationship Id="rPictId4" Type="http://schemas.openxmlformats.org/officeDocument/2006/relationships/image" Target="../media/image230.jpeg"/><Relationship Id="rPictId5" Type="http://schemas.openxmlformats.org/officeDocument/2006/relationships/image" Target="../media/image231.jpeg"/><Relationship Id="rId1" Type="http://schemas.openxmlformats.org/officeDocument/2006/relationships/slideLayout" Target="../slideLayouts/slideLayout.xml"/></Relationships>
</file>

<file path=ppt/slides/_rels/slide5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32.jpeg"/><Relationship Id="rPictId1" Type="http://schemas.openxmlformats.org/officeDocument/2006/relationships/image" Target="../media/image233.jpeg"/><Relationship Id="rPictId2" Type="http://schemas.openxmlformats.org/officeDocument/2006/relationships/image" Target="../media/image234.jpeg"/><Relationship Id="rPictId3" Type="http://schemas.openxmlformats.org/officeDocument/2006/relationships/image" Target="../media/image235.jpeg"/><Relationship Id="rPictId4" Type="http://schemas.openxmlformats.org/officeDocument/2006/relationships/image" Target="../media/image236.jpeg"/><Relationship Id="rId1" Type="http://schemas.openxmlformats.org/officeDocument/2006/relationships/slideLayout" Target="../slideLayouts/slideLayout.xml"/></Relationships>
</file>

<file path=ppt/slides/_rels/slide57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37.jpeg"/><Relationship Id="rId1" Type="http://schemas.openxmlformats.org/officeDocument/2006/relationships/slideLayout" Target="../slideLayouts/slideLayout.xml"/></Relationships>
</file>

<file path=ppt/slides/_rels/slide5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38.jpeg"/><Relationship Id="rPictId1" Type="http://schemas.openxmlformats.org/officeDocument/2006/relationships/image" Target="../media/image239.jpeg"/><Relationship Id="rPictId2" Type="http://schemas.openxmlformats.org/officeDocument/2006/relationships/image" Target="../media/image240.jpeg"/><Relationship Id="rPictId3" Type="http://schemas.openxmlformats.org/officeDocument/2006/relationships/image" Target="../media/image241.jpeg"/><Relationship Id="rPictId4" Type="http://schemas.openxmlformats.org/officeDocument/2006/relationships/image" Target="../media/image242.jpeg"/><Relationship Id="rPictId5" Type="http://schemas.openxmlformats.org/officeDocument/2006/relationships/image" Target="../media/image243.jpeg"/><Relationship Id="rId1" Type="http://schemas.openxmlformats.org/officeDocument/2006/relationships/slideLayout" Target="../slideLayouts/slideLayout.xml"/></Relationships>
</file>

<file path=ppt/slides/_rels/slide5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44.jpeg"/><Relationship Id="rPictId1" Type="http://schemas.openxmlformats.org/officeDocument/2006/relationships/image" Target="../media/image245.jpeg"/><Relationship Id="rPictId2" Type="http://schemas.openxmlformats.org/officeDocument/2006/relationships/image" Target="../media/image246.jpeg"/><Relationship Id="rId1" Type="http://schemas.openxmlformats.org/officeDocument/2006/relationships/slideLayout" Target="../slideLayouts/slideLayout.xml"/></Relationships>
</file>

<file path=ppt/slides/_rels/slide6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8.jpeg"/><Relationship Id="rPictId1" Type="http://schemas.openxmlformats.org/officeDocument/2006/relationships/image" Target="../media/image29.jpeg"/><Relationship Id="rId1" Type="http://schemas.openxmlformats.org/officeDocument/2006/relationships/slideLayout" Target="../slideLayouts/slideLayout.xml"/></Relationships>
</file>

<file path=ppt/slides/_rels/slide60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7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8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0.jpeg"/><Relationship Id="rId1" Type="http://schemas.openxmlformats.org/officeDocument/2006/relationships/slideLayout" Target="../slideLayouts/slideLayout.xml"/></Relationships>
</file>

<file path=ppt/slides/_rels/slide9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31.jpeg"/><Relationship Id="rPictId1" Type="http://schemas.openxmlformats.org/officeDocument/2006/relationships/image" Target="../media/image32.jpe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4005072" y="1984248"/>
            <a:ext cx="4187952" cy="1487424"/>
          </a:xfrm>
          <a:prstGeom prst="rect">
            <a:avLst/>
          </a:prstGeom>
          <a:solidFill>
            <a:srgbClr val="1A1716"/>
          </a:solidFill>
        </p:spPr>
        <p:txBody>
          <a:bodyPr lIns="0" tIns="0" rIns="0" bIns="0">
            <a:noAutofit/>
          </a:bodyPr>
          <a:p>
            <a:pPr indent="190500">
              <a:spcAft>
                <a:spcPts val="770"/>
              </a:spcAft>
            </a:pPr>
            <a:r>
              <a:rPr lang="en-US" sz="3200">
                <a:solidFill>
                  <a:srgbClr val="FFFFFF"/>
                </a:solidFill>
                <a:latin typeface="Arial"/>
              </a:rPr>
              <a:t>e-Link</a:t>
            </a:r>
            <a:r>
              <a:rPr lang="zh-TW" sz="3200">
                <a:solidFill>
                  <a:srgbClr val="FFFFFF"/>
                </a:solidFill>
                <a:latin typeface="MingLiU"/>
                <a:ea typeface="MingLiU"/>
              </a:rPr>
              <a:t>即时通讯平台</a:t>
            </a:r>
          </a:p>
          <a:p>
            <a:pPr indent="190500"/>
            <a:r>
              <a:rPr lang="zh-TW" sz="6800">
                <a:solidFill>
                  <a:srgbClr val="FFFFFF"/>
                </a:solidFill>
                <a:latin typeface="MingLiU"/>
                <a:ea typeface="MingLiU"/>
              </a:rPr>
              <a:t>项目案例</a:t>
            </a:r>
          </a:p>
        </p:txBody>
      </p:sp>
      <p:sp>
        <p:nvSpPr>
          <p:cNvPr id="3" name=""/>
          <p:cNvSpPr/>
          <p:nvPr/>
        </p:nvSpPr>
        <p:spPr>
          <a:xfrm>
            <a:off x="3767328" y="4151376"/>
            <a:ext cx="4532376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500">
                <a:latin typeface="MingLiU"/>
                <a:ea typeface="MingLiU"/>
              </a:rPr>
              <a:t>建立企业门户平台，移动协同，随时随地轻享办公。</a:t>
            </a:r>
          </a:p>
        </p:txBody>
      </p:sp>
      <p:sp>
        <p:nvSpPr>
          <p:cNvPr id="4" name=""/>
          <p:cNvSpPr/>
          <p:nvPr/>
        </p:nvSpPr>
        <p:spPr>
          <a:xfrm>
            <a:off x="4828032" y="5660136"/>
            <a:ext cx="2520696" cy="213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400">
                <a:latin typeface="MingLiU"/>
                <a:ea typeface="MingLiU"/>
              </a:rPr>
              <a:t>北京华夏易联科技开发有限公司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877312"/>
            <a:ext cx="4236720" cy="210616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901184" y="1429512"/>
            <a:ext cx="1987296" cy="52730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4788408" y="2212848"/>
            <a:ext cx="2231136" cy="30175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7144512" y="1603248"/>
            <a:ext cx="4678680" cy="4322064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566672" y="451104"/>
            <a:ext cx="1639824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7" name=""/>
          <p:cNvSpPr/>
          <p:nvPr/>
        </p:nvSpPr>
        <p:spPr>
          <a:xfrm>
            <a:off x="4898136" y="1103376"/>
            <a:ext cx="2078736" cy="204216"/>
          </a:xfrm>
          <a:prstGeom prst="rect">
            <a:avLst/>
          </a:prstGeom>
          <a:solidFill>
            <a:srgbClr val="1674B8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400">
                <a:solidFill>
                  <a:srgbClr val="FFFFFF"/>
                </a:solidFill>
                <a:latin typeface="Arial"/>
              </a:rPr>
              <a:t>OWiTI           </a:t>
            </a:r>
            <a:r>
              <a:rPr lang="zh-TW" sz="1400">
                <a:solidFill>
                  <a:srgbClr val="FFFFFF"/>
                </a:solidFill>
                <a:latin typeface="Arial"/>
                <a:ea typeface="Arial"/>
              </a:rPr>
              <a:t>- </a:t>
            </a:r>
            <a:r>
              <a:rPr lang="en-US" baseline="30000" sz="1400">
                <a:solidFill>
                  <a:srgbClr val="FFFFFF"/>
                </a:solidFill>
                <a:latin typeface="Arial"/>
              </a:rPr>
              <a:t>x</a:t>
            </a:r>
          </a:p>
        </p:txBody>
      </p:sp>
      <p:sp>
        <p:nvSpPr>
          <p:cNvPr id="8" name=""/>
          <p:cNvSpPr/>
          <p:nvPr/>
        </p:nvSpPr>
        <p:spPr>
          <a:xfrm>
            <a:off x="2334768" y="5486400"/>
            <a:ext cx="371856" cy="152400"/>
          </a:xfrm>
          <a:prstGeom prst="rect">
            <a:avLst/>
          </a:prstGeom>
          <a:solidFill>
            <a:srgbClr val="0C67A9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登录</a:t>
            </a:r>
          </a:p>
        </p:txBody>
      </p:sp>
      <p:sp>
        <p:nvSpPr>
          <p:cNvPr id="9" name=""/>
          <p:cNvSpPr/>
          <p:nvPr/>
        </p:nvSpPr>
        <p:spPr>
          <a:xfrm>
            <a:off x="4898136" y="1938528"/>
            <a:ext cx="1978152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100">
                <a:latin typeface="Arial"/>
                <a:ea typeface="Arial"/>
              </a:rPr>
              <a:t>I</a:t>
            </a:r>
            <a:r>
              <a:rPr lang="zh-TW" sz="750">
                <a:latin typeface="MingLiU"/>
                <a:ea typeface="MingLiU"/>
              </a:rPr>
              <a:t>搜索：联系大吱持姓名</a:t>
            </a:r>
            <a:r>
              <a:rPr lang="zh-TW" i="1" sz="750">
                <a:latin typeface="MingLiU"/>
                <a:ea typeface="MingLiU"/>
              </a:rPr>
              <a:t>、</a:t>
            </a:r>
            <a:r>
              <a:rPr lang="zh-TW" sz="750">
                <a:latin typeface="MingLiU"/>
                <a:ea typeface="MingLiU"/>
              </a:rPr>
              <a:t>简拼</a:t>
            </a:r>
            <a:r>
              <a:rPr lang="zh-TW" i="1" sz="750">
                <a:latin typeface="MingLiU"/>
                <a:ea typeface="MingLiU"/>
              </a:rPr>
              <a:t>、</a:t>
            </a:r>
            <a:r>
              <a:rPr lang="zh-TW" sz="750">
                <a:latin typeface="MingLiU"/>
                <a:ea typeface="MingLiU"/>
              </a:rPr>
              <a:t>手机号</a:t>
            </a:r>
            <a:r>
              <a:rPr lang="zh-TW" sz="1100">
                <a:latin typeface="Arial"/>
                <a:ea typeface="Arial"/>
              </a:rPr>
              <a:t>7 </a:t>
            </a:r>
            <a:r>
              <a:rPr lang="en-US" sz="1100">
                <a:latin typeface="Arial"/>
              </a:rPr>
              <a:t>Q</a:t>
            </a:r>
          </a:p>
        </p:txBody>
      </p:sp>
      <p:sp>
        <p:nvSpPr>
          <p:cNvPr id="10" name=""/>
          <p:cNvSpPr/>
          <p:nvPr/>
        </p:nvSpPr>
        <p:spPr>
          <a:xfrm>
            <a:off x="4953000" y="2560320"/>
            <a:ext cx="1292352" cy="28346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国美控股集团</a:t>
            </a:r>
            <a:r>
              <a:rPr lang="zh-CN" sz="750">
                <a:latin typeface="MingLiU"/>
                <a:ea typeface="MingLiU"/>
              </a:rPr>
              <a:t>有限公</a:t>
            </a:r>
            <a:r>
              <a:rPr lang="zh-TW" sz="750">
                <a:latin typeface="MingLiU"/>
                <a:ea typeface="MingLiU"/>
              </a:rPr>
              <a:t>司</a:t>
            </a:r>
          </a:p>
          <a:p>
            <a:pPr indent="0">
              <a:spcAft>
                <a:spcPts val="280"/>
              </a:spcAft>
            </a:pPr>
            <a:r>
              <a:rPr lang="zh-CN" sz="750">
                <a:latin typeface="MingLiU"/>
                <a:ea typeface="MingLiU"/>
              </a:rPr>
              <a:t>卜</a:t>
            </a:r>
            <a:r>
              <a:rPr lang="zh-TW" sz="750">
                <a:latin typeface="MingLiU"/>
                <a:ea typeface="MingLiU"/>
              </a:rPr>
              <a:t>公共部门</a:t>
            </a:r>
          </a:p>
          <a:p>
            <a:pPr indent="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卜</a:t>
            </a:r>
            <a:r>
              <a:rPr lang="en-US" b="1" sz="550">
                <a:latin typeface="Arial"/>
              </a:rPr>
              <a:t>CED</a:t>
            </a:r>
            <a:r>
              <a:rPr lang="zh-TW" sz="750">
                <a:latin typeface="MingLiU"/>
                <a:ea typeface="MingLiU"/>
              </a:rPr>
              <a:t>办公室</a:t>
            </a:r>
          </a:p>
          <a:p>
            <a:pPr indent="0">
              <a:spcAft>
                <a:spcPts val="280"/>
              </a:spcAft>
            </a:pPr>
            <a:r>
              <a:rPr lang="zh-CN" sz="750">
                <a:latin typeface="MingLiU"/>
                <a:ea typeface="MingLiU"/>
              </a:rPr>
              <a:t>卜</a:t>
            </a:r>
            <a:r>
              <a:rPr lang="zh-TW" sz="750">
                <a:latin typeface="MingLiU"/>
                <a:ea typeface="MingLiU"/>
              </a:rPr>
              <a:t>总裁办公室</a:t>
            </a:r>
            <a:r>
              <a:rPr lang="zh-TW" b="1" sz="550">
                <a:latin typeface="Arial"/>
                <a:ea typeface="Arial"/>
              </a:rPr>
              <a:t>13</a:t>
            </a:r>
          </a:p>
          <a:p>
            <a:pPr indent="0">
              <a:spcAft>
                <a:spcPts val="280"/>
              </a:spcAft>
            </a:pPr>
            <a:r>
              <a:rPr lang="zh-TW" sz="750">
                <a:solidFill>
                  <a:srgbClr val="8ACCEF"/>
                </a:solidFill>
                <a:latin typeface="MingLiU"/>
                <a:ea typeface="MingLiU"/>
              </a:rPr>
              <a:t>）</a:t>
            </a:r>
            <a:r>
              <a:rPr lang="zh-TW" sz="750">
                <a:latin typeface="MingLiU"/>
                <a:ea typeface="MingLiU"/>
              </a:rPr>
              <a:t>常务副总裁办公室</a:t>
            </a:r>
          </a:p>
          <a:p>
            <a:pPr indent="0">
              <a:spcAft>
                <a:spcPts val="280"/>
              </a:spcAft>
            </a:pPr>
            <a:r>
              <a:rPr lang="zh-CN" sz="750">
                <a:latin typeface="MingLiU"/>
                <a:ea typeface="MingLiU"/>
              </a:rPr>
              <a:t>,</a:t>
            </a:r>
            <a:r>
              <a:rPr lang="zh-TW" sz="750">
                <a:latin typeface="MingLiU"/>
                <a:ea typeface="MingLiU"/>
              </a:rPr>
              <a:t>副总裁秘书</a:t>
            </a:r>
          </a:p>
          <a:p>
            <a:pPr indent="0">
              <a:spcAft>
                <a:spcPts val="280"/>
              </a:spcAft>
            </a:pPr>
            <a:r>
              <a:rPr lang="zh-CN" sz="750">
                <a:solidFill>
                  <a:srgbClr val="8ACCEF"/>
                </a:solidFill>
                <a:latin typeface="MingLiU"/>
                <a:ea typeface="MingLiU"/>
              </a:rPr>
              <a:t>卜</a:t>
            </a:r>
            <a:r>
              <a:rPr lang="zh-TW" sz="750">
                <a:latin typeface="MingLiU"/>
                <a:ea typeface="MingLiU"/>
              </a:rPr>
              <a:t>投资管</a:t>
            </a:r>
            <a:r>
              <a:rPr lang="zh-TW" sz="600">
                <a:latin typeface="MingLiU"/>
                <a:ea typeface="MingLiU"/>
              </a:rPr>
              <a:t>理中心</a:t>
            </a:r>
          </a:p>
          <a:p>
            <a:pPr indent="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卜营运中心</a:t>
            </a:r>
          </a:p>
          <a:p>
            <a:pPr indent="0">
              <a:spcAft>
                <a:spcPts val="280"/>
              </a:spcAft>
            </a:pPr>
            <a:r>
              <a:rPr lang="en-US" sz="750">
                <a:latin typeface="MingLiU"/>
              </a:rPr>
              <a:t>*■</a:t>
            </a:r>
            <a:r>
              <a:rPr lang="zh-TW" sz="750">
                <a:latin typeface="MingLiU"/>
                <a:ea typeface="MingLiU"/>
              </a:rPr>
              <a:t>财务中心</a:t>
            </a:r>
          </a:p>
          <a:p>
            <a:pPr indent="0">
              <a:spcAft>
                <a:spcPts val="28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zh-TW" sz="750">
                <a:latin typeface="MingLiU"/>
                <a:ea typeface="MingLiU"/>
              </a:rPr>
              <a:t>行政中心</a:t>
            </a:r>
          </a:p>
          <a:p>
            <a:pPr indent="203200">
              <a:spcAft>
                <a:spcPts val="280"/>
              </a:spcAft>
            </a:pPr>
            <a:r>
              <a:rPr lang="zh-TW" sz="600">
                <a:latin typeface="MingLiU"/>
                <a:ea typeface="MingLiU"/>
              </a:rPr>
              <a:t>招聘管理中心</a:t>
            </a:r>
          </a:p>
          <a:p>
            <a:pPr indent="0">
              <a:spcAft>
                <a:spcPts val="280"/>
              </a:spcAft>
            </a:pPr>
            <a:r>
              <a:rPr lang="en-US" sz="750">
                <a:latin typeface="MingLiU"/>
              </a:rPr>
              <a:t>*</a:t>
            </a:r>
            <a:r>
              <a:rPr lang="zh-TW" sz="750">
                <a:latin typeface="MingLiU"/>
                <a:ea typeface="MingLiU"/>
              </a:rPr>
              <a:t>法务中心</a:t>
            </a:r>
          </a:p>
          <a:p>
            <a:pPr indent="2032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监察中心</a:t>
            </a:r>
          </a:p>
          <a:p>
            <a:pPr indent="0">
              <a:spcAft>
                <a:spcPts val="280"/>
              </a:spcAft>
            </a:pPr>
            <a:r>
              <a:rPr lang="zh-CN" sz="750">
                <a:latin typeface="MingLiU"/>
                <a:ea typeface="MingLiU"/>
              </a:rPr>
              <a:t>卜</a:t>
            </a:r>
            <a:r>
              <a:rPr lang="zh-TW" sz="750">
                <a:latin typeface="MingLiU"/>
                <a:ea typeface="MingLiU"/>
              </a:rPr>
              <a:t>人力资源中心</a:t>
            </a:r>
          </a:p>
          <a:p>
            <a:pPr indent="203200">
              <a:spcAft>
                <a:spcPts val="280"/>
              </a:spcAft>
            </a:pPr>
            <a:r>
              <a:rPr lang="zh-TW" sz="600">
                <a:latin typeface="MingLiU"/>
                <a:ea typeface="MingLiU"/>
              </a:rPr>
              <a:t>品牌中心</a:t>
            </a:r>
          </a:p>
          <a:p>
            <a:pPr indent="203200">
              <a:spcAft>
                <a:spcPts val="280"/>
              </a:spcAft>
            </a:pPr>
            <a:r>
              <a:rPr lang="zh-TW" sz="600">
                <a:latin typeface="MingLiU"/>
                <a:ea typeface="MingLiU"/>
              </a:rPr>
              <a:t>信息管理中心一部</a:t>
            </a:r>
            <a:r>
              <a:rPr lang="zh-TW" sz="750">
                <a:latin typeface="MingLiU"/>
                <a:ea typeface="MingLiU"/>
              </a:rPr>
              <a:t>《总部）</a:t>
            </a:r>
          </a:p>
          <a:p>
            <a:pPr indent="203200"/>
            <a:r>
              <a:rPr lang="zh-TW" sz="600">
                <a:latin typeface="MingLiU"/>
                <a:ea typeface="MingLiU"/>
              </a:rPr>
              <a:t>管理中心</a:t>
            </a:r>
          </a:p>
        </p:txBody>
      </p:sp>
      <p:sp>
        <p:nvSpPr>
          <p:cNvPr id="11" name=""/>
          <p:cNvSpPr/>
          <p:nvPr/>
        </p:nvSpPr>
        <p:spPr>
          <a:xfrm>
            <a:off x="5413248" y="5443728"/>
            <a:ext cx="1490472" cy="429768"/>
          </a:xfrm>
          <a:prstGeom prst="rect">
            <a:avLst/>
          </a:prstGeom>
          <a:solidFill>
            <a:srgbClr val="0B65A6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280"/>
              </a:spcAft>
            </a:pPr>
            <a:r>
              <a:rPr lang="zh-TW" sz="1200">
                <a:solidFill>
                  <a:srgbClr val="FFFFFF"/>
                </a:solidFill>
                <a:latin typeface="MingLiU"/>
                <a:ea typeface="MingLiU"/>
              </a:rPr>
              <a:t>用疔</a:t>
            </a:r>
            <a:r>
              <a:rPr lang="en-US" sz="1200">
                <a:solidFill>
                  <a:srgbClr val="1270B3"/>
                </a:solidFill>
                <a:latin typeface="MingLiU"/>
              </a:rPr>
              <a:t>［</a:t>
            </a:r>
            <a:r>
              <a:rPr lang="zh-TW" sz="1200">
                <a:solidFill>
                  <a:srgbClr val="FFFFFF"/>
                </a:solidFill>
                <a:latin typeface="MingLiU"/>
                <a:ea typeface="MingLiU"/>
              </a:rPr>
              <a:t>固</a:t>
            </a:r>
            <a:r>
              <a:rPr lang="zh-TW" sz="1500">
                <a:solidFill>
                  <a:srgbClr val="FFFFFF"/>
                </a:solidFill>
                <a:latin typeface="Arial"/>
                <a:ea typeface="Arial"/>
              </a:rPr>
              <a:t>9 </a:t>
            </a:r>
            <a:r>
              <a:rPr lang="zh-TW" sz="1200">
                <a:solidFill>
                  <a:srgbClr val="3B8BCA"/>
                </a:solidFill>
                <a:latin typeface="MingLiU"/>
                <a:ea typeface="MingLiU"/>
              </a:rPr>
              <a:t>［夕</a:t>
            </a:r>
          </a:p>
          <a:p>
            <a:pPr indent="26670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用户数:</a:t>
            </a:r>
            <a:r>
              <a:rPr lang="zh-TW" b="1" sz="550">
                <a:solidFill>
                  <a:srgbClr val="FFFFFF"/>
                </a:solidFill>
                <a:latin typeface="Arial"/>
                <a:ea typeface="Arial"/>
              </a:rPr>
              <a:t>2/3492 </a:t>
            </a:r>
            <a:r>
              <a:rPr lang="en-US" b="1" sz="55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2" name=""/>
          <p:cNvSpPr/>
          <p:nvPr/>
        </p:nvSpPr>
        <p:spPr>
          <a:xfrm>
            <a:off x="5239512" y="6257544"/>
            <a:ext cx="1036320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桌面客户端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7543800" y="5445252"/>
            <a:ext cx="1184148" cy="201168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02336" y="242316"/>
            <a:ext cx="2807208" cy="960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solidFill>
                  <a:srgbClr val="01A79D"/>
                </a:solidFill>
                <a:latin typeface="MingLiU"/>
                <a:ea typeface="MingLiU"/>
              </a:rPr>
              <a:t>叵］</a:t>
            </a:r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4" name=""/>
          <p:cNvSpPr/>
          <p:nvPr/>
        </p:nvSpPr>
        <p:spPr>
          <a:xfrm>
            <a:off x="274320" y="2089404"/>
            <a:ext cx="662940" cy="214884"/>
          </a:xfrm>
          <a:prstGeom prst="rect">
            <a:avLst/>
          </a:prstGeom>
        </p:spPr>
        <p:txBody>
          <a:bodyPr lIns="0" tIns="0" rIns="0" bIns="0" wrap="none">
            <a:noAutofit/>
          </a:bodyPr>
          <a:p>
            <a:pPr algn="just"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回</a:t>
            </a:r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曰历日程</a:t>
            </a:r>
          </a:p>
        </p:txBody>
      </p:sp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246888" y="2409444"/>
          <a:ext cx="5061204" cy="3177540"/>
        </p:xfrm>
        <a:graphic>
          <a:graphicData uri="http://schemas.openxmlformats.org/drawingml/2006/table">
            <a:tbl>
              <a:tblPr/>
              <a:tblGrid>
                <a:gridCol w="937260"/>
                <a:gridCol w="525780"/>
                <a:gridCol w="589788"/>
                <a:gridCol w="928116"/>
                <a:gridCol w="640080"/>
                <a:gridCol w="758952"/>
                <a:gridCol w="681228"/>
              </a:tblGrid>
              <a:tr h="214884">
                <a:tc gridSpan="3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曰历 曰程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 row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solidFill>
                            <a:srgbClr val="068F03"/>
                          </a:solidFill>
                          <a:latin typeface="MingLiU"/>
                          <a:ea typeface="MingLiU"/>
                        </a:rPr>
                        <a:t>彳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下月  </a:t>
                      </a:r>
                      <a:r>
                        <a:rPr lang="zh-TW" sz="600">
                          <a:solidFill>
                            <a:srgbClr val="068F03"/>
                          </a:solidFill>
                          <a:latin typeface="MingLiU"/>
                          <a:ea typeface="MingLiU"/>
                        </a:rPr>
                        <a:t>剤</a:t>
                      </a:r>
                      <a:r>
                        <a:rPr lang="zh-TW" sz="1200">
                          <a:solidFill>
                            <a:srgbClr val="068F03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下年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en-US" b="1" sz="550">
                          <a:latin typeface="Arial"/>
                        </a:rPr>
                        <a:t>L!L </a:t>
                      </a:r>
                      <a:r>
                        <a:rPr lang="zh-TW" i="1" sz="600">
                          <a:latin typeface="MingLiU"/>
                          <a:ea typeface="MingLiU"/>
                        </a:rPr>
                        <a:t>% 天</a:t>
                      </a:r>
                    </a:p>
                  </a:txBody>
                  <a:tcPr marL="0" marR="0" marT="0" marB="0" anchor="b"/>
                </a:tc>
                <a:tc gridSpan="2" rowSpan="2"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600">
                          <a:solidFill>
                            <a:srgbClr val="068F03"/>
                          </a:solidFill>
                          <a:latin typeface="MingLiU"/>
                          <a:ea typeface="MingLiU"/>
                        </a:rPr>
                        <a:t>同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添加曰程</a:t>
                      </a:r>
                    </a:p>
                  </a:txBody>
                  <a:tcPr marL="0" marR="0" marT="0" marB="0" anchor="b"/>
                </a:tc>
                <a:tc hMerge="1" rowSpan="2"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05740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600">
                          <a:solidFill>
                            <a:srgbClr val="068F03"/>
                          </a:solidFill>
                          <a:latin typeface="MingLiU"/>
                          <a:ea typeface="MingLiU"/>
                        </a:rPr>
                        <a:t>附上年 幸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上月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600">
                          <a:latin typeface="MingLiU"/>
                          <a:ea typeface="MingLiU"/>
                        </a:rPr>
                        <a:t>—月 </a:t>
                      </a:r>
                      <a:r>
                        <a:rPr lang="en-US" sz="600">
                          <a:latin typeface="MingLiU"/>
                        </a:rPr>
                        <a:t>▼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b="1" sz="550">
                          <a:latin typeface="Arial"/>
                        </a:rPr>
                        <a:t>2Q1T </a:t>
                      </a:r>
                      <a:r>
                        <a:rPr lang="zh-TW" sz="900">
                          <a:latin typeface="MingLiU"/>
                          <a:ea typeface="MingLiU"/>
                        </a:rPr>
                        <a:t>专</a:t>
                      </a:r>
                    </a:p>
                  </a:txBody>
                  <a:tcPr marL="0" marR="0" marT="0" marB="0"/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 gridSpan="2" vMerge="1"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 hMerge="1" vMerge="1"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96012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周_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周二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600">
                          <a:latin typeface="MingLiU"/>
                          <a:ea typeface="MingLiU"/>
                        </a:rPr>
                        <a:t>周=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latin typeface="MingLiU"/>
                          <a:ea typeface="MingLiU"/>
                        </a:rPr>
                        <a:t>周四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latin typeface="MingLiU"/>
                          <a:ea typeface="MingLiU"/>
                        </a:rPr>
                        <a:t>周五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600">
                          <a:latin typeface="MingLiU"/>
                          <a:ea typeface="MingLiU"/>
                        </a:rPr>
                        <a:t>周六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zh-TW" sz="600">
                          <a:latin typeface="MingLiU"/>
                          <a:ea typeface="MingLiU"/>
                        </a:rPr>
                        <a:t>周曰</a:t>
                      </a:r>
                    </a:p>
                  </a:txBody>
                  <a:tcPr marL="0" marR="0" marT="0" marB="0"/>
                </a:tc>
              </a:tr>
              <a:tr h="416052"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>
                        <a:spcAft>
                          <a:spcPts val="210"/>
                        </a:spcAft>
                      </a:pPr>
                      <a:r>
                        <a:rPr lang="zh-TW" b="1" sz="550">
                          <a:latin typeface="Arial"/>
                          <a:ea typeface="Arial"/>
                        </a:rPr>
                        <a:t>1</a:t>
                      </a:r>
                    </a:p>
                    <a:p>
                      <a:pPr algn="ctr" indent="0">
                        <a:lnSpc>
                          <a:spcPts val="828"/>
                        </a:lnSpc>
                      </a:pPr>
                      <a:r>
                        <a:rPr lang="zh-TW" sz="600">
                          <a:latin typeface="MingLiU"/>
                          <a:ea typeface="MingLiU"/>
                        </a:rPr>
                        <a:t>初四 </a:t>
                      </a:r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黑人日元旦</a:t>
                      </a:r>
                    </a:p>
                  </a:txBody>
                  <a:tcPr marL="0" marR="0" marT="0" marB="0" anchor="ctr"/>
                </a:tc>
              </a:tr>
              <a:tr h="146304">
                <a:tc>
                  <a:txBody>
                    <a:bodyPr lIns="0" tIns="0" rIns="0" bIns="0">
                      <a:noAutofit/>
                    </a:bodyPr>
                    <a:p>
                      <a:pPr indent="330200"/>
                      <a:r>
                        <a:rPr lang="zh-TW" b="1" sz="550"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27000"/>
                      <a:r>
                        <a:rPr lang="zh-TW" b="1" sz="550"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b="1" sz="550"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DF1218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b="1" sz="550"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66700"/>
                      <a:r>
                        <a:rPr lang="zh-TW" b="1" sz="550"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b="1" sz="550"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265176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初五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初六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600">
                          <a:latin typeface="MingLiU"/>
                          <a:ea typeface="MingLiU"/>
                        </a:rPr>
                        <a:t>初七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小寒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latin typeface="MingLiU"/>
                          <a:ea typeface="MingLiU"/>
                        </a:rPr>
                        <a:t>初九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600">
                          <a:latin typeface="MingLiU"/>
                          <a:ea typeface="MingLiU"/>
                        </a:rPr>
                        <a:t>初十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en-US" b="1" sz="550">
                          <a:latin typeface="Arial"/>
                        </a:rPr>
                        <a:t>+—</a:t>
                      </a:r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 lIns="0" tIns="0" rIns="0" bIns="0">
                      <a:noAutofit/>
                    </a:bodyPr>
                    <a:p>
                      <a:pPr indent="330200"/>
                      <a:r>
                        <a:rPr lang="zh-TW" b="1" sz="550">
                          <a:latin typeface="Arial"/>
                          <a:ea typeface="Arial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b="1" sz="550"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CB8384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b="1" sz="550"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b="1" sz="550"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66700"/>
                      <a:r>
                        <a:rPr lang="zh-TW" b="1" sz="550">
                          <a:latin typeface="Arial"/>
                          <a:ea typeface="Arial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8036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十二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+三</a:t>
                      </a:r>
                    </a:p>
                  </a:txBody>
                  <a:tcPr marL="0" marR="0" marT="0" marB="0">
                    <a:solidFill>
                      <a:srgbClr val="CB8384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600">
                          <a:latin typeface="MingLiU"/>
                          <a:ea typeface="MingLiU"/>
                        </a:rPr>
                        <a:t>十四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latin typeface="MingLiU"/>
                          <a:ea typeface="MingLiU"/>
                        </a:rPr>
                        <a:t>+五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latin typeface="MingLiU"/>
                          <a:ea typeface="MingLiU"/>
                        </a:rPr>
                        <a:t>十六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600">
                          <a:latin typeface="MingLiU"/>
                          <a:ea typeface="MingLiU"/>
                        </a:rPr>
                        <a:t>+七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en-US" b="1" sz="550">
                          <a:latin typeface="Arial"/>
                        </a:rPr>
                        <a:t>+A</a:t>
                      </a:r>
                    </a:p>
                  </a:txBody>
                  <a:tcPr marL="0" marR="0" marT="0" marB="0"/>
                </a:tc>
              </a:tr>
              <a:tr h="128016"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b="1" sz="550">
                          <a:latin typeface="Arial"/>
                          <a:ea typeface="Arial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b="1" sz="550">
                          <a:latin typeface="Arial"/>
                          <a:ea typeface="Arial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b="1" sz="550">
                          <a:solidFill>
                            <a:srgbClr val="DF1218"/>
                          </a:solidFill>
                          <a:latin typeface="Arial"/>
                          <a:ea typeface="Arial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66700"/>
                      <a:r>
                        <a:rPr lang="zh-TW" b="1" sz="550">
                          <a:latin typeface="Arial"/>
                          <a:ea typeface="Arial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latin typeface="Arial"/>
                          <a:ea typeface="Arial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214884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+九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二+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600">
                          <a:latin typeface="MingLiU"/>
                          <a:ea typeface="MingLiU"/>
                        </a:rPr>
                        <a:t>廿_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latin typeface="MingLiU"/>
                          <a:ea typeface="MingLiU"/>
                        </a:rPr>
                        <a:t>廿二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丈寒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小年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zh-TW" sz="600">
                          <a:latin typeface="MingLiU"/>
                          <a:ea typeface="MingLiU"/>
                        </a:rPr>
                        <a:t>廿五</a:t>
                      </a:r>
                    </a:p>
                  </a:txBody>
                  <a:tcPr marL="0" marR="0" marT="0" marB="0"/>
                </a:tc>
              </a:tr>
              <a:tr h="192024">
                <a:tc>
                  <a:txBody>
                    <a:bodyPr lIns="0" tIns="0" rIns="0" bIns="0">
                      <a:noAutofit/>
                    </a:bodyPr>
                    <a:p>
                      <a:pPr indent="330200"/>
                      <a:r>
                        <a:rPr lang="zh-TW" b="1" sz="550">
                          <a:latin typeface="Arial"/>
                          <a:ea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b="1" sz="550">
                          <a:latin typeface="Arial"/>
                          <a:ea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b="1" sz="550">
                          <a:latin typeface="Arial"/>
                          <a:ea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b="1" sz="550">
                          <a:latin typeface="Arial"/>
                          <a:ea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66700"/>
                      <a:r>
                        <a:rPr lang="zh-TW" b="1" sz="550">
                          <a:solidFill>
                            <a:srgbClr val="DF1218"/>
                          </a:solidFill>
                          <a:latin typeface="Arial"/>
                          <a:ea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latin typeface="Arial"/>
                          <a:ea typeface="Arial"/>
                        </a:rPr>
                        <a:t>29</a:t>
                      </a:r>
                    </a:p>
                  </a:txBody>
                  <a:tcPr marL="0" marR="0" marT="0" marB="0" anchor="b"/>
                </a:tc>
              </a:tr>
              <a:tr h="269748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廿六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廿七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CN" sz="600">
                          <a:latin typeface="MingLiU"/>
                          <a:ea typeface="MingLiU"/>
                        </a:rPr>
                        <a:t>廿八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latin typeface="MingLiU"/>
                          <a:ea typeface="MingLiU"/>
                        </a:rPr>
                        <a:t>廿九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除夕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春节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>
                        <a:lnSpc>
                          <a:spcPts val="828"/>
                        </a:lnSpc>
                      </a:pPr>
                      <a:r>
                        <a:rPr lang="zh-TW" sz="600">
                          <a:latin typeface="MingLiU"/>
                          <a:ea typeface="MingLiU"/>
                        </a:rPr>
                        <a:t>初二 </a:t>
                      </a:r>
                      <a:r>
                        <a:rPr lang="zh-TW" sz="6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世界麻风曰</a:t>
                      </a:r>
                    </a:p>
                  </a:txBody>
                  <a:tcPr marL="0" marR="0" marT="0" marB="0"/>
                </a:tc>
              </a:tr>
              <a:tr h="146304">
                <a:tc>
                  <a:txBody>
                    <a:bodyPr lIns="0" tIns="0" rIns="0" bIns="0">
                      <a:noAutofit/>
                    </a:bodyPr>
                    <a:p>
                      <a:pPr indent="330200"/>
                      <a:r>
                        <a:rPr lang="zh-TW" b="1" sz="550">
                          <a:latin typeface="Arial"/>
                          <a:ea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88900"/>
                      <a:r>
                        <a:rPr lang="zh-TW" b="1" sz="550">
                          <a:latin typeface="Arial"/>
                          <a:ea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</a:tr>
              <a:tr h="288036"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600">
                          <a:latin typeface="MingLiU"/>
                          <a:ea typeface="MingLiU"/>
                        </a:rPr>
                        <a:t>初三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CN" sz="600">
                          <a:latin typeface="MingLiU"/>
                          <a:ea typeface="MingLiU"/>
                        </a:rPr>
                        <a:t>初四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169164">
                <a:tc gridSpan="7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"/>
          <p:cNvSpPr/>
          <p:nvPr/>
        </p:nvSpPr>
        <p:spPr>
          <a:xfrm>
            <a:off x="5646420" y="2093976"/>
            <a:ext cx="672084" cy="210312"/>
          </a:xfrm>
          <a:prstGeom prst="rect">
            <a:avLst/>
          </a:prstGeom>
          <a:solidFill>
            <a:srgbClr val="1473B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圍 </a:t>
            </a:r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消</a:t>
            </a:r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息盒子</a:t>
            </a:r>
          </a:p>
        </p:txBody>
      </p:sp>
      <p:sp>
        <p:nvSpPr>
          <p:cNvPr id="7" name=""/>
          <p:cNvSpPr/>
          <p:nvPr/>
        </p:nvSpPr>
        <p:spPr>
          <a:xfrm>
            <a:off x="5687568" y="2409444"/>
            <a:ext cx="502920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未读消息记录</a:t>
            </a:r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5838444" y="2601468"/>
          <a:ext cx="3483864" cy="1275588"/>
        </p:xfrm>
        <a:graphic>
          <a:graphicData uri="http://schemas.openxmlformats.org/drawingml/2006/table">
            <a:tbl>
              <a:tblPr/>
              <a:tblGrid>
                <a:gridCol w="493776"/>
                <a:gridCol w="1979676"/>
                <a:gridCol w="662940"/>
                <a:gridCol w="347472"/>
              </a:tblGrid>
              <a:tr h="40690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系统广播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>
                        <a:lnSpc>
                          <a:spcPts val="864"/>
                        </a:lnSpc>
                      </a:pPr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紧急程度:晋通</a:t>
                      </a:r>
                    </a:p>
                    <a:p>
                      <a:pPr marL="116400" indent="0">
                        <a:lnSpc>
                          <a:spcPts val="864"/>
                        </a:lnSpc>
                      </a:pPr>
                      <a:r>
                        <a:rPr lang="zh-TW" sz="600">
                          <a:latin typeface="MingLiU"/>
                          <a:ea typeface="MingLiU"/>
                        </a:rPr>
                        <a:t>标题：</a:t>
                      </a:r>
                      <a:r>
                        <a:rPr lang="zh-CN" sz="600">
                          <a:latin typeface="MingLiU"/>
                          <a:ea typeface="MingLiU"/>
                        </a:rPr>
                        <a:t>［勤】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刘超的考勤单-病假 </a:t>
                      </a:r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查看 忽略</a:t>
                      </a:r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b="1" sz="550">
                          <a:latin typeface="Arial"/>
                        </a:rPr>
                        <a:t>2017-01-0^ 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15:28:30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系统广播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/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紧急.程度:昔通</a:t>
                      </a:r>
                    </a:p>
                    <a:p>
                      <a:pPr indent="152400"/>
                      <a:r>
                        <a:rPr lang="zh-TW" sz="600">
                          <a:latin typeface="MingLiU"/>
                          <a:ea typeface="MingLiU"/>
                        </a:rPr>
                        <a:t>标题</a:t>
                      </a:r>
                      <a:r>
                        <a:rPr lang="zh-TW" b="1" sz="650">
                          <a:latin typeface="SimSun"/>
                          <a:ea typeface="SimSun"/>
                        </a:rPr>
                        <a:t>：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1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函】工作联络函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1712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口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161219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。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1</a:t>
                      </a:r>
                    </a:p>
                    <a:p>
                      <a:pPr indent="152400"/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查看 忽略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b="1" sz="550">
                          <a:latin typeface="Arial"/>
                        </a:rPr>
                        <a:t>2017-01-09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0"/>
                      <a:r>
                        <a:rPr lang="zh-TW" b="1" sz="550">
                          <a:latin typeface="Arial"/>
                          <a:ea typeface="Arial"/>
                        </a:rPr>
                        <a:t>15:28:30</a:t>
                      </a:r>
                    </a:p>
                  </a:txBody>
                  <a:tcPr marL="0" marR="0" marT="0" marB="0" anchor="ctr"/>
                </a:tc>
              </a:tr>
              <a:tr h="411480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系统广播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52400">
                        <a:lnSpc>
                          <a:spcPts val="936"/>
                        </a:lnSpc>
                      </a:pPr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紧急程度:晋通</a:t>
                      </a:r>
                    </a:p>
                    <a:p>
                      <a:pPr marL="116400" indent="0">
                        <a:lnSpc>
                          <a:spcPts val="936"/>
                        </a:lnSpc>
                      </a:pPr>
                      <a:r>
                        <a:rPr lang="zh-TW" sz="600">
                          <a:latin typeface="MingLiU"/>
                          <a:ea typeface="MingLiU"/>
                        </a:rPr>
                        <a:t>标题：</a:t>
                      </a:r>
                      <a:r>
                        <a:rPr lang="en-US" b="1" sz="550">
                          <a:latin typeface="Arial"/>
                        </a:rPr>
                        <a:t>t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会纪发】会议纪要发布</a:t>
                      </a:r>
                      <a:r>
                        <a:rPr lang="en-US" b="1" sz="550">
                          <a:latin typeface="Arial"/>
                        </a:rPr>
                        <a:t>1T120161215CH </a:t>
                      </a:r>
                      <a:r>
                        <a:rPr lang="zh-TW" sz="6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查看 忽略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b="1" sz="550">
                          <a:latin typeface="Arial"/>
                        </a:rPr>
                        <a:t>2017-01-09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0"/>
                      <a:r>
                        <a:rPr lang="zh-TW" b="1" sz="550">
                          <a:latin typeface="Arial"/>
                          <a:ea typeface="Arial"/>
                        </a:rPr>
                        <a:t>15:28:30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"/>
          <p:cNvSpPr/>
          <p:nvPr/>
        </p:nvSpPr>
        <p:spPr>
          <a:xfrm>
            <a:off x="5838444" y="3982212"/>
            <a:ext cx="1426464" cy="3566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611700" indent="0"/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紧急程度:普通</a:t>
            </a:r>
          </a:p>
          <a:p>
            <a:pPr marL="611700" indent="0"/>
            <a:r>
              <a:rPr lang="zh-TW" sz="600">
                <a:latin typeface="MingLiU"/>
                <a:ea typeface="MingLiU"/>
              </a:rPr>
              <a:t>标题：【单】则试</a:t>
            </a:r>
            <a:r>
              <a:rPr lang="zh-TW" b="1" sz="550">
                <a:latin typeface="Arial"/>
                <a:ea typeface="Arial"/>
              </a:rPr>
              <a:t>1</a:t>
            </a:r>
            <a:r>
              <a:rPr lang="zh-TW" sz="600">
                <a:latin typeface="MingLiU"/>
                <a:ea typeface="MingLiU"/>
              </a:rPr>
              <a:t>皿</a:t>
            </a:r>
          </a:p>
          <a:p>
            <a:pPr indent="0"/>
            <a:r>
              <a:rPr lang="zh-TW" sz="600">
                <a:latin typeface="MingLiU"/>
                <a:ea typeface="MingLiU"/>
              </a:rPr>
              <a:t>系统广播    </a:t>
            </a:r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查看 忽略</a:t>
            </a:r>
          </a:p>
        </p:txBody>
      </p:sp>
      <p:sp>
        <p:nvSpPr>
          <p:cNvPr id="10" name=""/>
          <p:cNvSpPr/>
          <p:nvPr/>
        </p:nvSpPr>
        <p:spPr>
          <a:xfrm>
            <a:off x="11301984" y="3927348"/>
            <a:ext cx="150876" cy="150876"/>
          </a:xfrm>
          <a:prstGeom prst="rect">
            <a:avLst/>
          </a:prstGeom>
          <a:solidFill>
            <a:srgbClr val="1876B9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20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11" name=""/>
          <p:cNvSpPr/>
          <p:nvPr/>
        </p:nvSpPr>
        <p:spPr>
          <a:xfrm>
            <a:off x="9244584" y="4050792"/>
            <a:ext cx="717804" cy="150876"/>
          </a:xfrm>
          <a:prstGeom prst="rect">
            <a:avLst/>
          </a:prstGeom>
          <a:solidFill>
            <a:srgbClr val="116EB2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蔼席统消</a:t>
            </a:r>
          </a:p>
        </p:txBody>
      </p:sp>
      <p:sp>
        <p:nvSpPr>
          <p:cNvPr id="12" name=""/>
          <p:cNvSpPr/>
          <p:nvPr/>
        </p:nvSpPr>
        <p:spPr>
          <a:xfrm>
            <a:off x="8558784" y="4114800"/>
            <a:ext cx="150876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solidFill>
                  <a:srgbClr val="15438C"/>
                </a:solidFill>
                <a:latin typeface="Arial"/>
                <a:ea typeface="Arial"/>
              </a:rPr>
              <a:t>2011</a:t>
            </a:r>
          </a:p>
        </p:txBody>
      </p:sp>
      <p:sp>
        <p:nvSpPr>
          <p:cNvPr id="13" name=""/>
          <p:cNvSpPr/>
          <p:nvPr/>
        </p:nvSpPr>
        <p:spPr>
          <a:xfrm>
            <a:off x="5838444" y="4681728"/>
            <a:ext cx="347472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系统广播</a:t>
            </a:r>
          </a:p>
        </p:txBody>
      </p:sp>
      <p:sp>
        <p:nvSpPr>
          <p:cNvPr id="14" name=""/>
          <p:cNvSpPr/>
          <p:nvPr/>
        </p:nvSpPr>
        <p:spPr>
          <a:xfrm>
            <a:off x="6483096" y="4443984"/>
            <a:ext cx="781812" cy="347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紧急程度:普通</a:t>
            </a:r>
          </a:p>
          <a:p>
            <a:pPr indent="0"/>
            <a:r>
              <a:rPr lang="zh-TW" sz="600">
                <a:latin typeface="MingLiU"/>
                <a:ea typeface="MingLiU"/>
              </a:rPr>
              <a:t>标题：</a:t>
            </a:r>
            <a:r>
              <a:rPr lang="en-US" b="1" sz="550">
                <a:latin typeface="Arial"/>
              </a:rPr>
              <a:t>t</a:t>
            </a:r>
            <a:r>
              <a:rPr lang="zh-TW" sz="600">
                <a:latin typeface="MingLiU"/>
                <a:ea typeface="MingLiU"/>
              </a:rPr>
              <a:t>单】删试</a:t>
            </a:r>
            <a:r>
              <a:rPr lang="zh-TW" b="1" sz="550">
                <a:latin typeface="Arial"/>
                <a:ea typeface="Arial"/>
              </a:rPr>
              <a:t>1115</a:t>
            </a:r>
          </a:p>
          <a:p>
            <a:pPr indent="0"/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查看 忽略</a:t>
            </a:r>
          </a:p>
        </p:txBody>
      </p:sp>
      <p:sp>
        <p:nvSpPr>
          <p:cNvPr id="15" name=""/>
          <p:cNvSpPr/>
          <p:nvPr/>
        </p:nvSpPr>
        <p:spPr>
          <a:xfrm>
            <a:off x="8540496" y="4576572"/>
            <a:ext cx="178308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latin typeface="Arial"/>
                <a:ea typeface="Arial"/>
              </a:rPr>
              <a:t>2017</a:t>
            </a:r>
          </a:p>
        </p:txBody>
      </p:sp>
      <p:sp>
        <p:nvSpPr>
          <p:cNvPr id="16" name=""/>
          <p:cNvSpPr/>
          <p:nvPr/>
        </p:nvSpPr>
        <p:spPr>
          <a:xfrm>
            <a:off x="8883396" y="4526280"/>
            <a:ext cx="1330452" cy="1508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15438C"/>
                </a:solidFill>
                <a:latin typeface="MingLiU"/>
                <a:ea typeface="MingLiU"/>
              </a:rPr>
              <a:t>您收到</a:t>
            </a:r>
            <a:r>
              <a:rPr lang="zh-TW" b="1" sz="550">
                <a:solidFill>
                  <a:srgbClr val="4B687B"/>
                </a:solidFill>
                <a:latin typeface="Arial"/>
                <a:ea typeface="Arial"/>
              </a:rPr>
              <a:t>27</a:t>
            </a:r>
            <a:r>
              <a:rPr lang="zh-TW" sz="900">
                <a:solidFill>
                  <a:srgbClr val="15438C"/>
                </a:solidFill>
                <a:latin typeface="MingLiU"/>
                <a:ea typeface="MingLiU"/>
              </a:rPr>
              <a:t>条离线系统消息!</a:t>
            </a:r>
          </a:p>
        </p:txBody>
      </p:sp>
      <p:sp>
        <p:nvSpPr>
          <p:cNvPr id="17" name=""/>
          <p:cNvSpPr/>
          <p:nvPr/>
        </p:nvSpPr>
        <p:spPr>
          <a:xfrm>
            <a:off x="5641848" y="5445252"/>
            <a:ext cx="950976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忽略本页跳转至第</a:t>
            </a:r>
            <a:r>
              <a:rPr lang="zh-TW" b="1" sz="550">
                <a:latin typeface="Arial"/>
                <a:ea typeface="Arial"/>
              </a:rPr>
              <a:t>1</a:t>
            </a:r>
          </a:p>
        </p:txBody>
      </p:sp>
      <p:sp>
        <p:nvSpPr>
          <p:cNvPr id="18" name=""/>
          <p:cNvSpPr/>
          <p:nvPr/>
        </p:nvSpPr>
        <p:spPr>
          <a:xfrm>
            <a:off x="6775704" y="5486400"/>
            <a:ext cx="109728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50">
                <a:latin typeface="MingLiU"/>
                <a:ea typeface="MingLiU"/>
              </a:rPr>
              <a:t>页</a:t>
            </a:r>
          </a:p>
        </p:txBody>
      </p:sp>
      <p:sp>
        <p:nvSpPr>
          <p:cNvPr id="19" name=""/>
          <p:cNvSpPr/>
          <p:nvPr/>
        </p:nvSpPr>
        <p:spPr>
          <a:xfrm>
            <a:off x="6958584" y="5481828"/>
            <a:ext cx="502920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第</a:t>
            </a:r>
            <a:r>
              <a:rPr lang="zh-TW" b="1" sz="550">
                <a:latin typeface="Arial"/>
                <a:ea typeface="Arial"/>
              </a:rPr>
              <a:t>1</a:t>
            </a:r>
            <a:r>
              <a:rPr lang="zh-TW" sz="600">
                <a:latin typeface="MingLiU"/>
                <a:ea typeface="MingLiU"/>
              </a:rPr>
              <a:t>页/共</a:t>
            </a:r>
            <a:r>
              <a:rPr lang="zh-TW" b="1" sz="550">
                <a:latin typeface="Arial"/>
                <a:ea typeface="Arial"/>
              </a:rPr>
              <a:t>14</a:t>
            </a:r>
            <a:r>
              <a:rPr lang="zh-TW" sz="600">
                <a:latin typeface="MingLiU"/>
                <a:ea typeface="MingLiU"/>
              </a:rPr>
              <a:t>页</a:t>
            </a:r>
          </a:p>
        </p:txBody>
      </p:sp>
      <p:sp>
        <p:nvSpPr>
          <p:cNvPr id="20" name=""/>
          <p:cNvSpPr/>
          <p:nvPr/>
        </p:nvSpPr>
        <p:spPr>
          <a:xfrm>
            <a:off x="5239512" y="6259068"/>
            <a:ext cx="1037844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桌面客户端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202076" y="1530849"/>
            <a:ext cx="2267164" cy="3996647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606229" y="3215811"/>
            <a:ext cx="2246615" cy="2291137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7469312" y="2044557"/>
            <a:ext cx="729465" cy="198291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8407685" y="2000035"/>
            <a:ext cx="2140449" cy="1660989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8479604" y="4024044"/>
            <a:ext cx="910975" cy="81508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9572089" y="4024044"/>
            <a:ext cx="914400" cy="815084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1568521" y="452062"/>
            <a:ext cx="1637016" cy="4315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9" name=""/>
          <p:cNvSpPr/>
          <p:nvPr/>
        </p:nvSpPr>
        <p:spPr>
          <a:xfrm>
            <a:off x="3633626" y="1544548"/>
            <a:ext cx="2219218" cy="154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650">
                <a:latin typeface="Arial"/>
              </a:rPr>
              <a:t>“U</a:t>
            </a:r>
            <a:r>
              <a:rPr lang="zh-TW" sz="650">
                <a:latin typeface="MingLiU"/>
                <a:ea typeface="MingLiU"/>
              </a:rPr>
              <a:t>中国联通</a:t>
            </a:r>
            <a:r>
              <a:rPr lang="en-US" sz="650">
                <a:latin typeface="Arial"/>
              </a:rPr>
              <a:t>4G </a:t>
            </a:r>
            <a:r>
              <a:rPr lang="zh-TW" sz="650">
                <a:latin typeface="Arial"/>
                <a:ea typeface="Arial"/>
              </a:rPr>
              <a:t>14</a:t>
            </a:r>
            <a:r>
              <a:rPr lang="zh-TW" sz="750">
                <a:latin typeface="SimSun"/>
                <a:ea typeface="SimSun"/>
              </a:rPr>
              <a:t>：</a:t>
            </a:r>
            <a:r>
              <a:rPr lang="zh-TW" sz="650">
                <a:latin typeface="Arial"/>
                <a:ea typeface="Arial"/>
              </a:rPr>
              <a:t>44     </a:t>
            </a:r>
            <a:r>
              <a:rPr lang="zh-TW" sz="750">
                <a:latin typeface="SimSun"/>
                <a:ea typeface="SimSun"/>
              </a:rPr>
              <a:t>⑧</a:t>
            </a:r>
            <a:r>
              <a:rPr lang="en-US" sz="650">
                <a:latin typeface="Arial"/>
              </a:rPr>
              <a:t>• </a:t>
            </a:r>
            <a:r>
              <a:rPr lang="zh-TW" sz="650">
                <a:latin typeface="Arial"/>
                <a:ea typeface="Arial"/>
              </a:rPr>
              <a:t>39%</a:t>
            </a:r>
            <a:r>
              <a:rPr lang="zh-TW" sz="650">
                <a:latin typeface="MingLiU"/>
                <a:ea typeface="MingLiU"/>
              </a:rPr>
              <a:t>叵</a:t>
            </a:r>
            <a:r>
              <a:rPr lang="zh-TW" sz="650">
                <a:solidFill>
                  <a:srgbClr val="4B687B"/>
                </a:solidFill>
                <a:latin typeface="MingLiU"/>
                <a:ea typeface="MingLiU"/>
              </a:rPr>
              <a:t>二</a:t>
            </a:r>
            <a:r>
              <a:rPr lang="zh-TW" sz="650">
                <a:solidFill>
                  <a:srgbClr val="4B687B"/>
                </a:solidFill>
                <a:latin typeface="Arial"/>
                <a:ea typeface="Arial"/>
              </a:rPr>
              <a:t>I</a:t>
            </a:r>
            <a:r>
              <a:rPr lang="zh-TW" sz="750">
                <a:solidFill>
                  <a:srgbClr val="4B687B"/>
                </a:solidFill>
                <a:latin typeface="SimSun"/>
                <a:ea typeface="SimSun"/>
              </a:rPr>
              <a:t>，</a:t>
            </a:r>
          </a:p>
        </p:txBody>
      </p:sp>
      <p:sp>
        <p:nvSpPr>
          <p:cNvPr id="10" name=""/>
          <p:cNvSpPr/>
          <p:nvPr/>
        </p:nvSpPr>
        <p:spPr>
          <a:xfrm>
            <a:off x="3938426" y="2205519"/>
            <a:ext cx="1113034" cy="160961"/>
          </a:xfrm>
          <a:prstGeom prst="rect">
            <a:avLst/>
          </a:prstGeom>
          <a:solidFill>
            <a:srgbClr val="8993A4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国美家美生活美</a:t>
            </a:r>
          </a:p>
        </p:txBody>
      </p:sp>
      <p:sp>
        <p:nvSpPr>
          <p:cNvPr id="11" name=""/>
          <p:cNvSpPr/>
          <p:nvPr/>
        </p:nvSpPr>
        <p:spPr>
          <a:xfrm>
            <a:off x="3924728" y="2438400"/>
            <a:ext cx="1722633" cy="462337"/>
          </a:xfrm>
          <a:prstGeom prst="rect">
            <a:avLst/>
          </a:prstGeom>
          <a:solidFill>
            <a:srgbClr val="8B8A97"/>
          </a:solidFill>
        </p:spPr>
        <p:txBody>
          <a:bodyPr lIns="0" tIns="0" rIns="0" bIns="0">
            <a:noAutofit/>
          </a:bodyPr>
          <a:p>
            <a:pPr indent="0">
              <a:lnSpc>
                <a:spcPts val="782"/>
              </a:lnSpc>
            </a:pP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国美已从単一电器经骂为国，扩展到国経上家</a:t>
            </a:r>
            <a:r>
              <a:rPr lang="en-US" sz="500">
                <a:solidFill>
                  <a:srgbClr val="FFFFFF"/>
                </a:solidFill>
                <a:latin typeface="MingLiU"/>
              </a:rPr>
              <a:t>•</a:t>
            </a: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生活”南 产品+圏卷整体解决方案提供商。</a:t>
            </a:r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2018</a:t>
            </a: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年，国类踱聚依 家电+家裝*家居+家服务+家金融业务，.完成市场培育， 力争逬入成城期</a:t>
            </a:r>
            <a:r>
              <a:rPr lang="zh-TW" sz="700">
                <a:solidFill>
                  <a:srgbClr val="FFFFFF"/>
                </a:solidFill>
                <a:latin typeface="SimSun"/>
                <a:ea typeface="SimSun"/>
              </a:rPr>
              <a:t>，</a:t>
            </a:r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:</a:t>
            </a:r>
            <a:r>
              <a:rPr lang="zh-TW" sz="700">
                <a:solidFill>
                  <a:srgbClr val="FFFFFF"/>
                </a:solidFill>
                <a:latin typeface="SimSun"/>
                <a:ea typeface="SimSun"/>
              </a:rPr>
              <a:t>・</a:t>
            </a:r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20</a:t>
            </a: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彳</a:t>
            </a:r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9</a:t>
            </a: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年开始拓展到全品类和全行业。</a:t>
            </a:r>
          </a:p>
        </p:txBody>
      </p:sp>
      <p:sp>
        <p:nvSpPr>
          <p:cNvPr id="12" name=""/>
          <p:cNvSpPr/>
          <p:nvPr/>
        </p:nvSpPr>
        <p:spPr>
          <a:xfrm>
            <a:off x="6037779" y="1551397"/>
            <a:ext cx="2219218" cy="1164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650">
                <a:latin typeface="MingLiU"/>
              </a:rPr>
              <a:t>・■"</a:t>
            </a: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中国联通 </a:t>
            </a:r>
            <a:r>
              <a:rPr lang="en-US" sz="650">
                <a:solidFill>
                  <a:srgbClr val="1C2934"/>
                </a:solidFill>
                <a:latin typeface="Arial"/>
              </a:rPr>
              <a:t>4G </a:t>
            </a:r>
            <a:r>
              <a:rPr lang="en-US" sz="650">
                <a:latin typeface="Arial"/>
              </a:rPr>
              <a:t>14</a:t>
            </a:r>
            <a:r>
              <a:rPr lang="en-US" sz="750">
                <a:latin typeface="SimSun"/>
              </a:rPr>
              <a:t>：</a:t>
            </a:r>
            <a:r>
              <a:rPr lang="en-US" sz="650">
                <a:latin typeface="Arial"/>
              </a:rPr>
              <a:t>49      ® © 38%SZJ</a:t>
            </a:r>
            <a:r>
              <a:rPr lang="en-US" baseline="30000" sz="650">
                <a:latin typeface="Arial"/>
              </a:rPr>
              <a:t>,</a:t>
            </a:r>
          </a:p>
        </p:txBody>
      </p:sp>
      <p:sp>
        <p:nvSpPr>
          <p:cNvPr id="13" name=""/>
          <p:cNvSpPr/>
          <p:nvPr/>
        </p:nvSpPr>
        <p:spPr>
          <a:xfrm>
            <a:off x="6058328" y="1739757"/>
            <a:ext cx="1318516" cy="181510"/>
          </a:xfrm>
          <a:prstGeom prst="rect">
            <a:avLst/>
          </a:prstGeom>
          <a:solidFill>
            <a:srgbClr val="478CEC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＜首页    国美新闻</a:t>
            </a:r>
          </a:p>
        </p:txBody>
      </p:sp>
      <p:sp>
        <p:nvSpPr>
          <p:cNvPr id="14" name=""/>
          <p:cNvSpPr/>
          <p:nvPr/>
        </p:nvSpPr>
        <p:spPr>
          <a:xfrm>
            <a:off x="6072026" y="2137024"/>
            <a:ext cx="1304818" cy="417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98"/>
              </a:lnSpc>
              <a:spcAft>
                <a:spcPts val="420"/>
              </a:spcAft>
            </a:pPr>
            <a:r>
              <a:rPr lang="zh-TW" b="1" sz="750">
                <a:latin typeface="MingLiU"/>
                <a:ea typeface="MingLiU"/>
              </a:rPr>
              <a:t>央视讲述国美故事：</a:t>
            </a:r>
            <a:r>
              <a:rPr lang="zh-TW" sz="1200">
                <a:latin typeface="Times New Roman"/>
                <a:ea typeface="Times New Roman"/>
              </a:rPr>
              <a:t>31</a:t>
            </a:r>
            <a:r>
              <a:rPr lang="zh-TW" b="1" sz="750">
                <a:latin typeface="MingLiU"/>
                <a:ea typeface="MingLiU"/>
              </a:rPr>
              <a:t>年的 变与不变</a:t>
            </a:r>
          </a:p>
          <a:p>
            <a:pPr indent="0"/>
            <a:r>
              <a:rPr lang="en-US" b="1" sz="550">
                <a:latin typeface="Arial"/>
              </a:rPr>
              <a:t>2018-03-09 </a:t>
            </a:r>
            <a:r>
              <a:rPr lang="zh-TW" b="1" sz="550">
                <a:latin typeface="Arial"/>
                <a:ea typeface="Arial"/>
              </a:rPr>
              <a:t>16:31:48</a:t>
            </a:r>
          </a:p>
        </p:txBody>
      </p:sp>
      <p:sp>
        <p:nvSpPr>
          <p:cNvPr id="15" name=""/>
          <p:cNvSpPr/>
          <p:nvPr/>
        </p:nvSpPr>
        <p:spPr>
          <a:xfrm>
            <a:off x="6068602" y="2835667"/>
            <a:ext cx="1328791" cy="421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025"/>
              </a:lnSpc>
              <a:spcAft>
                <a:spcPts val="420"/>
              </a:spcAft>
            </a:pPr>
            <a:r>
              <a:rPr lang="zh-TW" b="1" sz="750">
                <a:latin typeface="MingLiU"/>
                <a:ea typeface="MingLiU"/>
              </a:rPr>
              <a:t>杜鹃女士入选</a:t>
            </a:r>
            <a:r>
              <a:rPr lang="zh-TW" sz="1200">
                <a:latin typeface="Times New Roman"/>
                <a:ea typeface="Times New Roman"/>
              </a:rPr>
              <a:t>2018</a:t>
            </a:r>
            <a:r>
              <a:rPr lang="zh-TW" b="1" sz="750">
                <a:latin typeface="MingLiU"/>
                <a:ea typeface="MingLiU"/>
              </a:rPr>
              <a:t>福布斯中 国最杰出商界女性排行榜</a:t>
            </a:r>
          </a:p>
          <a:p>
            <a:pPr indent="0"/>
            <a:r>
              <a:rPr lang="en-US" b="1" sz="550">
                <a:latin typeface="Arial"/>
              </a:rPr>
              <a:t>2018-03-01 </a:t>
            </a:r>
            <a:r>
              <a:rPr lang="zh-TW" b="1" sz="550">
                <a:latin typeface="Arial"/>
                <a:ea typeface="Arial"/>
              </a:rPr>
              <a:t>10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23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16</a:t>
            </a:r>
          </a:p>
        </p:txBody>
      </p:sp>
      <p:sp>
        <p:nvSpPr>
          <p:cNvPr id="16" name=""/>
          <p:cNvSpPr/>
          <p:nvPr/>
        </p:nvSpPr>
        <p:spPr>
          <a:xfrm>
            <a:off x="6068602" y="3537734"/>
            <a:ext cx="1308242" cy="4212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71"/>
              </a:lnSpc>
              <a:spcAft>
                <a:spcPts val="420"/>
              </a:spcAft>
            </a:pPr>
            <a:r>
              <a:rPr lang="zh-TW" b="1" sz="750">
                <a:latin typeface="MingLiU"/>
                <a:ea typeface="MingLiU"/>
              </a:rPr>
              <a:t>杜鹃女士新春寄语：一年之 计在于春，在春天里昂扬发</a:t>
            </a:r>
          </a:p>
          <a:p>
            <a:pPr indent="0"/>
            <a:r>
              <a:rPr lang="en-US" b="1" sz="550">
                <a:latin typeface="Arial"/>
              </a:rPr>
              <a:t>2018-02-16 </a:t>
            </a:r>
            <a:r>
              <a:rPr lang="zh-TW" b="1" sz="550">
                <a:latin typeface="Arial"/>
                <a:ea typeface="Arial"/>
              </a:rPr>
              <a:t>10:41:57</a:t>
            </a:r>
          </a:p>
        </p:txBody>
      </p:sp>
      <p:sp>
        <p:nvSpPr>
          <p:cNvPr id="17" name=""/>
          <p:cNvSpPr/>
          <p:nvPr/>
        </p:nvSpPr>
        <p:spPr>
          <a:xfrm>
            <a:off x="6068602" y="4236377"/>
            <a:ext cx="2109627" cy="421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98"/>
              </a:lnSpc>
              <a:spcAft>
                <a:spcPts val="420"/>
              </a:spcAft>
            </a:pPr>
            <a:r>
              <a:rPr lang="zh-TW" b="1" sz="750">
                <a:latin typeface="MingLiU"/>
                <a:ea typeface="MingLiU"/>
              </a:rPr>
              <a:t>互联赋能共生未来：国美控股集团</a:t>
            </a:r>
            <a:r>
              <a:rPr lang="zh-TW" sz="1200">
                <a:latin typeface="Times New Roman"/>
                <a:ea typeface="Times New Roman"/>
              </a:rPr>
              <a:t>2018</a:t>
            </a:r>
            <a:r>
              <a:rPr lang="zh-TW" b="1" sz="750">
                <a:latin typeface="MingLiU"/>
                <a:ea typeface="MingLiU"/>
              </a:rPr>
              <a:t>年战 略工作会圆满举行</a:t>
            </a:r>
          </a:p>
          <a:p>
            <a:pPr indent="0"/>
            <a:r>
              <a:rPr lang="en-US" b="1" sz="550">
                <a:latin typeface="Arial"/>
              </a:rPr>
              <a:t>2018-01-31 </a:t>
            </a:r>
            <a:r>
              <a:rPr lang="zh-TW" b="1" sz="550">
                <a:latin typeface="Arial"/>
                <a:ea typeface="Arial"/>
              </a:rPr>
              <a:t>09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19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10</a:t>
            </a:r>
          </a:p>
        </p:txBody>
      </p:sp>
      <p:sp>
        <p:nvSpPr>
          <p:cNvPr id="18" name=""/>
          <p:cNvSpPr/>
          <p:nvPr/>
        </p:nvSpPr>
        <p:spPr>
          <a:xfrm>
            <a:off x="6068602" y="4938444"/>
            <a:ext cx="1332215" cy="4212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025"/>
              </a:lnSpc>
              <a:spcAft>
                <a:spcPts val="420"/>
              </a:spcAft>
            </a:pPr>
            <a:r>
              <a:rPr lang="zh-TW" b="1" sz="750">
                <a:latin typeface="MingLiU"/>
                <a:ea typeface="MingLiU"/>
              </a:rPr>
              <a:t>杜总在</a:t>
            </a:r>
            <a:r>
              <a:rPr lang="zh-TW" sz="1200">
                <a:latin typeface="Times New Roman"/>
                <a:ea typeface="Times New Roman"/>
              </a:rPr>
              <a:t>2018</a:t>
            </a:r>
            <a:r>
              <a:rPr lang="zh-TW" b="1" sz="750">
                <a:latin typeface="MingLiU"/>
                <a:ea typeface="MingLiU"/>
              </a:rPr>
              <a:t>控股集团战略会 议发表重要讲话：互联赋能</a:t>
            </a:r>
          </a:p>
          <a:p>
            <a:pPr indent="0"/>
            <a:r>
              <a:rPr lang="en-US" b="1" sz="550">
                <a:latin typeface="Arial"/>
              </a:rPr>
              <a:t>2018-01-30 </a:t>
            </a:r>
            <a:r>
              <a:rPr lang="zh-TW" b="1" sz="550">
                <a:latin typeface="Arial"/>
                <a:ea typeface="Arial"/>
              </a:rPr>
              <a:t>09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17</a:t>
            </a:r>
            <a:r>
              <a:rPr lang="zh-TW" b="1" sz="650">
                <a:latin typeface="SimSun"/>
                <a:ea typeface="SimSun"/>
              </a:rPr>
              <a:t>：</a:t>
            </a:r>
            <a:r>
              <a:rPr lang="zh-TW" b="1" sz="550">
                <a:latin typeface="Arial"/>
                <a:ea typeface="Arial"/>
              </a:rPr>
              <a:t>01</a:t>
            </a:r>
          </a:p>
        </p:txBody>
      </p:sp>
      <p:sp>
        <p:nvSpPr>
          <p:cNvPr id="19" name=""/>
          <p:cNvSpPr/>
          <p:nvPr/>
        </p:nvSpPr>
        <p:spPr>
          <a:xfrm>
            <a:off x="8404260" y="1551397"/>
            <a:ext cx="2147299" cy="113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CN" sz="650">
                <a:solidFill>
                  <a:srgbClr val="1C2934"/>
                </a:solidFill>
                <a:latin typeface="MingLiU"/>
                <a:ea typeface="MingLiU"/>
              </a:rPr>
              <a:t>“”中</a:t>
            </a: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国联通 </a:t>
            </a:r>
            <a:r>
              <a:rPr lang="en-US" sz="650">
                <a:solidFill>
                  <a:srgbClr val="1C2934"/>
                </a:solidFill>
                <a:latin typeface="Arial"/>
              </a:rPr>
              <a:t>4G 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14</a:t>
            </a:r>
            <a:r>
              <a:rPr lang="zh-TW" sz="750">
                <a:solidFill>
                  <a:srgbClr val="1C2934"/>
                </a:solidFill>
                <a:latin typeface="SimSun"/>
                <a:ea typeface="SimSun"/>
              </a:rPr>
              <a:t>：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44     </a:t>
            </a:r>
            <a:r>
              <a:rPr lang="zh-TW" i="1" sz="650">
                <a:solidFill>
                  <a:srgbClr val="1C2934"/>
                </a:solidFill>
                <a:latin typeface="Arial"/>
                <a:ea typeface="Arial"/>
              </a:rPr>
              <a:t>@ </a:t>
            </a:r>
            <a:r>
              <a:rPr lang="en-US" i="1" sz="650">
                <a:latin typeface="Arial"/>
              </a:rPr>
              <a:t>a</a:t>
            </a:r>
            <a:r>
              <a:rPr lang="en-US" sz="650">
                <a:latin typeface="Arial"/>
              </a:rPr>
              <a:t> 39%[B~n&gt;</a:t>
            </a:r>
          </a:p>
        </p:txBody>
      </p:sp>
      <p:sp>
        <p:nvSpPr>
          <p:cNvPr id="20" name=""/>
          <p:cNvSpPr/>
          <p:nvPr/>
        </p:nvSpPr>
        <p:spPr>
          <a:xfrm>
            <a:off x="9346058" y="1750031"/>
            <a:ext cx="253429" cy="143838"/>
          </a:xfrm>
          <a:prstGeom prst="rect">
            <a:avLst/>
          </a:prstGeom>
          <a:solidFill>
            <a:srgbClr val="478BE9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首页</a:t>
            </a:r>
          </a:p>
        </p:txBody>
      </p:sp>
      <p:sp>
        <p:nvSpPr>
          <p:cNvPr id="21" name=""/>
          <p:cNvSpPr/>
          <p:nvPr/>
        </p:nvSpPr>
        <p:spPr>
          <a:xfrm>
            <a:off x="8459056" y="3722669"/>
            <a:ext cx="568503" cy="15753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DF1218"/>
                </a:solidFill>
                <a:latin typeface="MingLiU"/>
                <a:ea typeface="MingLiU"/>
              </a:rPr>
              <a:t>头系新词</a:t>
            </a:r>
          </a:p>
        </p:txBody>
      </p:sp>
      <p:sp>
        <p:nvSpPr>
          <p:cNvPr id="22" name=""/>
          <p:cNvSpPr/>
          <p:nvPr/>
        </p:nvSpPr>
        <p:spPr>
          <a:xfrm>
            <a:off x="9202220" y="3750067"/>
            <a:ext cx="1284269" cy="113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央视讲述国美故事：</a:t>
            </a:r>
            <a:r>
              <a:rPr lang="zh-TW" sz="1200">
                <a:latin typeface="Times New Roman"/>
                <a:ea typeface="Times New Roman"/>
              </a:rPr>
              <a:t>31</a:t>
            </a:r>
            <a:r>
              <a:rPr lang="zh-TW" sz="600">
                <a:latin typeface="MingLiU"/>
                <a:ea typeface="MingLiU"/>
              </a:rPr>
              <a:t>年的变与</a:t>
            </a:r>
            <a:r>
              <a:rPr lang="en-US" sz="600">
                <a:latin typeface="MingLiU"/>
              </a:rPr>
              <a:t>...</a:t>
            </a:r>
          </a:p>
        </p:txBody>
      </p:sp>
      <p:sp>
        <p:nvSpPr>
          <p:cNvPr id="23" name=""/>
          <p:cNvSpPr/>
          <p:nvPr/>
        </p:nvSpPr>
        <p:spPr>
          <a:xfrm>
            <a:off x="8462480" y="4869950"/>
            <a:ext cx="928099" cy="1164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资料下载 监察专刊</a:t>
            </a:r>
          </a:p>
        </p:txBody>
      </p:sp>
      <p:sp>
        <p:nvSpPr>
          <p:cNvPr id="24" name=""/>
          <p:cNvSpPr/>
          <p:nvPr/>
        </p:nvSpPr>
        <p:spPr>
          <a:xfrm>
            <a:off x="9554966" y="4869950"/>
            <a:ext cx="842481" cy="1164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法务专刊 更多</a:t>
            </a:r>
          </a:p>
        </p:txBody>
      </p:sp>
      <p:sp>
        <p:nvSpPr>
          <p:cNvPr id="25" name=""/>
          <p:cNvSpPr/>
          <p:nvPr/>
        </p:nvSpPr>
        <p:spPr>
          <a:xfrm>
            <a:off x="8500152" y="5287766"/>
            <a:ext cx="1938391" cy="1335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819CAD"/>
                </a:solidFill>
                <a:latin typeface="MingLiU"/>
                <a:ea typeface="MingLiU"/>
              </a:rPr>
              <a:t>首页 </a:t>
            </a:r>
            <a:r>
              <a:rPr lang="zh-TW" sz="600">
                <a:latin typeface="MingLiU"/>
                <a:ea typeface="MingLiU"/>
              </a:rPr>
              <a:t>消息中心组织架构   办公 我的</a:t>
            </a:r>
          </a:p>
        </p:txBody>
      </p:sp>
      <p:sp>
        <p:nvSpPr>
          <p:cNvPr id="26" name=""/>
          <p:cNvSpPr/>
          <p:nvPr/>
        </p:nvSpPr>
        <p:spPr>
          <a:xfrm>
            <a:off x="5328862" y="5993258"/>
            <a:ext cx="1034266" cy="23288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移动客户端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357650" y="2644253"/>
            <a:ext cx="1900451" cy="93487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824483" y="2412241"/>
            <a:ext cx="1903863" cy="25930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4824483" y="2924032"/>
            <a:ext cx="259308" cy="25930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824483" y="4394579"/>
            <a:ext cx="259308" cy="25930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5329450" y="3882788"/>
            <a:ext cx="348018" cy="77109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5871949" y="3882788"/>
            <a:ext cx="351430" cy="77109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6469038" y="3882788"/>
            <a:ext cx="259308" cy="259307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7168486" y="5278271"/>
            <a:ext cx="2193878" cy="2286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1569492" y="450376"/>
            <a:ext cx="1637731" cy="4333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11" name=""/>
          <p:cNvSpPr/>
          <p:nvPr/>
        </p:nvSpPr>
        <p:spPr>
          <a:xfrm>
            <a:off x="2238232" y="1750325"/>
            <a:ext cx="2142699" cy="1125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CN" sz="650">
                <a:latin typeface="MingLiU"/>
                <a:ea typeface="MingLiU"/>
              </a:rPr>
              <a:t>”"中</a:t>
            </a: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国联通 </a:t>
            </a:r>
            <a:r>
              <a:rPr lang="en-US" sz="650">
                <a:solidFill>
                  <a:srgbClr val="1C2934"/>
                </a:solidFill>
                <a:latin typeface="Arial"/>
              </a:rPr>
              <a:t>4G 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14</a:t>
            </a:r>
            <a:r>
              <a:rPr lang="zh-TW" sz="750">
                <a:solidFill>
                  <a:srgbClr val="1C2934"/>
                </a:solidFill>
                <a:latin typeface="SimSun"/>
                <a:ea typeface="SimSun"/>
              </a:rPr>
              <a:t>：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51      </a:t>
            </a:r>
            <a:r>
              <a:rPr lang="en-US" sz="750">
                <a:solidFill>
                  <a:srgbClr val="1C2934"/>
                </a:solidFill>
                <a:latin typeface="SimSun"/>
              </a:rPr>
              <a:t>(</a:t>
            </a:r>
            <a:r>
              <a:rPr lang="en-US" sz="650">
                <a:solidFill>
                  <a:srgbClr val="1C2934"/>
                </a:solidFill>
                <a:latin typeface="Arial"/>
              </a:rPr>
              <a:t>S&gt; </a:t>
            </a:r>
            <a:r>
              <a:rPr lang="en-US" sz="650">
                <a:latin typeface="Arial"/>
              </a:rPr>
              <a:t>W 38%(B~l-</a:t>
            </a:r>
          </a:p>
        </p:txBody>
      </p:sp>
      <p:sp>
        <p:nvSpPr>
          <p:cNvPr id="12" name=""/>
          <p:cNvSpPr/>
          <p:nvPr/>
        </p:nvSpPr>
        <p:spPr>
          <a:xfrm>
            <a:off x="3176516" y="1951629"/>
            <a:ext cx="255895" cy="143302"/>
          </a:xfrm>
          <a:prstGeom prst="rect">
            <a:avLst/>
          </a:prstGeom>
          <a:solidFill>
            <a:srgbClr val="478BEA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办公</a:t>
            </a:r>
          </a:p>
        </p:txBody>
      </p:sp>
      <p:sp>
        <p:nvSpPr>
          <p:cNvPr id="13" name=""/>
          <p:cNvSpPr/>
          <p:nvPr/>
        </p:nvSpPr>
        <p:spPr>
          <a:xfrm>
            <a:off x="2279176" y="2456597"/>
            <a:ext cx="214952" cy="1228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办公</a:t>
            </a:r>
          </a:p>
        </p:txBody>
      </p:sp>
      <p:sp>
        <p:nvSpPr>
          <p:cNvPr id="14" name=""/>
          <p:cNvSpPr/>
          <p:nvPr/>
        </p:nvSpPr>
        <p:spPr>
          <a:xfrm>
            <a:off x="4705065" y="1750325"/>
            <a:ext cx="2146111" cy="1125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sz="650">
                <a:latin typeface="MingLiU"/>
                <a:ea typeface="MingLiU"/>
              </a:rPr>
              <a:t>•制中</a:t>
            </a: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国联通 </a:t>
            </a:r>
            <a:r>
              <a:rPr lang="en-US" sz="650">
                <a:solidFill>
                  <a:srgbClr val="1C2934"/>
                </a:solidFill>
                <a:latin typeface="Arial"/>
              </a:rPr>
              <a:t>4G 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14</a:t>
            </a:r>
            <a:r>
              <a:rPr lang="zh-TW" sz="750">
                <a:solidFill>
                  <a:srgbClr val="1C2934"/>
                </a:solidFill>
                <a:latin typeface="SimSun"/>
                <a:ea typeface="SimSun"/>
              </a:rPr>
              <a:t>：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51     </a:t>
            </a:r>
            <a:r>
              <a:rPr lang="en-US" i="1" sz="650">
                <a:solidFill>
                  <a:srgbClr val="1C2934"/>
                </a:solidFill>
                <a:latin typeface="Arial"/>
              </a:rPr>
              <a:t>® </a:t>
            </a:r>
            <a:r>
              <a:rPr lang="en-US" i="1" sz="650">
                <a:latin typeface="Arial"/>
              </a:rPr>
              <a:t>d</a:t>
            </a:r>
            <a:r>
              <a:rPr lang="en-US" sz="650">
                <a:latin typeface="Arial"/>
              </a:rPr>
              <a:t> </a:t>
            </a:r>
            <a:r>
              <a:rPr lang="zh-CN" sz="650">
                <a:solidFill>
                  <a:srgbClr val="1C2934"/>
                </a:solidFill>
                <a:latin typeface="Arial"/>
                <a:ea typeface="Arial"/>
              </a:rPr>
              <a:t>38% </a:t>
            </a:r>
            <a:r>
              <a:rPr lang="en-US" sz="650">
                <a:latin typeface="Arial"/>
              </a:rPr>
              <a:t>HZ),</a:t>
            </a:r>
          </a:p>
        </p:txBody>
      </p:sp>
      <p:sp>
        <p:nvSpPr>
          <p:cNvPr id="15" name=""/>
          <p:cNvSpPr/>
          <p:nvPr/>
        </p:nvSpPr>
        <p:spPr>
          <a:xfrm>
            <a:off x="4722125" y="1931158"/>
            <a:ext cx="1241946" cy="180833"/>
          </a:xfrm>
          <a:prstGeom prst="rect">
            <a:avLst/>
          </a:prstGeom>
          <a:solidFill>
            <a:srgbClr val="468CEC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900">
                <a:solidFill>
                  <a:srgbClr val="FFFFFF"/>
                </a:solidFill>
                <a:latin typeface="MingLiU"/>
              </a:rPr>
              <a:t>＜</a:t>
            </a:r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首页    工作栏</a:t>
            </a:r>
          </a:p>
        </p:txBody>
      </p:sp>
      <p:sp>
        <p:nvSpPr>
          <p:cNvPr id="16" name=""/>
          <p:cNvSpPr/>
          <p:nvPr/>
        </p:nvSpPr>
        <p:spPr>
          <a:xfrm>
            <a:off x="4746008" y="2207525"/>
            <a:ext cx="416257" cy="1228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公告中心</a:t>
            </a:r>
          </a:p>
        </p:txBody>
      </p:sp>
      <p:sp>
        <p:nvSpPr>
          <p:cNvPr id="17" name=""/>
          <p:cNvSpPr/>
          <p:nvPr/>
        </p:nvSpPr>
        <p:spPr>
          <a:xfrm>
            <a:off x="4763068" y="2705668"/>
            <a:ext cx="2026693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国美新闻 通知公告  人事任免  视频中心</a:t>
            </a:r>
          </a:p>
        </p:txBody>
      </p:sp>
      <p:sp>
        <p:nvSpPr>
          <p:cNvPr id="18" name=""/>
          <p:cNvSpPr/>
          <p:nvPr/>
        </p:nvSpPr>
        <p:spPr>
          <a:xfrm>
            <a:off x="4746008" y="3217459"/>
            <a:ext cx="416257" cy="5834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960"/>
              </a:spcAft>
            </a:pPr>
            <a:r>
              <a:rPr lang="zh-TW" sz="600">
                <a:latin typeface="MingLiU"/>
                <a:ea typeface="MingLiU"/>
              </a:rPr>
              <a:t>新人风采</a:t>
            </a:r>
          </a:p>
          <a:p>
            <a:pPr indent="0"/>
            <a:r>
              <a:rPr lang="zh-TW" sz="600">
                <a:latin typeface="MingLiU"/>
                <a:ea typeface="MingLiU"/>
              </a:rPr>
              <a:t>文化中心</a:t>
            </a:r>
          </a:p>
        </p:txBody>
      </p:sp>
      <p:sp>
        <p:nvSpPr>
          <p:cNvPr id="19" name=""/>
          <p:cNvSpPr/>
          <p:nvPr/>
        </p:nvSpPr>
        <p:spPr>
          <a:xfrm>
            <a:off x="7192370" y="1750325"/>
            <a:ext cx="1774209" cy="112594"/>
          </a:xfrm>
          <a:prstGeom prst="rect">
            <a:avLst/>
          </a:prstGeom>
          <a:solidFill>
            <a:srgbClr val="468CED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CN" sz="650">
                <a:solidFill>
                  <a:srgbClr val="1C2934"/>
                </a:solidFill>
                <a:latin typeface="MingLiU"/>
                <a:ea typeface="MingLiU"/>
              </a:rPr>
              <a:t>“”中</a:t>
            </a: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国联通 </a:t>
            </a:r>
            <a:r>
              <a:rPr lang="en-US" sz="650">
                <a:solidFill>
                  <a:srgbClr val="1C2934"/>
                </a:solidFill>
                <a:latin typeface="Arial"/>
              </a:rPr>
              <a:t>4G 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14:58      </a:t>
            </a:r>
            <a:r>
              <a:rPr lang="zh-TW" i="1" sz="1000">
                <a:solidFill>
                  <a:srgbClr val="1C2934"/>
                </a:solidFill>
                <a:latin typeface="Arial"/>
                <a:ea typeface="Arial"/>
              </a:rPr>
              <a:t>(§&gt; </a:t>
            </a:r>
            <a:r>
              <a:rPr lang="en-US" i="1" sz="1000">
                <a:solidFill>
                  <a:srgbClr val="1C2934"/>
                </a:solidFill>
                <a:latin typeface="Arial"/>
              </a:rPr>
              <a:t>O</a:t>
            </a:r>
          </a:p>
        </p:txBody>
      </p:sp>
      <p:sp>
        <p:nvSpPr>
          <p:cNvPr id="20" name=""/>
          <p:cNvSpPr/>
          <p:nvPr/>
        </p:nvSpPr>
        <p:spPr>
          <a:xfrm>
            <a:off x="8018059" y="1951629"/>
            <a:ext cx="487908" cy="143302"/>
          </a:xfrm>
          <a:prstGeom prst="rect">
            <a:avLst/>
          </a:prstGeom>
          <a:solidFill>
            <a:srgbClr val="478BE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组织架构</a:t>
            </a:r>
          </a:p>
        </p:txBody>
      </p:sp>
      <p:sp>
        <p:nvSpPr>
          <p:cNvPr id="21" name=""/>
          <p:cNvSpPr/>
          <p:nvPr/>
        </p:nvSpPr>
        <p:spPr>
          <a:xfrm>
            <a:off x="7188958" y="2227997"/>
            <a:ext cx="1334068" cy="12897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560"/>
              </a:spcAft>
            </a:pPr>
            <a:r>
              <a:rPr lang="en-US" cap="small" sz="1600">
                <a:latin typeface="Arial"/>
              </a:rPr>
              <a:t>[q</a:t>
            </a:r>
            <a:r>
              <a:rPr lang="zh-TW" sz="900">
                <a:latin typeface="MingLiU"/>
                <a:ea typeface="MingLiU"/>
              </a:rPr>
              <a:t>搜索</a:t>
            </a:r>
          </a:p>
          <a:p>
            <a:pPr indent="0">
              <a:spcAft>
                <a:spcPts val="560"/>
              </a:spcAft>
            </a:pPr>
            <a:r>
              <a:rPr lang="zh-TW" b="1" sz="750">
                <a:latin typeface="MingLiU"/>
                <a:ea typeface="MingLiU"/>
              </a:rPr>
              <a:t>组织架构</a:t>
            </a:r>
          </a:p>
          <a:p>
            <a:pPr indent="0">
              <a:spcAft>
                <a:spcPts val="280"/>
              </a:spcAft>
            </a:pPr>
            <a:r>
              <a:rPr lang="en-US" b="1" sz="800">
                <a:latin typeface="Times New Roman"/>
              </a:rPr>
              <a:t>►</a:t>
            </a:r>
            <a:r>
              <a:rPr lang="zh-TW" b="1" sz="750">
                <a:latin typeface="MingLiU"/>
                <a:ea typeface="MingLiU"/>
              </a:rPr>
              <a:t>国美控股集团有限公司</a:t>
            </a:r>
          </a:p>
          <a:p>
            <a:pPr indent="0">
              <a:spcAft>
                <a:spcPts val="280"/>
              </a:spcAft>
            </a:pPr>
            <a:r>
              <a:rPr lang="en-US" sz="1600">
                <a:solidFill>
                  <a:srgbClr val="3B8BCA"/>
                </a:solidFill>
                <a:latin typeface="Arial"/>
              </a:rPr>
              <a:t>Q</a:t>
            </a:r>
            <a:r>
              <a:rPr lang="zh-TW" b="1" sz="750">
                <a:latin typeface="MingLiU"/>
                <a:ea typeface="MingLiU"/>
              </a:rPr>
              <a:t>工作组</a:t>
            </a:r>
          </a:p>
          <a:p>
            <a:pPr indent="0"/>
            <a:r>
              <a:rPr lang="en-US" sz="1600">
                <a:solidFill>
                  <a:srgbClr val="71B01B"/>
                </a:solidFill>
                <a:latin typeface="Arial"/>
              </a:rPr>
              <a:t>Q</a:t>
            </a:r>
            <a:r>
              <a:rPr lang="zh-TW" b="1" sz="750">
                <a:latin typeface="MingLiU"/>
                <a:ea typeface="MingLiU"/>
              </a:rPr>
              <a:t>临时讨论组</a:t>
            </a:r>
          </a:p>
        </p:txBody>
      </p:sp>
      <p:sp>
        <p:nvSpPr>
          <p:cNvPr id="22" name=""/>
          <p:cNvSpPr/>
          <p:nvPr/>
        </p:nvSpPr>
        <p:spPr>
          <a:xfrm>
            <a:off x="2282588" y="3930555"/>
            <a:ext cx="409432" cy="1228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内部系统</a:t>
            </a:r>
          </a:p>
        </p:txBody>
      </p:sp>
      <p:sp>
        <p:nvSpPr>
          <p:cNvPr id="23" name=""/>
          <p:cNvSpPr/>
          <p:nvPr/>
        </p:nvSpPr>
        <p:spPr>
          <a:xfrm>
            <a:off x="2384946" y="4193274"/>
            <a:ext cx="204716" cy="143302"/>
          </a:xfrm>
          <a:prstGeom prst="rect">
            <a:avLst/>
          </a:prstGeom>
          <a:solidFill>
            <a:srgbClr val="26A6F6"/>
          </a:solidFill>
        </p:spPr>
        <p:txBody>
          <a:bodyPr lIns="0" tIns="0" rIns="0" bIns="0" wrap="none">
            <a:noAutofit/>
          </a:bodyPr>
          <a:p>
            <a:pPr indent="0">
              <a:spcBef>
                <a:spcPts val="280"/>
              </a:spcBef>
            </a:pPr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(^)</a:t>
            </a:r>
          </a:p>
        </p:txBody>
      </p:sp>
      <p:sp>
        <p:nvSpPr>
          <p:cNvPr id="24" name=""/>
          <p:cNvSpPr/>
          <p:nvPr/>
        </p:nvSpPr>
        <p:spPr>
          <a:xfrm>
            <a:off x="2381534" y="4428698"/>
            <a:ext cx="208128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云盘</a:t>
            </a:r>
          </a:p>
        </p:txBody>
      </p:sp>
      <p:sp>
        <p:nvSpPr>
          <p:cNvPr id="25" name=""/>
          <p:cNvSpPr/>
          <p:nvPr/>
        </p:nvSpPr>
        <p:spPr>
          <a:xfrm>
            <a:off x="2384946" y="4943901"/>
            <a:ext cx="204716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邮箱</a:t>
            </a:r>
          </a:p>
        </p:txBody>
      </p:sp>
      <p:sp>
        <p:nvSpPr>
          <p:cNvPr id="26" name=""/>
          <p:cNvSpPr/>
          <p:nvPr/>
        </p:nvSpPr>
        <p:spPr>
          <a:xfrm>
            <a:off x="4763068" y="4176214"/>
            <a:ext cx="382137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员工须知</a:t>
            </a:r>
          </a:p>
        </p:txBody>
      </p:sp>
      <p:sp>
        <p:nvSpPr>
          <p:cNvPr id="27" name=""/>
          <p:cNvSpPr/>
          <p:nvPr/>
        </p:nvSpPr>
        <p:spPr>
          <a:xfrm>
            <a:off x="4759656" y="4688005"/>
            <a:ext cx="388961" cy="1194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悦读天地</a:t>
            </a:r>
          </a:p>
        </p:txBody>
      </p:sp>
      <p:sp>
        <p:nvSpPr>
          <p:cNvPr id="28" name=""/>
          <p:cNvSpPr/>
          <p:nvPr/>
        </p:nvSpPr>
        <p:spPr>
          <a:xfrm>
            <a:off x="5308979" y="4688005"/>
            <a:ext cx="388961" cy="1194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文化交流</a:t>
            </a:r>
          </a:p>
        </p:txBody>
      </p:sp>
      <p:sp>
        <p:nvSpPr>
          <p:cNvPr id="29" name=""/>
          <p:cNvSpPr/>
          <p:nvPr/>
        </p:nvSpPr>
        <p:spPr>
          <a:xfrm>
            <a:off x="5854889" y="4688005"/>
            <a:ext cx="385549" cy="1194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常见问题</a:t>
            </a:r>
          </a:p>
        </p:txBody>
      </p:sp>
      <p:sp>
        <p:nvSpPr>
          <p:cNvPr id="30" name=""/>
          <p:cNvSpPr/>
          <p:nvPr/>
        </p:nvSpPr>
        <p:spPr>
          <a:xfrm>
            <a:off x="6404211" y="4176214"/>
            <a:ext cx="385550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人才招聘</a:t>
            </a:r>
          </a:p>
        </p:txBody>
      </p:sp>
      <p:sp>
        <p:nvSpPr>
          <p:cNvPr id="31" name=""/>
          <p:cNvSpPr/>
          <p:nvPr/>
        </p:nvSpPr>
        <p:spPr>
          <a:xfrm>
            <a:off x="4746008" y="5148617"/>
            <a:ext cx="416257" cy="1228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产业中心</a:t>
            </a:r>
          </a:p>
        </p:txBody>
      </p:sp>
      <p:sp>
        <p:nvSpPr>
          <p:cNvPr id="32" name=""/>
          <p:cNvSpPr/>
          <p:nvPr/>
        </p:nvSpPr>
        <p:spPr>
          <a:xfrm>
            <a:off x="4097740" y="5527343"/>
            <a:ext cx="163773" cy="1023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我的</a:t>
            </a:r>
          </a:p>
        </p:txBody>
      </p:sp>
      <p:sp>
        <p:nvSpPr>
          <p:cNvPr id="33" name=""/>
          <p:cNvSpPr/>
          <p:nvPr/>
        </p:nvSpPr>
        <p:spPr>
          <a:xfrm>
            <a:off x="2347414" y="5527343"/>
            <a:ext cx="1112293" cy="1023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首页 消息中心  组织架构</a:t>
            </a:r>
          </a:p>
        </p:txBody>
      </p:sp>
      <p:sp>
        <p:nvSpPr>
          <p:cNvPr id="35" name=""/>
          <p:cNvSpPr/>
          <p:nvPr/>
        </p:nvSpPr>
        <p:spPr>
          <a:xfrm>
            <a:off x="2333767" y="5308979"/>
            <a:ext cx="1504665" cy="187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1200">
                <a:solidFill>
                  <a:srgbClr val="BB6F83"/>
                </a:solidFill>
                <a:latin typeface="MingLiU"/>
                <a:ea typeface="MingLiU"/>
              </a:rPr>
              <a:t>芥 </a:t>
            </a:r>
            <a:r>
              <a:rPr lang="en-US" sz="1500">
                <a:solidFill>
                  <a:srgbClr val="BB6F83"/>
                </a:solidFill>
                <a:latin typeface="Arial"/>
              </a:rPr>
              <a:t>b </a:t>
            </a:r>
            <a:r>
              <a:rPr lang="en-US" sz="1500">
                <a:latin typeface="Arial"/>
              </a:rPr>
              <a:t>A </a:t>
            </a:r>
            <a:r>
              <a:rPr lang="zh-TW" sz="1200">
                <a:solidFill>
                  <a:srgbClr val="3B8BCA"/>
                </a:solidFill>
                <a:latin typeface="MingLiU"/>
                <a:ea typeface="MingLiU"/>
              </a:rPr>
              <a:t>里</a:t>
            </a:r>
          </a:p>
        </p:txBody>
      </p:sp>
      <p:sp>
        <p:nvSpPr>
          <p:cNvPr id="36" name=""/>
          <p:cNvSpPr/>
          <p:nvPr/>
        </p:nvSpPr>
        <p:spPr>
          <a:xfrm>
            <a:off x="3674659" y="5496635"/>
            <a:ext cx="163773" cy="1160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办公</a:t>
            </a:r>
          </a:p>
        </p:txBody>
      </p:sp>
      <p:sp>
        <p:nvSpPr>
          <p:cNvPr id="37" name=""/>
          <p:cNvSpPr/>
          <p:nvPr/>
        </p:nvSpPr>
        <p:spPr>
          <a:xfrm>
            <a:off x="7301552" y="5523931"/>
            <a:ext cx="1477370" cy="989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首页消息中心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组织架构</a:t>
            </a:r>
            <a:r>
              <a:rPr lang="zh-TW" sz="600">
                <a:latin typeface="MingLiU"/>
                <a:ea typeface="MingLiU"/>
              </a:rPr>
              <a:t>办公</a:t>
            </a:r>
          </a:p>
        </p:txBody>
      </p:sp>
      <p:sp>
        <p:nvSpPr>
          <p:cNvPr id="38" name=""/>
          <p:cNvSpPr/>
          <p:nvPr/>
        </p:nvSpPr>
        <p:spPr>
          <a:xfrm>
            <a:off x="9055289" y="5523931"/>
            <a:ext cx="163773" cy="989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我的</a:t>
            </a:r>
          </a:p>
        </p:txBody>
      </p:sp>
      <p:sp>
        <p:nvSpPr>
          <p:cNvPr id="39" name=""/>
          <p:cNvSpPr/>
          <p:nvPr/>
        </p:nvSpPr>
        <p:spPr>
          <a:xfrm>
            <a:off x="5329450" y="5991367"/>
            <a:ext cx="1033818" cy="235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移动客户端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38912" y="1847088"/>
            <a:ext cx="420624" cy="37947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252728" y="2523744"/>
            <a:ext cx="1997964" cy="150876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261872" y="2532888"/>
            <a:ext cx="1952244" cy="138988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715768" y="4073652"/>
            <a:ext cx="489204" cy="9144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3410712" y="4658868"/>
            <a:ext cx="502920" cy="37947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3424428" y="5074920"/>
            <a:ext cx="475488" cy="28346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1545336" y="1458468"/>
            <a:ext cx="288036" cy="219456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5344668" y="1458468"/>
            <a:ext cx="1014984" cy="342900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411480" y="260604"/>
            <a:ext cx="946404" cy="932688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PictId9"/>
          <a:stretch>
            <a:fillRect/>
          </a:stretch>
        </p:blipFill>
        <p:spPr>
          <a:xfrm>
            <a:off x="4841748" y="1860804"/>
            <a:ext cx="722376" cy="329184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PictId10"/>
          <a:stretch>
            <a:fillRect/>
          </a:stretch>
        </p:blipFill>
        <p:spPr>
          <a:xfrm>
            <a:off x="8001000" y="1879092"/>
            <a:ext cx="1522476" cy="315468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PictId11"/>
          <a:stretch>
            <a:fillRect/>
          </a:stretch>
        </p:blipFill>
        <p:spPr>
          <a:xfrm>
            <a:off x="10780776" y="1938528"/>
            <a:ext cx="233172" cy="228600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PictId12"/>
          <a:stretch>
            <a:fillRect/>
          </a:stretch>
        </p:blipFill>
        <p:spPr>
          <a:xfrm>
            <a:off x="11420856" y="1947672"/>
            <a:ext cx="141732" cy="164592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PictId13"/>
          <a:stretch>
            <a:fillRect/>
          </a:stretch>
        </p:blipFill>
        <p:spPr>
          <a:xfrm>
            <a:off x="4841748" y="4919472"/>
            <a:ext cx="950976" cy="854964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PictId14"/>
          <a:stretch>
            <a:fillRect/>
          </a:stretch>
        </p:blipFill>
        <p:spPr>
          <a:xfrm>
            <a:off x="5852160" y="2217420"/>
            <a:ext cx="4096512" cy="827532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PictId15"/>
          <a:stretch>
            <a:fillRect/>
          </a:stretch>
        </p:blipFill>
        <p:spPr>
          <a:xfrm>
            <a:off x="11059668" y="5527548"/>
            <a:ext cx="539496" cy="155448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PictId16"/>
          <a:stretch>
            <a:fillRect/>
          </a:stretch>
        </p:blipFill>
        <p:spPr>
          <a:xfrm>
            <a:off x="10008108" y="4805172"/>
            <a:ext cx="443484" cy="356616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PictId17"/>
          <a:stretch>
            <a:fillRect/>
          </a:stretch>
        </p:blipFill>
        <p:spPr>
          <a:xfrm>
            <a:off x="10003536" y="3689604"/>
            <a:ext cx="443484" cy="155448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PictId18"/>
          <a:stretch>
            <a:fillRect/>
          </a:stretch>
        </p:blipFill>
        <p:spPr>
          <a:xfrm>
            <a:off x="448056" y="2157984"/>
            <a:ext cx="704088" cy="2194560"/>
          </a:xfrm>
          <a:prstGeom prst="rect">
            <a:avLst/>
          </a:prstGeom>
        </p:spPr>
      </p:pic>
      <p:sp>
        <p:nvSpPr>
          <p:cNvPr id="21" name=""/>
          <p:cNvSpPr/>
          <p:nvPr/>
        </p:nvSpPr>
        <p:spPr>
          <a:xfrm>
            <a:off x="2587752" y="1888236"/>
            <a:ext cx="1778508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latin typeface="MingLiU"/>
                <a:ea typeface="MingLiU"/>
              </a:rPr>
              <a:t>首页 拟稿 </a:t>
            </a:r>
            <a:r>
              <a:rPr lang="zh-CN" b="1" sz="750">
                <a:latin typeface="MingLiU"/>
                <a:ea typeface="MingLiU"/>
              </a:rPr>
              <a:t>通眼 </a:t>
            </a:r>
            <a:r>
              <a:rPr lang="zh-TW" b="1" sz="750">
                <a:latin typeface="MingLiU"/>
                <a:ea typeface="MingLiU"/>
              </a:rPr>
              <a:t>业务曜</a:t>
            </a:r>
          </a:p>
        </p:txBody>
      </p:sp>
      <p:sp>
        <p:nvSpPr>
          <p:cNvPr id="22" name=""/>
          <p:cNvSpPr/>
          <p:nvPr/>
        </p:nvSpPr>
        <p:spPr>
          <a:xfrm>
            <a:off x="3396996" y="2542032"/>
            <a:ext cx="1303020" cy="1271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36"/>
              </a:lnSpc>
              <a:spcAft>
                <a:spcPts val="210"/>
              </a:spcAft>
            </a:pPr>
            <a:r>
              <a:rPr lang="zh-TW" sz="500">
                <a:latin typeface="MingLiU"/>
                <a:ea typeface="MingLiU"/>
              </a:rPr>
              <a:t>春之声：国美扬帆起航新零售一杜 調女士发表新春致辞</a:t>
            </a:r>
          </a:p>
          <a:p>
            <a:pPr indent="0">
              <a:lnSpc>
                <a:spcPts val="882"/>
              </a:lnSpc>
            </a:pPr>
            <a:r>
              <a:rPr lang="zh-TW" b="1" sz="550">
                <a:latin typeface="Arial"/>
                <a:ea typeface="Arial"/>
              </a:rPr>
              <a:t>2017</a:t>
            </a:r>
            <a:r>
              <a:rPr lang="zh-TW" sz="600">
                <a:latin typeface="MingLiU"/>
                <a:ea typeface="MingLiU"/>
              </a:rPr>
              <a:t>年对于国美控股集团，是意义非凡 的</a:t>
            </a:r>
            <a:r>
              <a:rPr lang="zh-CN" sz="600">
                <a:latin typeface="MingLiU"/>
                <a:ea typeface="MingLiU"/>
              </a:rPr>
              <a:t>一年.</a:t>
            </a:r>
            <a:r>
              <a:rPr lang="zh-TW" sz="600">
                <a:latin typeface="MingLiU"/>
                <a:ea typeface="MingLiU"/>
              </a:rPr>
              <a:t>既是新零售战略开局之年，也 是开创下一个痣煌三十年的起点.农历 大年初一 （</a:t>
            </a:r>
            <a:r>
              <a:rPr lang="zh-TW" b="1" sz="550">
                <a:latin typeface="Arial"/>
                <a:ea typeface="Arial"/>
              </a:rPr>
              <a:t>1</a:t>
            </a:r>
            <a:r>
              <a:rPr lang="zh-TW" sz="600">
                <a:latin typeface="MingLiU"/>
                <a:ea typeface="MingLiU"/>
              </a:rPr>
              <a:t>月</a:t>
            </a:r>
            <a:r>
              <a:rPr lang="zh-TW" b="1" sz="550">
                <a:latin typeface="Arial"/>
                <a:ea typeface="Arial"/>
              </a:rPr>
              <a:t>28</a:t>
            </a:r>
            <a:r>
              <a:rPr lang="zh-TW" sz="600">
                <a:latin typeface="MingLiU"/>
                <a:ea typeface="MingLiU"/>
              </a:rPr>
              <a:t>日）社鹃女士发表了新 春致辞。回望</a:t>
            </a:r>
            <a:r>
              <a:rPr lang="zh-TW" b="1" sz="550">
                <a:latin typeface="Arial"/>
                <a:ea typeface="Arial"/>
              </a:rPr>
              <a:t>2016 ,</a:t>
            </a:r>
            <a:r>
              <a:rPr lang="zh-TW" sz="600">
                <a:latin typeface="MingLiU"/>
                <a:ea typeface="MingLiU"/>
              </a:rPr>
              <a:t>六大业务板块协同 共进，各项工作取得新进展.展望 </a:t>
            </a:r>
            <a:r>
              <a:rPr lang="zh-TW" b="1" sz="550">
                <a:latin typeface="Arial"/>
                <a:ea typeface="Arial"/>
              </a:rPr>
              <a:t>2017 </a:t>
            </a:r>
            <a:r>
              <a:rPr lang="zh-TW" sz="600">
                <a:latin typeface="MingLiU"/>
                <a:ea typeface="MingLiU"/>
              </a:rPr>
              <a:t>,号召全体国美人凝心聚力，用创 新扌戻有效工作作风为国美新零售战略 开局之年</a:t>
            </a:r>
            <a:r>
              <a:rPr lang="zh-TW" i="1" sz="1200">
                <a:latin typeface="SimSun"/>
                <a:ea typeface="SimSun"/>
              </a:rPr>
              <a:t>，</a:t>
            </a:r>
            <a:r>
              <a:rPr lang="zh-TW" sz="600">
                <a:latin typeface="MingLiU"/>
                <a:ea typeface="MingLiU"/>
              </a:rPr>
              <a:t>开好头</a:t>
            </a:r>
            <a:r>
              <a:rPr lang="zh-TW" i="1" sz="1200">
                <a:latin typeface="SimSun"/>
                <a:ea typeface="SimSun"/>
              </a:rPr>
              <a:t>，</a:t>
            </a:r>
          </a:p>
        </p:txBody>
      </p:sp>
      <p:sp>
        <p:nvSpPr>
          <p:cNvPr id="23" name=""/>
          <p:cNvSpPr/>
          <p:nvPr/>
        </p:nvSpPr>
        <p:spPr>
          <a:xfrm>
            <a:off x="1275588" y="4402836"/>
            <a:ext cx="374904" cy="109728"/>
          </a:xfrm>
          <a:prstGeom prst="rect">
            <a:avLst/>
          </a:prstGeom>
          <a:solidFill>
            <a:srgbClr val="D62629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b="1" sz="750">
                <a:solidFill>
                  <a:srgbClr val="FFFFFF"/>
                </a:solidFill>
                <a:latin typeface="MingLiU"/>
                <a:ea typeface="MingLiU"/>
              </a:rPr>
              <a:t>人</a:t>
            </a:r>
            <a:r>
              <a:rPr lang="en-US" sz="950">
                <a:solidFill>
                  <a:srgbClr val="FFFFFF"/>
                </a:solidFill>
                <a:latin typeface="Arial"/>
              </a:rPr>
              <a:t>Wfffe</a:t>
            </a:r>
          </a:p>
        </p:txBody>
      </p:sp>
      <p:sp>
        <p:nvSpPr>
          <p:cNvPr id="24" name=""/>
          <p:cNvSpPr/>
          <p:nvPr/>
        </p:nvSpPr>
        <p:spPr>
          <a:xfrm>
            <a:off x="2697480" y="4407408"/>
            <a:ext cx="393192" cy="868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650">
                <a:solidFill>
                  <a:srgbClr val="C04F56"/>
                </a:solidFill>
                <a:latin typeface="Arial"/>
              </a:rPr>
              <a:t>more&gt;&gt;</a:t>
            </a:r>
          </a:p>
        </p:txBody>
      </p:sp>
      <p:sp>
        <p:nvSpPr>
          <p:cNvPr id="25" name=""/>
          <p:cNvSpPr/>
          <p:nvPr/>
        </p:nvSpPr>
        <p:spPr>
          <a:xfrm>
            <a:off x="1303020" y="4622292"/>
            <a:ext cx="1042416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关于翟美揺等人职绍命的濒</a:t>
            </a:r>
          </a:p>
        </p:txBody>
      </p:sp>
      <p:sp>
        <p:nvSpPr>
          <p:cNvPr id="26" name=""/>
          <p:cNvSpPr/>
          <p:nvPr/>
        </p:nvSpPr>
        <p:spPr>
          <a:xfrm>
            <a:off x="2638044" y="4626864"/>
            <a:ext cx="452628" cy="96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2017-01-24</a:t>
            </a:r>
          </a:p>
        </p:txBody>
      </p:sp>
      <p:sp>
        <p:nvSpPr>
          <p:cNvPr id="27" name=""/>
          <p:cNvSpPr/>
          <p:nvPr/>
        </p:nvSpPr>
        <p:spPr>
          <a:xfrm>
            <a:off x="1303020" y="4759452"/>
            <a:ext cx="822960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关职务^</a:t>
            </a:r>
            <a:r>
              <a:rPr lang="zh-TW" b="1" sz="550">
                <a:latin typeface="Arial"/>
                <a:ea typeface="Arial"/>
              </a:rPr>
              <a:t>1^1</a:t>
            </a:r>
          </a:p>
        </p:txBody>
      </p:sp>
      <p:sp>
        <p:nvSpPr>
          <p:cNvPr id="28" name=""/>
          <p:cNvSpPr/>
          <p:nvPr/>
        </p:nvSpPr>
        <p:spPr>
          <a:xfrm>
            <a:off x="2638044" y="4764024"/>
            <a:ext cx="452628" cy="96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2017-01-22</a:t>
            </a:r>
          </a:p>
        </p:txBody>
      </p:sp>
      <p:sp>
        <p:nvSpPr>
          <p:cNvPr id="29" name=""/>
          <p:cNvSpPr/>
          <p:nvPr/>
        </p:nvSpPr>
        <p:spPr>
          <a:xfrm>
            <a:off x="1303020" y="4896612"/>
            <a:ext cx="822960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关于魏婷职务任命的通知</a:t>
            </a:r>
          </a:p>
        </p:txBody>
      </p:sp>
      <p:sp>
        <p:nvSpPr>
          <p:cNvPr id="30" name=""/>
          <p:cNvSpPr/>
          <p:nvPr/>
        </p:nvSpPr>
        <p:spPr>
          <a:xfrm>
            <a:off x="2638044" y="4905756"/>
            <a:ext cx="452628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2017-01-18</a:t>
            </a:r>
          </a:p>
        </p:txBody>
      </p:sp>
      <p:sp>
        <p:nvSpPr>
          <p:cNvPr id="31" name=""/>
          <p:cNvSpPr/>
          <p:nvPr/>
        </p:nvSpPr>
        <p:spPr>
          <a:xfrm>
            <a:off x="1303020" y="5038344"/>
            <a:ext cx="896112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关％ 晓青职新壬曲濒</a:t>
            </a:r>
          </a:p>
        </p:txBody>
      </p:sp>
      <p:sp>
        <p:nvSpPr>
          <p:cNvPr id="32" name=""/>
          <p:cNvSpPr/>
          <p:nvPr/>
        </p:nvSpPr>
        <p:spPr>
          <a:xfrm>
            <a:off x="2638044" y="5042916"/>
            <a:ext cx="452628" cy="96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2017-01-18</a:t>
            </a:r>
          </a:p>
        </p:txBody>
      </p:sp>
      <p:sp>
        <p:nvSpPr>
          <p:cNvPr id="33" name=""/>
          <p:cNvSpPr/>
          <p:nvPr/>
        </p:nvSpPr>
        <p:spPr>
          <a:xfrm>
            <a:off x="1303020" y="5175504"/>
            <a:ext cx="1037844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关于入职铝境的疯</a:t>
            </a:r>
          </a:p>
        </p:txBody>
      </p:sp>
      <p:sp>
        <p:nvSpPr>
          <p:cNvPr id="34" name=""/>
          <p:cNvSpPr/>
          <p:nvPr/>
        </p:nvSpPr>
        <p:spPr>
          <a:xfrm>
            <a:off x="2642616" y="5180076"/>
            <a:ext cx="452628" cy="96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2017-01-18</a:t>
            </a:r>
          </a:p>
        </p:txBody>
      </p:sp>
      <p:sp>
        <p:nvSpPr>
          <p:cNvPr id="35" name=""/>
          <p:cNvSpPr/>
          <p:nvPr/>
        </p:nvSpPr>
        <p:spPr>
          <a:xfrm>
            <a:off x="1303020" y="5312664"/>
            <a:ext cx="822960" cy="960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关于张恕职务任命的通知</a:t>
            </a:r>
          </a:p>
        </p:txBody>
      </p:sp>
      <p:sp>
        <p:nvSpPr>
          <p:cNvPr id="36" name=""/>
          <p:cNvSpPr/>
          <p:nvPr/>
        </p:nvSpPr>
        <p:spPr>
          <a:xfrm>
            <a:off x="2638044" y="5321808"/>
            <a:ext cx="452628" cy="868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2017-01-13</a:t>
            </a:r>
          </a:p>
        </p:txBody>
      </p:sp>
      <p:sp>
        <p:nvSpPr>
          <p:cNvPr id="37" name=""/>
          <p:cNvSpPr/>
          <p:nvPr/>
        </p:nvSpPr>
        <p:spPr>
          <a:xfrm>
            <a:off x="3991356" y="4672584"/>
            <a:ext cx="804672" cy="653796"/>
          </a:xfrm>
          <a:prstGeom prst="rect">
            <a:avLst/>
          </a:prstGeom>
          <a:solidFill>
            <a:srgbClr val="C71A23"/>
          </a:solidFill>
        </p:spPr>
        <p:txBody>
          <a:bodyPr lIns="0" tIns="0" rIns="0" bIns="0">
            <a:noAutofit/>
          </a:bodyPr>
          <a:p>
            <a:pPr indent="0">
              <a:lnSpc>
                <a:spcPts val="504"/>
              </a:lnSpc>
            </a:pP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，畏正■的■矣</a:t>
            </a:r>
            <a:r>
              <a:rPr lang="zh-CN" sz="500">
                <a:solidFill>
                  <a:srgbClr val="E99898"/>
                </a:solidFill>
                <a:latin typeface="MingLiU"/>
                <a:ea typeface="MingLiU"/>
              </a:rPr>
              <a:t>入,蚣不</a:t>
            </a:r>
            <a:r>
              <a:rPr lang="en-US" sz="500">
                <a:solidFill>
                  <a:srgbClr val="E99898"/>
                </a:solidFill>
                <a:latin typeface="MingLiU"/>
              </a:rPr>
              <a:t>,・!■</a:t>
            </a:r>
          </a:p>
          <a:p>
            <a:pPr algn="r" indent="0">
              <a:lnSpc>
                <a:spcPts val="504"/>
              </a:lnSpc>
              <a:spcAft>
                <a:spcPts val="140"/>
              </a:spcAft>
            </a:pP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公正</a:t>
            </a:r>
          </a:p>
          <a:p>
            <a:pPr algn="just" indent="0">
              <a:lnSpc>
                <a:spcPts val="504"/>
              </a:lnSpc>
              <a:spcAft>
                <a:spcPts val="140"/>
              </a:spcAft>
            </a:pPr>
            <a:r>
              <a:rPr lang="en-US" sz="600">
                <a:solidFill>
                  <a:srgbClr val="E99898"/>
                </a:solidFill>
                <a:latin typeface="Arial"/>
              </a:rPr>
              <a:t>ftaeik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的国类人.的 </a:t>
            </a:r>
            <a:r>
              <a:rPr lang="zh-CN" sz="500">
                <a:solidFill>
                  <a:srgbClr val="E99898"/>
                </a:solidFill>
                <a:latin typeface="MingLiU"/>
                <a:ea typeface="MingLiU"/>
              </a:rPr>
              <a:t>快速说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行雇我的</a:t>
            </a:r>
            <a:r>
              <a:rPr lang="zh-CN" sz="500">
                <a:solidFill>
                  <a:srgbClr val="E99898"/>
                </a:solidFill>
                <a:latin typeface="MingLiU"/>
                <a:ea typeface="MingLiU"/>
              </a:rPr>
              <a:t>风格.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恰尽职守</a:t>
            </a:r>
          </a:p>
          <a:p>
            <a:pPr algn="just" indent="0">
              <a:lnSpc>
                <a:spcPct val="73000"/>
              </a:lnSpc>
            </a:pPr>
            <a:r>
              <a:rPr lang="en-US" sz="600">
                <a:solidFill>
                  <a:srgbClr val="E99898"/>
                </a:solidFill>
                <a:latin typeface="Arial"/>
              </a:rPr>
              <a:t>assn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的国类人，诙不</a:t>
            </a:r>
            <a:r>
              <a:rPr lang="zh-CN" sz="500">
                <a:solidFill>
                  <a:srgbClr val="E99898"/>
                </a:solidFill>
                <a:latin typeface="MingLiU"/>
                <a:ea typeface="MingLiU"/>
              </a:rPr>
              <a:t>■让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畠</a:t>
            </a:r>
          </a:p>
          <a:p>
            <a:pPr algn="just" indent="0"/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也不</a:t>
            </a:r>
            <a:r>
              <a:rPr lang="en-US" sz="600">
                <a:solidFill>
                  <a:srgbClr val="E99898"/>
                </a:solidFill>
                <a:latin typeface="Arial"/>
              </a:rPr>
              <a:t>#ua3ffi^a«. </a:t>
            </a:r>
            <a:r>
              <a:rPr lang="zh-CN" sz="500">
                <a:solidFill>
                  <a:srgbClr val="E99898"/>
                </a:solidFill>
                <a:latin typeface="MingLiU"/>
                <a:ea typeface="MingLiU"/>
              </a:rPr>
              <a:t>■于创</a:t>
            </a:r>
          </a:p>
          <a:p>
            <a:pPr algn="just" indent="0"/>
            <a:r>
              <a:rPr lang="en-US" sz="600">
                <a:solidFill>
                  <a:srgbClr val="E99898"/>
                </a:solidFill>
                <a:latin typeface="Arial"/>
              </a:rPr>
              <a:t>MB*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的人.</a:t>
            </a:r>
            <a:r>
              <a:rPr lang="en-US" sz="600">
                <a:solidFill>
                  <a:srgbClr val="E99898"/>
                </a:solidFill>
                <a:latin typeface="Arial"/>
              </a:rPr>
              <a:t>BABHM.</a:t>
            </a:r>
          </a:p>
          <a:p>
            <a:pPr indent="0"/>
            <a:r>
              <a:rPr lang="en-US" sz="600">
                <a:solidFill>
                  <a:srgbClr val="E99898"/>
                </a:solidFill>
                <a:latin typeface="Arial"/>
              </a:rPr>
              <a:t>ftM&amp;R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生</a:t>
            </a:r>
            <a:r>
              <a:rPr lang="en-US" sz="600">
                <a:solidFill>
                  <a:srgbClr val="E99898"/>
                </a:solidFill>
                <a:latin typeface="Arial"/>
              </a:rPr>
              <a:t>ififll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我的使</a:t>
            </a:r>
            <a:r>
              <a:rPr lang="en-US" sz="500">
                <a:solidFill>
                  <a:srgbClr val="E99898"/>
                </a:solidFill>
                <a:latin typeface="MingLiU"/>
              </a:rPr>
              <a:t>•.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咨求</a:t>
            </a:r>
          </a:p>
        </p:txBody>
      </p:sp>
      <p:sp>
        <p:nvSpPr>
          <p:cNvPr id="38" name=""/>
          <p:cNvSpPr/>
          <p:nvPr/>
        </p:nvSpPr>
        <p:spPr>
          <a:xfrm>
            <a:off x="1874520" y="1554480"/>
            <a:ext cx="978408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b="1" sz="750">
                <a:latin typeface="MingLiU"/>
                <a:ea typeface="MingLiU"/>
              </a:rPr>
              <a:t>笹信任是一喋诀乐</a:t>
            </a:r>
            <a:r>
              <a:rPr lang="zh-TW" b="1" sz="750">
                <a:solidFill>
                  <a:srgbClr val="DF1218"/>
                </a:solidFill>
                <a:latin typeface="MingLiU"/>
                <a:ea typeface="MingLiU"/>
              </a:rPr>
              <a:t>•通</a:t>
            </a:r>
          </a:p>
        </p:txBody>
      </p:sp>
      <p:sp>
        <p:nvSpPr>
          <p:cNvPr id="40" name=""/>
          <p:cNvSpPr/>
          <p:nvPr/>
        </p:nvSpPr>
        <p:spPr>
          <a:xfrm>
            <a:off x="1289304" y="1709928"/>
            <a:ext cx="397764" cy="502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国実</a:t>
            </a:r>
            <a:r>
              <a:rPr lang="zh-TW" sz="600">
                <a:latin typeface="Arial"/>
                <a:ea typeface="Arial"/>
              </a:rPr>
              <a:t>30</a:t>
            </a:r>
            <a:r>
              <a:rPr lang="zh-TW" sz="500">
                <a:latin typeface="MingLiU"/>
                <a:ea typeface="MingLiU"/>
              </a:rPr>
              <a:t>年</a:t>
            </a:r>
          </a:p>
        </p:txBody>
      </p:sp>
      <p:sp>
        <p:nvSpPr>
          <p:cNvPr id="41" name=""/>
          <p:cNvSpPr/>
          <p:nvPr/>
        </p:nvSpPr>
        <p:spPr>
          <a:xfrm>
            <a:off x="3602736" y="1522476"/>
            <a:ext cx="964692" cy="2240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00"/>
              </a:lnSpc>
            </a:pPr>
            <a:r>
              <a:rPr lang="zh-TW" sz="650">
                <a:solidFill>
                  <a:srgbClr val="C04F56"/>
                </a:solidFill>
                <a:latin typeface="MingLiU"/>
                <a:ea typeface="MingLiU"/>
              </a:rPr>
              <a:t>美讯</a:t>
            </a:r>
            <a:r>
              <a:rPr lang="zh-TW" sz="650">
                <a:latin typeface="MingLiU"/>
                <a:ea typeface="MingLiU"/>
              </a:rPr>
              <a:t>控股办公系统</a:t>
            </a:r>
            <a:r>
              <a:rPr lang="en-US" sz="650">
                <a:latin typeface="Arial"/>
              </a:rPr>
              <a:t>app</a:t>
            </a:r>
          </a:p>
          <a:p>
            <a:pPr indent="0">
              <a:lnSpc>
                <a:spcPts val="900"/>
              </a:lnSpc>
            </a:pPr>
            <a:r>
              <a:rPr lang="zh-TW" sz="500">
                <a:latin typeface="MingLiU"/>
                <a:ea typeface="MingLiU"/>
              </a:rPr>
              <a:t>工作、汚通、查看信身一应俱全</a:t>
            </a:r>
          </a:p>
        </p:txBody>
      </p:sp>
      <p:sp>
        <p:nvSpPr>
          <p:cNvPr id="42" name=""/>
          <p:cNvSpPr/>
          <p:nvPr/>
        </p:nvSpPr>
        <p:spPr>
          <a:xfrm>
            <a:off x="6537960" y="1481328"/>
            <a:ext cx="603504" cy="3063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828"/>
              </a:lnSpc>
            </a:pPr>
            <a:r>
              <a:rPr lang="zh-TW" sz="500">
                <a:latin typeface="MingLiU"/>
                <a:ea typeface="MingLiU"/>
              </a:rPr>
              <a:t>姓名：刘超</a:t>
            </a:r>
          </a:p>
          <a:p>
            <a:pPr indent="0">
              <a:lnSpc>
                <a:spcPts val="828"/>
              </a:lnSpc>
            </a:pPr>
            <a:r>
              <a:rPr lang="zh-TW" sz="500">
                <a:latin typeface="MingLiU"/>
                <a:ea typeface="MingLiU"/>
              </a:rPr>
              <a:t>工号:</a:t>
            </a:r>
            <a:r>
              <a:rPr lang="zh-TW" b="1" sz="550">
                <a:latin typeface="Arial"/>
                <a:ea typeface="Arial"/>
              </a:rPr>
              <a:t>2011000175 </a:t>
            </a:r>
            <a:r>
              <a:rPr lang="zh-TW" sz="500">
                <a:latin typeface="MingLiU"/>
                <a:ea typeface="MingLiU"/>
              </a:rPr>
              <a:t>帮助退岀</a:t>
            </a:r>
          </a:p>
        </p:txBody>
      </p:sp>
      <p:sp>
        <p:nvSpPr>
          <p:cNvPr id="43" name=""/>
          <p:cNvSpPr/>
          <p:nvPr/>
        </p:nvSpPr>
        <p:spPr>
          <a:xfrm>
            <a:off x="1568196" y="448056"/>
            <a:ext cx="1623060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44" name=""/>
          <p:cNvSpPr/>
          <p:nvPr/>
        </p:nvSpPr>
        <p:spPr>
          <a:xfrm>
            <a:off x="4713732" y="1549908"/>
            <a:ext cx="516636" cy="1417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u="sng" sz="1300">
                <a:solidFill>
                  <a:srgbClr val="C04F56"/>
                </a:solidFill>
                <a:latin typeface="Arial"/>
                <a:ea typeface="Arial"/>
              </a:rPr>
              <a:t>I</a:t>
            </a:r>
            <a:r>
              <a:rPr lang="zh-TW" u="sng" sz="650">
                <a:solidFill>
                  <a:srgbClr val="C04F56"/>
                </a:solidFill>
                <a:latin typeface="MingLiU"/>
                <a:ea typeface="MingLiU"/>
              </a:rPr>
              <a:t>点击下载</a:t>
            </a:r>
            <a:r>
              <a:rPr lang="zh-TW" u="sng" sz="1300">
                <a:solidFill>
                  <a:srgbClr val="C04F56"/>
                </a:solidFill>
                <a:latin typeface="Arial"/>
                <a:ea typeface="Arial"/>
              </a:rPr>
              <a:t>I</a:t>
            </a:r>
          </a:p>
        </p:txBody>
      </p:sp>
      <p:sp>
        <p:nvSpPr>
          <p:cNvPr id="45" name=""/>
          <p:cNvSpPr/>
          <p:nvPr/>
        </p:nvSpPr>
        <p:spPr>
          <a:xfrm>
            <a:off x="5600700" y="1965960"/>
            <a:ext cx="90525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笹信任呈一检快乐</a:t>
            </a:r>
            <a:r>
              <a:rPr lang="zh-TW" sz="600">
                <a:solidFill>
                  <a:srgbClr val="DF1218"/>
                </a:solidFill>
                <a:latin typeface="MingLiU"/>
                <a:ea typeface="MingLiU"/>
              </a:rPr>
              <a:t>•诵</a:t>
            </a:r>
          </a:p>
        </p:txBody>
      </p:sp>
      <p:sp>
        <p:nvSpPr>
          <p:cNvPr id="46" name=""/>
          <p:cNvSpPr/>
          <p:nvPr/>
        </p:nvSpPr>
        <p:spPr>
          <a:xfrm>
            <a:off x="6986016" y="1933956"/>
            <a:ext cx="891540" cy="2148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828"/>
              </a:lnSpc>
            </a:pPr>
            <a:r>
              <a:rPr lang="zh-TW" sz="500">
                <a:solidFill>
                  <a:srgbClr val="DF1218"/>
                </a:solidFill>
                <a:latin typeface="MingLiU"/>
                <a:ea typeface="MingLiU"/>
              </a:rPr>
              <a:t>美讯</a:t>
            </a:r>
            <a:r>
              <a:rPr lang="zh-TW" sz="500">
                <a:latin typeface="MingLiU"/>
                <a:ea typeface="MingLiU"/>
              </a:rPr>
              <a:t>控股办公系统</a:t>
            </a:r>
            <a:r>
              <a:rPr lang="en-US" sz="600">
                <a:latin typeface="Arial"/>
              </a:rPr>
              <a:t>app </a:t>
            </a:r>
            <a:r>
              <a:rPr lang="zh-TW" sz="500">
                <a:latin typeface="MingLiU"/>
                <a:ea typeface="MingLiU"/>
              </a:rPr>
              <a:t>工作、</a:t>
            </a:r>
            <a:r>
              <a:rPr lang="en-US" sz="600">
                <a:latin typeface="Arial"/>
              </a:rPr>
              <a:t>»H.</a:t>
            </a:r>
            <a:r>
              <a:rPr lang="zh-TW" sz="500">
                <a:latin typeface="MingLiU"/>
                <a:ea typeface="MingLiU"/>
              </a:rPr>
              <a:t>查看信旦一应俱全</a:t>
            </a:r>
          </a:p>
        </p:txBody>
      </p:sp>
      <p:sp>
        <p:nvSpPr>
          <p:cNvPr id="47" name=""/>
          <p:cNvSpPr/>
          <p:nvPr/>
        </p:nvSpPr>
        <p:spPr>
          <a:xfrm>
            <a:off x="5001768" y="2249424"/>
            <a:ext cx="443484" cy="118872"/>
          </a:xfrm>
          <a:prstGeom prst="rect">
            <a:avLst/>
          </a:prstGeom>
          <a:solidFill>
            <a:srgbClr val="F1F7F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个</a:t>
            </a:r>
            <a:r>
              <a:rPr lang="en-US" sz="900">
                <a:solidFill>
                  <a:srgbClr val="FFFFFF"/>
                </a:solidFill>
                <a:latin typeface="Times New Roman"/>
              </a:rPr>
              <a:t>AT</a:t>
            </a:r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作台</a:t>
            </a:r>
          </a:p>
        </p:txBody>
      </p:sp>
      <p:sp>
        <p:nvSpPr>
          <p:cNvPr id="48" name=""/>
          <p:cNvSpPr/>
          <p:nvPr/>
        </p:nvSpPr>
        <p:spPr>
          <a:xfrm>
            <a:off x="4901184" y="2400300"/>
            <a:ext cx="530352" cy="1920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172"/>
              </a:lnSpc>
            </a:pPr>
            <a:r>
              <a:rPr lang="en-US" sz="500">
                <a:solidFill>
                  <a:srgbClr val="4B687B"/>
                </a:solidFill>
                <a:latin typeface="MingLiU"/>
              </a:rPr>
              <a:t>5 </a:t>
            </a:r>
            <a:r>
              <a:rPr lang="zh-TW" sz="500">
                <a:latin typeface="MingLiU"/>
                <a:ea typeface="MingLiU"/>
              </a:rPr>
              <a:t>公告中心 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公</a:t>
            </a:r>
            <a:r>
              <a:rPr lang="zh-TW" sz="500">
                <a:latin typeface="MingLiU"/>
                <a:ea typeface="MingLiU"/>
              </a:rPr>
              <a:t>文化中心 </a:t>
            </a:r>
            <a:r>
              <a:rPr lang="en-US" sz="600">
                <a:solidFill>
                  <a:srgbClr val="C04F56"/>
                </a:solidFill>
                <a:latin typeface="Arial"/>
              </a:rPr>
              <a:t>Lid</a:t>
            </a:r>
            <a:r>
              <a:rPr lang="zh-TW" sz="500">
                <a:latin typeface="MingLiU"/>
                <a:ea typeface="MingLiU"/>
              </a:rPr>
              <a:t>产业天地 </a:t>
            </a:r>
            <a:r>
              <a:rPr lang="en-US" sz="600">
                <a:solidFill>
                  <a:srgbClr val="52A4F6"/>
                </a:solidFill>
                <a:latin typeface="Arial"/>
              </a:rPr>
              <a:t>JI</a:t>
            </a:r>
            <a:r>
              <a:rPr lang="zh-TW" sz="500">
                <a:latin typeface="MingLiU"/>
                <a:ea typeface="MingLiU"/>
              </a:rPr>
              <a:t>专刊天地</a:t>
            </a:r>
          </a:p>
          <a:p>
            <a:pPr algn="just" indent="0">
              <a:lnSpc>
                <a:spcPts val="1172"/>
              </a:lnSpc>
            </a:pPr>
            <a:r>
              <a:rPr lang="en-US" sz="500">
                <a:solidFill>
                  <a:srgbClr val="C04F56"/>
                </a:solidFill>
                <a:latin typeface="MingLiU"/>
              </a:rPr>
              <a:t>.</a:t>
            </a:r>
            <a:r>
              <a:rPr lang="zh-TW" sz="500">
                <a:latin typeface="MingLiU"/>
                <a:ea typeface="MingLiU"/>
              </a:rPr>
              <a:t>内部宣传 </a:t>
            </a:r>
            <a:r>
              <a:rPr lang="zh-TW" sz="500">
                <a:solidFill>
                  <a:srgbClr val="DF1218"/>
                </a:solidFill>
                <a:latin typeface="MingLiU"/>
                <a:ea typeface="MingLiU"/>
              </a:rPr>
              <a:t>伊</a:t>
            </a:r>
            <a:r>
              <a:rPr lang="zh-TW" sz="500">
                <a:latin typeface="MingLiU"/>
                <a:ea typeface="MingLiU"/>
              </a:rPr>
              <a:t>公文流转</a:t>
            </a:r>
          </a:p>
          <a:p>
            <a:pPr algn="just" indent="0">
              <a:lnSpc>
                <a:spcPts val="1172"/>
              </a:lnSpc>
            </a:pPr>
            <a:r>
              <a:rPr lang="zh-TW" sz="600">
                <a:solidFill>
                  <a:srgbClr val="CA844B"/>
                </a:solidFill>
                <a:latin typeface="Arial"/>
                <a:ea typeface="Arial"/>
              </a:rPr>
              <a:t>6 </a:t>
            </a:r>
            <a:r>
              <a:rPr lang="zh-TW" sz="500">
                <a:latin typeface="MingLiU"/>
                <a:ea typeface="MingLiU"/>
              </a:rPr>
              <a:t>综合查询 </a:t>
            </a:r>
            <a:r>
              <a:rPr lang="en-US" sz="600">
                <a:solidFill>
                  <a:srgbClr val="819CAD"/>
                </a:solidFill>
                <a:latin typeface="Arial"/>
              </a:rPr>
              <a:t>v </a:t>
            </a:r>
            <a:r>
              <a:rPr lang="zh-TW" sz="500">
                <a:latin typeface="MingLiU"/>
                <a:ea typeface="MingLiU"/>
              </a:rPr>
              <a:t>业务通道 </a:t>
            </a:r>
            <a:r>
              <a:rPr lang="zh-TW" sz="500">
                <a:solidFill>
                  <a:srgbClr val="52A4F6"/>
                </a:solidFill>
                <a:latin typeface="MingLiU"/>
                <a:ea typeface="MingLiU"/>
              </a:rPr>
              <a:t>令</a:t>
            </a:r>
            <a:r>
              <a:rPr lang="zh-TW" sz="500">
                <a:latin typeface="MingLiU"/>
                <a:ea typeface="MingLiU"/>
              </a:rPr>
              <a:t>系统管理 </a:t>
            </a:r>
            <a:r>
              <a:rPr lang="en-US" sz="600">
                <a:solidFill>
                  <a:srgbClr val="819CAD"/>
                </a:solidFill>
                <a:latin typeface="Arial"/>
              </a:rPr>
              <a:t>4J </a:t>
            </a:r>
            <a:r>
              <a:rPr lang="zh-TW" sz="500">
                <a:latin typeface="MingLiU"/>
                <a:ea typeface="MingLiU"/>
              </a:rPr>
              <a:t>通讯录 </a:t>
            </a:r>
            <a:r>
              <a:rPr lang="zh-TW" sz="500">
                <a:solidFill>
                  <a:srgbClr val="DF1218"/>
                </a:solidFill>
                <a:latin typeface="MingLiU"/>
                <a:ea typeface="MingLiU"/>
              </a:rPr>
              <a:t>。 </a:t>
            </a:r>
            <a:r>
              <a:rPr lang="zh-TW" sz="500">
                <a:latin typeface="MingLiU"/>
                <a:ea typeface="MingLiU"/>
              </a:rPr>
              <a:t>美讯</a:t>
            </a:r>
          </a:p>
          <a:p>
            <a:pPr algn="just" indent="0">
              <a:lnSpc>
                <a:spcPts val="1172"/>
              </a:lnSpc>
            </a:pPr>
            <a:r>
              <a:rPr lang="zh-TW" sz="500">
                <a:solidFill>
                  <a:srgbClr val="CA844B"/>
                </a:solidFill>
                <a:latin typeface="MingLiU"/>
                <a:ea typeface="MingLiU"/>
              </a:rPr>
              <a:t>上</a:t>
            </a:r>
            <a:r>
              <a:rPr lang="zh-TW" sz="500">
                <a:latin typeface="MingLiU"/>
                <a:ea typeface="MingLiU"/>
              </a:rPr>
              <a:t>国美云邮 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銓</a:t>
            </a:r>
            <a:r>
              <a:rPr lang="zh-TW" sz="500">
                <a:latin typeface="MingLiU"/>
                <a:ea typeface="MingLiU"/>
              </a:rPr>
              <a:t>国美云盘</a:t>
            </a:r>
          </a:p>
        </p:txBody>
      </p:sp>
      <p:graphicFrame>
        <p:nvGraphicFramePr>
          <p:cNvPr id="49" name=""/>
          <p:cNvGraphicFramePr>
            <a:graphicFrameLocks noGrp="1"/>
          </p:cNvGraphicFramePr>
          <p:nvPr/>
        </p:nvGraphicFramePr>
        <p:xfrm>
          <a:off x="5865876" y="3374136"/>
          <a:ext cx="4101084" cy="2391156"/>
        </p:xfrm>
        <a:graphic>
          <a:graphicData uri="http://schemas.openxmlformats.org/drawingml/2006/table">
            <a:tbl>
              <a:tblPr/>
              <a:tblGrid>
                <a:gridCol w="571500"/>
                <a:gridCol w="562356"/>
                <a:gridCol w="562356"/>
                <a:gridCol w="566928"/>
                <a:gridCol w="557784"/>
                <a:gridCol w="566928"/>
                <a:gridCol w="713232"/>
              </a:tblGrid>
              <a:tr h="480060"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Bef>
                          <a:spcPts val="280"/>
                        </a:spcBef>
                      </a:pPr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Aft>
                          <a:spcPts val="980"/>
                        </a:spcAft>
                      </a:pPr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3</a:t>
                      </a:r>
                    </a:p>
                    <a:p>
                      <a:pPr algn="ctr" indent="0"/>
                      <a:r>
                        <a:rPr lang="en-US" b="1" sz="1000">
                          <a:solidFill>
                            <a:srgbClr val="CA844B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Aft>
                          <a:spcPts val="980"/>
                        </a:spcAft>
                      </a:pPr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  <a:p>
                      <a:pPr algn="ctr" indent="0"/>
                      <a:r>
                        <a:rPr lang="en-US" b="1" sz="1000">
                          <a:solidFill>
                            <a:srgbClr val="CA844B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Aft>
                          <a:spcPts val="980"/>
                        </a:spcAft>
                      </a:pPr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  <a:p>
                      <a:pPr algn="ctr" indent="0"/>
                      <a:r>
                        <a:rPr lang="en-US" b="1" sz="1000">
                          <a:solidFill>
                            <a:srgbClr val="CA844B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Aft>
                          <a:spcPts val="980"/>
                        </a:spcAft>
                      </a:pPr>
                      <a:r>
                        <a:rPr lang="zh-TW" b="1" sz="550">
                          <a:latin typeface="Arial"/>
                          <a:ea typeface="Arial"/>
                        </a:rPr>
                        <a:t>6</a:t>
                      </a:r>
                    </a:p>
                    <a:p>
                      <a:pPr algn="ctr" indent="0"/>
                      <a:r>
                        <a:rPr lang="en-US" b="1" sz="1000">
                          <a:solidFill>
                            <a:srgbClr val="CA844B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Aft>
                          <a:spcPts val="980"/>
                        </a:spcAft>
                      </a:pPr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  <a:p>
                      <a:pPr algn="ctr" indent="0"/>
                      <a:r>
                        <a:rPr lang="en-US" b="1" sz="1000">
                          <a:solidFill>
                            <a:srgbClr val="CA844B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>
                        <a:spcBef>
                          <a:spcPts val="280"/>
                        </a:spcBef>
                      </a:pPr>
                      <a:r>
                        <a:rPr lang="zh-TW" b="1" sz="550">
                          <a:solidFill>
                            <a:srgbClr val="C04F56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  <a:p>
                      <a:pPr indent="139700"/>
                      <a:r>
                        <a:rPr lang="zh-TW" b="1" u="sng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08:23:23</a:t>
                      </a:r>
                    </a:p>
                    <a:p>
                      <a:pPr indent="13970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19:12:04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solidFill>
                            <a:srgbClr val="C04F56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</a:tr>
              <a:tr h="100584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08:10:08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08:22:16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08:30:39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08:33:27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08:05:04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08:16:33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224028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19:04:13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19:40:40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18:24:05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22:00:15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19:07:00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18:29:10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</a:tr>
              <a:tr h="105156"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08:22:11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08:39:45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08:25:15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08:24:44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08:20:05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219456"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21:28:52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18:53:09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22:49:11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18:29:30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19:49:51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1C2934"/>
                          </a:solidFill>
                          <a:latin typeface="Arial"/>
                          <a:ea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b="1" sz="550">
                          <a:solidFill>
                            <a:srgbClr val="785475"/>
                          </a:solidFill>
                          <a:latin typeface="Arial"/>
                          <a:ea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</a:tr>
              <a:tr h="105156"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08:17:04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08:41:11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08:20:04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08:40:13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08:33:33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214884"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4B687B"/>
                          </a:solidFill>
                          <a:latin typeface="Arial"/>
                          <a:ea typeface="Arial"/>
                        </a:rPr>
                        <a:t>18:17:56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00:29:34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01:06:24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18:47:33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20:21:39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60020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BB6F83"/>
                          </a:solidFill>
                          <a:latin typeface="Arial"/>
                          <a:ea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latin typeface="Arial"/>
                          <a:ea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00584"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08:38:44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205740"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18:22:53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</a:tbl>
          </a:graphicData>
        </a:graphic>
      </p:graphicFrame>
      <p:sp>
        <p:nvSpPr>
          <p:cNvPr id="50" name=""/>
          <p:cNvSpPr/>
          <p:nvPr/>
        </p:nvSpPr>
        <p:spPr>
          <a:xfrm>
            <a:off x="10053828" y="2336292"/>
            <a:ext cx="187452" cy="100584"/>
          </a:xfrm>
          <a:prstGeom prst="rect">
            <a:avLst/>
          </a:prstGeom>
          <a:solidFill>
            <a:srgbClr val="F1F7F9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公文</a:t>
            </a:r>
          </a:p>
        </p:txBody>
      </p:sp>
      <p:sp>
        <p:nvSpPr>
          <p:cNvPr id="51" name=""/>
          <p:cNvSpPr/>
          <p:nvPr/>
        </p:nvSpPr>
        <p:spPr>
          <a:xfrm>
            <a:off x="10003536" y="2551176"/>
            <a:ext cx="1897380" cy="3566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8900">
              <a:spcAft>
                <a:spcPts val="770"/>
              </a:spcAft>
            </a:pPr>
            <a:r>
              <a:rPr lang="zh-TW" b="1" sz="550">
                <a:solidFill>
                  <a:srgbClr val="9A793E"/>
                </a:solidFill>
                <a:latin typeface="Arial"/>
                <a:ea typeface="Arial"/>
              </a:rPr>
              <a:t>3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待办 </a:t>
            </a:r>
            <a:r>
              <a:rPr lang="zh-CN" sz="500">
                <a:solidFill>
                  <a:srgbClr val="C04F56"/>
                </a:solidFill>
                <a:latin typeface="MingLiU"/>
                <a:ea typeface="MingLiU"/>
              </a:rPr>
              <a:t>机</a:t>
            </a:r>
            <a:r>
              <a:rPr lang="zh-CN" b="1" sz="550">
                <a:solidFill>
                  <a:srgbClr val="C04F56"/>
                </a:solidFill>
                <a:latin typeface="Arial"/>
                <a:ea typeface="Arial"/>
              </a:rPr>
              <a:t>1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待阅 </a:t>
            </a:r>
            <a:r>
              <a:rPr lang="en-US" sz="500">
                <a:latin typeface="MingLiU"/>
              </a:rPr>
              <a:t>｝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审批中 </a:t>
            </a:r>
            <a:r>
              <a:rPr lang="zh-TW" b="1" sz="550">
                <a:solidFill>
                  <a:srgbClr val="4B687B"/>
                </a:solidFill>
                <a:latin typeface="Arial"/>
                <a:ea typeface="Arial"/>
              </a:rPr>
              <a:t>0</a:t>
            </a:r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提醒</a:t>
            </a:r>
          </a:p>
          <a:p>
            <a:pPr indent="0"/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赦件</a:t>
            </a:r>
          </a:p>
        </p:txBody>
      </p:sp>
      <p:sp>
        <p:nvSpPr>
          <p:cNvPr id="52" name=""/>
          <p:cNvSpPr/>
          <p:nvPr/>
        </p:nvSpPr>
        <p:spPr>
          <a:xfrm>
            <a:off x="10003536" y="3927348"/>
            <a:ext cx="82753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关于肖体生职务任命灼通知</a:t>
            </a:r>
          </a:p>
        </p:txBody>
      </p:sp>
      <p:sp>
        <p:nvSpPr>
          <p:cNvPr id="53" name=""/>
          <p:cNvSpPr/>
          <p:nvPr/>
        </p:nvSpPr>
        <p:spPr>
          <a:xfrm>
            <a:off x="11590020" y="3931920"/>
            <a:ext cx="420624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2017-01-06</a:t>
            </a:r>
          </a:p>
        </p:txBody>
      </p:sp>
      <p:sp>
        <p:nvSpPr>
          <p:cNvPr id="54" name=""/>
          <p:cNvSpPr/>
          <p:nvPr/>
        </p:nvSpPr>
        <p:spPr>
          <a:xfrm>
            <a:off x="10003536" y="4050792"/>
            <a:ext cx="103327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solidFill>
                  <a:srgbClr val="BB6F83"/>
                </a:solidFill>
                <a:latin typeface="Arial"/>
                <a:ea typeface="Arial"/>
              </a:rPr>
              <a:t>2017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新年奇语六大板块全新起航</a:t>
            </a:r>
          </a:p>
        </p:txBody>
      </p:sp>
      <p:sp>
        <p:nvSpPr>
          <p:cNvPr id="55" name=""/>
          <p:cNvSpPr/>
          <p:nvPr/>
        </p:nvSpPr>
        <p:spPr>
          <a:xfrm>
            <a:off x="11590020" y="4055364"/>
            <a:ext cx="420624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2017-01-06</a:t>
            </a:r>
          </a:p>
        </p:txBody>
      </p:sp>
      <p:sp>
        <p:nvSpPr>
          <p:cNvPr id="56" name=""/>
          <p:cNvSpPr/>
          <p:nvPr/>
        </p:nvSpPr>
        <p:spPr>
          <a:xfrm>
            <a:off x="11590020" y="4178808"/>
            <a:ext cx="416052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2017-01-05</a:t>
            </a:r>
          </a:p>
        </p:txBody>
      </p:sp>
      <p:sp>
        <p:nvSpPr>
          <p:cNvPr id="57" name=""/>
          <p:cNvSpPr/>
          <p:nvPr/>
        </p:nvSpPr>
        <p:spPr>
          <a:xfrm>
            <a:off x="11590020" y="4302252"/>
            <a:ext cx="416052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2017-01-05</a:t>
            </a:r>
          </a:p>
        </p:txBody>
      </p:sp>
      <p:sp>
        <p:nvSpPr>
          <p:cNvPr id="58" name=""/>
          <p:cNvSpPr/>
          <p:nvPr/>
        </p:nvSpPr>
        <p:spPr>
          <a:xfrm>
            <a:off x="11590020" y="4421124"/>
            <a:ext cx="416052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2017-01-05</a:t>
            </a:r>
          </a:p>
        </p:txBody>
      </p:sp>
      <p:sp>
        <p:nvSpPr>
          <p:cNvPr id="59" name=""/>
          <p:cNvSpPr/>
          <p:nvPr/>
        </p:nvSpPr>
        <p:spPr>
          <a:xfrm>
            <a:off x="10003536" y="4539996"/>
            <a:ext cx="992124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关于</a:t>
            </a:r>
            <a:r>
              <a:rPr lang="zh-TW" b="1" sz="550">
                <a:solidFill>
                  <a:srgbClr val="BB6F83"/>
                </a:solidFill>
                <a:latin typeface="Arial"/>
                <a:ea typeface="Arial"/>
              </a:rPr>
              <a:t>2017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年春</a:t>
            </a:r>
            <a:r>
              <a:rPr lang="zh-TW" b="1" sz="550">
                <a:solidFill>
                  <a:srgbClr val="BB6F83"/>
                </a:solidFill>
                <a:latin typeface="Arial"/>
                <a:ea typeface="Arial"/>
              </a:rPr>
              <a:t>55”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放假的通知</a:t>
            </a:r>
          </a:p>
        </p:txBody>
      </p:sp>
      <p:sp>
        <p:nvSpPr>
          <p:cNvPr id="60" name=""/>
          <p:cNvSpPr/>
          <p:nvPr/>
        </p:nvSpPr>
        <p:spPr>
          <a:xfrm>
            <a:off x="11590020" y="4544568"/>
            <a:ext cx="416052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4B687B"/>
                </a:solidFill>
                <a:latin typeface="Arial"/>
              </a:rPr>
              <a:t>2017-01-05</a:t>
            </a:r>
          </a:p>
        </p:txBody>
      </p:sp>
      <p:sp>
        <p:nvSpPr>
          <p:cNvPr id="61" name=""/>
          <p:cNvSpPr/>
          <p:nvPr/>
        </p:nvSpPr>
        <p:spPr>
          <a:xfrm>
            <a:off x="10287000" y="5047488"/>
            <a:ext cx="269748" cy="91440"/>
          </a:xfrm>
          <a:prstGeom prst="rect">
            <a:avLst/>
          </a:prstGeom>
          <a:solidFill>
            <a:srgbClr val="F1F7F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国捷茶引</a:t>
            </a:r>
          </a:p>
        </p:txBody>
      </p:sp>
      <p:sp>
        <p:nvSpPr>
          <p:cNvPr id="62" name=""/>
          <p:cNvSpPr/>
          <p:nvPr/>
        </p:nvSpPr>
        <p:spPr>
          <a:xfrm>
            <a:off x="10003536" y="4174236"/>
            <a:ext cx="1545336" cy="3429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72"/>
              </a:lnSpc>
            </a:pP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关于继续执行</a:t>
            </a:r>
            <a:r>
              <a:rPr lang="en-US" b="1" sz="550">
                <a:solidFill>
                  <a:srgbClr val="BB6F83"/>
                </a:solidFill>
                <a:latin typeface="Arial"/>
              </a:rPr>
              <a:t>g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国美地产代建安迅物流基地项目喜</a:t>
            </a:r>
            <a:r>
              <a:rPr lang="en-US" sz="500">
                <a:solidFill>
                  <a:srgbClr val="BB6F83"/>
                </a:solidFill>
                <a:latin typeface="MingLiU"/>
              </a:rPr>
              <a:t>... 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关于继续挪亍《国美九活咨词服务公祠管理授权</a:t>
            </a:r>
            <a:r>
              <a:rPr lang="zh-TW" b="1" sz="550">
                <a:solidFill>
                  <a:srgbClr val="BB6F83"/>
                </a:solidFill>
                <a:latin typeface="Arial"/>
                <a:ea typeface="Arial"/>
              </a:rPr>
              <a:t>2... </a:t>
            </a:r>
            <a:r>
              <a:rPr lang="zh-TW" sz="500">
                <a:solidFill>
                  <a:srgbClr val="BB6F83"/>
                </a:solidFill>
                <a:latin typeface="MingLiU"/>
                <a:ea typeface="MingLiU"/>
              </a:rPr>
              <a:t>关于继续州亍国美皂器斐弔类菅理授权的通知</a:t>
            </a:r>
          </a:p>
        </p:txBody>
      </p:sp>
      <p:sp>
        <p:nvSpPr>
          <p:cNvPr id="63" name=""/>
          <p:cNvSpPr/>
          <p:nvPr/>
        </p:nvSpPr>
        <p:spPr>
          <a:xfrm>
            <a:off x="10113264" y="5189220"/>
            <a:ext cx="900684" cy="548640"/>
          </a:xfrm>
          <a:prstGeom prst="rect">
            <a:avLst/>
          </a:prstGeom>
          <a:solidFill>
            <a:srgbClr val="F1F7F9"/>
          </a:solidFill>
        </p:spPr>
        <p:txBody>
          <a:bodyPr lIns="0" tIns="0" rIns="0" bIns="0">
            <a:noAutofit/>
          </a:bodyPr>
          <a:p>
            <a:pPr indent="0">
              <a:lnSpc>
                <a:spcPts val="852"/>
              </a:lnSpc>
            </a:pPr>
            <a:r>
              <a:rPr lang="zh-TW" sz="1800">
                <a:solidFill>
                  <a:srgbClr val="F1AA3A"/>
                </a:solidFill>
                <a:latin typeface="MingLiU"/>
                <a:ea typeface="MingLiU"/>
              </a:rPr>
              <a:t>内购会 </a:t>
            </a:r>
            <a:r>
              <a:rPr lang="zh-TW" sz="500">
                <a:solidFill>
                  <a:srgbClr val="EAC5C3"/>
                </a:solidFill>
                <a:latin typeface="MingLiU"/>
                <a:ea typeface="MingLiU"/>
              </a:rPr>
              <a:t>购一份好茶，带健康回家 </a:t>
            </a:r>
            <a:r>
              <a:rPr lang="en-US" b="1" sz="550">
                <a:solidFill>
                  <a:srgbClr val="EAC5C3"/>
                </a:solidFill>
                <a:latin typeface="Arial"/>
              </a:rPr>
              <a:t>■I</a:t>
            </a:r>
            <a:r>
              <a:rPr lang="zh-TW" sz="500">
                <a:solidFill>
                  <a:srgbClr val="EAC5C3"/>
                </a:solidFill>
                <a:latin typeface="MingLiU"/>
                <a:ea typeface="MingLiU"/>
              </a:rPr>
              <a:t>润大</a:t>
            </a:r>
            <a:r>
              <a:rPr lang="en-US" b="1" sz="550">
                <a:solidFill>
                  <a:srgbClr val="EAC5C3"/>
                </a:solidFill>
                <a:latin typeface="Arial"/>
              </a:rPr>
              <a:t>HB1502</a:t>
            </a:r>
            <a:r>
              <a:rPr lang="zh-TW" sz="500">
                <a:solidFill>
                  <a:srgbClr val="EAC5C3"/>
                </a:solidFill>
                <a:latin typeface="MingLiU"/>
                <a:ea typeface="MingLiU"/>
              </a:rPr>
              <a:t>会议室 </a:t>
            </a:r>
            <a:r>
              <a:rPr lang="en-US" b="1" sz="550">
                <a:solidFill>
                  <a:srgbClr val="F1AA3A"/>
                </a:solidFill>
                <a:latin typeface="Arial"/>
              </a:rPr>
              <a:t>2017.01.05-06</a:t>
            </a:r>
          </a:p>
        </p:txBody>
      </p:sp>
      <p:sp>
        <p:nvSpPr>
          <p:cNvPr id="64" name=""/>
          <p:cNvSpPr/>
          <p:nvPr/>
        </p:nvSpPr>
        <p:spPr>
          <a:xfrm>
            <a:off x="11050524" y="5175504"/>
            <a:ext cx="964692" cy="374904"/>
          </a:xfrm>
          <a:prstGeom prst="rect">
            <a:avLst/>
          </a:prstGeom>
          <a:solidFill>
            <a:srgbClr val="F1F7F9"/>
          </a:solidFill>
        </p:spPr>
        <p:txBody>
          <a:bodyPr lIns="0" tIns="0" rIns="0" bIns="0">
            <a:noAutofit/>
          </a:bodyPr>
          <a:p>
            <a:pPr indent="0">
              <a:lnSpc>
                <a:spcPts val="540"/>
              </a:lnSpc>
              <a:spcAft>
                <a:spcPts val="140"/>
              </a:spcAft>
            </a:pPr>
            <a:r>
              <a:rPr lang="zh-TW" b="1" sz="550">
                <a:solidFill>
                  <a:srgbClr val="E99898"/>
                </a:solidFill>
                <a:latin typeface="Arial"/>
                <a:ea typeface="Arial"/>
              </a:rPr>
              <a:t>1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. 活动现场,所有产品最低 </a:t>
            </a:r>
            <a:r>
              <a:rPr lang="zh-TW" b="1" sz="550">
                <a:solidFill>
                  <a:srgbClr val="E99898"/>
                </a:solidFill>
                <a:latin typeface="Arial"/>
                <a:ea typeface="Arial"/>
              </a:rPr>
              <a:t>38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元/胡起；</a:t>
            </a:r>
          </a:p>
          <a:p>
            <a:pPr indent="0">
              <a:lnSpc>
                <a:spcPct val="86000"/>
              </a:lnSpc>
            </a:pPr>
            <a:r>
              <a:rPr lang="zh-TW" b="1" sz="550">
                <a:solidFill>
                  <a:srgbClr val="E99898"/>
                </a:solidFill>
                <a:latin typeface="Arial"/>
                <a:ea typeface="Arial"/>
              </a:rPr>
              <a:t>2. </a:t>
            </a: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活动现场，特提供三款扫</a:t>
            </a:r>
          </a:p>
          <a:p>
            <a:pPr indent="0">
              <a:lnSpc>
                <a:spcPts val="540"/>
              </a:lnSpc>
            </a:pPr>
            <a:r>
              <a:rPr lang="zh-TW" sz="500">
                <a:solidFill>
                  <a:srgbClr val="E99898"/>
                </a:solidFill>
                <a:latin typeface="MingLiU"/>
                <a:ea typeface="MingLiU"/>
              </a:rPr>
              <a:t>码砍价商品；      </a:t>
            </a:r>
            <a:r>
              <a:rPr lang="zh-TW" sz="500">
                <a:solidFill>
                  <a:srgbClr val="F1AA3A"/>
                </a:solidFill>
                <a:latin typeface="MingLiU"/>
                <a:ea typeface="MingLiU"/>
              </a:rPr>
              <a:t>扫</a:t>
            </a:r>
          </a:p>
        </p:txBody>
      </p:sp>
      <p:sp>
        <p:nvSpPr>
          <p:cNvPr id="65" name=""/>
          <p:cNvSpPr/>
          <p:nvPr/>
        </p:nvSpPr>
        <p:spPr>
          <a:xfrm>
            <a:off x="662940" y="4489704"/>
            <a:ext cx="242316" cy="1033272"/>
          </a:xfrm>
          <a:prstGeom prst="rect">
            <a:avLst/>
          </a:prstGeom>
          <a:solidFill>
            <a:srgbClr val="A90B18"/>
          </a:solidFill>
        </p:spPr>
        <p:txBody>
          <a:bodyPr lIns="0" tIns="0" rIns="0" bIns="0" vert="wordArtVertRtl" wrap="none">
            <a:noAutofit/>
          </a:bodyPr>
          <a:p>
            <a:pPr indent="0"/>
            <a:r>
              <a:rPr lang="zh-TW" sz="1800">
                <a:solidFill>
                  <a:srgbClr val="FAF2B4"/>
                </a:solidFill>
                <a:latin typeface="MingLiU"/>
                <a:ea typeface="MingLiU"/>
              </a:rPr>
              <a:t>扬帆歲航</a:t>
            </a:r>
          </a:p>
        </p:txBody>
      </p:sp>
      <p:sp>
        <p:nvSpPr>
          <p:cNvPr id="66" name=""/>
          <p:cNvSpPr/>
          <p:nvPr/>
        </p:nvSpPr>
        <p:spPr>
          <a:xfrm>
            <a:off x="5692140" y="6012180"/>
            <a:ext cx="329184" cy="192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500">
                <a:latin typeface="Arial"/>
              </a:rPr>
              <a:t>OA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468112" y="1828800"/>
            <a:ext cx="1213104" cy="923544"/>
          </a:xfrm>
          <a:prstGeom prst="rect">
            <a:avLst/>
          </a:prstGeom>
          <a:solidFill>
            <a:srgbClr val="2B2724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CN" sz="1000">
                <a:solidFill>
                  <a:srgbClr val="FFFFFF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id="3" name=""/>
          <p:cNvSpPr/>
          <p:nvPr/>
        </p:nvSpPr>
        <p:spPr>
          <a:xfrm>
            <a:off x="5474208" y="3517392"/>
            <a:ext cx="1237488" cy="1353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5664"/>
              </a:lnSpc>
            </a:pPr>
            <a:r>
              <a:rPr lang="zh-TW" sz="4800">
                <a:latin typeface="MingLiU"/>
                <a:ea typeface="MingLiU"/>
              </a:rPr>
              <a:t>教育 行业</a:t>
            </a:r>
          </a:p>
        </p:txBody>
      </p:sp>
      <p:sp>
        <p:nvSpPr>
          <p:cNvPr id="4" name=""/>
          <p:cNvSpPr/>
          <p:nvPr/>
        </p:nvSpPr>
        <p:spPr>
          <a:xfrm>
            <a:off x="4785360" y="5760720"/>
            <a:ext cx="1981200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1500">
                <a:latin typeface="MingLiU"/>
                <a:ea typeface="MingLiU"/>
              </a:rPr>
              <a:t>建立智慧校园，为教师”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496812" y="1650492"/>
            <a:ext cx="3520440" cy="3515868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411480" y="242316"/>
            <a:ext cx="2802636" cy="950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u="sng" sz="3200">
                <a:solidFill>
                  <a:srgbClr val="01A79D"/>
                </a:solidFill>
                <a:latin typeface="Arial"/>
              </a:rPr>
              <a:t>[03]</a:t>
            </a:r>
            <a:r>
              <a:rPr lang="zh-TW" sz="3200">
                <a:latin typeface="MingLiU"/>
                <a:ea typeface="MingLiU"/>
              </a:rPr>
              <a:t>育翔小学</a:t>
            </a:r>
          </a:p>
        </p:txBody>
      </p:sp>
      <p:sp>
        <p:nvSpPr>
          <p:cNvPr id="4" name=""/>
          <p:cNvSpPr/>
          <p:nvPr/>
        </p:nvSpPr>
        <p:spPr>
          <a:xfrm>
            <a:off x="800100" y="1769364"/>
            <a:ext cx="4366260" cy="1207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800">
                <a:solidFill>
                  <a:srgbClr val="01A79D"/>
                </a:solidFill>
                <a:latin typeface="MingLiU"/>
              </a:rPr>
              <a:t>o</a:t>
            </a:r>
            <a:r>
              <a:rPr lang="zh-TW" sz="1800">
                <a:latin typeface="MingLiU"/>
                <a:ea typeface="MingLiU"/>
              </a:rPr>
              <a:t>项目背景</a:t>
            </a:r>
          </a:p>
          <a:p>
            <a:pPr marL="587824" indent="0">
              <a:lnSpc>
                <a:spcPts val="1782"/>
              </a:lnSpc>
            </a:pPr>
            <a:r>
              <a:rPr lang="zh-TW" sz="1000">
                <a:latin typeface="MingLiU"/>
                <a:ea typeface="MingLiU"/>
              </a:rPr>
              <a:t>育翔</a:t>
            </a:r>
            <a:r>
              <a:rPr lang="zh-TW" sz="1000">
                <a:latin typeface="Arial"/>
                <a:ea typeface="Arial"/>
              </a:rPr>
              <a:t>＜1</a:t>
            </a:r>
            <a:r>
              <a:rPr lang="zh-TW" sz="1000">
                <a:latin typeface="MingLiU"/>
                <a:ea typeface="MingLiU"/>
              </a:rPr>
              <a:t>岸是北京腱点</a:t>
            </a:r>
            <a:r>
              <a:rPr lang="zh-TW" sz="1000">
                <a:latin typeface="Arial"/>
                <a:ea typeface="Arial"/>
              </a:rPr>
              <a:t>4</a:t>
            </a:r>
            <a:r>
              <a:rPr lang="zh-TW" sz="1000">
                <a:latin typeface="MingLiU"/>
                <a:ea typeface="MingLiU"/>
              </a:rPr>
              <a:t>学，学校优秀教师众多，师资力量雄厚。 辨希望敖，襪的办公跡体系，飆安飄了 </a:t>
            </a:r>
            <a:r>
              <a:rPr lang="en-US" sz="1000">
                <a:latin typeface="Arial"/>
              </a:rPr>
              <a:t>0A</a:t>
            </a:r>
            <a:r>
              <a:rPr lang="zh-TW" sz="1000">
                <a:latin typeface="MingLiU"/>
                <a:ea typeface="MingLiU"/>
              </a:rPr>
              <a:t>办公 的建设，但是在教师内部沟通环节，也需要进行建设。</a:t>
            </a:r>
          </a:p>
        </p:txBody>
      </p:sp>
      <p:sp>
        <p:nvSpPr>
          <p:cNvPr id="5" name=""/>
          <p:cNvSpPr/>
          <p:nvPr/>
        </p:nvSpPr>
        <p:spPr>
          <a:xfrm>
            <a:off x="795528" y="3584448"/>
            <a:ext cx="1577340" cy="5349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000">
                <a:solidFill>
                  <a:srgbClr val="1C2934"/>
                </a:solidFill>
                <a:latin typeface="Arial"/>
              </a:rPr>
              <a:t>o</a:t>
            </a:r>
            <a:r>
              <a:rPr lang="zh-TW" sz="1800">
                <a:latin typeface="MingLiU"/>
                <a:ea typeface="MingLiU"/>
              </a:rPr>
              <a:t>建设目标</a:t>
            </a:r>
          </a:p>
        </p:txBody>
      </p:sp>
      <p:sp>
        <p:nvSpPr>
          <p:cNvPr id="6" name=""/>
          <p:cNvSpPr/>
          <p:nvPr/>
        </p:nvSpPr>
        <p:spPr>
          <a:xfrm>
            <a:off x="1421892" y="4151376"/>
            <a:ext cx="3140964" cy="1691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摒弃传统的内部沟通模式，加强内部沟通效蔚咬全性;</a:t>
            </a:r>
          </a:p>
        </p:txBody>
      </p:sp>
      <p:sp>
        <p:nvSpPr>
          <p:cNvPr id="7" name=""/>
          <p:cNvSpPr/>
          <p:nvPr/>
        </p:nvSpPr>
        <p:spPr>
          <a:xfrm>
            <a:off x="1421892" y="4379976"/>
            <a:ext cx="1741932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斷港新闻消息实时龄;</a:t>
            </a:r>
          </a:p>
        </p:txBody>
      </p:sp>
      <p:sp>
        <p:nvSpPr>
          <p:cNvPr id="8" name=""/>
          <p:cNvSpPr/>
          <p:nvPr/>
        </p:nvSpPr>
        <p:spPr>
          <a:xfrm>
            <a:off x="1421892" y="4608576"/>
            <a:ext cx="3063240" cy="3931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实时査看。徳统的待办、审批等消息内容，</a:t>
            </a:r>
            <a:r>
              <a:rPr lang="en-US" sz="1000">
                <a:latin typeface="MingLiU"/>
              </a:rPr>
              <a:t>F?</a:t>
            </a:r>
            <a:r>
              <a:rPr lang="zh-TW" sz="1000">
                <a:latin typeface="MingLiU"/>
                <a:ea typeface="MingLiU"/>
              </a:rPr>
              <a:t>理; 每周教学湖时</a:t>
            </a:r>
          </a:p>
        </p:txBody>
      </p:sp>
      <p:sp>
        <p:nvSpPr>
          <p:cNvPr id="9" name=""/>
          <p:cNvSpPr/>
          <p:nvPr/>
        </p:nvSpPr>
        <p:spPr>
          <a:xfrm>
            <a:off x="1417320" y="5065776"/>
            <a:ext cx="2615184" cy="1691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各系统间信息分散，繼进行打通，统一酣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368296" y="2624328"/>
            <a:ext cx="470916" cy="47091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6986016" y="5202936"/>
            <a:ext cx="269748" cy="21488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59052" y="448056"/>
            <a:ext cx="1641348" cy="4434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育翔小学</a:t>
            </a:r>
          </a:p>
        </p:txBody>
      </p:sp>
      <p:sp>
        <p:nvSpPr>
          <p:cNvPr id="5" name=""/>
          <p:cNvSpPr/>
          <p:nvPr/>
        </p:nvSpPr>
        <p:spPr>
          <a:xfrm>
            <a:off x="1979676" y="1348740"/>
            <a:ext cx="937260" cy="2606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800">
                <a:latin typeface="MingLiU"/>
                <a:ea typeface="MingLiU"/>
              </a:rPr>
              <a:t>内部沟通</a:t>
            </a:r>
          </a:p>
        </p:txBody>
      </p:sp>
      <p:sp>
        <p:nvSpPr>
          <p:cNvPr id="6" name=""/>
          <p:cNvSpPr/>
          <p:nvPr/>
        </p:nvSpPr>
        <p:spPr>
          <a:xfrm>
            <a:off x="1504188" y="1385316"/>
            <a:ext cx="219456" cy="1874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500">
                <a:solidFill>
                  <a:srgbClr val="01A79D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id="7" name=""/>
          <p:cNvSpPr/>
          <p:nvPr/>
        </p:nvSpPr>
        <p:spPr>
          <a:xfrm>
            <a:off x="4069080" y="3145536"/>
            <a:ext cx="12801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950">
                <a:solidFill>
                  <a:srgbClr val="819CAD"/>
                </a:solidFill>
                <a:latin typeface="Arial"/>
              </a:rPr>
              <a:t>Q</a:t>
            </a:r>
          </a:p>
        </p:txBody>
      </p:sp>
      <p:sp>
        <p:nvSpPr>
          <p:cNvPr id="8" name=""/>
          <p:cNvSpPr/>
          <p:nvPr/>
        </p:nvSpPr>
        <p:spPr>
          <a:xfrm>
            <a:off x="2400300" y="3163824"/>
            <a:ext cx="1431036" cy="114300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搜索：幡入站姓名.,并.钊号）</a:t>
            </a:r>
          </a:p>
        </p:txBody>
      </p:sp>
      <p:sp>
        <p:nvSpPr>
          <p:cNvPr id="9" name=""/>
          <p:cNvSpPr/>
          <p:nvPr/>
        </p:nvSpPr>
        <p:spPr>
          <a:xfrm>
            <a:off x="2683764" y="3534156"/>
            <a:ext cx="28346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亦公室</a:t>
            </a:r>
          </a:p>
        </p:txBody>
      </p:sp>
      <p:sp>
        <p:nvSpPr>
          <p:cNvPr id="10" name=""/>
          <p:cNvSpPr/>
          <p:nvPr/>
        </p:nvSpPr>
        <p:spPr>
          <a:xfrm>
            <a:off x="2683764" y="3694176"/>
            <a:ext cx="28346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后勤组</a:t>
            </a:r>
          </a:p>
        </p:txBody>
      </p:sp>
      <p:sp>
        <p:nvSpPr>
          <p:cNvPr id="11" name=""/>
          <p:cNvSpPr/>
          <p:nvPr/>
        </p:nvSpPr>
        <p:spPr>
          <a:xfrm>
            <a:off x="2683764" y="4329684"/>
            <a:ext cx="539496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三年级语文组</a:t>
            </a:r>
          </a:p>
        </p:txBody>
      </p:sp>
      <p:sp>
        <p:nvSpPr>
          <p:cNvPr id="12" name=""/>
          <p:cNvSpPr/>
          <p:nvPr/>
        </p:nvSpPr>
        <p:spPr>
          <a:xfrm>
            <a:off x="2683764" y="5760720"/>
            <a:ext cx="539496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六年级数学组</a:t>
            </a:r>
          </a:p>
        </p:txBody>
      </p:sp>
      <p:sp>
        <p:nvSpPr>
          <p:cNvPr id="13" name=""/>
          <p:cNvSpPr/>
          <p:nvPr/>
        </p:nvSpPr>
        <p:spPr>
          <a:xfrm>
            <a:off x="2391156" y="2414016"/>
            <a:ext cx="461772" cy="150876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1300">
                <a:solidFill>
                  <a:srgbClr val="FFFFFF"/>
                </a:solidFill>
                <a:latin typeface="Times New Roman"/>
              </a:rPr>
              <a:t>e-link</a:t>
            </a:r>
          </a:p>
        </p:txBody>
      </p:sp>
      <p:sp>
        <p:nvSpPr>
          <p:cNvPr id="14" name=""/>
          <p:cNvSpPr/>
          <p:nvPr/>
        </p:nvSpPr>
        <p:spPr>
          <a:xfrm>
            <a:off x="4073652" y="2414016"/>
            <a:ext cx="123444" cy="109728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200">
                <a:solidFill>
                  <a:srgbClr val="FFFFFF"/>
                </a:solidFill>
                <a:latin typeface="Arial"/>
              </a:rPr>
              <a:t>x</a:t>
            </a:r>
          </a:p>
        </p:txBody>
      </p:sp>
      <p:sp>
        <p:nvSpPr>
          <p:cNvPr id="15" name=""/>
          <p:cNvSpPr/>
          <p:nvPr/>
        </p:nvSpPr>
        <p:spPr>
          <a:xfrm>
            <a:off x="3963924" y="2930652"/>
            <a:ext cx="141732" cy="128016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40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6" name=""/>
          <p:cNvSpPr/>
          <p:nvPr/>
        </p:nvSpPr>
        <p:spPr>
          <a:xfrm>
            <a:off x="2683764" y="5125212"/>
            <a:ext cx="539496" cy="5897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296"/>
              </a:lnSpc>
            </a:pPr>
            <a:r>
              <a:rPr lang="zh-TW" sz="600">
                <a:latin typeface="MingLiU"/>
                <a:ea typeface="MingLiU"/>
              </a:rPr>
              <a:t>二年级数学组 三年级数学组 四年级教学组 五年级数学组</a:t>
            </a:r>
          </a:p>
        </p:txBody>
      </p:sp>
      <p:sp>
        <p:nvSpPr>
          <p:cNvPr id="17" name=""/>
          <p:cNvSpPr/>
          <p:nvPr/>
        </p:nvSpPr>
        <p:spPr>
          <a:xfrm>
            <a:off x="2683764" y="4489704"/>
            <a:ext cx="539496" cy="5897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248"/>
              </a:lnSpc>
            </a:pPr>
            <a:r>
              <a:rPr lang="zh-TW" sz="600">
                <a:latin typeface="MingLiU"/>
                <a:ea typeface="MingLiU"/>
              </a:rPr>
              <a:t>四年級语文组 五年级语文组 六年级语文组 —年级数学组</a:t>
            </a:r>
          </a:p>
        </p:txBody>
      </p:sp>
      <p:sp>
        <p:nvSpPr>
          <p:cNvPr id="18" name=""/>
          <p:cNvSpPr/>
          <p:nvPr/>
        </p:nvSpPr>
        <p:spPr>
          <a:xfrm>
            <a:off x="1911096" y="1714500"/>
            <a:ext cx="3022092" cy="5623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20"/>
              </a:lnSpc>
            </a:pPr>
            <a:r>
              <a:rPr lang="zh-TW" sz="1100">
                <a:latin typeface="MingLiU"/>
                <a:ea typeface="MingLiU"/>
              </a:rPr>
              <a:t>采用</a:t>
            </a:r>
            <a:r>
              <a:rPr lang="en-US" sz="1000">
                <a:latin typeface="Arial"/>
              </a:rPr>
              <a:t>e-Link</a:t>
            </a:r>
            <a:r>
              <a:rPr lang="zh-TW" sz="1100">
                <a:latin typeface="MingLiU"/>
                <a:ea typeface="MingLiU"/>
              </a:rPr>
              <a:t>即时通讯系统，用户与。噱统进行同 步，达到统一用户、统</a:t>
            </a:r>
          </a:p>
          <a:p>
            <a:pPr indent="0">
              <a:lnSpc>
                <a:spcPts val="1620"/>
              </a:lnSpc>
            </a:pPr>
            <a:r>
              <a:rPr lang="zh-TW" sz="1100">
                <a:latin typeface="MingLiU"/>
                <a:ea typeface="MingLiU"/>
              </a:rPr>
              <a:t>后台</a:t>
            </a:r>
            <a:r>
              <a:rPr lang="en-US" sz="1000">
                <a:latin typeface="Arial"/>
              </a:rPr>
              <a:t>Msa</a:t>
            </a:r>
            <a:r>
              <a:rPr lang="zh-TW" sz="1100">
                <a:latin typeface="MingLiU"/>
                <a:ea typeface="MingLiU"/>
              </a:rPr>
              <a:t>可向全校教职新</a:t>
            </a:r>
          </a:p>
        </p:txBody>
      </p:sp>
      <p:sp>
        <p:nvSpPr>
          <p:cNvPr id="19" name=""/>
          <p:cNvSpPr/>
          <p:nvPr/>
        </p:nvSpPr>
        <p:spPr>
          <a:xfrm>
            <a:off x="2857500" y="2628900"/>
            <a:ext cx="722376" cy="452628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>
            <a:noAutofit/>
          </a:bodyPr>
          <a:p>
            <a:pPr indent="0">
              <a:lnSpc>
                <a:spcPts val="1008"/>
              </a:lnSpc>
            </a:pPr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■彤</a:t>
            </a:r>
            <a:r>
              <a:rPr lang="zh-TW" sz="1300">
                <a:solidFill>
                  <a:srgbClr val="7CE15E"/>
                </a:solidFill>
                <a:latin typeface="Arial"/>
                <a:ea typeface="Arial"/>
              </a:rPr>
              <a:t>4 </a:t>
            </a:r>
            <a:r>
              <a:rPr lang="zh-TW" sz="1300">
                <a:solidFill>
                  <a:srgbClr val="3B8BCA"/>
                </a:solidFill>
                <a:latin typeface="Arial"/>
                <a:ea typeface="Arial"/>
              </a:rPr>
              <a:t>1 </a:t>
            </a:r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编辑个人留言信息</a:t>
            </a:r>
          </a:p>
          <a:p>
            <a:pPr indent="0">
              <a:lnSpc>
                <a:spcPct val="96000"/>
              </a:lnSpc>
            </a:pPr>
            <a:r>
              <a:rPr lang="en-US" sz="1300">
                <a:solidFill>
                  <a:srgbClr val="FFFFFF"/>
                </a:solidFill>
                <a:latin typeface="Arial"/>
              </a:rPr>
              <a:t>Ed </a:t>
            </a:r>
            <a:r>
              <a:rPr lang="en-US" sz="1300">
                <a:solidFill>
                  <a:srgbClr val="819CAD"/>
                </a:solidFill>
                <a:latin typeface="Arial"/>
              </a:rPr>
              <a:t>]ii </a:t>
            </a:r>
            <a:r>
              <a:rPr lang="en-US" sz="1300">
                <a:solidFill>
                  <a:srgbClr val="FFFFFF"/>
                </a:solidFill>
                <a:latin typeface="Arial"/>
              </a:rPr>
              <a:t>B</a:t>
            </a:r>
          </a:p>
        </p:txBody>
      </p:sp>
      <p:sp>
        <p:nvSpPr>
          <p:cNvPr id="20" name=""/>
          <p:cNvSpPr/>
          <p:nvPr/>
        </p:nvSpPr>
        <p:spPr>
          <a:xfrm>
            <a:off x="2683764" y="3854196"/>
            <a:ext cx="539496" cy="429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60"/>
              </a:lnSpc>
            </a:pPr>
            <a:r>
              <a:rPr lang="zh-TW" sz="650">
                <a:latin typeface="MingLiU"/>
                <a:ea typeface="MingLiU"/>
              </a:rPr>
              <a:t>信息组</a:t>
            </a:r>
          </a:p>
          <a:p>
            <a:pPr indent="0">
              <a:lnSpc>
                <a:spcPts val="1260"/>
              </a:lnSpc>
            </a:pPr>
            <a:r>
              <a:rPr lang="zh-TW" sz="600">
                <a:latin typeface="MingLiU"/>
                <a:ea typeface="MingLiU"/>
              </a:rPr>
              <a:t>—年级语文组 二年级语文组</a:t>
            </a:r>
          </a:p>
        </p:txBody>
      </p:sp>
      <p:graphicFrame>
        <p:nvGraphicFramePr>
          <p:cNvPr id="21" name=""/>
          <p:cNvGraphicFramePr>
            <a:graphicFrameLocks noGrp="1"/>
          </p:cNvGraphicFramePr>
          <p:nvPr/>
        </p:nvGraphicFramePr>
        <p:xfrm>
          <a:off x="2350008" y="5911596"/>
          <a:ext cx="1883664" cy="544068"/>
        </p:xfrm>
        <a:graphic>
          <a:graphicData uri="http://schemas.openxmlformats.org/drawingml/2006/table">
            <a:tbl>
              <a:tblPr/>
              <a:tblGrid>
                <a:gridCol w="292608"/>
                <a:gridCol w="758952"/>
                <a:gridCol w="832104"/>
              </a:tblGrid>
              <a:tr h="155448">
                <a:tc gridSpan="3">
                  <a:txBody>
                    <a:bodyPr lIns="0" tIns="0" rIns="0" bIns="0">
                      <a:noAutofit/>
                    </a:bodyPr>
                    <a:p>
                      <a:pPr indent="215900"/>
                      <a:r>
                        <a:rPr lang="zh-TW" sz="6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＞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英语组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233172"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solidFill>
                            <a:srgbClr val="FE926B"/>
                          </a:solidFill>
                          <a:latin typeface="MingLiU"/>
                          <a:ea typeface="MingLiU"/>
                        </a:rPr>
                        <a:t>搭</a:t>
                      </a:r>
                      <a:r>
                        <a:rPr lang="en-US" sz="1000">
                          <a:solidFill>
                            <a:srgbClr val="BB6F83"/>
                          </a:solidFill>
                          <a:latin typeface="Arial"/>
                        </a:rPr>
                        <a:t>GCJ</a:t>
                      </a:r>
                      <a:r>
                        <a:rPr lang="zh-TW" sz="600">
                          <a:solidFill>
                            <a:srgbClr val="CA844B"/>
                          </a:solidFill>
                          <a:latin typeface="MingLiU"/>
                          <a:ea typeface="MingLiU"/>
                        </a:rPr>
                        <a:t>国</a:t>
                      </a:r>
                    </a:p>
                  </a:txBody>
                  <a:tcPr marL="0" marR="0" marT="0" marB="0" anchor="ctr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596900"/>
                      <a:r>
                        <a:rPr lang="en-US" b="1" sz="550">
                          <a:solidFill>
                            <a:srgbClr val="8B50B7"/>
                          </a:solidFill>
                          <a:latin typeface="Arial"/>
                        </a:rPr>
                        <a:t>■■</a:t>
                      </a:r>
                    </a:p>
                    <a:p>
                      <a:pPr indent="596900">
                        <a:lnSpc>
                          <a:spcPct val="75000"/>
                        </a:lnSpc>
                      </a:pPr>
                      <a:r>
                        <a:rPr lang="en-US" b="1" sz="550">
                          <a:solidFill>
                            <a:srgbClr val="D0A408"/>
                          </a:solidFill>
                          <a:latin typeface="Arial"/>
                        </a:rPr>
                        <a:t>■■</a:t>
                      </a:r>
                    </a:p>
                  </a:txBody>
                  <a:tcPr marL="0" marR="0" marT="0" marB="0" anchor="ctr">
                    <a:solidFill>
                      <a:srgbClr val="D7EDFA"/>
                    </a:solidFill>
                  </a:tcPr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1400">
                          <a:solidFill>
                            <a:srgbClr val="3B8BCA"/>
                          </a:solidFill>
                          <a:latin typeface="MingLiU"/>
                          <a:ea typeface="MingLiU"/>
                        </a:rPr>
                        <a:t>=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1000">
                          <a:solidFill>
                            <a:srgbClr val="819CAD"/>
                          </a:solidFill>
                          <a:latin typeface="Arial"/>
                        </a:rPr>
                        <a:t>l</a:t>
                      </a:r>
                      <a:r>
                        <a:rPr lang="en-US" sz="600">
                          <a:solidFill>
                            <a:srgbClr val="819CAD"/>
                          </a:solidFill>
                          <a:latin typeface="MingLiU"/>
                        </a:rPr>
                        <a:t>》</a:t>
                      </a:r>
                      <a:r>
                        <a:rPr lang="en-US" sz="1000">
                          <a:solidFill>
                            <a:srgbClr val="819CAD"/>
                          </a:solidFill>
                          <a:latin typeface="Arial"/>
                        </a:rPr>
                        <a:t>Q</a:t>
                      </a:r>
                      <a:r>
                        <a:rPr lang="zh-TW" sz="600">
                          <a:solidFill>
                            <a:srgbClr val="819CAD"/>
                          </a:solidFill>
                          <a:latin typeface="MingLiU"/>
                          <a:ea typeface="MingLiU"/>
                        </a:rPr>
                        <a:t>河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zh-TW" sz="600">
                          <a:solidFill>
                            <a:srgbClr val="819CAD"/>
                          </a:solidFill>
                          <a:latin typeface="MingLiU"/>
                          <a:ea typeface="MingLiU"/>
                        </a:rPr>
                        <a:t>用户数：</a:t>
                      </a:r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1/25</a:t>
                      </a:r>
                      <a:r>
                        <a:rPr lang="zh-CN" sz="600">
                          <a:solidFill>
                            <a:srgbClr val="819CAD"/>
                          </a:solidFill>
                          <a:latin typeface="MingLiU"/>
                          <a:ea typeface="MingLiU"/>
                        </a:rPr>
                        <a:t>。人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</a:tbl>
          </a:graphicData>
        </a:graphic>
      </p:graphicFrame>
      <p:sp>
        <p:nvSpPr>
          <p:cNvPr id="22" name=""/>
          <p:cNvSpPr/>
          <p:nvPr/>
        </p:nvSpPr>
        <p:spPr>
          <a:xfrm>
            <a:off x="6935724" y="1280160"/>
            <a:ext cx="562356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solidFill>
                  <a:srgbClr val="15438C"/>
                </a:solidFill>
                <a:latin typeface="MingLiU"/>
                <a:ea typeface="MingLiU"/>
              </a:rPr>
              <a:t>延</a:t>
            </a:r>
            <a:r>
              <a:rPr lang="zh-TW" sz="650">
                <a:latin typeface="MingLiU"/>
                <a:ea typeface="MingLiU"/>
              </a:rPr>
              <a:t>•待办列表</a:t>
            </a:r>
          </a:p>
        </p:txBody>
      </p:sp>
      <p:sp>
        <p:nvSpPr>
          <p:cNvPr id="23" name=""/>
          <p:cNvSpPr/>
          <p:nvPr/>
        </p:nvSpPr>
        <p:spPr>
          <a:xfrm>
            <a:off x="7612380" y="1531620"/>
            <a:ext cx="1431036" cy="182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3C67A5"/>
                </a:solidFill>
                <a:latin typeface="MingLiU"/>
                <a:ea typeface="MingLiU"/>
              </a:rPr>
              <a:t>跟琮事项</a:t>
            </a:r>
            <a:r>
              <a:rPr lang="zh-CN" sz="750">
                <a:solidFill>
                  <a:srgbClr val="3C67A5"/>
                </a:solidFill>
                <a:latin typeface="MingLiU"/>
                <a:ea typeface="MingLiU"/>
              </a:rPr>
              <a:t>||</a:t>
            </a:r>
            <a:r>
              <a:rPr lang="zh-TW" sz="750">
                <a:solidFill>
                  <a:srgbClr val="3C67A5"/>
                </a:solidFill>
                <a:latin typeface="MingLiU"/>
                <a:ea typeface="MingLiU"/>
              </a:rPr>
              <a:t>单位新闻</a:t>
            </a:r>
            <a:r>
              <a:rPr lang="zh-CN" sz="750">
                <a:solidFill>
                  <a:srgbClr val="3C67A5"/>
                </a:solidFill>
                <a:latin typeface="MingLiU"/>
                <a:ea typeface="MingLiU"/>
              </a:rPr>
              <a:t>||</a:t>
            </a:r>
            <a:r>
              <a:rPr lang="zh-TW" sz="750">
                <a:solidFill>
                  <a:srgbClr val="3C67A5"/>
                </a:solidFill>
                <a:latin typeface="MingLiU"/>
                <a:ea typeface="MingLiU"/>
              </a:rPr>
              <a:t>单位公告</a:t>
            </a:r>
          </a:p>
        </p:txBody>
      </p:sp>
      <p:sp>
        <p:nvSpPr>
          <p:cNvPr id="24" name=""/>
          <p:cNvSpPr/>
          <p:nvPr/>
        </p:nvSpPr>
        <p:spPr>
          <a:xfrm>
            <a:off x="7054596" y="1549908"/>
            <a:ext cx="40233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solidFill>
                  <a:srgbClr val="3C67A5"/>
                </a:solidFill>
                <a:latin typeface="MingLiU"/>
                <a:ea typeface="MingLiU"/>
              </a:rPr>
              <a:t>待办事项</a:t>
            </a:r>
          </a:p>
        </p:txBody>
      </p:sp>
      <p:sp>
        <p:nvSpPr>
          <p:cNvPr id="25" name=""/>
          <p:cNvSpPr/>
          <p:nvPr/>
        </p:nvSpPr>
        <p:spPr>
          <a:xfrm>
            <a:off x="7498080" y="5175504"/>
            <a:ext cx="1056132" cy="265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800">
                <a:latin typeface="MingLiU"/>
                <a:ea typeface="MingLiU"/>
              </a:rPr>
              <a:t>与</a:t>
            </a:r>
            <a:r>
              <a:rPr lang="en-US" sz="1600">
                <a:latin typeface="Arial"/>
              </a:rPr>
              <a:t>OA</a:t>
            </a:r>
            <a:r>
              <a:rPr lang="zh-TW" sz="1800">
                <a:latin typeface="MingLiU"/>
                <a:ea typeface="MingLiU"/>
              </a:rPr>
              <a:t>整合</a:t>
            </a:r>
          </a:p>
        </p:txBody>
      </p:sp>
      <p:sp>
        <p:nvSpPr>
          <p:cNvPr id="26" name=""/>
          <p:cNvSpPr/>
          <p:nvPr/>
        </p:nvSpPr>
        <p:spPr>
          <a:xfrm>
            <a:off x="10753344" y="1289304"/>
            <a:ext cx="128016" cy="118872"/>
          </a:xfrm>
          <a:prstGeom prst="rect">
            <a:avLst/>
          </a:prstGeom>
          <a:solidFill>
            <a:srgbClr val="2186C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5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27" name=""/>
          <p:cNvSpPr/>
          <p:nvPr/>
        </p:nvSpPr>
        <p:spPr>
          <a:xfrm>
            <a:off x="7493508" y="5586984"/>
            <a:ext cx="3296412" cy="7543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512"/>
              </a:lnSpc>
            </a:pPr>
            <a:r>
              <a:rPr lang="en-US" sz="1000">
                <a:latin typeface="Arial"/>
              </a:rPr>
              <a:t>OA</a:t>
            </a:r>
            <a:r>
              <a:rPr lang="zh-TW" sz="1100">
                <a:latin typeface="MingLiU"/>
                <a:ea typeface="MingLiU"/>
              </a:rPr>
              <a:t>中的待办事项实时推送至</a:t>
            </a:r>
            <a:r>
              <a:rPr lang="en-US" sz="1000">
                <a:latin typeface="Arial"/>
              </a:rPr>
              <a:t>e-Linkgp</a:t>
            </a:r>
            <a:r>
              <a:rPr lang="zh-TW" sz="1100">
                <a:latin typeface="MingLiU"/>
                <a:ea typeface="MingLiU"/>
              </a:rPr>
              <a:t>时通讯中，通过 即时通讹博有的长瀏報术，第一时间送必待办人, 系统源窗气泡形式晰提醒，用户点源曄輙 </a:t>
            </a:r>
            <a:r>
              <a:rPr lang="zh-CN" sz="1100">
                <a:latin typeface="MingLiU"/>
                <a:ea typeface="MingLiU"/>
              </a:rPr>
              <a:t>可蟀至</a:t>
            </a:r>
            <a:r>
              <a:rPr lang="en-US" sz="1000">
                <a:latin typeface="Arial"/>
              </a:rPr>
              <a:t>OA</a:t>
            </a:r>
            <a:r>
              <a:rPr lang="zh-TW" sz="1100">
                <a:latin typeface="MingLiU"/>
                <a:ea typeface="MingLiU"/>
              </a:rPr>
              <a:t>中进行加</a:t>
            </a:r>
            <a:r>
              <a:rPr lang="zh-TW" sz="1000">
                <a:latin typeface="Arial"/>
                <a:ea typeface="Arial"/>
              </a:rPr>
              <a:t>1</a:t>
            </a:r>
            <a:r>
              <a:rPr lang="zh-TW" sz="1100">
                <a:latin typeface="MingLiU"/>
                <a:ea typeface="MingLiU"/>
              </a:rPr>
              <a:t>。</a:t>
            </a:r>
          </a:p>
        </p:txBody>
      </p:sp>
      <p:graphicFrame>
        <p:nvGraphicFramePr>
          <p:cNvPr id="28" name=""/>
          <p:cNvGraphicFramePr>
            <a:graphicFrameLocks noGrp="1"/>
          </p:cNvGraphicFramePr>
          <p:nvPr/>
        </p:nvGraphicFramePr>
        <p:xfrm>
          <a:off x="6931152" y="1700784"/>
          <a:ext cx="3550412" cy="3360420"/>
        </p:xfrm>
        <a:graphic>
          <a:graphicData uri="http://schemas.openxmlformats.org/drawingml/2006/table">
            <a:tbl>
              <a:tblPr/>
              <a:tblGrid>
                <a:gridCol w="208280"/>
                <a:gridCol w="1801368"/>
                <a:gridCol w="800100"/>
                <a:gridCol w="740664"/>
              </a:tblGrid>
              <a:tr h="210312">
                <a:tc gridSpan="2">
                  <a:txBody>
                    <a:bodyPr lIns="0" tIns="0" rIns="0" bIns="0">
                      <a:noAutofit/>
                    </a:bodyPr>
                    <a:p>
                      <a:pPr indent="241300"/>
                      <a:r>
                        <a:rPr lang="zh-TW" sz="700">
                          <a:latin typeface="MingLiU"/>
                          <a:ea typeface="MingLiU"/>
                        </a:rPr>
                        <a:t>标题</a:t>
                      </a:r>
                    </a:p>
                  </a:txBody>
                  <a:tcPr marL="0" marR="0" marT="0" marB="0" anchor="ctr">
                    <a:solidFill>
                      <a:srgbClr val="D7EDFA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zh-TW" sz="700">
                          <a:latin typeface="MingLiU"/>
                          <a:ea typeface="MingLiU"/>
                        </a:rPr>
                        <a:t>发起人</a:t>
                      </a:r>
                    </a:p>
                  </a:txBody>
                  <a:tcPr marL="0" marR="0" marT="0" marB="0" anchor="ctr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zh-TW" sz="700">
                          <a:latin typeface="MingLiU"/>
                          <a:ea typeface="MingLiU"/>
                        </a:rPr>
                        <a:t>发起时冋</a:t>
                      </a:r>
                    </a:p>
                  </a:txBody>
                  <a:tcPr marL="0" marR="0" marT="0" marB="0" anchor="ctr">
                    <a:solidFill>
                      <a:srgbClr val="D7EDFA"/>
                    </a:solidFill>
                  </a:tcPr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第十七周安排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marL="256100" marR="243400" indent="12700">
                        <a:lnSpc>
                          <a:spcPts val="504"/>
                        </a:lnSpc>
                      </a:pPr>
                      <a:r>
                        <a:rPr lang="en-US" i="1" sz="650">
                          <a:latin typeface="Arial"/>
                        </a:rPr>
                        <a:t>i -.t-t 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!「、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12-15 03:36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50">
                          <a:latin typeface="MingLiU"/>
                          <a:ea typeface="MingLiU"/>
                        </a:rPr>
                        <a:t>第+六周安排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</a:t>
                      </a:r>
                      <a:r>
                        <a:rPr lang="en-US" i="1" sz="650"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12-08 04:49</a:t>
                      </a:r>
                    </a:p>
                  </a:txBody>
                  <a:tcPr marL="0" marR="0" marT="0" marB="0" anchor="ctr"/>
                </a:tc>
              </a:tr>
              <a:tr h="160020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50">
                          <a:latin typeface="MingLiU"/>
                          <a:ea typeface="MingLiU"/>
                        </a:rPr>
                        <a:t>第十五周安排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292100"/>
                      <a:r>
                        <a:rPr lang="en-US" sz="65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12-01 01:56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第十四周安排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en-US" sz="65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11-27 07:18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11-23 08:38</a:t>
                      </a:r>
                    </a:p>
                  </a:txBody>
                  <a:tcPr marL="0" marR="0" marT="0" marB="0" anchor="ctr"/>
                </a:tc>
              </a:tr>
              <a:tr h="160020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第+=周安排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292100"/>
                      <a:r>
                        <a:rPr lang="en-US" i="1" sz="650">
                          <a:latin typeface="Arial"/>
                        </a:rPr>
                        <a:t>S i</a:t>
                      </a:r>
                    </a:p>
                    <a:p>
                      <a:pPr algn="just" indent="292100">
                        <a:lnSpc>
                          <a:spcPct val="75000"/>
                        </a:lnSpc>
                      </a:pPr>
                      <a:r>
                        <a:rPr lang="en-US" sz="650">
                          <a:latin typeface="Arial"/>
                        </a:rPr>
                        <a:t>I £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11-1703:19</a:t>
                      </a:r>
                    </a:p>
                  </a:txBody>
                  <a:tcPr marL="0" marR="0" marT="0" marB="0" anchor="ctr"/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第十二周安排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292100"/>
                      <a:r>
                        <a:rPr lang="en-US" sz="650">
                          <a:latin typeface="Arial"/>
                        </a:rPr>
                        <a:t>z 1</a:t>
                      </a:r>
                    </a:p>
                    <a:p>
                      <a:pPr algn="ctr" indent="0">
                        <a:lnSpc>
                          <a:spcPct val="75000"/>
                        </a:lnSpc>
                      </a:pPr>
                      <a:r>
                        <a:rPr lang="en-US" sz="650">
                          <a:latin typeface="Arial"/>
                        </a:rPr>
                        <a:t>!</a:t>
                      </a:r>
                      <a:r>
                        <a:rPr lang="zh-TW" sz="650">
                          <a:latin typeface="Arial"/>
                          <a:ea typeface="Arial"/>
                        </a:rPr>
                        <a:t>:</a:t>
                      </a:r>
                      <a:r>
                        <a:rPr lang="en-US" sz="650">
                          <a:latin typeface="Arial"/>
                        </a:rPr>
                        <a:t>'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11-10 02:04</a:t>
                      </a:r>
                    </a:p>
                  </a:txBody>
                  <a:tcPr marL="0" marR="0" marT="0" marB="0" anchor="ctr"/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50">
                          <a:latin typeface="MingLiU"/>
                          <a:ea typeface="MingLiU"/>
                        </a:rPr>
                        <a:t>第</a:t>
                      </a:r>
                      <a:r>
                        <a:rPr lang="en-US" u="sng" sz="650">
                          <a:latin typeface="MingLiU"/>
                        </a:rPr>
                        <a:t>+一</a:t>
                      </a:r>
                      <a:r>
                        <a:rPr lang="zh-CN" u="sng" sz="650">
                          <a:latin typeface="MingLiU"/>
                          <a:ea typeface="MingLiU"/>
                        </a:rPr>
                        <a:t>周妄</a:t>
                      </a:r>
                      <a:r>
                        <a:rPr lang="zh-TW" u="sng" sz="650">
                          <a:latin typeface="MingLiU"/>
                          <a:ea typeface="MingLiU"/>
                        </a:rPr>
                        <a:t>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i="1" sz="650">
                          <a:latin typeface="Arial"/>
                        </a:rPr>
                        <a:t>i •</a:t>
                      </a:r>
                    </a:p>
                    <a:p>
                      <a:pPr algn="ctr" indent="0">
                        <a:lnSpc>
                          <a:spcPct val="75000"/>
                        </a:lnSpc>
                      </a:pPr>
                      <a:r>
                        <a:rPr lang="en-US" sz="650">
                          <a:latin typeface="Arial"/>
                        </a:rPr>
                        <a:t>I ! '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11-03 02:49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3B8BCA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第十同安排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10-27 02:56</a:t>
                      </a:r>
                    </a:p>
                  </a:txBody>
                  <a:tcPr marL="0" marR="0" marT="0" marB="0"/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第九周安排（以■此为准）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r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sz="650">
                          <a:latin typeface="Arial"/>
                        </a:rPr>
                        <a:t>10-23 07:31</a:t>
                      </a:r>
                    </a:p>
                  </a:txBody>
                  <a:tcPr marL="0" marR="0" marT="0" marB="0" anchor="ctr"/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第九周安排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i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10-20 02:42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第丿</a:t>
                      </a:r>
                      <a:r>
                        <a:rPr lang="zh-TW" u="sng" sz="950">
                          <a:latin typeface="Arial"/>
                          <a:ea typeface="Arial"/>
                        </a:rPr>
                        <a:t>1</a:t>
                      </a:r>
                      <a:r>
                        <a:rPr lang="zh-TW" u="sng" sz="600">
                          <a:latin typeface="MingLiU"/>
                          <a:ea typeface="MingLiU"/>
                        </a:rPr>
                        <a:t>周安排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j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10-13 03:03</a:t>
                      </a:r>
                    </a:p>
                  </a:txBody>
                  <a:tcPr marL="0" marR="0" marT="0" marB="0"/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第八周学习肉答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E \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10-13 03:02</a:t>
                      </a:r>
                    </a:p>
                  </a:txBody>
                  <a:tcPr marL="0" marR="0" marT="0" marB="0"/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第七周安排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1 i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09-30 10:50</a:t>
                      </a:r>
                    </a:p>
                  </a:txBody>
                  <a:tcPr marL="0" marR="0" marT="0" marB="0" anchor="ctr"/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950">
                          <a:latin typeface="Arial"/>
                        </a:rPr>
                        <a:t>iMa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i="1" sz="650">
                          <a:latin typeface="Arial"/>
                        </a:rPr>
                        <a:t>t</a:t>
                      </a:r>
                    </a:p>
                    <a:p>
                      <a:pPr algn="ctr" indent="0"/>
                      <a:r>
                        <a:rPr lang="en-US" sz="650">
                          <a:latin typeface="MingLiU"/>
                        </a:rPr>
                        <a:t>='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09-27 10:51</a:t>
                      </a:r>
                    </a:p>
                  </a:txBody>
                  <a:tcPr marL="0" marR="0" marT="0" marB="0" anchor="ctr"/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第亓周安排陨西城杯深表（以此为淮）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92100"/>
                      <a:r>
                        <a:rPr lang="en-US" sz="650">
                          <a:latin typeface="Arial"/>
                        </a:rPr>
                        <a:t>1</a:t>
                      </a:r>
                      <a:r>
                        <a:rPr lang="en-US" i="1" sz="65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sz="650">
                          <a:latin typeface="Arial"/>
                        </a:rPr>
                        <a:t>09-25 07:21</a:t>
                      </a:r>
                    </a:p>
                  </a:txBody>
                  <a:tcPr marL="0" marR="0" marT="0" marB="0" anchor="ctr"/>
                </a:tc>
              </a:tr>
              <a:tr h="15544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950">
                          <a:latin typeface="Arial"/>
                        </a:rPr>
                        <a:t>iMa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09-22 03:54</a:t>
                      </a:r>
                    </a:p>
                  </a:txBody>
                  <a:tcPr marL="0" marR="0" marT="0" marB="0" anchor="ctr"/>
                </a:tc>
              </a:tr>
              <a:tr h="15087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50">
                          <a:latin typeface="MingLiU"/>
                          <a:ea typeface="MingLiU"/>
                        </a:rPr>
                        <a:t>第五周安排及西城杯课表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i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09-22 03:43</a:t>
                      </a:r>
                    </a:p>
                  </a:txBody>
                  <a:tcPr marL="0" marR="0" marT="0" marB="0" anchor="ctr"/>
                </a:tc>
              </a:tr>
              <a:tr h="16459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u="sng" sz="600">
                          <a:latin typeface="MingLiU"/>
                          <a:ea typeface="MingLiU"/>
                        </a:rPr>
                        <a:t>第万周学习内菩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650">
                          <a:latin typeface="Arial"/>
                        </a:rPr>
                        <a:t>i I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09-22 03:35</a:t>
                      </a:r>
                    </a:p>
                  </a:txBody>
                  <a:tcPr marL="0" marR="0" marT="0" marB="0" anchor="ctr"/>
                </a:tc>
              </a:tr>
              <a:tr h="169164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550">
                          <a:solidFill>
                            <a:srgbClr val="3B8BCA"/>
                          </a:solidFill>
                          <a:latin typeface="Arial"/>
                        </a:rPr>
                        <a:t>►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i="1" sz="650">
                          <a:latin typeface="Arial"/>
                        </a:rPr>
                        <a:t>• r-</a:t>
                      </a:r>
                    </a:p>
                    <a:p>
                      <a:pPr algn="ctr" indent="0">
                        <a:lnSpc>
                          <a:spcPct val="75000"/>
                        </a:lnSpc>
                      </a:pPr>
                      <a:r>
                        <a:rPr lang="en-US" sz="650">
                          <a:latin typeface="Arial"/>
                        </a:rPr>
                        <a:t>1 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一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650">
                          <a:latin typeface="Arial"/>
                        </a:rPr>
                        <a:t>09-21 04:09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175504" y="3517392"/>
            <a:ext cx="1844040" cy="630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4800">
                <a:latin typeface="MingLiU"/>
                <a:ea typeface="MingLiU"/>
              </a:rPr>
              <a:t>公检法</a:t>
            </a:r>
          </a:p>
        </p:txBody>
      </p:sp>
      <p:sp>
        <p:nvSpPr>
          <p:cNvPr id="3" name=""/>
          <p:cNvSpPr/>
          <p:nvPr/>
        </p:nvSpPr>
        <p:spPr>
          <a:xfrm>
            <a:off x="4477512" y="5760720"/>
            <a:ext cx="3471672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500">
                <a:latin typeface="MingLiU"/>
                <a:ea typeface="MingLiU"/>
              </a:rPr>
              <a:t>打通内部数据流转，提高党建宣传意识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028700" y="2802636"/>
            <a:ext cx="2688336" cy="132588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660136" y="2779776"/>
            <a:ext cx="534924" cy="78638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77340" y="461772"/>
            <a:ext cx="2436876" cy="4251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山东省公安厅</a:t>
            </a:r>
          </a:p>
        </p:txBody>
      </p:sp>
      <p:sp>
        <p:nvSpPr>
          <p:cNvPr id="5" name=""/>
          <p:cNvSpPr/>
          <p:nvPr/>
        </p:nvSpPr>
        <p:spPr>
          <a:xfrm>
            <a:off x="3227832" y="1463040"/>
            <a:ext cx="1440180" cy="164592"/>
          </a:xfrm>
          <a:prstGeom prst="rect">
            <a:avLst/>
          </a:prstGeom>
          <a:solidFill>
            <a:srgbClr val="4CB9F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AF2B4"/>
                </a:solidFill>
                <a:latin typeface="MingLiU"/>
                <a:ea typeface="MingLiU"/>
              </a:rPr>
              <a:t>切换认证用户</a:t>
            </a:r>
            <a:r>
              <a:rPr lang="en-US" sz="900">
                <a:solidFill>
                  <a:srgbClr val="FFFFFF"/>
                </a:solidFill>
                <a:latin typeface="MingLiU"/>
              </a:rPr>
              <a:t>▼ </a:t>
            </a:r>
            <a:r>
              <a:rPr lang="en-US" sz="900">
                <a:solidFill>
                  <a:srgbClr val="B7E5F5"/>
                </a:solidFill>
                <a:latin typeface="MingLiU"/>
              </a:rPr>
              <a:t>- </a:t>
            </a:r>
            <a:r>
              <a:rPr lang="zh-TW" sz="120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6" name=""/>
          <p:cNvSpPr/>
          <p:nvPr/>
        </p:nvSpPr>
        <p:spPr>
          <a:xfrm>
            <a:off x="2185416" y="1842516"/>
            <a:ext cx="1394460" cy="356616"/>
          </a:xfrm>
          <a:prstGeom prst="rect">
            <a:avLst/>
          </a:prstGeom>
          <a:solidFill>
            <a:srgbClr val="4CB9F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2700">
                <a:solidFill>
                  <a:srgbClr val="FFFFFF"/>
                </a:solidFill>
                <a:latin typeface="MingLiU"/>
                <a:ea typeface="MingLiU"/>
              </a:rPr>
              <a:t>山东公安</a:t>
            </a:r>
          </a:p>
        </p:txBody>
      </p:sp>
      <p:sp>
        <p:nvSpPr>
          <p:cNvPr id="7" name=""/>
          <p:cNvSpPr/>
          <p:nvPr/>
        </p:nvSpPr>
        <p:spPr>
          <a:xfrm>
            <a:off x="4901184" y="1440180"/>
            <a:ext cx="388620" cy="137160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中口専</a:t>
            </a:r>
          </a:p>
        </p:txBody>
      </p:sp>
      <p:sp>
        <p:nvSpPr>
          <p:cNvPr id="8" name=""/>
          <p:cNvSpPr/>
          <p:nvPr/>
        </p:nvSpPr>
        <p:spPr>
          <a:xfrm>
            <a:off x="5829300" y="5161788"/>
            <a:ext cx="169164" cy="16459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侖</a:t>
            </a:r>
          </a:p>
        </p:txBody>
      </p:sp>
      <p:sp>
        <p:nvSpPr>
          <p:cNvPr id="9" name=""/>
          <p:cNvSpPr/>
          <p:nvPr/>
        </p:nvSpPr>
        <p:spPr>
          <a:xfrm>
            <a:off x="6423660" y="1440180"/>
            <a:ext cx="544068" cy="128016"/>
          </a:xfrm>
          <a:prstGeom prst="rect">
            <a:avLst/>
          </a:prstGeom>
          <a:solidFill>
            <a:srgbClr val="E7E7E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Times New Roman"/>
                <a:ea typeface="Times New Roman"/>
              </a:rPr>
              <a:t>88%® 15:08</a:t>
            </a:r>
          </a:p>
        </p:txBody>
      </p:sp>
      <p:sp>
        <p:nvSpPr>
          <p:cNvPr id="10" name=""/>
          <p:cNvSpPr/>
          <p:nvPr/>
        </p:nvSpPr>
        <p:spPr>
          <a:xfrm>
            <a:off x="7200900" y="1440180"/>
            <a:ext cx="3785616" cy="11292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山东省公安厅有大约</a:t>
            </a:r>
            <a:r>
              <a:rPr lang="zh-TW" sz="550">
                <a:latin typeface="Arial"/>
                <a:ea typeface="Arial"/>
              </a:rPr>
              <a:t>11</a:t>
            </a:r>
            <a:r>
              <a:rPr lang="zh-TW" sz="1000">
                <a:latin typeface="MingLiU"/>
                <a:ea typeface="MingLiU"/>
              </a:rPr>
              <a:t>万警员，每年公安系统都会举行"技术大比 武”,在此期间需要有统一的人员调度，遇到临时性问题信息需要 翊跡辅助糅</a:t>
            </a:r>
          </a:p>
          <a:p>
            <a:pPr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由于公安系统的特殊性，人员使用澈需要进行实名制瞄</a:t>
            </a:r>
          </a:p>
        </p:txBody>
      </p:sp>
      <p:sp>
        <p:nvSpPr>
          <p:cNvPr id="11" name=""/>
          <p:cNvSpPr/>
          <p:nvPr/>
        </p:nvSpPr>
        <p:spPr>
          <a:xfrm>
            <a:off x="7200900" y="3067812"/>
            <a:ext cx="3525012" cy="1371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5560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355600">
              <a:lnSpc>
                <a:spcPts val="1836"/>
              </a:lnSpc>
            </a:pPr>
            <a:r>
              <a:rPr lang="zh-TW" sz="1000">
                <a:latin typeface="MingLiU"/>
                <a:ea typeface="MingLiU"/>
              </a:rPr>
              <a:t>保证</a:t>
            </a:r>
            <a:r>
              <a:rPr lang="zh-TW" sz="550">
                <a:latin typeface="Arial"/>
                <a:ea typeface="Arial"/>
              </a:rPr>
              <a:t>1 </a:t>
            </a:r>
            <a:r>
              <a:rPr lang="zh-TW" sz="1000">
                <a:latin typeface="MingLiU"/>
                <a:ea typeface="MingLiU"/>
              </a:rPr>
              <a:t>［万警员正常使用即时通讯进行</a:t>
            </a:r>
            <a:r>
              <a:rPr lang="zh-CN" sz="1000">
                <a:latin typeface="MingLiU"/>
                <a:ea typeface="MingLiU"/>
              </a:rPr>
              <a:t>渐蛟</a:t>
            </a:r>
            <a:r>
              <a:rPr lang="zh-TW" sz="1000">
                <a:latin typeface="MingLiU"/>
                <a:ea typeface="MingLiU"/>
              </a:rPr>
              <a:t>流；</a:t>
            </a:r>
          </a:p>
          <a:p>
            <a:pPr indent="355600">
              <a:lnSpc>
                <a:spcPts val="1836"/>
              </a:lnSpc>
            </a:pPr>
            <a:r>
              <a:rPr lang="zh-TW" sz="1000">
                <a:latin typeface="MingLiU"/>
                <a:ea typeface="MingLiU"/>
              </a:rPr>
              <a:t>保证"技术大比武"期间的调度和辅助性决策；</a:t>
            </a:r>
          </a:p>
          <a:p>
            <a:pPr indent="355600">
              <a:lnSpc>
                <a:spcPts val="1836"/>
              </a:lnSpc>
            </a:pPr>
            <a:r>
              <a:rPr lang="en-US" sz="1000">
                <a:latin typeface="MingLiU"/>
              </a:rPr>
              <a:t>Y</a:t>
            </a:r>
            <a:r>
              <a:rPr lang="zh-TW" sz="1000">
                <a:latin typeface="MingLiU"/>
                <a:ea typeface="MingLiU"/>
              </a:rPr>
              <a:t>民警无法长期在电畛动瞄的游；</a:t>
            </a:r>
          </a:p>
          <a:p>
            <a:pPr indent="0">
              <a:lnSpc>
                <a:spcPts val="1836"/>
              </a:lnSpc>
            </a:pPr>
            <a:r>
              <a:rPr lang="zh-TW" sz="1000">
                <a:latin typeface="MingLiU"/>
                <a:ea typeface="MingLiU"/>
              </a:rPr>
              <a:t>堆游讒进行用户认证，保证岫 人; 公安专网部署，对于网络环境和安全要求较高.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9835896" y="1514856"/>
            <a:ext cx="1106424" cy="110642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7650480" y="1514856"/>
            <a:ext cx="1124712" cy="110642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279648" y="1514856"/>
            <a:ext cx="1127760" cy="110642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5483352" y="1514856"/>
            <a:ext cx="1091184" cy="1088136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3541776" y="4373880"/>
            <a:ext cx="582168" cy="441960"/>
          </a:xfrm>
          <a:prstGeom prst="rect">
            <a:avLst/>
          </a:prstGeom>
          <a:solidFill>
            <a:srgbClr val="404040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4800">
                <a:solidFill>
                  <a:srgbClr val="FFFFFF"/>
                </a:solidFill>
                <a:latin typeface="Times New Roman"/>
              </a:rPr>
              <a:t>05</a:t>
            </a:r>
          </a:p>
        </p:txBody>
      </p:sp>
      <p:sp>
        <p:nvSpPr>
          <p:cNvPr id="7" name=""/>
          <p:cNvSpPr/>
          <p:nvPr/>
        </p:nvSpPr>
        <p:spPr>
          <a:xfrm>
            <a:off x="5727192" y="4373880"/>
            <a:ext cx="597408" cy="441960"/>
          </a:xfrm>
          <a:prstGeom prst="rect">
            <a:avLst/>
          </a:prstGeom>
          <a:solidFill>
            <a:srgbClr val="404040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4800">
                <a:solidFill>
                  <a:srgbClr val="FFFFFF"/>
                </a:solidFill>
                <a:latin typeface="Times New Roman"/>
              </a:rPr>
              <a:t>06</a:t>
            </a:r>
          </a:p>
        </p:txBody>
      </p:sp>
      <p:sp>
        <p:nvSpPr>
          <p:cNvPr id="8" name=""/>
          <p:cNvSpPr/>
          <p:nvPr/>
        </p:nvSpPr>
        <p:spPr>
          <a:xfrm>
            <a:off x="7912608" y="4373880"/>
            <a:ext cx="594360" cy="441960"/>
          </a:xfrm>
          <a:prstGeom prst="rect">
            <a:avLst/>
          </a:prstGeom>
          <a:solidFill>
            <a:srgbClr val="404040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4800">
                <a:solidFill>
                  <a:srgbClr val="FFFFFF"/>
                </a:solidFill>
                <a:latin typeface="Times New Roman"/>
              </a:rPr>
              <a:t>07</a:t>
            </a:r>
          </a:p>
        </p:txBody>
      </p:sp>
      <p:sp>
        <p:nvSpPr>
          <p:cNvPr id="9" name=""/>
          <p:cNvSpPr/>
          <p:nvPr/>
        </p:nvSpPr>
        <p:spPr>
          <a:xfrm>
            <a:off x="1566672" y="3041904"/>
            <a:ext cx="536448" cy="493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>
              <a:spcBef>
                <a:spcPts val="280"/>
              </a:spcBef>
            </a:pPr>
            <a:r>
              <a:rPr lang="en-US" sz="1000">
                <a:solidFill>
                  <a:srgbClr val="01A79D"/>
                </a:solidFill>
                <a:latin typeface="Arial"/>
              </a:rPr>
              <a:t>N</a:t>
            </a:r>
          </a:p>
        </p:txBody>
      </p:sp>
      <p:sp>
        <p:nvSpPr>
          <p:cNvPr id="10" name=""/>
          <p:cNvSpPr/>
          <p:nvPr/>
        </p:nvSpPr>
        <p:spPr>
          <a:xfrm>
            <a:off x="1584960" y="908304"/>
            <a:ext cx="499872" cy="1764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vert="wordArtVertRtl" wrap="none">
            <a:noAutofit/>
          </a:bodyPr>
          <a:p>
            <a:pPr indent="0"/>
            <a:r>
              <a:rPr lang="en-US" sz="1000">
                <a:solidFill>
                  <a:srgbClr val="01A79D"/>
                </a:solidFill>
                <a:latin typeface="PMingLiU"/>
              </a:rPr>
              <a:t>CONT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1947672"/>
            <a:ext cx="3950208" cy="28254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434840" y="1458468"/>
            <a:ext cx="2029968" cy="3570732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77340" y="448056"/>
            <a:ext cx="2436876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山东省公安厅</a:t>
            </a:r>
          </a:p>
        </p:txBody>
      </p:sp>
      <p:sp>
        <p:nvSpPr>
          <p:cNvPr id="5" name=""/>
          <p:cNvSpPr/>
          <p:nvPr/>
        </p:nvSpPr>
        <p:spPr>
          <a:xfrm>
            <a:off x="4992624" y="5280660"/>
            <a:ext cx="1046988" cy="141732"/>
          </a:xfrm>
          <a:prstGeom prst="rect">
            <a:avLst/>
          </a:prstGeom>
          <a:solidFill>
            <a:srgbClr val="020102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000">
                <a:solidFill>
                  <a:srgbClr val="FFFFFF"/>
                </a:solidFill>
                <a:latin typeface="Arial"/>
              </a:rPr>
              <a:t>ran</a:t>
            </a:r>
          </a:p>
        </p:txBody>
      </p:sp>
      <p:sp>
        <p:nvSpPr>
          <p:cNvPr id="6" name=""/>
          <p:cNvSpPr/>
          <p:nvPr/>
        </p:nvSpPr>
        <p:spPr>
          <a:xfrm>
            <a:off x="6844284" y="2002536"/>
            <a:ext cx="4242816" cy="2880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部署节点服务</a:t>
            </a:r>
          </a:p>
          <a:p>
            <a:pPr indent="0">
              <a:lnSpc>
                <a:spcPts val="2124"/>
              </a:lnSpc>
              <a:spcAft>
                <a:spcPts val="1960"/>
              </a:spcAft>
            </a:pPr>
            <a:r>
              <a:rPr lang="zh-TW" sz="1100">
                <a:latin typeface="MingLiU"/>
                <a:ea typeface="MingLiU"/>
              </a:rPr>
              <a:t>在公安专网下，地市级極部署节点</a:t>
            </a:r>
            <a:r>
              <a:rPr lang="en-US" sz="1000">
                <a:latin typeface="Arial"/>
              </a:rPr>
              <a:t>i</a:t>
            </a:r>
            <a:r>
              <a:rPr lang="zh-TW" sz="1100">
                <a:latin typeface="MingLiU"/>
                <a:ea typeface="MingLiU"/>
              </a:rPr>
              <a:t>躇器，分摊访问压力，保证</a:t>
            </a:r>
            <a:r>
              <a:rPr lang="zh-TW" sz="1000">
                <a:latin typeface="Arial"/>
                <a:ea typeface="Arial"/>
              </a:rPr>
              <a:t>11 </a:t>
            </a:r>
            <a:r>
              <a:rPr lang="zh-TW" sz="1100">
                <a:latin typeface="MingLiU"/>
                <a:ea typeface="MingLiU"/>
              </a:rPr>
              <a:t>万警员使用，"技术大比武"期间也</a:t>
            </a:r>
            <a:r>
              <a:rPr lang="zh-TW" sz="1000">
                <a:latin typeface="Arial"/>
                <a:ea typeface="Arial"/>
              </a:rPr>
              <a:t>I</a:t>
            </a:r>
            <a:r>
              <a:rPr lang="zh-TW" sz="1100">
                <a:latin typeface="MingLiU"/>
                <a:ea typeface="MingLiU"/>
              </a:rPr>
              <a:t>院全满足需要。</a:t>
            </a:r>
          </a:p>
          <a:p>
            <a:pPr indent="0"/>
            <a:r>
              <a:rPr lang="zh-TW" sz="1800">
                <a:latin typeface="MingLiU"/>
                <a:ea typeface="MingLiU"/>
              </a:rPr>
              <a:t>取认证</a:t>
            </a:r>
          </a:p>
          <a:p>
            <a:pPr indent="0">
              <a:lnSpc>
                <a:spcPts val="1980"/>
              </a:lnSpc>
              <a:spcAft>
                <a:spcPts val="2100"/>
              </a:spcAft>
            </a:pPr>
            <a:r>
              <a:rPr lang="zh-TW" sz="1100">
                <a:latin typeface="MingLiU"/>
                <a:ea typeface="MingLiU"/>
              </a:rPr>
              <a:t>融合证书登录，在每次登录时，进行人员信息的殮 校验通过后方 可球心口阻断异常人</a:t>
            </a:r>
          </a:p>
          <a:p>
            <a:pPr indent="0"/>
            <a:r>
              <a:rPr lang="zh-TW" sz="1800">
                <a:latin typeface="MingLiU"/>
                <a:ea typeface="MingLiU"/>
              </a:rPr>
              <a:t>对接警务云平台</a:t>
            </a:r>
          </a:p>
          <a:p>
            <a:pPr indent="0">
              <a:lnSpc>
                <a:spcPts val="2052"/>
              </a:lnSpc>
            </a:pPr>
            <a:r>
              <a:rPr lang="zh-TW" sz="1100">
                <a:latin typeface="MingLiU"/>
                <a:ea typeface="MingLiU"/>
              </a:rPr>
              <a:t>曲良潮平台、度平台，对舌^#»彳</a:t>
            </a:r>
            <a:r>
              <a:rPr lang="zh-TW" sz="1000">
                <a:latin typeface="Arial"/>
                <a:ea typeface="Arial"/>
              </a:rPr>
              <a:t>5^9</a:t>
            </a:r>
            <a:r>
              <a:rPr lang="zh-TW" sz="1100">
                <a:latin typeface="MingLiU"/>
                <a:ea typeface="MingLiU"/>
              </a:rPr>
              <a:t>■顾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2984"/>
            <a:ext cx="941832" cy="9387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661160" y="1301496"/>
            <a:ext cx="2746248" cy="383133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773936" y="5306568"/>
            <a:ext cx="2648712" cy="615696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72768" y="469392"/>
            <a:ext cx="2023872" cy="399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丁夏检察院</a:t>
            </a:r>
          </a:p>
        </p:txBody>
      </p:sp>
      <p:sp>
        <p:nvSpPr>
          <p:cNvPr id="6" name=""/>
          <p:cNvSpPr/>
          <p:nvPr/>
        </p:nvSpPr>
        <p:spPr>
          <a:xfrm>
            <a:off x="5492496" y="1426464"/>
            <a:ext cx="4404360" cy="11399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宁夏检察院搭建移动办公应用平台，串联起其他现有业务系统。其中涉硼号 同步、页面瞄等一些潜在需求，行项目调研时襪全面的挖掘用户要求; 在对接现有业务系统时，既要保证功能使用正常，也要保证在移动设备中的正 常显示。</a:t>
            </a:r>
          </a:p>
        </p:txBody>
      </p:sp>
      <p:sp>
        <p:nvSpPr>
          <p:cNvPr id="7" name=""/>
          <p:cNvSpPr/>
          <p:nvPr/>
        </p:nvSpPr>
        <p:spPr>
          <a:xfrm>
            <a:off x="6644640" y="3361944"/>
            <a:ext cx="2371344" cy="62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24"/>
              </a:lnSpc>
            </a:pPr>
            <a:r>
              <a:rPr lang="zh-TW" sz="1000">
                <a:latin typeface="MingLiU"/>
                <a:ea typeface="MingLiU"/>
              </a:rPr>
              <a:t>保证外出人员正常办公；</a:t>
            </a:r>
          </a:p>
          <a:p>
            <a:pPr indent="0">
              <a:lnSpc>
                <a:spcPts val="1824"/>
              </a:lnSpc>
            </a:pPr>
            <a:r>
              <a:rPr lang="zh-TW" sz="1000">
                <a:latin typeface="MingLiU"/>
                <a:ea typeface="MingLiU"/>
              </a:rPr>
              <a:t>防止瞄信息瞄私有顺用咅階； 将应用中，心导航页嵌入即时通讯移动设备;</a:t>
            </a:r>
          </a:p>
        </p:txBody>
      </p:sp>
      <p:sp>
        <p:nvSpPr>
          <p:cNvPr id="9" name=""/>
          <p:cNvSpPr/>
          <p:nvPr/>
        </p:nvSpPr>
        <p:spPr>
          <a:xfrm>
            <a:off x="5492496" y="3069336"/>
            <a:ext cx="1103376" cy="926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增加移动设擊端，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严格管理信息瞄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结合现有应用中心，</a:t>
            </a:r>
          </a:p>
        </p:txBody>
      </p:sp>
      <p:sp>
        <p:nvSpPr>
          <p:cNvPr id="10" name=""/>
          <p:cNvSpPr/>
          <p:nvPr/>
        </p:nvSpPr>
        <p:spPr>
          <a:xfrm>
            <a:off x="5492496" y="4066032"/>
            <a:ext cx="3142488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加就建宣传，增加"每日一学”讎 重誓词;</a:t>
            </a:r>
          </a:p>
        </p:txBody>
      </p:sp>
      <p:sp>
        <p:nvSpPr>
          <p:cNvPr id="11" name=""/>
          <p:cNvSpPr/>
          <p:nvPr/>
        </p:nvSpPr>
        <p:spPr>
          <a:xfrm>
            <a:off x="9067800" y="4693920"/>
            <a:ext cx="688848" cy="707136"/>
          </a:xfrm>
          <a:prstGeom prst="rect">
            <a:avLst/>
          </a:prstGeom>
          <a:solidFill>
            <a:srgbClr val="D81E07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2700">
                <a:solidFill>
                  <a:srgbClr val="FFFFFF"/>
                </a:solidFill>
                <a:latin typeface="MingLiU"/>
                <a:ea typeface="MingLiU"/>
              </a:rPr>
              <a:t>団</a:t>
            </a:r>
          </a:p>
        </p:txBody>
      </p:sp>
      <p:sp>
        <p:nvSpPr>
          <p:cNvPr id="12" name=""/>
          <p:cNvSpPr/>
          <p:nvPr/>
        </p:nvSpPr>
        <p:spPr>
          <a:xfrm>
            <a:off x="6775704" y="4767072"/>
            <a:ext cx="527304" cy="585216"/>
          </a:xfrm>
          <a:prstGeom prst="rect">
            <a:avLst/>
          </a:prstGeom>
          <a:solidFill>
            <a:srgbClr val="D81E07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900">
                <a:solidFill>
                  <a:srgbClr val="FFFFFF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13" name=""/>
          <p:cNvSpPr/>
          <p:nvPr/>
        </p:nvSpPr>
        <p:spPr>
          <a:xfrm>
            <a:off x="2356104" y="5992368"/>
            <a:ext cx="149352" cy="164592"/>
          </a:xfrm>
          <a:prstGeom prst="rect">
            <a:avLst/>
          </a:prstGeom>
          <a:solidFill>
            <a:srgbClr val="CE0704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100">
                <a:solidFill>
                  <a:srgbClr val="FFFFFF"/>
                </a:solidFill>
                <a:latin typeface="Arial"/>
                <a:ea typeface="Arial"/>
              </a:rPr>
              <a:t>&lt;1</a:t>
            </a:r>
          </a:p>
        </p:txBody>
      </p:sp>
      <p:sp>
        <p:nvSpPr>
          <p:cNvPr id="14" name=""/>
          <p:cNvSpPr/>
          <p:nvPr/>
        </p:nvSpPr>
        <p:spPr>
          <a:xfrm>
            <a:off x="2962656" y="5992368"/>
            <a:ext cx="164592" cy="164592"/>
          </a:xfrm>
          <a:prstGeom prst="rect">
            <a:avLst/>
          </a:prstGeom>
          <a:solidFill>
            <a:srgbClr val="020202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i="1" sz="130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15" name=""/>
          <p:cNvSpPr/>
          <p:nvPr/>
        </p:nvSpPr>
        <p:spPr>
          <a:xfrm>
            <a:off x="3584448" y="6001512"/>
            <a:ext cx="152400" cy="152400"/>
          </a:xfrm>
          <a:prstGeom prst="rect">
            <a:avLst/>
          </a:prstGeom>
          <a:solidFill>
            <a:srgbClr val="CE0704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100">
                <a:solidFill>
                  <a:srgbClr val="FFFFFF"/>
                </a:solidFill>
                <a:latin typeface="Arial"/>
              </a:rPr>
              <a:t>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97927" y="2227810"/>
            <a:ext cx="465513" cy="37823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703320" y="1670858"/>
            <a:ext cx="336665" cy="334171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731625" y="2061556"/>
            <a:ext cx="241069" cy="2963487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19792" y="257694"/>
            <a:ext cx="926869" cy="926869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554480" y="453043"/>
            <a:ext cx="2061556" cy="4322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宁夏检察院</a:t>
            </a:r>
          </a:p>
        </p:txBody>
      </p:sp>
      <p:sp>
        <p:nvSpPr>
          <p:cNvPr id="7" name=""/>
          <p:cNvSpPr/>
          <p:nvPr/>
        </p:nvSpPr>
        <p:spPr>
          <a:xfrm>
            <a:off x="4713316" y="2261061"/>
            <a:ext cx="502920" cy="1454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50">
                <a:latin typeface="MingLiU"/>
                <a:ea typeface="MingLiU"/>
              </a:rPr>
              <a:t>每日一学</a:t>
            </a:r>
          </a:p>
        </p:txBody>
      </p:sp>
      <p:sp>
        <p:nvSpPr>
          <p:cNvPr id="8" name=""/>
          <p:cNvSpPr/>
          <p:nvPr/>
        </p:nvSpPr>
        <p:spPr>
          <a:xfrm>
            <a:off x="4048298" y="4688378"/>
            <a:ext cx="669174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3B8BCA"/>
                </a:solidFill>
                <a:latin typeface="MingLiU"/>
                <a:ea typeface="MingLiU"/>
              </a:rPr>
              <a:t>今日不再提醒</a:t>
            </a:r>
          </a:p>
        </p:txBody>
      </p:sp>
      <p:sp>
        <p:nvSpPr>
          <p:cNvPr id="9" name=""/>
          <p:cNvSpPr/>
          <p:nvPr/>
        </p:nvSpPr>
        <p:spPr>
          <a:xfrm>
            <a:off x="773083" y="5232861"/>
            <a:ext cx="307571" cy="955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消息中心</a:t>
            </a:r>
          </a:p>
        </p:txBody>
      </p:sp>
      <p:sp>
        <p:nvSpPr>
          <p:cNvPr id="10" name=""/>
          <p:cNvSpPr/>
          <p:nvPr/>
        </p:nvSpPr>
        <p:spPr>
          <a:xfrm>
            <a:off x="2651760" y="5232861"/>
            <a:ext cx="162098" cy="955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设置</a:t>
            </a:r>
          </a:p>
        </p:txBody>
      </p:sp>
      <p:sp>
        <p:nvSpPr>
          <p:cNvPr id="11" name=""/>
          <p:cNvSpPr/>
          <p:nvPr/>
        </p:nvSpPr>
        <p:spPr>
          <a:xfrm>
            <a:off x="5054138" y="1616825"/>
            <a:ext cx="864523" cy="103909"/>
          </a:xfrm>
          <a:prstGeom prst="rect">
            <a:avLst/>
          </a:prstGeom>
          <a:solidFill>
            <a:srgbClr val="1E89E6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solidFill>
                  <a:srgbClr val="8ACCEF"/>
                </a:solidFill>
                <a:latin typeface="Arial"/>
              </a:rPr>
              <a:t>0^.1 * </a:t>
            </a:r>
            <a:r>
              <a:rPr lang="zh-TW" b="1" sz="550">
                <a:solidFill>
                  <a:srgbClr val="8ACCEF"/>
                </a:solidFill>
                <a:latin typeface="Arial"/>
                <a:ea typeface="Arial"/>
              </a:rPr>
              <a:t>40 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中午 </a:t>
            </a:r>
            <a:r>
              <a:rPr lang="zh-TW" b="1" sz="550">
                <a:solidFill>
                  <a:srgbClr val="8ACCEF"/>
                </a:solidFill>
                <a:latin typeface="Arial"/>
                <a:ea typeface="Arial"/>
              </a:rPr>
              <a:t>11:25</a:t>
            </a:r>
          </a:p>
        </p:txBody>
      </p:sp>
      <p:sp>
        <p:nvSpPr>
          <p:cNvPr id="12" name=""/>
          <p:cNvSpPr/>
          <p:nvPr/>
        </p:nvSpPr>
        <p:spPr>
          <a:xfrm>
            <a:off x="4596938" y="1828800"/>
            <a:ext cx="469669" cy="137160"/>
          </a:xfrm>
          <a:prstGeom prst="rect">
            <a:avLst/>
          </a:prstGeom>
          <a:solidFill>
            <a:srgbClr val="1E89E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应用中心</a:t>
            </a:r>
          </a:p>
        </p:txBody>
      </p:sp>
      <p:sp>
        <p:nvSpPr>
          <p:cNvPr id="13" name=""/>
          <p:cNvSpPr/>
          <p:nvPr/>
        </p:nvSpPr>
        <p:spPr>
          <a:xfrm>
            <a:off x="5162203" y="4688378"/>
            <a:ext cx="236913" cy="133003"/>
          </a:xfrm>
          <a:prstGeom prst="rect">
            <a:avLst/>
          </a:prstGeom>
          <a:solidFill>
            <a:srgbClr val="0E88EA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确定</a:t>
            </a:r>
          </a:p>
        </p:txBody>
      </p:sp>
      <p:sp>
        <p:nvSpPr>
          <p:cNvPr id="14" name=""/>
          <p:cNvSpPr/>
          <p:nvPr/>
        </p:nvSpPr>
        <p:spPr>
          <a:xfrm>
            <a:off x="5644341" y="5199610"/>
            <a:ext cx="170411" cy="128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设置</a:t>
            </a:r>
          </a:p>
        </p:txBody>
      </p:sp>
      <p:sp>
        <p:nvSpPr>
          <p:cNvPr id="15" name=""/>
          <p:cNvSpPr/>
          <p:nvPr/>
        </p:nvSpPr>
        <p:spPr>
          <a:xfrm>
            <a:off x="3961014" y="2680854"/>
            <a:ext cx="1699953" cy="17997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138"/>
              </a:lnSpc>
            </a:pPr>
            <a:r>
              <a:rPr lang="zh-TW" b="1" sz="550">
                <a:latin typeface="Arial"/>
                <a:ea typeface="Arial"/>
              </a:rPr>
              <a:t>1 </a:t>
            </a:r>
            <a:r>
              <a:rPr lang="zh-TW" sz="750">
                <a:latin typeface="MingLiU"/>
                <a:ea typeface="MingLiU"/>
              </a:rPr>
              <a:t>.入党誓词：我志愿加入中国共产党， 拥护党的纲领，遵守党的章程，履行党 员义务，执行党的决定，严守党的纪 律，保守党的秘密，对党忠诚，积极工 作，为共产主义奋斗终身，随时准备为 党和人民牺牲一切，永不叛党。</a:t>
            </a:r>
          </a:p>
          <a:p>
            <a:pPr indent="0">
              <a:lnSpc>
                <a:spcPts val="1138"/>
              </a:lnSpc>
            </a:pPr>
            <a:r>
              <a:rPr lang="zh-TW" b="1" sz="550">
                <a:latin typeface="Arial"/>
                <a:ea typeface="Arial"/>
              </a:rPr>
              <a:t>2. </a:t>
            </a:r>
            <a:r>
              <a:rPr lang="zh-TW" sz="750">
                <a:latin typeface="MingLiU"/>
                <a:ea typeface="MingLiU"/>
              </a:rPr>
              <a:t>"五位一体”总体布局：经济建设、政治 建设、文化建设、社会建设、生态文明 建设。</a:t>
            </a:r>
          </a:p>
          <a:p>
            <a:pPr indent="0">
              <a:lnSpc>
                <a:spcPts val="1138"/>
              </a:lnSpc>
            </a:pPr>
            <a:r>
              <a:rPr lang="zh-TW" b="1" sz="550">
                <a:latin typeface="Arial"/>
                <a:ea typeface="Arial"/>
              </a:rPr>
              <a:t>3. </a:t>
            </a:r>
            <a:r>
              <a:rPr lang="zh-TW" sz="750">
                <a:latin typeface="MingLiU"/>
                <a:ea typeface="MingLiU"/>
              </a:rPr>
              <a:t>“四个全面”战略布局：全面建成小康社 会、全面深化改革、全面依法治国、全 面从严治党。</a:t>
            </a:r>
          </a:p>
          <a:p>
            <a:pPr indent="0"/>
            <a:r>
              <a:rPr lang="en-US" i="1" sz="650">
                <a:latin typeface="Arial"/>
              </a:rPr>
              <a:t>A</a:t>
            </a:r>
            <a:r>
              <a:rPr lang="en-US" b="1" sz="550">
                <a:latin typeface="Arial"/>
              </a:rPr>
              <a:t> H-U</a:t>
            </a:r>
            <a:r>
              <a:rPr lang="zh-TW" sz="600">
                <a:latin typeface="MingLiU"/>
                <a:ea typeface="MingLiU"/>
              </a:rPr>
              <a:t>尖归丁田</a:t>
            </a:r>
            <a:r>
              <a:rPr lang="zh-TW" b="1" sz="550">
                <a:latin typeface="Arial"/>
                <a:ea typeface="Arial"/>
              </a:rPr>
              <a:t>4</a:t>
            </a:r>
            <a:r>
              <a:rPr lang="zh-TW" b="1" sz="650">
                <a:latin typeface="SimSun"/>
                <a:ea typeface="SimSun"/>
              </a:rPr>
              <a:t>・</a:t>
            </a:r>
            <a:r>
              <a:rPr lang="zh-TW" b="1" sz="550">
                <a:latin typeface="Arial"/>
                <a:ea typeface="Arial"/>
              </a:rPr>
              <a:t> </a:t>
            </a:r>
            <a:r>
              <a:rPr lang="en-US" b="1" sz="550">
                <a:latin typeface="Arial"/>
              </a:rPr>
              <a:t>All</a:t>
            </a:r>
            <a:r>
              <a:rPr lang="zh-TW" sz="600">
                <a:latin typeface="MingLiU"/>
                <a:ea typeface="MingLiU"/>
              </a:rPr>
              <a:t>也；田 </a:t>
            </a:r>
            <a:r>
              <a:rPr lang="zh-TW" i="1" sz="650">
                <a:latin typeface="Arial"/>
                <a:ea typeface="Arial"/>
              </a:rPr>
              <a:t>43</a:t>
            </a:r>
            <a:r>
              <a:rPr lang="zh-TW" i="1" sz="600">
                <a:latin typeface="MingLiU"/>
                <a:ea typeface="MingLiU"/>
              </a:rPr>
              <a:t>氏</a:t>
            </a:r>
          </a:p>
        </p:txBody>
      </p:sp>
      <p:sp>
        <p:nvSpPr>
          <p:cNvPr id="16" name=""/>
          <p:cNvSpPr/>
          <p:nvPr/>
        </p:nvSpPr>
        <p:spPr>
          <a:xfrm>
            <a:off x="1226127" y="5232861"/>
            <a:ext cx="1167938" cy="955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组织架构  </a:t>
            </a:r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应用中心   </a:t>
            </a:r>
            <a:r>
              <a:rPr lang="zh-TW" sz="500">
                <a:latin typeface="MingLiU"/>
                <a:ea typeface="MingLiU"/>
              </a:rPr>
              <a:t>联系人</a:t>
            </a:r>
          </a:p>
        </p:txBody>
      </p:sp>
      <p:sp>
        <p:nvSpPr>
          <p:cNvPr id="17" name=""/>
          <p:cNvSpPr/>
          <p:nvPr/>
        </p:nvSpPr>
        <p:spPr>
          <a:xfrm>
            <a:off x="3778134" y="5045825"/>
            <a:ext cx="1616826" cy="2826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400">
                <a:latin typeface="Arial"/>
              </a:rPr>
              <a:t>U A</a:t>
            </a:r>
          </a:p>
          <a:p>
            <a:pPr indent="0"/>
            <a:r>
              <a:rPr lang="zh-TW" sz="500">
                <a:latin typeface="MingLiU"/>
                <a:ea typeface="MingLiU"/>
              </a:rPr>
              <a:t>消息中心  组织架构  应</a:t>
            </a:r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用中心   </a:t>
            </a:r>
            <a:r>
              <a:rPr lang="zh-TW" sz="500">
                <a:latin typeface="MingLiU"/>
                <a:ea typeface="MingLiU"/>
              </a:rPr>
              <a:t>联系人</a:t>
            </a:r>
          </a:p>
        </p:txBody>
      </p:sp>
      <p:graphicFrame>
        <p:nvGraphicFramePr>
          <p:cNvPr id="18" name=""/>
          <p:cNvGraphicFramePr>
            <a:graphicFrameLocks noGrp="1"/>
          </p:cNvGraphicFramePr>
          <p:nvPr/>
        </p:nvGraphicFramePr>
        <p:xfrm>
          <a:off x="694112" y="1583574"/>
          <a:ext cx="2273531" cy="3632662"/>
        </p:xfrm>
        <a:graphic>
          <a:graphicData uri="http://schemas.openxmlformats.org/drawingml/2006/table">
            <a:tbl>
              <a:tblPr/>
              <a:tblGrid>
                <a:gridCol w="544483"/>
                <a:gridCol w="515389"/>
                <a:gridCol w="665018"/>
                <a:gridCol w="548640"/>
              </a:tblGrid>
              <a:tr h="249381"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1689E9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1789E9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1789E9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b="1" sz="550">
                          <a:solidFill>
                            <a:srgbClr val="8ACCEF"/>
                          </a:solidFill>
                          <a:latin typeface="Arial"/>
                        </a:rPr>
                        <a:t>I </a:t>
                      </a:r>
                      <a:r>
                        <a:rPr lang="en-US" sz="600">
                          <a:solidFill>
                            <a:srgbClr val="8ACCEF"/>
                          </a:solidFill>
                          <a:latin typeface="MingLiU"/>
                        </a:rPr>
                        <a:t>B</a:t>
                      </a:r>
                      <a:r>
                        <a:rPr lang="zh-TW" sz="6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傍晚</a:t>
                      </a:r>
                      <a:r>
                        <a:rPr lang="zh-TW" b="1" sz="550">
                          <a:solidFill>
                            <a:srgbClr val="8ACCEF"/>
                          </a:solidFill>
                          <a:latin typeface="Arial"/>
                          <a:ea typeface="Arial"/>
                        </a:rPr>
                        <a:t>5:00</a:t>
                      </a:r>
                    </a:p>
                  </a:txBody>
                  <a:tcPr marL="0" marR="0" marT="0" marB="0">
                    <a:solidFill>
                      <a:srgbClr val="1689E9"/>
                    </a:solidFill>
                  </a:tcPr>
                </a:tc>
              </a:tr>
              <a:tr h="178723"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工作</a:t>
                      </a:r>
                    </a:p>
                  </a:txBody>
                  <a:tcPr marL="0" marR="0" marT="0" marB="0" anchor="b">
                    <a:solidFill>
                      <a:srgbClr val="0D89EC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通知</a:t>
                      </a:r>
                    </a:p>
                  </a:txBody>
                  <a:tcPr marL="0" marR="0" marT="0" marB="0" anchor="b">
                    <a:solidFill>
                      <a:srgbClr val="0D89EC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丈件</a:t>
                      </a:r>
                    </a:p>
                  </a:txBody>
                  <a:tcPr marL="0" marR="0" marT="0" marB="0" anchor="b">
                    <a:solidFill>
                      <a:srgbClr val="0D89ED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通讯</a:t>
                      </a:r>
                    </a:p>
                  </a:txBody>
                  <a:tcPr marL="0" marR="0" marT="0" marB="0" anchor="b">
                    <a:solidFill>
                      <a:srgbClr val="0D89ED"/>
                    </a:solidFill>
                  </a:tcPr>
                </a:tc>
              </a:tr>
              <a:tr h="278476">
                <a:tc>
                  <a:txBody>
                    <a:bodyPr lIns="0" tIns="0" rIns="0" bIns="0">
                      <a:noAutofit/>
                    </a:bodyPr>
                    <a:p>
                      <a:pPr indent="22860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提醒</a:t>
                      </a:r>
                    </a:p>
                  </a:txBody>
                  <a:tcPr marL="0" marR="0" marT="0" marB="0">
                    <a:solidFill>
                      <a:srgbClr val="0D8AED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公告</a:t>
                      </a:r>
                    </a:p>
                  </a:txBody>
                  <a:tcPr marL="0" marR="0" marT="0" marB="0">
                    <a:solidFill>
                      <a:srgbClr val="0D8AED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传阅</a:t>
                      </a:r>
                    </a:p>
                  </a:txBody>
                  <a:tcPr marL="0" marR="0" marT="0" marB="0">
                    <a:solidFill>
                      <a:srgbClr val="0D89ED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录</a:t>
                      </a:r>
                    </a:p>
                  </a:txBody>
                  <a:tcPr marL="0" marR="0" marT="0" marB="0">
                    <a:solidFill>
                      <a:srgbClr val="0D8AED"/>
                    </a:solidFill>
                  </a:tcPr>
                </a:tc>
              </a:tr>
              <a:tr h="399010">
                <a:tc>
                  <a:txBody>
                    <a:bodyPr lIns="0" tIns="0" rIns="0" bIns="0">
                      <a:no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2800">
                          <a:solidFill>
                            <a:srgbClr val="8A60E2"/>
                          </a:solidFill>
                          <a:latin typeface="Arial"/>
                          <a:ea typeface="Arial"/>
                        </a:rPr>
                        <a:t>X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36912">
                <a:tc>
                  <a:txBody>
                    <a:bodyPr lIns="0" tIns="0" rIns="0" bIns="0">
                      <a:noAutofit/>
                    </a:bodyPr>
                    <a:p>
                      <a:pPr algn="just" indent="152400"/>
                      <a:r>
                        <a:rPr lang="zh-TW" sz="750">
                          <a:latin typeface="MingLiU"/>
                          <a:ea typeface="MingLiU"/>
                        </a:rPr>
                        <a:t>党建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sz="750">
                          <a:latin typeface="MingLiU"/>
                          <a:ea typeface="MingLiU"/>
                        </a:rPr>
                        <a:t>头条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750">
                          <a:latin typeface="MingLiU"/>
                          <a:ea typeface="MingLiU"/>
                        </a:rPr>
                        <a:t>出差申请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latin typeface="MingLiU"/>
                          <a:ea typeface="MingLiU"/>
                        </a:rPr>
                        <a:t>用车申请</a:t>
                      </a:r>
                    </a:p>
                  </a:txBody>
                  <a:tcPr marL="0" marR="0" marT="0" marB="0"/>
                </a:tc>
              </a:tr>
              <a:tr h="340821">
                <a:tc>
                  <a:txBody>
                    <a:bodyPr lIns="0" tIns="0" rIns="0" bIns="0">
                      <a:noAutofit/>
                    </a:bodyPr>
                    <a:p>
                      <a:pPr algn="just" indent="152400"/>
                      <a:r>
                        <a:rPr lang="zh-TW" sz="1600">
                          <a:solidFill>
                            <a:srgbClr val="1270B3"/>
                          </a:solidFill>
                          <a:latin typeface="MingLiU"/>
                          <a:ea typeface="MingLiU"/>
                        </a:rPr>
                        <a:t>曜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en-US" sz="2800">
                          <a:solidFill>
                            <a:srgbClr val="08B65E"/>
                          </a:solidFill>
                          <a:latin typeface="Arial"/>
                        </a:rPr>
                        <a:t>□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请假销假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750">
                          <a:latin typeface="MingLiU"/>
                          <a:ea typeface="MingLiU"/>
                        </a:rPr>
                        <a:t>日程安排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03200"/>
                      <a:r>
                        <a:rPr lang="zh-TW" sz="750">
                          <a:latin typeface="MingLiU"/>
                          <a:ea typeface="MingLiU"/>
                        </a:rPr>
                        <a:t>通讯录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latin typeface="MingLiU"/>
                          <a:ea typeface="MingLiU"/>
                        </a:rPr>
                        <a:t>用车分享</a:t>
                      </a:r>
                    </a:p>
                  </a:txBody>
                  <a:tcPr marL="0" marR="0" marT="0" marB="0"/>
                </a:tc>
              </a:tr>
              <a:tr h="332509">
                <a:tc>
                  <a:txBody>
                    <a:bodyPr lIns="0" tIns="0" rIns="0" bIns="0">
                      <a:noAutofit/>
                    </a:bodyPr>
                    <a:p>
                      <a:pPr algn="just" indent="152400"/>
                      <a:r>
                        <a:rPr lang="en-US" sz="1600">
                          <a:solidFill>
                            <a:srgbClr val="8A60E2"/>
                          </a:solidFill>
                          <a:latin typeface="Arial"/>
                        </a:rPr>
                        <a:t>fa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14300"/>
                      <a:r>
                        <a:rPr lang="en-US" sz="750">
                          <a:solidFill>
                            <a:srgbClr val="08B65E"/>
                          </a:solidFill>
                          <a:latin typeface="MingLiU"/>
                        </a:rPr>
                        <a:t>©</a:t>
                      </a: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会议保障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750">
                          <a:latin typeface="MingLiU"/>
                          <a:ea typeface="MingLiU"/>
                        </a:rPr>
                        <a:t>技术协助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750">
                          <a:latin typeface="MingLiU"/>
                          <a:ea typeface="MingLiU"/>
                        </a:rPr>
                        <a:t>用餐管理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latin typeface="MingLiU"/>
                          <a:ea typeface="MingLiU"/>
                        </a:rPr>
                        <a:t>每日菜谱</a:t>
                      </a:r>
                    </a:p>
                  </a:txBody>
                  <a:tcPr marL="0" marR="0" marT="0" marB="0"/>
                </a:tc>
              </a:tr>
              <a:tr h="340821">
                <a:tc>
                  <a:txBody>
                    <a:bodyPr lIns="0" tIns="0" rIns="0" bIns="0">
                      <a:noAutofit/>
                    </a:bodyPr>
                    <a:p>
                      <a:pPr algn="just" indent="152400"/>
                      <a:r>
                        <a:rPr lang="en-US" sz="1600">
                          <a:solidFill>
                            <a:srgbClr val="08B65E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190500"/>
                      <a:r>
                        <a:rPr lang="en-US" sz="1900">
                          <a:solidFill>
                            <a:srgbClr val="F76F08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14300"/>
                      <a:r>
                        <a:rPr lang="en-US" sz="750">
                          <a:solidFill>
                            <a:srgbClr val="1270B3"/>
                          </a:solidFill>
                          <a:latin typeface="MingLiU"/>
                        </a:rPr>
                        <a:t>••</a:t>
                      </a:r>
                    </a:p>
                  </a:txBody>
                  <a:tcPr marL="0" marR="0" marT="0" marB="0" anchor="b"/>
                </a:tc>
              </a:tr>
              <a:tr h="390698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物业服务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750">
                          <a:latin typeface="MingLiU"/>
                          <a:ea typeface="MingLiU"/>
                        </a:rPr>
                        <a:t>请示事项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750">
                          <a:latin typeface="MingLiU"/>
                          <a:ea typeface="MingLiU"/>
                        </a:rPr>
                        <a:t>值班及日志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latin typeface="MingLiU"/>
                          <a:ea typeface="MingLiU"/>
                        </a:rPr>
                        <a:t>公共服务</a:t>
                      </a:r>
                    </a:p>
                  </a:txBody>
                  <a:tcPr marL="0" marR="0" marT="0" marB="0"/>
                </a:tc>
              </a:tr>
              <a:tr h="428105">
                <a:tc>
                  <a:txBody>
                    <a:bodyPr lIns="0" tIns="0" rIns="0" bIns="0">
                      <a:noAutofit/>
                    </a:bodyPr>
                    <a:p>
                      <a:pPr algn="just" indent="152400"/>
                      <a:r>
                        <a:rPr lang="zh-TW" sz="1600">
                          <a:solidFill>
                            <a:srgbClr val="8A60E2"/>
                          </a:solidFill>
                          <a:latin typeface="MingLiU"/>
                          <a:ea typeface="MingLiU"/>
                        </a:rPr>
                        <a:t>録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1900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1400">
                          <a:solidFill>
                            <a:srgbClr val="0DA3DA"/>
                          </a:solidFill>
                          <a:latin typeface="MingLiU"/>
                          <a:ea typeface="MingLiU"/>
                        </a:rPr>
                        <a:t>:: 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虫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"/>
          <p:cNvSpPr/>
          <p:nvPr/>
        </p:nvSpPr>
        <p:spPr>
          <a:xfrm>
            <a:off x="6845530" y="2003367"/>
            <a:ext cx="4272742" cy="22028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移动设备支持</a:t>
            </a:r>
          </a:p>
          <a:p>
            <a:pPr indent="0">
              <a:lnSpc>
                <a:spcPts val="2061"/>
              </a:lnSpc>
              <a:spcAft>
                <a:spcPts val="2100"/>
              </a:spcAft>
            </a:pPr>
            <a:r>
              <a:rPr lang="zh-TW" sz="1000">
                <a:latin typeface="MingLiU"/>
                <a:ea typeface="MingLiU"/>
              </a:rPr>
              <a:t>增加</a:t>
            </a:r>
            <a:r>
              <a:rPr lang="en-US" sz="100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懸动瓣賤，方便</a:t>
            </a:r>
            <a:r>
              <a:rPr lang="en-US" sz="1000">
                <a:latin typeface="Arial"/>
              </a:rPr>
              <a:t>A</a:t>
            </a:r>
            <a:r>
              <a:rPr lang="zh-TW" sz="1000">
                <a:latin typeface="MingLiU"/>
                <a:ea typeface="MingLiU"/>
              </a:rPr>
              <a:t>员外出恥正常必，移动踊一 »«、7办理，提馳靜働頌率。</a:t>
            </a:r>
          </a:p>
          <a:p>
            <a:pPr indent="0"/>
            <a:r>
              <a:rPr lang="zh-TW" sz="1800">
                <a:latin typeface="MingLiU"/>
                <a:ea typeface="MingLiU"/>
              </a:rPr>
              <a:t>深度融合</a:t>
            </a:r>
          </a:p>
          <a:p>
            <a:pPr indent="0">
              <a:lnSpc>
                <a:spcPts val="1980"/>
              </a:lnSpc>
            </a:pPr>
            <a:r>
              <a:rPr lang="zh-TW" sz="1000">
                <a:latin typeface="MingLiU"/>
                <a:ea typeface="MingLiU"/>
              </a:rPr>
              <a:t>将移动设备原有"微门户"模块替换^用户现有的”办公应用中心"， 用户无需再额夕陵装其他应用，在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中即可进行出差申请、用车 申请、文件传阅、收发通知等操作。</a:t>
            </a:r>
          </a:p>
        </p:txBody>
      </p:sp>
      <p:sp>
        <p:nvSpPr>
          <p:cNvPr id="20" name=""/>
          <p:cNvSpPr/>
          <p:nvPr/>
        </p:nvSpPr>
        <p:spPr>
          <a:xfrm>
            <a:off x="6845530" y="4721629"/>
            <a:ext cx="4243648" cy="7897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智慧党建</a:t>
            </a:r>
          </a:p>
          <a:p>
            <a:pPr indent="0">
              <a:lnSpc>
                <a:spcPts val="1996"/>
              </a:lnSpc>
            </a:pPr>
            <a:r>
              <a:rPr lang="zh-TW" sz="1000">
                <a:latin typeface="MingLiU"/>
                <a:ea typeface="MingLiU"/>
              </a:rPr>
              <a:t>提供入口推送"每日一学”,用户自行发布頫学％容，在登录成 功后自动推送，将党课学习融入在日常的点滴当中。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124456" y="1703832"/>
            <a:ext cx="609600" cy="46634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124456" y="2392680"/>
            <a:ext cx="609600" cy="438912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54480" y="451104"/>
            <a:ext cx="2468880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黑龙江检察院</a:t>
            </a:r>
          </a:p>
        </p:txBody>
      </p:sp>
      <p:sp>
        <p:nvSpPr>
          <p:cNvPr id="5" name=""/>
          <p:cNvSpPr/>
          <p:nvPr/>
        </p:nvSpPr>
        <p:spPr>
          <a:xfrm>
            <a:off x="877824" y="2054352"/>
            <a:ext cx="1243584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800">
                <a:solidFill>
                  <a:srgbClr val="B0232A"/>
                </a:solidFill>
                <a:latin typeface="Times New Roman"/>
                <a:ea typeface="Times New Roman"/>
              </a:rPr>
              <a:t>0</a:t>
            </a:r>
            <a:r>
              <a:rPr lang="zh-TW" u="sng" sz="3800">
                <a:solidFill>
                  <a:srgbClr val="52A4F6"/>
                </a:solidFill>
                <a:latin typeface="MingLiU"/>
                <a:ea typeface="MingLiU"/>
              </a:rPr>
              <a:t>国</a:t>
            </a:r>
          </a:p>
        </p:txBody>
      </p:sp>
      <p:sp>
        <p:nvSpPr>
          <p:cNvPr id="6" name=""/>
          <p:cNvSpPr/>
          <p:nvPr/>
        </p:nvSpPr>
        <p:spPr>
          <a:xfrm>
            <a:off x="1039368" y="3227832"/>
            <a:ext cx="2734056" cy="149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账号：                    </a:t>
            </a:r>
            <a:r>
              <a:rPr lang="en-US" b="1" sz="1000">
                <a:solidFill>
                  <a:srgbClr val="4B687B"/>
                </a:solidFill>
                <a:latin typeface="Arial"/>
              </a:rPr>
              <a:t>▼ </a:t>
            </a:r>
            <a:r>
              <a:rPr lang="en-US" b="1" sz="1000">
                <a:solidFill>
                  <a:srgbClr val="C04F56"/>
                </a:solidFill>
                <a:latin typeface="Arial"/>
              </a:rPr>
              <a:t>G</a:t>
            </a:r>
          </a:p>
        </p:txBody>
      </p:sp>
      <p:sp>
        <p:nvSpPr>
          <p:cNvPr id="7" name=""/>
          <p:cNvSpPr/>
          <p:nvPr/>
        </p:nvSpPr>
        <p:spPr>
          <a:xfrm>
            <a:off x="1039368" y="3596640"/>
            <a:ext cx="417576" cy="152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000">
                <a:latin typeface="MingLiU"/>
                <a:ea typeface="MingLiU"/>
              </a:rPr>
              <a:t>密码：</a:t>
            </a:r>
          </a:p>
        </p:txBody>
      </p:sp>
      <p:sp>
        <p:nvSpPr>
          <p:cNvPr id="8" name=""/>
          <p:cNvSpPr/>
          <p:nvPr/>
        </p:nvSpPr>
        <p:spPr>
          <a:xfrm>
            <a:off x="1581912" y="3922776"/>
            <a:ext cx="1935480" cy="1706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50">
                <a:solidFill>
                  <a:srgbClr val="3C67A5"/>
                </a:solidFill>
                <a:latin typeface="MingLiU"/>
                <a:ea typeface="MingLiU"/>
              </a:rPr>
              <a:t>□记</a:t>
            </a:r>
            <a:r>
              <a:rPr lang="zh-TW" sz="950">
                <a:solidFill>
                  <a:srgbClr val="1C2934"/>
                </a:solidFill>
                <a:latin typeface="MingLiU"/>
                <a:ea typeface="MingLiU"/>
              </a:rPr>
              <a:t>住密码    </a:t>
            </a:r>
            <a:r>
              <a:rPr lang="zh-TW" sz="950">
                <a:solidFill>
                  <a:srgbClr val="4B687B"/>
                </a:solidFill>
                <a:latin typeface="MingLiU"/>
                <a:ea typeface="MingLiU"/>
              </a:rPr>
              <a:t>匚自</a:t>
            </a:r>
            <a:r>
              <a:rPr lang="zh-TW" sz="950">
                <a:solidFill>
                  <a:srgbClr val="1C2934"/>
                </a:solidFill>
                <a:latin typeface="MingLiU"/>
                <a:ea typeface="MingLiU"/>
              </a:rPr>
              <a:t>动登录</a:t>
            </a:r>
          </a:p>
        </p:txBody>
      </p:sp>
      <p:sp>
        <p:nvSpPr>
          <p:cNvPr id="9" name=""/>
          <p:cNvSpPr/>
          <p:nvPr/>
        </p:nvSpPr>
        <p:spPr>
          <a:xfrm>
            <a:off x="2258568" y="4239768"/>
            <a:ext cx="1228344" cy="219456"/>
          </a:xfrm>
          <a:prstGeom prst="rect">
            <a:avLst/>
          </a:prstGeom>
          <a:solidFill>
            <a:srgbClr val="41ABE5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登录     胸</a:t>
            </a:r>
          </a:p>
        </p:txBody>
      </p:sp>
      <p:sp>
        <p:nvSpPr>
          <p:cNvPr id="10" name=""/>
          <p:cNvSpPr/>
          <p:nvPr/>
        </p:nvSpPr>
        <p:spPr>
          <a:xfrm>
            <a:off x="4340352" y="4693920"/>
            <a:ext cx="243840" cy="173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en-US" sz="1800">
                <a:latin typeface="Arial"/>
              </a:rPr>
              <a:t>□□</a:t>
            </a:r>
          </a:p>
        </p:txBody>
      </p:sp>
      <p:sp>
        <p:nvSpPr>
          <p:cNvPr id="11" name=""/>
          <p:cNvSpPr/>
          <p:nvPr/>
        </p:nvSpPr>
        <p:spPr>
          <a:xfrm>
            <a:off x="4547616" y="1731264"/>
            <a:ext cx="158496" cy="140208"/>
          </a:xfrm>
          <a:prstGeom prst="rect">
            <a:avLst/>
          </a:prstGeom>
          <a:solidFill>
            <a:srgbClr val="278FC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b="1" sz="100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12" name=""/>
          <p:cNvSpPr/>
          <p:nvPr/>
        </p:nvSpPr>
        <p:spPr>
          <a:xfrm>
            <a:off x="5483352" y="1673352"/>
            <a:ext cx="4422648" cy="2785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algn="just" indent="0">
              <a:lnSpc>
                <a:spcPts val="1800"/>
              </a:lnSpc>
              <a:spcAft>
                <a:spcPts val="1540"/>
              </a:spcAft>
            </a:pPr>
            <a:r>
              <a:rPr lang="zh-TW" sz="1000">
                <a:latin typeface="MingLiU"/>
                <a:ea typeface="MingLiU"/>
              </a:rPr>
              <a:t>就江检察院为提高办教率和办耘量，瞧可视•（切公系统，实现检察院 内部的祯濒会议平台。同时，检察院内部多数情况下需要多人进行讨论，并且 支持多种形式沟通交流，而即时通讯和剛会议是固定的办公必备软件，因此, 黑龙江检察院采购剛会议和即时通讯产品，并将二者数据打通，形成完整的 在线办公耍</a:t>
            </a:r>
          </a:p>
          <a:p>
            <a:pPr algn="just"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建湖颇会议和即时通讯应用系统；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打通两系统间雌，保可以单点登录，</a:t>
            </a:r>
            <a:r>
              <a:rPr lang="en-US" sz="550">
                <a:latin typeface="Arial"/>
              </a:rPr>
              <a:t>MS</a:t>
            </a:r>
            <a:r>
              <a:rPr lang="zh-TW" sz="1000">
                <a:latin typeface="MingLiU"/>
                <a:ea typeface="MingLiU"/>
              </a:rPr>
              <a:t>收的口入会信息；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可快臟起</a:t>
            </a:r>
            <a:r>
              <a:rPr lang="en-US" sz="550">
                <a:latin typeface="Arial"/>
              </a:rPr>
              <a:t>ma</a:t>
            </a:r>
            <a:r>
              <a:rPr lang="zh-TW" sz="1000">
                <a:latin typeface="MingLiU"/>
                <a:ea typeface="MingLiU"/>
              </a:rPr>
              <a:t>叙沟通，提高办颂率；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客户端融合，无需讎</a:t>
            </a:r>
            <a:r>
              <a:rPr lang="zh-TW" sz="550">
                <a:latin typeface="Arial"/>
                <a:ea typeface="Arial"/>
              </a:rPr>
              <a:t>2</a:t>
            </a:r>
            <a:r>
              <a:rPr lang="zh-TW" sz="1000">
                <a:latin typeface="MingLiU"/>
                <a:ea typeface="MingLiU"/>
              </a:rPr>
              <a:t>个客户立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2984"/>
            <a:ext cx="941832" cy="94183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042416" y="1591056"/>
            <a:ext cx="329184" cy="36576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941576" y="1932432"/>
            <a:ext cx="612648" cy="34137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094232" y="1969008"/>
            <a:ext cx="3959352" cy="328269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5129784" y="3096768"/>
            <a:ext cx="1319784" cy="1091184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54480" y="451104"/>
            <a:ext cx="2468880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黑龙江检察院</a:t>
            </a:r>
          </a:p>
        </p:txBody>
      </p:sp>
      <p:sp>
        <p:nvSpPr>
          <p:cNvPr id="8" name=""/>
          <p:cNvSpPr/>
          <p:nvPr/>
        </p:nvSpPr>
        <p:spPr>
          <a:xfrm>
            <a:off x="1389888" y="1682496"/>
            <a:ext cx="1533144" cy="155448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华夏易联/产品二部-付强</a:t>
            </a:r>
          </a:p>
        </p:txBody>
      </p:sp>
      <p:sp>
        <p:nvSpPr>
          <p:cNvPr id="9" name=""/>
          <p:cNvSpPr/>
          <p:nvPr/>
        </p:nvSpPr>
        <p:spPr>
          <a:xfrm>
            <a:off x="1776984" y="2362200"/>
            <a:ext cx="1746504" cy="210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3C67A5"/>
                </a:solidFill>
                <a:latin typeface="MingLiU"/>
                <a:ea typeface="MingLiU"/>
              </a:rPr>
              <a:t>区］</a:t>
            </a:r>
            <a:r>
              <a:rPr lang="zh-TW" sz="900">
                <a:latin typeface="MingLiU"/>
                <a:ea typeface="MingLiU"/>
              </a:rPr>
              <a:t>华夏易联/产品二部-李廿</a:t>
            </a:r>
          </a:p>
        </p:txBody>
      </p:sp>
      <p:sp>
        <p:nvSpPr>
          <p:cNvPr id="10" name=""/>
          <p:cNvSpPr/>
          <p:nvPr/>
        </p:nvSpPr>
        <p:spPr>
          <a:xfrm>
            <a:off x="5111496" y="2947416"/>
            <a:ext cx="417576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1C2934"/>
                </a:solidFill>
                <a:latin typeface="MingLiU"/>
                <a:ea typeface="MingLiU"/>
              </a:rPr>
              <a:t>視频通话</a:t>
            </a:r>
          </a:p>
        </p:txBody>
      </p:sp>
      <p:sp>
        <p:nvSpPr>
          <p:cNvPr id="11" name=""/>
          <p:cNvSpPr/>
          <p:nvPr/>
        </p:nvSpPr>
        <p:spPr>
          <a:xfrm>
            <a:off x="5224272" y="4401312"/>
            <a:ext cx="978408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对方谩请你视频通话</a:t>
            </a:r>
            <a:r>
              <a:rPr lang="en-US" sz="750">
                <a:solidFill>
                  <a:srgbClr val="1C2934"/>
                </a:solidFill>
                <a:latin typeface="MingLiU"/>
              </a:rPr>
              <a:t>...</a:t>
            </a:r>
          </a:p>
        </p:txBody>
      </p:sp>
      <p:sp>
        <p:nvSpPr>
          <p:cNvPr id="12" name=""/>
          <p:cNvSpPr/>
          <p:nvPr/>
        </p:nvSpPr>
        <p:spPr>
          <a:xfrm>
            <a:off x="1139952" y="4757928"/>
            <a:ext cx="618744" cy="1706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100">
                <a:solidFill>
                  <a:srgbClr val="8ACCEF"/>
                </a:solidFill>
                <a:latin typeface="Arial"/>
              </a:rPr>
              <a:t>A © </a:t>
            </a:r>
            <a:r>
              <a:rPr lang="zh-TW" sz="1100">
                <a:solidFill>
                  <a:srgbClr val="8ACCEF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13" name=""/>
          <p:cNvSpPr/>
          <p:nvPr/>
        </p:nvSpPr>
        <p:spPr>
          <a:xfrm>
            <a:off x="5599176" y="4785360"/>
            <a:ext cx="207264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接受</a:t>
            </a:r>
          </a:p>
        </p:txBody>
      </p:sp>
      <p:sp>
        <p:nvSpPr>
          <p:cNvPr id="14" name=""/>
          <p:cNvSpPr/>
          <p:nvPr/>
        </p:nvSpPr>
        <p:spPr>
          <a:xfrm>
            <a:off x="5599176" y="5010912"/>
            <a:ext cx="207264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拒绝</a:t>
            </a:r>
          </a:p>
        </p:txBody>
      </p:sp>
      <p:sp>
        <p:nvSpPr>
          <p:cNvPr id="15" name=""/>
          <p:cNvSpPr/>
          <p:nvPr/>
        </p:nvSpPr>
        <p:spPr>
          <a:xfrm>
            <a:off x="1850136" y="5282184"/>
            <a:ext cx="2042160" cy="192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100">
                <a:solidFill>
                  <a:srgbClr val="8ACCEF"/>
                </a:solidFill>
                <a:latin typeface="Arial"/>
              </a:rPr>
              <a:t>A</a:t>
            </a:r>
            <a:r>
              <a:rPr lang="zh-TW" sz="1300">
                <a:solidFill>
                  <a:srgbClr val="8ACCEF"/>
                </a:solidFill>
                <a:latin typeface="SimSun"/>
                <a:ea typeface="SimSun"/>
              </a:rPr>
              <a:t>(</a:t>
            </a:r>
            <a:r>
              <a:rPr lang="zh-TW" sz="1100">
                <a:solidFill>
                  <a:srgbClr val="8ACCEF"/>
                </a:solidFill>
                <a:latin typeface="Arial"/>
                <a:ea typeface="Arial"/>
              </a:rPr>
              <a:t>3</a:t>
            </a:r>
            <a:r>
              <a:rPr lang="zh-TW" sz="750">
                <a:solidFill>
                  <a:srgbClr val="8ACCEF"/>
                </a:solidFill>
                <a:latin typeface="MingLiU"/>
                <a:ea typeface="MingLiU"/>
              </a:rPr>
              <a:t>叵</a:t>
            </a:r>
            <a:r>
              <a:rPr lang="zh-TW" sz="1100">
                <a:solidFill>
                  <a:srgbClr val="8ACCEF"/>
                </a:solidFill>
                <a:latin typeface="Arial"/>
                <a:ea typeface="Arial"/>
              </a:rPr>
              <a:t>I </a:t>
            </a:r>
            <a:r>
              <a:rPr lang="en-US" sz="1100">
                <a:solidFill>
                  <a:srgbClr val="8ACCEF"/>
                </a:solidFill>
                <a:latin typeface="Arial"/>
              </a:rPr>
              <a:t>* </a:t>
            </a:r>
            <a:r>
              <a:rPr lang="en-US" sz="1100">
                <a:latin typeface="Arial"/>
              </a:rPr>
              <a:t>▼</a:t>
            </a:r>
            <a:r>
              <a:rPr lang="zh-TW" sz="750">
                <a:solidFill>
                  <a:srgbClr val="8ACCEF"/>
                </a:solidFill>
                <a:latin typeface="MingLiU"/>
                <a:ea typeface="MingLiU"/>
              </a:rPr>
              <a:t>心</a:t>
            </a:r>
            <a:r>
              <a:rPr lang="zh-CN" sz="750">
                <a:latin typeface="MingLiU"/>
                <a:ea typeface="MingLiU"/>
              </a:rPr>
              <a:t>|</a:t>
            </a: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回复</a:t>
            </a:r>
            <a:r>
              <a:rPr lang="zh-TW" sz="750">
                <a:solidFill>
                  <a:srgbClr val="8ACCEF"/>
                </a:solidFill>
                <a:latin typeface="MingLiU"/>
                <a:ea typeface="MingLiU"/>
              </a:rPr>
              <a:t>国</a:t>
            </a:r>
            <a:r>
              <a:rPr lang="zh-CN" sz="750">
                <a:solidFill>
                  <a:srgbClr val="1C2934"/>
                </a:solidFill>
                <a:latin typeface="MingLiU"/>
                <a:ea typeface="MingLiU"/>
              </a:rPr>
              <a:t>记录"</a:t>
            </a:r>
          </a:p>
        </p:txBody>
      </p:sp>
      <p:sp>
        <p:nvSpPr>
          <p:cNvPr id="16" name=""/>
          <p:cNvSpPr/>
          <p:nvPr/>
        </p:nvSpPr>
        <p:spPr>
          <a:xfrm>
            <a:off x="4797552" y="5309616"/>
            <a:ext cx="243840" cy="149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清屏</a:t>
            </a:r>
          </a:p>
        </p:txBody>
      </p:sp>
      <p:sp>
        <p:nvSpPr>
          <p:cNvPr id="17" name=""/>
          <p:cNvSpPr/>
          <p:nvPr/>
        </p:nvSpPr>
        <p:spPr>
          <a:xfrm>
            <a:off x="5349240" y="1636776"/>
            <a:ext cx="323088" cy="118872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sz="700">
                <a:solidFill>
                  <a:srgbClr val="FFFFFF"/>
                </a:solidFill>
                <a:latin typeface="MingLiU"/>
                <a:ea typeface="MingLiU"/>
              </a:rPr>
              <a:t>口 </a:t>
            </a:r>
            <a:r>
              <a:rPr lang="zh-TW" sz="900">
                <a:solidFill>
                  <a:srgbClr val="FFFFFF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18" name=""/>
          <p:cNvSpPr/>
          <p:nvPr/>
        </p:nvSpPr>
        <p:spPr>
          <a:xfrm>
            <a:off x="6202680" y="2365248"/>
            <a:ext cx="304800" cy="112776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sz="700">
                <a:solidFill>
                  <a:srgbClr val="FFFFFF"/>
                </a:solidFill>
                <a:latin typeface="MingLiU"/>
                <a:ea typeface="MingLiU"/>
              </a:rPr>
              <a:t>口 </a:t>
            </a:r>
            <a:r>
              <a:rPr lang="zh-TW" sz="1200">
                <a:solidFill>
                  <a:srgbClr val="FFFFFF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19" name=""/>
          <p:cNvSpPr/>
          <p:nvPr/>
        </p:nvSpPr>
        <p:spPr>
          <a:xfrm>
            <a:off x="1792224" y="6208776"/>
            <a:ext cx="1271016" cy="185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画 </a:t>
            </a:r>
            <a:r>
              <a:rPr lang="en-US" sz="750">
                <a:solidFill>
                  <a:srgbClr val="52A4F6"/>
                </a:solidFill>
                <a:latin typeface="MingLiU"/>
              </a:rPr>
              <a:t>□</a:t>
            </a:r>
            <a:r>
              <a:rPr lang="zh-TW" sz="750">
                <a:latin typeface="MingLiU"/>
                <a:ea typeface="MingLiU"/>
              </a:rPr>
              <a:t>以</a:t>
            </a:r>
            <a:r>
              <a:rPr lang="zh-CN" sz="750">
                <a:latin typeface="MingLiU"/>
                <a:ea typeface="MingLiU"/>
              </a:rPr>
              <a:t>签收模</a:t>
            </a:r>
            <a:r>
              <a:rPr lang="zh-TW" sz="750">
                <a:latin typeface="MingLiU"/>
                <a:ea typeface="MingLiU"/>
              </a:rPr>
              <a:t>式发谖</a:t>
            </a:r>
          </a:p>
        </p:txBody>
      </p:sp>
      <p:sp>
        <p:nvSpPr>
          <p:cNvPr id="20" name=""/>
          <p:cNvSpPr/>
          <p:nvPr/>
        </p:nvSpPr>
        <p:spPr>
          <a:xfrm>
            <a:off x="3974592" y="6239256"/>
            <a:ext cx="804672" cy="121920"/>
          </a:xfrm>
          <a:prstGeom prst="rect">
            <a:avLst/>
          </a:prstGeom>
          <a:solidFill>
            <a:srgbClr val="2991D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关闭© </a:t>
            </a:r>
            <a:r>
              <a:rPr lang="zh-TW" b="1" sz="100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发送⑶</a:t>
            </a:r>
          </a:p>
        </p:txBody>
      </p:sp>
      <p:sp>
        <p:nvSpPr>
          <p:cNvPr id="21" name=""/>
          <p:cNvSpPr/>
          <p:nvPr/>
        </p:nvSpPr>
        <p:spPr>
          <a:xfrm>
            <a:off x="4925568" y="6251448"/>
            <a:ext cx="94488" cy="88392"/>
          </a:xfrm>
          <a:prstGeom prst="rect">
            <a:avLst/>
          </a:prstGeom>
          <a:solidFill>
            <a:srgbClr val="2991D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1000">
                <a:solidFill>
                  <a:srgbClr val="FFFFFF"/>
                </a:solidFill>
                <a:latin typeface="Arial"/>
              </a:rPr>
              <a:t>▼</a:t>
            </a:r>
          </a:p>
        </p:txBody>
      </p:sp>
      <p:sp>
        <p:nvSpPr>
          <p:cNvPr id="22" name=""/>
          <p:cNvSpPr/>
          <p:nvPr/>
        </p:nvSpPr>
        <p:spPr>
          <a:xfrm>
            <a:off x="6845808" y="2002536"/>
            <a:ext cx="4200144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1800">
                <a:latin typeface="MingLiU"/>
                <a:ea typeface="MingLiU"/>
              </a:rPr>
              <a:t>打龄据</a:t>
            </a:r>
          </a:p>
          <a:p>
            <a:pPr indent="0"/>
            <a:r>
              <a:rPr lang="zh-TW" sz="1000">
                <a:latin typeface="MingLiU"/>
                <a:ea typeface="MingLiU"/>
              </a:rPr>
              <a:t>祯颇会议与</a:t>
            </a:r>
            <a:r>
              <a:rPr lang="en-US" sz="1000">
                <a:latin typeface="Arial"/>
              </a:rPr>
              <a:t>e-Link®</a:t>
            </a:r>
            <a:r>
              <a:rPr lang="zh-TW" sz="1000">
                <a:latin typeface="MingLiU"/>
                <a:ea typeface="MingLiU"/>
              </a:rPr>
              <a:t>过接口调用方式同步部门和人员信息、会议室信</a:t>
            </a:r>
          </a:p>
        </p:txBody>
      </p:sp>
      <p:sp>
        <p:nvSpPr>
          <p:cNvPr id="23" name=""/>
          <p:cNvSpPr/>
          <p:nvPr/>
        </p:nvSpPr>
        <p:spPr>
          <a:xfrm>
            <a:off x="6845808" y="3166872"/>
            <a:ext cx="4233672" cy="2459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快速建会</a:t>
            </a:r>
          </a:p>
          <a:p>
            <a:pPr indent="0">
              <a:lnSpc>
                <a:spcPts val="2064"/>
              </a:lnSpc>
            </a:pPr>
            <a:r>
              <a:rPr lang="zh-TW" sz="1000">
                <a:latin typeface="MingLiU"/>
                <a:ea typeface="MingLiU"/>
              </a:rPr>
              <a:t>由于祯濒会议只能在后台创建会议，因此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提供创建会议窗口， 允许用户自行维护会议室，并且在个人会话和群组会话中，增加了</a:t>
            </a:r>
          </a:p>
          <a:p>
            <a:pPr indent="88900">
              <a:lnSpc>
                <a:spcPts val="2064"/>
              </a:lnSpc>
              <a:spcAft>
                <a:spcPts val="2030"/>
              </a:spcAft>
            </a:pPr>
            <a:r>
              <a:rPr lang="en-US" sz="1000">
                <a:latin typeface="MingLiU"/>
              </a:rPr>
              <a:t>"F</a:t>
            </a:r>
            <a:r>
              <a:rPr lang="zh-TW" sz="1000">
                <a:latin typeface="MingLiU"/>
                <a:ea typeface="MingLiU"/>
              </a:rPr>
              <a:t>建会”的功能，埶方便了用户操作。</a:t>
            </a:r>
          </a:p>
          <a:p>
            <a:pPr indent="0"/>
            <a:r>
              <a:rPr lang="zh-TW" sz="1800">
                <a:latin typeface="MingLiU"/>
                <a:ea typeface="MingLiU"/>
              </a:rPr>
              <a:t>—键安装</a:t>
            </a:r>
          </a:p>
          <a:p>
            <a:pPr indent="0">
              <a:lnSpc>
                <a:spcPts val="2040"/>
              </a:lnSpc>
            </a:pPr>
            <a:r>
              <a:rPr lang="zh-TW" sz="1000">
                <a:latin typeface="MingLiU"/>
                <a:ea typeface="MingLiU"/>
              </a:rPr>
              <a:t>顺会议与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客户端安装®序进行融合，形成</a:t>
            </a:r>
            <a:r>
              <a:rPr lang="en-US" sz="1000">
                <a:latin typeface="MingLiU"/>
              </a:rPr>
              <a:t>f</a:t>
            </a:r>
            <a:r>
              <a:rPr lang="zh-TW" sz="1000">
                <a:latin typeface="MingLiU"/>
                <a:ea typeface="MingLiU"/>
              </a:rPr>
              <a:t>客户端安装包, 通过</a:t>
            </a:r>
            <a:r>
              <a:rPr lang="en-US" sz="100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颁有的升酬送路 每次更新只需要上传提供的臓包 即可进行全局省级，无需用户自行替换。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2984"/>
            <a:ext cx="941832" cy="94183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35864" y="2066544"/>
            <a:ext cx="4151376" cy="271272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646176" y="4861560"/>
            <a:ext cx="566928" cy="33528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8510016" y="2727960"/>
            <a:ext cx="2234184" cy="2435352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554480" y="451104"/>
            <a:ext cx="2468880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黑龙江检察院</a:t>
            </a:r>
          </a:p>
        </p:txBody>
      </p:sp>
      <p:sp>
        <p:nvSpPr>
          <p:cNvPr id="7" name=""/>
          <p:cNvSpPr/>
          <p:nvPr/>
        </p:nvSpPr>
        <p:spPr>
          <a:xfrm>
            <a:off x="4767072" y="1438656"/>
            <a:ext cx="329184" cy="121920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b="1" sz="750">
                <a:solidFill>
                  <a:srgbClr val="FFFFFF"/>
                </a:solidFill>
                <a:latin typeface="MingLiU"/>
                <a:ea typeface="MingLiU"/>
              </a:rPr>
              <a:t>口 </a:t>
            </a:r>
            <a:r>
              <a:rPr lang="zh-TW" sz="95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8" name=""/>
          <p:cNvSpPr/>
          <p:nvPr/>
        </p:nvSpPr>
        <p:spPr>
          <a:xfrm>
            <a:off x="548640" y="1420368"/>
            <a:ext cx="2977896" cy="588264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1800">
                <a:solidFill>
                  <a:srgbClr val="BEE9AE"/>
                </a:solidFill>
                <a:latin typeface="MingLiU"/>
                <a:ea typeface="MingLiU"/>
              </a:rPr>
              <a:t>日</a:t>
            </a:r>
          </a:p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冃聊天 ■文件 </a:t>
            </a:r>
            <a:r>
              <a:rPr lang="en-US" sz="2400">
                <a:solidFill>
                  <a:srgbClr val="FFFFFF"/>
                </a:solidFill>
                <a:latin typeface="Arial"/>
              </a:rPr>
              <a:t>o</a:t>
            </a:r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设置 ,群发 </a:t>
            </a:r>
            <a:r>
              <a:rPr lang="en-US" sz="2400">
                <a:solidFill>
                  <a:srgbClr val="FFFFFF"/>
                </a:solidFill>
                <a:latin typeface="Arial"/>
              </a:rPr>
              <a:t>e</a:t>
            </a:r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群视频</a:t>
            </a:r>
          </a:p>
        </p:txBody>
      </p:sp>
      <p:sp>
        <p:nvSpPr>
          <p:cNvPr id="9" name=""/>
          <p:cNvSpPr/>
          <p:nvPr/>
        </p:nvSpPr>
        <p:spPr>
          <a:xfrm>
            <a:off x="4876800" y="3773424"/>
            <a:ext cx="134112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900">
                <a:solidFill>
                  <a:srgbClr val="819CAD"/>
                </a:solidFill>
                <a:latin typeface="Times New Roman"/>
              </a:rPr>
              <a:t>Q</a:t>
            </a:r>
          </a:p>
        </p:txBody>
      </p:sp>
      <p:sp>
        <p:nvSpPr>
          <p:cNvPr id="10" name=""/>
          <p:cNvSpPr/>
          <p:nvPr/>
        </p:nvSpPr>
        <p:spPr>
          <a:xfrm>
            <a:off x="1319784" y="4931664"/>
            <a:ext cx="1008888" cy="152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50">
                <a:solidFill>
                  <a:srgbClr val="15438C"/>
                </a:solidFill>
                <a:latin typeface="MingLiU"/>
                <a:ea typeface="MingLiU"/>
              </a:rPr>
              <a:t>李壮发起了群视频</a:t>
            </a:r>
          </a:p>
        </p:txBody>
      </p:sp>
      <p:sp>
        <p:nvSpPr>
          <p:cNvPr id="11" name=""/>
          <p:cNvSpPr/>
          <p:nvPr/>
        </p:nvSpPr>
        <p:spPr>
          <a:xfrm>
            <a:off x="1530096" y="5611368"/>
            <a:ext cx="1953768" cy="188976"/>
          </a:xfrm>
          <a:prstGeom prst="rect">
            <a:avLst/>
          </a:prstGeom>
          <a:solidFill>
            <a:srgbClr val="2991D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拒絶 </a:t>
            </a:r>
            <a:r>
              <a:rPr lang="zh-TW" sz="1200">
                <a:solidFill>
                  <a:srgbClr val="FFFFFF"/>
                </a:solidFill>
                <a:latin typeface="Arial"/>
                <a:ea typeface="Arial"/>
              </a:rPr>
              <a:t>I </a:t>
            </a:r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接听  </a:t>
            </a:r>
            <a:r>
              <a:rPr lang="en-US" sz="900">
                <a:solidFill>
                  <a:srgbClr val="FFFFFF"/>
                </a:solidFill>
                <a:latin typeface="MingLiU"/>
              </a:rPr>
              <a:t>■</a:t>
            </a:r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敏</a:t>
            </a:r>
            <a:r>
              <a:rPr lang="zh-TW" sz="120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zh-TW" sz="1400">
                <a:solidFill>
                  <a:srgbClr val="FFFFFF"/>
                </a:solidFill>
                <a:latin typeface="SimSun"/>
                <a:ea typeface="SimSun"/>
              </a:rPr>
              <a:t>，</a:t>
            </a:r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，</a:t>
            </a:r>
          </a:p>
        </p:txBody>
      </p:sp>
      <p:sp>
        <p:nvSpPr>
          <p:cNvPr id="12" name=""/>
          <p:cNvSpPr/>
          <p:nvPr/>
        </p:nvSpPr>
        <p:spPr>
          <a:xfrm>
            <a:off x="6193536" y="2246376"/>
            <a:ext cx="783336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-6184900"/>
            <a:r>
              <a:rPr lang="en-US" sz="600">
                <a:latin typeface="Arial"/>
              </a:rPr>
              <a:t>_____________________________</a:t>
            </a:r>
          </a:p>
          <a:p>
            <a:pPr indent="0"/>
            <a:r>
              <a:rPr lang="zh-TW" b="1" sz="750">
                <a:solidFill>
                  <a:srgbClr val="3C67A5"/>
                </a:solidFill>
                <a:latin typeface="MingLiU"/>
                <a:ea typeface="MingLiU"/>
              </a:rPr>
              <a:t>佥電</a:t>
            </a:r>
            <a:r>
              <a:rPr lang="zh-TW" b="1" sz="750">
                <a:latin typeface="MingLiU"/>
                <a:ea typeface="MingLiU"/>
              </a:rPr>
              <a:t>。建视频会议</a:t>
            </a:r>
          </a:p>
          <a:p>
            <a:pPr indent="-6184900"/>
            <a:r>
              <a:rPr lang="zh-TW" sz="600">
                <a:latin typeface="Arial"/>
                <a:ea typeface="Arial"/>
              </a:rPr>
              <a:t>_____________________________</a:t>
            </a:r>
          </a:p>
        </p:txBody>
      </p:sp>
      <p:sp>
        <p:nvSpPr>
          <p:cNvPr id="13" name=""/>
          <p:cNvSpPr/>
          <p:nvPr/>
        </p:nvSpPr>
        <p:spPr>
          <a:xfrm>
            <a:off x="6178296" y="2529840"/>
            <a:ext cx="1255776" cy="134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latin typeface="MingLiU"/>
                <a:ea typeface="MingLiU"/>
              </a:rPr>
              <a:t>请从组织结构中选择人员:</a:t>
            </a:r>
          </a:p>
        </p:txBody>
      </p:sp>
      <p:sp>
        <p:nvSpPr>
          <p:cNvPr id="14" name=""/>
          <p:cNvSpPr/>
          <p:nvPr/>
        </p:nvSpPr>
        <p:spPr>
          <a:xfrm>
            <a:off x="8510016" y="2535936"/>
            <a:ext cx="667512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b="1" sz="750">
                <a:latin typeface="MingLiU"/>
                <a:ea typeface="MingLiU"/>
              </a:rPr>
              <a:t>已迭联系人:。</a:t>
            </a:r>
          </a:p>
        </p:txBody>
      </p:sp>
      <p:sp>
        <p:nvSpPr>
          <p:cNvPr id="15" name=""/>
          <p:cNvSpPr/>
          <p:nvPr/>
        </p:nvSpPr>
        <p:spPr>
          <a:xfrm>
            <a:off x="6236208" y="2968752"/>
            <a:ext cx="899160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latin typeface="MingLiU"/>
                <a:ea typeface="MingLiU"/>
              </a:rPr>
              <a:t>组织结柄工作组</a:t>
            </a:r>
          </a:p>
        </p:txBody>
      </p:sp>
      <p:sp>
        <p:nvSpPr>
          <p:cNvPr id="16" name=""/>
          <p:cNvSpPr/>
          <p:nvPr/>
        </p:nvSpPr>
        <p:spPr>
          <a:xfrm>
            <a:off x="7098792" y="3435096"/>
            <a:ext cx="118872" cy="134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50">
                <a:latin typeface="MingLiU"/>
                <a:ea typeface="MingLiU"/>
              </a:rPr>
              <a:t>力</a:t>
            </a:r>
          </a:p>
        </p:txBody>
      </p:sp>
      <p:sp>
        <p:nvSpPr>
          <p:cNvPr id="17" name=""/>
          <p:cNvSpPr/>
          <p:nvPr/>
        </p:nvSpPr>
        <p:spPr>
          <a:xfrm>
            <a:off x="7970520" y="5279136"/>
            <a:ext cx="1304544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b="1" sz="750">
                <a:latin typeface="MingLiU"/>
                <a:ea typeface="MingLiU"/>
              </a:rPr>
              <a:t>会议名称（號个字符以内）： _______________</a:t>
            </a:r>
          </a:p>
          <a:p>
            <a:pPr indent="-7975600"/>
            <a:r>
              <a:rPr lang="zh-TW" u="sng" sz="600">
                <a:latin typeface="Arial"/>
                <a:ea typeface="Arial"/>
              </a:rPr>
              <a:t>___________</a:t>
            </a:r>
          </a:p>
        </p:txBody>
      </p:sp>
      <p:sp>
        <p:nvSpPr>
          <p:cNvPr id="18" name=""/>
          <p:cNvSpPr/>
          <p:nvPr/>
        </p:nvSpPr>
        <p:spPr>
          <a:xfrm>
            <a:off x="7970520" y="5568696"/>
            <a:ext cx="1304544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>
              <a:spcBef>
                <a:spcPts val="280"/>
              </a:spcBef>
            </a:pPr>
            <a:r>
              <a:rPr lang="zh-TW" b="1" sz="750">
                <a:latin typeface="MingLiU"/>
                <a:ea typeface="MingLiU"/>
              </a:rPr>
              <a:t>主席密码</a:t>
            </a:r>
            <a:r>
              <a:rPr lang="zh-TW" sz="1200">
                <a:latin typeface="SimSun"/>
                <a:ea typeface="SimSun"/>
              </a:rPr>
              <a:t>（</a:t>
            </a:r>
            <a:r>
              <a:rPr lang="zh-TW" sz="1200">
                <a:latin typeface="Times New Roman"/>
                <a:ea typeface="Times New Roman"/>
              </a:rPr>
              <a:t>16</a:t>
            </a:r>
            <a:r>
              <a:rPr lang="zh-TW" b="1" sz="750">
                <a:latin typeface="MingLiU"/>
                <a:ea typeface="MingLiU"/>
              </a:rPr>
              <a:t>个字符以内）： _________________</a:t>
            </a:r>
          </a:p>
        </p:txBody>
      </p:sp>
      <p:sp>
        <p:nvSpPr>
          <p:cNvPr id="19" name=""/>
          <p:cNvSpPr/>
          <p:nvPr/>
        </p:nvSpPr>
        <p:spPr>
          <a:xfrm>
            <a:off x="10640568" y="2246376"/>
            <a:ext cx="146304" cy="128016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5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20" name=""/>
          <p:cNvSpPr/>
          <p:nvPr/>
        </p:nvSpPr>
        <p:spPr>
          <a:xfrm>
            <a:off x="8052816" y="3392424"/>
            <a:ext cx="301752" cy="128016"/>
          </a:xfrm>
          <a:prstGeom prst="rect">
            <a:avLst/>
          </a:prstGeom>
          <a:solidFill>
            <a:srgbClr val="2892D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渤</a:t>
            </a:r>
            <a:r>
              <a:rPr lang="en-US" sz="1000">
                <a:solidFill>
                  <a:srgbClr val="FFFFFF"/>
                </a:solidFill>
                <a:latin typeface="MingLiU"/>
              </a:rPr>
              <a:t>g</a:t>
            </a:r>
          </a:p>
        </p:txBody>
      </p:sp>
      <p:sp>
        <p:nvSpPr>
          <p:cNvPr id="21" name=""/>
          <p:cNvSpPr/>
          <p:nvPr/>
        </p:nvSpPr>
        <p:spPr>
          <a:xfrm>
            <a:off x="8071104" y="4148328"/>
            <a:ext cx="292608" cy="128016"/>
          </a:xfrm>
          <a:prstGeom prst="rect">
            <a:avLst/>
          </a:prstGeom>
          <a:solidFill>
            <a:srgbClr val="2892D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■删除</a:t>
            </a:r>
          </a:p>
        </p:txBody>
      </p:sp>
      <p:sp>
        <p:nvSpPr>
          <p:cNvPr id="22" name=""/>
          <p:cNvSpPr/>
          <p:nvPr/>
        </p:nvSpPr>
        <p:spPr>
          <a:xfrm>
            <a:off x="6284976" y="3401568"/>
            <a:ext cx="377952" cy="176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800">
                <a:solidFill>
                  <a:srgbClr val="8ACCEF"/>
                </a:solidFill>
                <a:latin typeface="Times New Roman"/>
              </a:rPr>
              <a:t>►</a:t>
            </a:r>
            <a:r>
              <a:rPr lang="en-US" sz="750">
                <a:solidFill>
                  <a:srgbClr val="8ACCEF"/>
                </a:solidFill>
                <a:latin typeface="MingLiU"/>
              </a:rPr>
              <a:t> </a:t>
            </a:r>
            <a:r>
              <a:rPr lang="en-US" sz="750">
                <a:solidFill>
                  <a:srgbClr val="52A4F6"/>
                </a:solidFill>
                <a:latin typeface="MingLiU"/>
              </a:rPr>
              <a:t>□</a:t>
            </a:r>
            <a:r>
              <a:rPr lang="zh-TW" sz="750">
                <a:latin typeface="MingLiU"/>
                <a:ea typeface="MingLiU"/>
              </a:rPr>
              <a:t>-</a:t>
            </a:r>
          </a:p>
        </p:txBody>
      </p:sp>
      <p:graphicFrame>
        <p:nvGraphicFramePr>
          <p:cNvPr id="23" name=""/>
          <p:cNvGraphicFramePr>
            <a:graphicFrameLocks noGrp="1"/>
          </p:cNvGraphicFramePr>
          <p:nvPr/>
        </p:nvGraphicFramePr>
        <p:xfrm>
          <a:off x="5407152" y="1435608"/>
          <a:ext cx="4928616" cy="701040"/>
        </p:xfrm>
        <a:graphic>
          <a:graphicData uri="http://schemas.openxmlformats.org/drawingml/2006/table">
            <a:tbl>
              <a:tblPr/>
              <a:tblGrid>
                <a:gridCol w="941832"/>
                <a:gridCol w="2398776"/>
                <a:gridCol w="1588008"/>
              </a:tblGrid>
              <a:tr h="234696"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b="1" i="1" sz="750">
                          <a:solidFill>
                            <a:srgbClr val="B0232A"/>
                          </a:solidFill>
                          <a:latin typeface="MingLiU"/>
                          <a:ea typeface="MingLiU"/>
                        </a:rPr>
                        <a:t>捋</a:t>
                      </a:r>
                      <a:r>
                        <a:rPr lang="zh-TW" b="1" sz="750">
                          <a:latin typeface="MingLiU"/>
                          <a:ea typeface="MingLiU"/>
                        </a:rPr>
                        <a:t>视频会诙</a:t>
                      </a:r>
                    </a:p>
                  </a:txBody>
                  <a:tcPr marL="0" marR="0" marT="0" marB="0">
                    <a:solidFill>
                      <a:srgbClr val="268BCC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268BCC"/>
                    </a:solidFill>
                  </a:tcPr>
                </a:tc>
              </a:tr>
              <a:tr h="25603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b="1" sz="750">
                          <a:solidFill>
                            <a:srgbClr val="4DB264"/>
                          </a:solidFill>
                          <a:latin typeface="MingLiU"/>
                          <a:ea typeface="MingLiU"/>
                        </a:rPr>
                        <a:t>［令</a:t>
                      </a:r>
                      <a:r>
                        <a:rPr lang="zh-TW" b="1" sz="750">
                          <a:latin typeface="MingLiU"/>
                          <a:ea typeface="MingLiU"/>
                        </a:rPr>
                        <a:t>创建视频会议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marL="814900" indent="0">
                        <a:spcBef>
                          <a:spcPts val="350"/>
                        </a:spcBef>
                      </a:pPr>
                      <a:r>
                        <a:rPr lang="zh-TW" b="1" i="1" sz="750">
                          <a:solidFill>
                            <a:srgbClr val="2F942F"/>
                          </a:solidFill>
                          <a:latin typeface="MingLiU"/>
                          <a:ea typeface="MingLiU"/>
                        </a:rPr>
                        <a:t>电</a:t>
                      </a:r>
                      <a:r>
                        <a:rPr lang="zh-TW" b="1" sz="750">
                          <a:latin typeface="MingLiU"/>
                          <a:ea typeface="MingLiU"/>
                        </a:rPr>
                        <a:t>刷新</a:t>
                      </a:r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b="1" sz="750">
                          <a:latin typeface="MingLiU"/>
                          <a:ea typeface="MingLiU"/>
                        </a:rPr>
                        <a:t>名称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marL="1488000" indent="0"/>
                      <a:r>
                        <a:rPr lang="zh-TW" b="1" sz="750">
                          <a:latin typeface="MingLiU"/>
                          <a:ea typeface="MingLiU"/>
                        </a:rPr>
                        <a:t>创建者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546100"/>
                      <a:r>
                        <a:rPr lang="zh-TW" b="1" sz="750">
                          <a:latin typeface="MingLiU"/>
                          <a:ea typeface="MingLiU"/>
                        </a:rPr>
                        <a:t>匿名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</a:tr>
            </a:tbl>
          </a:graphicData>
        </a:graphic>
      </p:graphicFrame>
      <p:sp>
        <p:nvSpPr>
          <p:cNvPr id="24" name=""/>
          <p:cNvSpPr/>
          <p:nvPr/>
        </p:nvSpPr>
        <p:spPr>
          <a:xfrm>
            <a:off x="9396984" y="5891784"/>
            <a:ext cx="1033272" cy="128016"/>
          </a:xfrm>
          <a:prstGeom prst="rect">
            <a:avLst/>
          </a:prstGeom>
          <a:solidFill>
            <a:srgbClr val="2991D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殡 ■恥肖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2984"/>
            <a:ext cx="941832" cy="94183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588008" y="463296"/>
            <a:ext cx="362712" cy="40843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648968" y="1402080"/>
            <a:ext cx="2304288" cy="405688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5507736" y="4821936"/>
            <a:ext cx="566928" cy="627888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956816" y="451104"/>
            <a:ext cx="2066544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蒙古检察院</a:t>
            </a:r>
          </a:p>
        </p:txBody>
      </p:sp>
      <p:sp>
        <p:nvSpPr>
          <p:cNvPr id="7" name=""/>
          <p:cNvSpPr/>
          <p:nvPr/>
        </p:nvSpPr>
        <p:spPr>
          <a:xfrm>
            <a:off x="5486400" y="1673352"/>
            <a:ext cx="4419600" cy="1600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804"/>
              </a:lnSpc>
            </a:pPr>
            <a:r>
              <a:rPr lang="zh-TW" sz="1000">
                <a:latin typeface="MingLiU"/>
                <a:ea typeface="MingLiU"/>
              </a:rPr>
              <a:t>内蒙古检察院建立移动检务系统，以实现关键办公应用为导向，以业务为主线, 瞧覆盖全机构办公的信息平台；并通过网驟术，实现政府部门移动办公、 资源共享、高效协同的事务处理机制，为检务部门建立</a:t>
            </a:r>
            <a:r>
              <a:rPr lang="zh-CN" sz="1000">
                <a:latin typeface="MingLiU"/>
                <a:ea typeface="MingLiU"/>
              </a:rPr>
              <a:t>—即时</a:t>
            </a:r>
            <a:r>
              <a:rPr lang="zh-TW" sz="1000">
                <a:latin typeface="MingLiU"/>
                <a:ea typeface="MingLiU"/>
              </a:rPr>
              <a:t>有效的信息交 流管道，建立高质量、高效率的信息网络；为各级管理者提供—方便有效的 事件跟踪和监督手段，实现办公现代化、信息资源共享化、传输网络化和管理 </a:t>
            </a:r>
            <a:r>
              <a:rPr lang="zh-CN" sz="1000">
                <a:latin typeface="MingLiU"/>
                <a:ea typeface="MingLiU"/>
              </a:rPr>
              <a:t>人性化</a:t>
            </a:r>
          </a:p>
        </p:txBody>
      </p:sp>
      <p:sp>
        <p:nvSpPr>
          <p:cNvPr id="8" name=""/>
          <p:cNvSpPr/>
          <p:nvPr/>
        </p:nvSpPr>
        <p:spPr>
          <a:xfrm>
            <a:off x="5486400" y="3547872"/>
            <a:ext cx="749808" cy="210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建设目标</a:t>
            </a:r>
          </a:p>
        </p:txBody>
      </p:sp>
      <p:sp>
        <p:nvSpPr>
          <p:cNvPr id="9" name=""/>
          <p:cNvSpPr/>
          <p:nvPr/>
        </p:nvSpPr>
        <p:spPr>
          <a:xfrm>
            <a:off x="5486400" y="3840480"/>
            <a:ext cx="844296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接入移动办公,</a:t>
            </a:r>
          </a:p>
        </p:txBody>
      </p:sp>
      <p:sp>
        <p:nvSpPr>
          <p:cNvPr id="10" name=""/>
          <p:cNvSpPr/>
          <p:nvPr/>
        </p:nvSpPr>
        <p:spPr>
          <a:xfrm>
            <a:off x="6382512" y="3840480"/>
            <a:ext cx="1481328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实现全业务系统线闿公;</a:t>
            </a:r>
          </a:p>
        </p:txBody>
      </p:sp>
      <p:sp>
        <p:nvSpPr>
          <p:cNvPr id="11" name=""/>
          <p:cNvSpPr/>
          <p:nvPr/>
        </p:nvSpPr>
        <p:spPr>
          <a:xfrm>
            <a:off x="5486400" y="4069080"/>
            <a:ext cx="844296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增加移动检务,</a:t>
            </a:r>
          </a:p>
        </p:txBody>
      </p:sp>
      <p:sp>
        <p:nvSpPr>
          <p:cNvPr id="12" name=""/>
          <p:cNvSpPr/>
          <p:nvPr/>
        </p:nvSpPr>
        <p:spPr>
          <a:xfrm>
            <a:off x="6382512" y="4069080"/>
            <a:ext cx="2880360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糖发布的新闻、漏，幫旬撕去规、法律文书;</a:t>
            </a:r>
          </a:p>
        </p:txBody>
      </p:sp>
      <p:sp>
        <p:nvSpPr>
          <p:cNvPr id="13" name=""/>
          <p:cNvSpPr/>
          <p:nvPr/>
        </p:nvSpPr>
        <p:spPr>
          <a:xfrm>
            <a:off x="5486400" y="4297680"/>
            <a:ext cx="844296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又据业务应用,</a:t>
            </a:r>
          </a:p>
        </p:txBody>
      </p:sp>
      <p:sp>
        <p:nvSpPr>
          <p:cNvPr id="14" name=""/>
          <p:cNvSpPr/>
          <p:nvPr/>
        </p:nvSpPr>
        <p:spPr>
          <a:xfrm>
            <a:off x="6382512" y="4297680"/>
            <a:ext cx="3398520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000">
                <a:latin typeface="MingLiU"/>
                <a:ea typeface="MingLiU"/>
              </a:rPr>
              <a:t>实现办公申请、请假申请、用车申跡在移动设备中的应用,</a:t>
            </a:r>
          </a:p>
        </p:txBody>
      </p:sp>
      <p:sp>
        <p:nvSpPr>
          <p:cNvPr id="15" name=""/>
          <p:cNvSpPr/>
          <p:nvPr/>
        </p:nvSpPr>
        <p:spPr>
          <a:xfrm>
            <a:off x="5486400" y="4526280"/>
            <a:ext cx="1100328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并</a:t>
            </a:r>
            <a:r>
              <a:rPr lang="zh-CN" sz="1000">
                <a:latin typeface="MingLiU"/>
                <a:ea typeface="MingLiU"/>
              </a:rPr>
              <a:t>且进确</a:t>
            </a:r>
            <a:r>
              <a:rPr lang="zh-TW" sz="1000">
                <a:latin typeface="MingLiU"/>
                <a:ea typeface="MingLiU"/>
              </a:rPr>
              <a:t>息讎</a:t>
            </a:r>
          </a:p>
        </p:txBody>
      </p:sp>
      <p:sp>
        <p:nvSpPr>
          <p:cNvPr id="16" name=""/>
          <p:cNvSpPr/>
          <p:nvPr/>
        </p:nvSpPr>
        <p:spPr>
          <a:xfrm>
            <a:off x="7324344" y="4818888"/>
            <a:ext cx="2505456" cy="630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3800">
                <a:solidFill>
                  <a:srgbClr val="0DA3DA"/>
                </a:solidFill>
                <a:latin typeface="MingLiU"/>
                <a:ea typeface="MingLiU"/>
              </a:rPr>
              <a:t>垂 名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332293" y="1642609"/>
            <a:ext cx="1928101" cy="2275657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401071" y="1638472"/>
            <a:ext cx="2089466" cy="328108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780166" y="2209455"/>
            <a:ext cx="252391" cy="25239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5647764" y="2701824"/>
            <a:ext cx="430306" cy="273079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5780166" y="3926541"/>
            <a:ext cx="252391" cy="252391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6293223" y="2180492"/>
            <a:ext cx="314454" cy="28135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6810418" y="2180492"/>
            <a:ext cx="310316" cy="281354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6872481" y="2751475"/>
            <a:ext cx="194465" cy="198602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6293223" y="3210743"/>
            <a:ext cx="827511" cy="281354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PictId9"/>
          <a:stretch>
            <a:fillRect/>
          </a:stretch>
        </p:blipFill>
        <p:spPr>
          <a:xfrm>
            <a:off x="6570439" y="3682425"/>
            <a:ext cx="219291" cy="132402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PictId10"/>
          <a:stretch>
            <a:fillRect/>
          </a:stretch>
        </p:blipFill>
        <p:spPr>
          <a:xfrm>
            <a:off x="5767753" y="4443735"/>
            <a:ext cx="1820525" cy="430306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PictId11"/>
          <a:stretch>
            <a:fillRect/>
          </a:stretch>
        </p:blipFill>
        <p:spPr>
          <a:xfrm>
            <a:off x="7873770" y="1638472"/>
            <a:ext cx="2072915" cy="546157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PictId12"/>
          <a:stretch>
            <a:fillRect/>
          </a:stretch>
        </p:blipFill>
        <p:spPr>
          <a:xfrm>
            <a:off x="7869632" y="2623210"/>
            <a:ext cx="1431595" cy="264804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PictId13"/>
          <a:stretch>
            <a:fillRect/>
          </a:stretch>
        </p:blipFill>
        <p:spPr>
          <a:xfrm>
            <a:off x="8531641" y="3136267"/>
            <a:ext cx="252391" cy="252391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PictId14"/>
          <a:stretch>
            <a:fillRect/>
          </a:stretch>
        </p:blipFill>
        <p:spPr>
          <a:xfrm>
            <a:off x="8014447" y="4584412"/>
            <a:ext cx="1390219" cy="293767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PictId15"/>
          <a:stretch>
            <a:fillRect/>
          </a:stretch>
        </p:blipFill>
        <p:spPr>
          <a:xfrm>
            <a:off x="7997896" y="4149969"/>
            <a:ext cx="285492" cy="285491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PictId16"/>
          <a:stretch>
            <a:fillRect/>
          </a:stretch>
        </p:blipFill>
        <p:spPr>
          <a:xfrm>
            <a:off x="9549480" y="3641049"/>
            <a:ext cx="281354" cy="277217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PictId17"/>
          <a:stretch>
            <a:fillRect/>
          </a:stretch>
        </p:blipFill>
        <p:spPr>
          <a:xfrm>
            <a:off x="9028148" y="3636912"/>
            <a:ext cx="289629" cy="281354"/>
          </a:xfrm>
          <a:prstGeom prst="rect">
            <a:avLst/>
          </a:prstGeom>
        </p:spPr>
      </p:pic>
      <p:sp>
        <p:nvSpPr>
          <p:cNvPr id="20" name=""/>
          <p:cNvSpPr/>
          <p:nvPr/>
        </p:nvSpPr>
        <p:spPr>
          <a:xfrm>
            <a:off x="1576409" y="450993"/>
            <a:ext cx="2445295" cy="434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内蒙古检察院</a:t>
            </a:r>
          </a:p>
        </p:txBody>
      </p:sp>
      <p:sp>
        <p:nvSpPr>
          <p:cNvPr id="21" name=""/>
          <p:cNvSpPr/>
          <p:nvPr/>
        </p:nvSpPr>
        <p:spPr>
          <a:xfrm>
            <a:off x="1398494" y="3984466"/>
            <a:ext cx="1750186" cy="3020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717"/>
              </a:lnSpc>
            </a:pPr>
            <a:r>
              <a:rPr lang="en-US" sz="600">
                <a:latin typeface="MingLiU"/>
              </a:rPr>
              <a:t>• </a:t>
            </a:r>
            <a:r>
              <a:rPr lang="zh-TW" sz="600">
                <a:solidFill>
                  <a:srgbClr val="C04F56"/>
                </a:solidFill>
                <a:latin typeface="MingLiU"/>
                <a:ea typeface="MingLiU"/>
              </a:rPr>
              <a:t>5 </a:t>
            </a:r>
            <a:r>
              <a:rPr lang="zh-TW" sz="600">
                <a:latin typeface="MingLiU"/>
                <a:ea typeface="MingLiU"/>
              </a:rPr>
              <a:t>■内蒙古自治区党委书记李纪恒要求 </a:t>
            </a:r>
            <a:r>
              <a:rPr lang="en-US" sz="600">
                <a:latin typeface="MingLiU"/>
              </a:rPr>
              <a:t> __</a:t>
            </a:r>
            <a:r>
              <a:rPr lang="zh-TW" sz="600">
                <a:latin typeface="MingLiU"/>
                <a:ea typeface="MingLiU"/>
              </a:rPr>
              <a:t>，，:全力支持检察机关提起公益诉讼试 </a:t>
            </a:r>
            <a:r>
              <a:rPr lang="en-US" sz="600">
                <a:latin typeface="Arial"/>
              </a:rPr>
              <a:t>2016-11-2314:39:25</a:t>
            </a:r>
          </a:p>
        </p:txBody>
      </p:sp>
      <p:sp>
        <p:nvSpPr>
          <p:cNvPr id="22" name=""/>
          <p:cNvSpPr/>
          <p:nvPr/>
        </p:nvSpPr>
        <p:spPr>
          <a:xfrm>
            <a:off x="1460557" y="4650613"/>
            <a:ext cx="144814" cy="1324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850">
                <a:solidFill>
                  <a:srgbClr val="0DA3DA"/>
                </a:solidFill>
                <a:latin typeface="MingLiU"/>
                <a:ea typeface="MingLiU"/>
              </a:rPr>
              <a:t>会</a:t>
            </a:r>
          </a:p>
        </p:txBody>
      </p:sp>
      <p:sp>
        <p:nvSpPr>
          <p:cNvPr id="23" name=""/>
          <p:cNvSpPr/>
          <p:nvPr/>
        </p:nvSpPr>
        <p:spPr>
          <a:xfrm>
            <a:off x="1460557" y="4795428"/>
            <a:ext cx="144814" cy="8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50">
                <a:solidFill>
                  <a:srgbClr val="52A4F6"/>
                </a:solidFill>
                <a:latin typeface="MingLiU"/>
                <a:ea typeface="MingLiU"/>
              </a:rPr>
              <a:t>主页</a:t>
            </a:r>
          </a:p>
        </p:txBody>
      </p:sp>
      <p:sp>
        <p:nvSpPr>
          <p:cNvPr id="24" name=""/>
          <p:cNvSpPr/>
          <p:nvPr/>
        </p:nvSpPr>
        <p:spPr>
          <a:xfrm>
            <a:off x="2569422" y="4795428"/>
            <a:ext cx="202740" cy="8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通讯录</a:t>
            </a:r>
          </a:p>
        </p:txBody>
      </p:sp>
      <p:sp>
        <p:nvSpPr>
          <p:cNvPr id="26" name=""/>
          <p:cNvSpPr/>
          <p:nvPr/>
        </p:nvSpPr>
        <p:spPr>
          <a:xfrm>
            <a:off x="1398494" y="4365122"/>
            <a:ext cx="1746048" cy="9102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全区检察机关和扶贫部门联合开展</a:t>
            </a:r>
          </a:p>
        </p:txBody>
      </p:sp>
      <p:sp>
        <p:nvSpPr>
          <p:cNvPr id="27" name=""/>
          <p:cNvSpPr/>
          <p:nvPr/>
        </p:nvSpPr>
        <p:spPr>
          <a:xfrm>
            <a:off x="1415044" y="4456148"/>
            <a:ext cx="1712948" cy="1448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姥扶贫领域专题警示宣传教育基层行</a:t>
            </a:r>
          </a:p>
        </p:txBody>
      </p:sp>
      <p:sp>
        <p:nvSpPr>
          <p:cNvPr id="28" name=""/>
          <p:cNvSpPr/>
          <p:nvPr/>
        </p:nvSpPr>
        <p:spPr>
          <a:xfrm>
            <a:off x="1853625" y="4600962"/>
            <a:ext cx="115851" cy="2648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31800">
              <a:lnSpc>
                <a:spcPts val="750"/>
              </a:lnSpc>
              <a:spcAft>
                <a:spcPts val="210"/>
              </a:spcAft>
            </a:pPr>
            <a:r>
              <a:rPr lang="zh-TW" sz="600">
                <a:latin typeface="MingLiU"/>
                <a:ea typeface="MingLiU"/>
              </a:rPr>
              <a:t>曰</a:t>
            </a:r>
          </a:p>
          <a:p>
            <a:pPr indent="431800"/>
            <a:r>
              <a:rPr lang="zh-TW" sz="450">
                <a:latin typeface="MingLiU"/>
                <a:ea typeface="MingLiU"/>
              </a:rPr>
              <a:t>消息</a:t>
            </a:r>
          </a:p>
        </p:txBody>
      </p:sp>
      <p:sp>
        <p:nvSpPr>
          <p:cNvPr id="29" name=""/>
          <p:cNvSpPr/>
          <p:nvPr/>
        </p:nvSpPr>
        <p:spPr>
          <a:xfrm>
            <a:off x="6549752" y="1725361"/>
            <a:ext cx="248253" cy="136539"/>
          </a:xfrm>
          <a:prstGeom prst="rect">
            <a:avLst/>
          </a:prstGeom>
          <a:solidFill>
            <a:srgbClr val="1598E5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应用</a:t>
            </a:r>
          </a:p>
        </p:txBody>
      </p:sp>
      <p:sp>
        <p:nvSpPr>
          <p:cNvPr id="30" name=""/>
          <p:cNvSpPr/>
          <p:nvPr/>
        </p:nvSpPr>
        <p:spPr>
          <a:xfrm>
            <a:off x="5747066" y="2478396"/>
            <a:ext cx="318591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自我约束</a:t>
            </a:r>
          </a:p>
        </p:txBody>
      </p:sp>
      <p:sp>
        <p:nvSpPr>
          <p:cNvPr id="31" name=""/>
          <p:cNvSpPr/>
          <p:nvPr/>
        </p:nvSpPr>
        <p:spPr>
          <a:xfrm>
            <a:off x="5742928" y="2995590"/>
            <a:ext cx="322729" cy="993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维修申清</a:t>
            </a:r>
          </a:p>
        </p:txBody>
      </p:sp>
      <p:sp>
        <p:nvSpPr>
          <p:cNvPr id="32" name=""/>
          <p:cNvSpPr/>
          <p:nvPr/>
        </p:nvSpPr>
        <p:spPr>
          <a:xfrm>
            <a:off x="5742928" y="3202468"/>
            <a:ext cx="351692" cy="4096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/>
            <a:r>
              <a:rPr lang="zh-TW" b="1" i="1" sz="750">
                <a:solidFill>
                  <a:srgbClr val="819CAD"/>
                </a:solidFill>
                <a:latin typeface="MingLiU"/>
                <a:ea typeface="MingLiU"/>
              </a:rPr>
              <a:t>&amp;</a:t>
            </a:r>
          </a:p>
          <a:p>
            <a:pPr indent="0"/>
            <a:r>
              <a:rPr lang="zh-TW" sz="500">
                <a:latin typeface="MingLiU"/>
                <a:ea typeface="MingLiU"/>
              </a:rPr>
              <a:t>会议清假</a:t>
            </a:r>
          </a:p>
        </p:txBody>
      </p:sp>
      <p:sp>
        <p:nvSpPr>
          <p:cNvPr id="33" name=""/>
          <p:cNvSpPr/>
          <p:nvPr/>
        </p:nvSpPr>
        <p:spPr>
          <a:xfrm>
            <a:off x="5742928" y="4199619"/>
            <a:ext cx="322729" cy="993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法律法规</a:t>
            </a:r>
          </a:p>
        </p:txBody>
      </p:sp>
      <p:sp>
        <p:nvSpPr>
          <p:cNvPr id="34" name=""/>
          <p:cNvSpPr/>
          <p:nvPr/>
        </p:nvSpPr>
        <p:spPr>
          <a:xfrm>
            <a:off x="7319337" y="2172217"/>
            <a:ext cx="322729" cy="2937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i="1" sz="2400">
                <a:solidFill>
                  <a:srgbClr val="CA844B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35" name=""/>
          <p:cNvSpPr/>
          <p:nvPr/>
        </p:nvSpPr>
        <p:spPr>
          <a:xfrm>
            <a:off x="6260123" y="2478396"/>
            <a:ext cx="1427457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车辆维修  办公用品申购 办公用品申领</a:t>
            </a:r>
          </a:p>
        </p:txBody>
      </p:sp>
      <p:sp>
        <p:nvSpPr>
          <p:cNvPr id="36" name=""/>
          <p:cNvSpPr/>
          <p:nvPr/>
        </p:nvSpPr>
        <p:spPr>
          <a:xfrm>
            <a:off x="6289085" y="2689411"/>
            <a:ext cx="318592" cy="2896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2800">
                <a:solidFill>
                  <a:srgbClr val="9A793E"/>
                </a:solidFill>
                <a:latin typeface="Arial"/>
                <a:ea typeface="Arial"/>
              </a:rPr>
              <a:t>4</a:t>
            </a:r>
          </a:p>
        </p:txBody>
      </p:sp>
      <p:sp>
        <p:nvSpPr>
          <p:cNvPr id="37" name=""/>
          <p:cNvSpPr/>
          <p:nvPr/>
        </p:nvSpPr>
        <p:spPr>
          <a:xfrm>
            <a:off x="6218747" y="2995590"/>
            <a:ext cx="1394357" cy="993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工作餐申清  租用车辆   长途用车</a:t>
            </a:r>
          </a:p>
        </p:txBody>
      </p:sp>
      <p:sp>
        <p:nvSpPr>
          <p:cNvPr id="38" name=""/>
          <p:cNvSpPr/>
          <p:nvPr/>
        </p:nvSpPr>
        <p:spPr>
          <a:xfrm>
            <a:off x="6218747" y="3508647"/>
            <a:ext cx="951638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视頻会议室全区条线会议</a:t>
            </a:r>
          </a:p>
        </p:txBody>
      </p:sp>
      <p:sp>
        <p:nvSpPr>
          <p:cNvPr id="39" name=""/>
          <p:cNvSpPr/>
          <p:nvPr/>
        </p:nvSpPr>
        <p:spPr>
          <a:xfrm>
            <a:off x="6347011" y="3967916"/>
            <a:ext cx="140677" cy="169640"/>
          </a:xfrm>
          <a:prstGeom prst="rect">
            <a:avLst/>
          </a:prstGeom>
          <a:solidFill>
            <a:srgbClr val="FA954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90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40" name=""/>
          <p:cNvSpPr/>
          <p:nvPr/>
        </p:nvSpPr>
        <p:spPr>
          <a:xfrm>
            <a:off x="6260123" y="4199619"/>
            <a:ext cx="318591" cy="993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法律文书</a:t>
            </a:r>
          </a:p>
        </p:txBody>
      </p:sp>
      <p:sp>
        <p:nvSpPr>
          <p:cNvPr id="41" name=""/>
          <p:cNvSpPr/>
          <p:nvPr/>
        </p:nvSpPr>
        <p:spPr>
          <a:xfrm>
            <a:off x="6860068" y="3967916"/>
            <a:ext cx="148952" cy="165503"/>
          </a:xfrm>
          <a:prstGeom prst="rect">
            <a:avLst/>
          </a:prstGeom>
          <a:solidFill>
            <a:srgbClr val="6497E4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100">
                <a:solidFill>
                  <a:srgbClr val="FFFFFF"/>
                </a:solidFill>
                <a:latin typeface="MingLiU"/>
                <a:ea typeface="MingLiU"/>
              </a:rPr>
              <a:t>曽</a:t>
            </a:r>
          </a:p>
        </p:txBody>
      </p:sp>
      <p:sp>
        <p:nvSpPr>
          <p:cNvPr id="42" name=""/>
          <p:cNvSpPr/>
          <p:nvPr/>
        </p:nvSpPr>
        <p:spPr>
          <a:xfrm>
            <a:off x="6810418" y="4195482"/>
            <a:ext cx="248253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万年历</a:t>
            </a:r>
          </a:p>
        </p:txBody>
      </p:sp>
      <p:sp>
        <p:nvSpPr>
          <p:cNvPr id="43" name=""/>
          <p:cNvSpPr/>
          <p:nvPr/>
        </p:nvSpPr>
        <p:spPr>
          <a:xfrm>
            <a:off x="7981346" y="2201180"/>
            <a:ext cx="1427457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会议清假  视频会议室全区杂线会议</a:t>
            </a:r>
          </a:p>
        </p:txBody>
      </p:sp>
      <p:sp>
        <p:nvSpPr>
          <p:cNvPr id="44" name=""/>
          <p:cNvSpPr/>
          <p:nvPr/>
        </p:nvSpPr>
        <p:spPr>
          <a:xfrm>
            <a:off x="8817133" y="2383232"/>
            <a:ext cx="194465" cy="1117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50">
                <a:latin typeface="MingLiU"/>
                <a:ea typeface="MingLiU"/>
              </a:rPr>
              <a:t>査询</a:t>
            </a:r>
          </a:p>
        </p:txBody>
      </p:sp>
      <p:sp>
        <p:nvSpPr>
          <p:cNvPr id="45" name=""/>
          <p:cNvSpPr/>
          <p:nvPr/>
        </p:nvSpPr>
        <p:spPr>
          <a:xfrm>
            <a:off x="7977209" y="2892152"/>
            <a:ext cx="1315743" cy="1034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法律法规   法律文书 万年历</a:t>
            </a:r>
          </a:p>
        </p:txBody>
      </p:sp>
      <p:sp>
        <p:nvSpPr>
          <p:cNvPr id="46" name=""/>
          <p:cNvSpPr/>
          <p:nvPr/>
        </p:nvSpPr>
        <p:spPr>
          <a:xfrm>
            <a:off x="9599131" y="2656311"/>
            <a:ext cx="169640" cy="157227"/>
          </a:xfrm>
          <a:prstGeom prst="rect">
            <a:avLst/>
          </a:prstGeom>
          <a:solidFill>
            <a:srgbClr val="67C75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i="1" sz="2400">
                <a:solidFill>
                  <a:srgbClr val="FFFFFF"/>
                </a:solidFill>
                <a:latin typeface="Arial"/>
              </a:rPr>
              <a:t>■</a:t>
            </a:r>
          </a:p>
        </p:txBody>
      </p:sp>
      <p:sp>
        <p:nvSpPr>
          <p:cNvPr id="47" name=""/>
          <p:cNvSpPr/>
          <p:nvPr/>
        </p:nvSpPr>
        <p:spPr>
          <a:xfrm>
            <a:off x="9599131" y="2892152"/>
            <a:ext cx="173777" cy="993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500">
                <a:latin typeface="MingLiU"/>
                <a:ea typeface="MingLiU"/>
              </a:rPr>
              <a:t>地图</a:t>
            </a:r>
          </a:p>
        </p:txBody>
      </p:sp>
      <p:sp>
        <p:nvSpPr>
          <p:cNvPr id="48" name=""/>
          <p:cNvSpPr/>
          <p:nvPr/>
        </p:nvSpPr>
        <p:spPr>
          <a:xfrm>
            <a:off x="8051685" y="3169368"/>
            <a:ext cx="177915" cy="177915"/>
          </a:xfrm>
          <a:prstGeom prst="rect">
            <a:avLst/>
          </a:prstGeom>
          <a:solidFill>
            <a:srgbClr val="998AB5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会</a:t>
            </a:r>
          </a:p>
        </p:txBody>
      </p:sp>
      <p:sp>
        <p:nvSpPr>
          <p:cNvPr id="49" name=""/>
          <p:cNvSpPr/>
          <p:nvPr/>
        </p:nvSpPr>
        <p:spPr>
          <a:xfrm>
            <a:off x="7977209" y="3405209"/>
            <a:ext cx="322729" cy="1034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航班车次</a:t>
            </a:r>
          </a:p>
        </p:txBody>
      </p:sp>
      <p:sp>
        <p:nvSpPr>
          <p:cNvPr id="50" name=""/>
          <p:cNvSpPr/>
          <p:nvPr/>
        </p:nvSpPr>
        <p:spPr>
          <a:xfrm>
            <a:off x="8531641" y="3405209"/>
            <a:ext cx="248254" cy="1034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500">
                <a:latin typeface="MingLiU"/>
                <a:ea typeface="MingLiU"/>
              </a:rPr>
              <a:t>工资条</a:t>
            </a:r>
          </a:p>
        </p:txBody>
      </p:sp>
      <p:sp>
        <p:nvSpPr>
          <p:cNvPr id="51" name=""/>
          <p:cNvSpPr/>
          <p:nvPr/>
        </p:nvSpPr>
        <p:spPr>
          <a:xfrm>
            <a:off x="9077799" y="3173505"/>
            <a:ext cx="177915" cy="157228"/>
          </a:xfrm>
          <a:prstGeom prst="rect">
            <a:avLst/>
          </a:prstGeom>
          <a:solidFill>
            <a:srgbClr val="17C195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400">
                <a:solidFill>
                  <a:srgbClr val="B7E5F5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52" name=""/>
          <p:cNvSpPr/>
          <p:nvPr/>
        </p:nvSpPr>
        <p:spPr>
          <a:xfrm>
            <a:off x="9007460" y="3405209"/>
            <a:ext cx="322730" cy="1034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天气预报</a:t>
            </a:r>
          </a:p>
        </p:txBody>
      </p:sp>
      <p:sp>
        <p:nvSpPr>
          <p:cNvPr id="53" name=""/>
          <p:cNvSpPr/>
          <p:nvPr/>
        </p:nvSpPr>
        <p:spPr>
          <a:xfrm>
            <a:off x="9599131" y="3405209"/>
            <a:ext cx="173777" cy="1034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区情</a:t>
            </a:r>
          </a:p>
        </p:txBody>
      </p:sp>
      <p:sp>
        <p:nvSpPr>
          <p:cNvPr id="54" name=""/>
          <p:cNvSpPr/>
          <p:nvPr/>
        </p:nvSpPr>
        <p:spPr>
          <a:xfrm>
            <a:off x="8051685" y="3922403"/>
            <a:ext cx="173777" cy="993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检情</a:t>
            </a:r>
          </a:p>
        </p:txBody>
      </p:sp>
      <p:sp>
        <p:nvSpPr>
          <p:cNvPr id="55" name=""/>
          <p:cNvSpPr/>
          <p:nvPr/>
        </p:nvSpPr>
        <p:spPr>
          <a:xfrm>
            <a:off x="9048836" y="3922403"/>
            <a:ext cx="244116" cy="993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500">
                <a:latin typeface="MingLiU"/>
                <a:ea typeface="MingLiU"/>
              </a:rPr>
              <a:t>交电费</a:t>
            </a:r>
          </a:p>
        </p:txBody>
      </p:sp>
      <p:sp>
        <p:nvSpPr>
          <p:cNvPr id="56" name=""/>
          <p:cNvSpPr/>
          <p:nvPr/>
        </p:nvSpPr>
        <p:spPr>
          <a:xfrm>
            <a:off x="9561893" y="3922403"/>
            <a:ext cx="248253" cy="993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500">
                <a:latin typeface="MingLiU"/>
                <a:ea typeface="MingLiU"/>
              </a:rPr>
              <a:t>燃气费</a:t>
            </a:r>
          </a:p>
        </p:txBody>
      </p:sp>
      <p:sp>
        <p:nvSpPr>
          <p:cNvPr id="57" name=""/>
          <p:cNvSpPr/>
          <p:nvPr/>
        </p:nvSpPr>
        <p:spPr>
          <a:xfrm>
            <a:off x="7981346" y="4435460"/>
            <a:ext cx="318592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医院挂号</a:t>
            </a:r>
          </a:p>
        </p:txBody>
      </p:sp>
      <p:sp>
        <p:nvSpPr>
          <p:cNvPr id="58" name=""/>
          <p:cNvSpPr/>
          <p:nvPr/>
        </p:nvSpPr>
        <p:spPr>
          <a:xfrm>
            <a:off x="8494403" y="4435460"/>
            <a:ext cx="322730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订火车票</a:t>
            </a:r>
          </a:p>
        </p:txBody>
      </p:sp>
      <p:sp>
        <p:nvSpPr>
          <p:cNvPr id="59" name=""/>
          <p:cNvSpPr/>
          <p:nvPr/>
        </p:nvSpPr>
        <p:spPr>
          <a:xfrm>
            <a:off x="9007460" y="4435460"/>
            <a:ext cx="322730" cy="1034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快递电话</a:t>
            </a:r>
          </a:p>
        </p:txBody>
      </p:sp>
      <p:sp>
        <p:nvSpPr>
          <p:cNvPr id="60" name=""/>
          <p:cNvSpPr/>
          <p:nvPr/>
        </p:nvSpPr>
        <p:spPr>
          <a:xfrm>
            <a:off x="9218476" y="4791290"/>
            <a:ext cx="211015" cy="9102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源讯录</a:t>
            </a:r>
          </a:p>
        </p:txBody>
      </p:sp>
      <p:sp>
        <p:nvSpPr>
          <p:cNvPr id="61" name=""/>
          <p:cNvSpPr/>
          <p:nvPr/>
        </p:nvSpPr>
        <p:spPr>
          <a:xfrm>
            <a:off x="8573017" y="4203757"/>
            <a:ext cx="161364" cy="173777"/>
          </a:xfrm>
          <a:prstGeom prst="rect">
            <a:avLst/>
          </a:prstGeom>
          <a:solidFill>
            <a:srgbClr val="5D97F3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90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62" name=""/>
          <p:cNvSpPr/>
          <p:nvPr/>
        </p:nvSpPr>
        <p:spPr>
          <a:xfrm>
            <a:off x="9086074" y="4207895"/>
            <a:ext cx="165502" cy="161364"/>
          </a:xfrm>
          <a:prstGeom prst="rect">
            <a:avLst/>
          </a:prstGeom>
          <a:solidFill>
            <a:srgbClr val="F5B45E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400">
                <a:solidFill>
                  <a:srgbClr val="FAF2B4"/>
                </a:solidFill>
                <a:latin typeface="Arial"/>
              </a:rPr>
              <a:t>©</a:t>
            </a:r>
          </a:p>
        </p:txBody>
      </p:sp>
      <p:sp>
        <p:nvSpPr>
          <p:cNvPr id="63" name=""/>
          <p:cNvSpPr/>
          <p:nvPr/>
        </p:nvSpPr>
        <p:spPr>
          <a:xfrm>
            <a:off x="9657057" y="4754052"/>
            <a:ext cx="161364" cy="128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en-US" sz="600">
                <a:latin typeface="Arial"/>
              </a:rPr>
              <a:t>ifil</a:t>
            </a:r>
          </a:p>
        </p:txBody>
      </p:sp>
      <p:sp>
        <p:nvSpPr>
          <p:cNvPr id="64" name=""/>
          <p:cNvSpPr/>
          <p:nvPr/>
        </p:nvSpPr>
        <p:spPr>
          <a:xfrm>
            <a:off x="8494403" y="3645187"/>
            <a:ext cx="322730" cy="38065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3200">
                <a:solidFill>
                  <a:srgbClr val="F1AA3A"/>
                </a:solidFill>
                <a:latin typeface="Arial"/>
              </a:rPr>
              <a:t>o</a:t>
            </a:r>
          </a:p>
          <a:p>
            <a:pPr algn="r" indent="0"/>
            <a:r>
              <a:rPr lang="zh-TW" sz="500">
                <a:latin typeface="MingLiU"/>
                <a:ea typeface="MingLiU"/>
              </a:rPr>
              <a:t>龟话号码</a:t>
            </a:r>
          </a:p>
        </p:txBody>
      </p:sp>
      <p:sp>
        <p:nvSpPr>
          <p:cNvPr id="65" name=""/>
          <p:cNvSpPr/>
          <p:nvPr/>
        </p:nvSpPr>
        <p:spPr>
          <a:xfrm>
            <a:off x="1348843" y="5275384"/>
            <a:ext cx="8424065" cy="426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57"/>
              </a:lnSpc>
            </a:pPr>
            <a:r>
              <a:rPr lang="zh-TW" sz="1000">
                <a:latin typeface="MingLiU"/>
                <a:ea typeface="MingLiU"/>
              </a:rPr>
              <a:t>接入移动设备后，新增主页和应用模块，主页信息以信息发布和展示为主，应用模块集凝贿业务系统，申请、审臍在线上进行。同 时，为方便外出办公，用户还可通过</a:t>
            </a:r>
            <a:r>
              <a:rPr lang="en-US" sz="100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懸动终端查询法律淑和法律文书相关内容。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474208" y="3517392"/>
            <a:ext cx="1237488" cy="633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4800">
                <a:latin typeface="MingLiU"/>
                <a:ea typeface="MingLiU"/>
              </a:rPr>
              <a:t>税务</a:t>
            </a:r>
          </a:p>
        </p:txBody>
      </p:sp>
      <p:sp>
        <p:nvSpPr>
          <p:cNvPr id="3" name=""/>
          <p:cNvSpPr/>
          <p:nvPr/>
        </p:nvSpPr>
        <p:spPr>
          <a:xfrm>
            <a:off x="4581144" y="5760720"/>
            <a:ext cx="3261360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服务于纳税人，解决纳税人燃眉之急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01393" y="1705707"/>
            <a:ext cx="2036299" cy="211015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255476" y="3031587"/>
            <a:ext cx="179364" cy="172329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812344" y="3397347"/>
            <a:ext cx="298939" cy="24970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241409" y="2584938"/>
            <a:ext cx="221566" cy="16177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4107766" y="1765495"/>
            <a:ext cx="161778" cy="203981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50963" y="450166"/>
            <a:ext cx="1656470" cy="4396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3200">
                <a:latin typeface="MingLiU"/>
                <a:ea typeface="MingLiU"/>
              </a:rPr>
              <a:t>北京地税</a:t>
            </a:r>
          </a:p>
        </p:txBody>
      </p:sp>
      <p:sp>
        <p:nvSpPr>
          <p:cNvPr id="8" name=""/>
          <p:cNvSpPr/>
          <p:nvPr/>
        </p:nvSpPr>
        <p:spPr>
          <a:xfrm>
            <a:off x="752621" y="2971800"/>
            <a:ext cx="1223889" cy="94956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北^中心()</a:t>
            </a:r>
          </a:p>
        </p:txBody>
      </p:sp>
      <p:sp>
        <p:nvSpPr>
          <p:cNvPr id="9" name=""/>
          <p:cNvSpPr/>
          <p:nvPr/>
        </p:nvSpPr>
        <p:spPr>
          <a:xfrm>
            <a:off x="1638886" y="3246120"/>
            <a:ext cx="309489" cy="105507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觐公告</a:t>
            </a:r>
          </a:p>
        </p:txBody>
      </p:sp>
      <p:sp>
        <p:nvSpPr>
          <p:cNvPr id="10" name=""/>
          <p:cNvSpPr/>
          <p:nvPr/>
        </p:nvSpPr>
        <p:spPr>
          <a:xfrm>
            <a:off x="728003" y="2838156"/>
            <a:ext cx="1311812" cy="98474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市地税局召开《北京市城镇土地使用</a:t>
            </a:r>
            <a:r>
              <a:rPr lang="en-US" sz="600">
                <a:solidFill>
                  <a:srgbClr val="FFFFFF"/>
                </a:solidFill>
                <a:latin typeface="Arial"/>
              </a:rPr>
              <a:t>...</a:t>
            </a:r>
            <a:r>
              <a:rPr lang="en-US" sz="700">
                <a:solidFill>
                  <a:srgbClr val="FFFFFF"/>
                </a:solidFill>
                <a:latin typeface="SimSun"/>
              </a:rPr>
              <a:t>(</a:t>
            </a:r>
            <a:r>
              <a:rPr lang="en-US" sz="600">
                <a:solidFill>
                  <a:srgbClr val="FFFFFF"/>
                </a:solidFill>
                <a:latin typeface="Arial"/>
              </a:rPr>
              <a:t>1/10)</a:t>
            </a:r>
          </a:p>
        </p:txBody>
      </p:sp>
      <p:sp>
        <p:nvSpPr>
          <p:cNvPr id="11" name=""/>
          <p:cNvSpPr/>
          <p:nvPr/>
        </p:nvSpPr>
        <p:spPr>
          <a:xfrm>
            <a:off x="2690446" y="2384473"/>
            <a:ext cx="246184" cy="91440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CN" sz="500">
                <a:solidFill>
                  <a:srgbClr val="BEE9AE"/>
                </a:solidFill>
                <a:latin typeface="MingLiU"/>
                <a:ea typeface="MingLiU"/>
              </a:rPr>
              <a:t>册互动</a:t>
            </a:r>
          </a:p>
        </p:txBody>
      </p:sp>
      <p:sp>
        <p:nvSpPr>
          <p:cNvPr id="12" name=""/>
          <p:cNvSpPr/>
          <p:nvPr/>
        </p:nvSpPr>
        <p:spPr>
          <a:xfrm>
            <a:off x="4192172" y="2169941"/>
            <a:ext cx="123092" cy="87923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861</a:t>
            </a:r>
          </a:p>
        </p:txBody>
      </p:sp>
      <p:sp>
        <p:nvSpPr>
          <p:cNvPr id="13" name=""/>
          <p:cNvSpPr/>
          <p:nvPr/>
        </p:nvSpPr>
        <p:spPr>
          <a:xfrm>
            <a:off x="3720904" y="2384473"/>
            <a:ext cx="696351" cy="91440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北京市地方瞞局官方网站</a:t>
            </a:r>
          </a:p>
        </p:txBody>
      </p:sp>
      <p:sp>
        <p:nvSpPr>
          <p:cNvPr id="14" name=""/>
          <p:cNvSpPr/>
          <p:nvPr/>
        </p:nvSpPr>
        <p:spPr>
          <a:xfrm>
            <a:off x="4157003" y="3267221"/>
            <a:ext cx="256735" cy="87923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EAC5C3"/>
                </a:solidFill>
                <a:latin typeface="MingLiU"/>
                <a:ea typeface="MingLiU"/>
              </a:rPr>
              <a:t>砌日历</a:t>
            </a:r>
          </a:p>
        </p:txBody>
      </p:sp>
      <p:sp>
        <p:nvSpPr>
          <p:cNvPr id="15" name=""/>
          <p:cNvSpPr/>
          <p:nvPr/>
        </p:nvSpPr>
        <p:spPr>
          <a:xfrm>
            <a:off x="4266027" y="3481753"/>
            <a:ext cx="165296" cy="66822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400">
                <a:solidFill>
                  <a:srgbClr val="EAC5C3"/>
                </a:solidFill>
                <a:latin typeface="Arial"/>
              </a:rPr>
              <a:t>BJCA</a:t>
            </a:r>
          </a:p>
        </p:txBody>
      </p:sp>
      <p:sp>
        <p:nvSpPr>
          <p:cNvPr id="16" name=""/>
          <p:cNvSpPr/>
          <p:nvPr/>
        </p:nvSpPr>
        <p:spPr>
          <a:xfrm>
            <a:off x="4160520" y="3710353"/>
            <a:ext cx="386861" cy="87923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solidFill>
                  <a:srgbClr val="FFFFFF"/>
                </a:solidFill>
                <a:latin typeface="Arial"/>
              </a:rPr>
              <a:t>BJCA</a:t>
            </a: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证书更新</a:t>
            </a:r>
          </a:p>
        </p:txBody>
      </p:sp>
      <p:sp>
        <p:nvSpPr>
          <p:cNvPr id="17" name=""/>
          <p:cNvSpPr/>
          <p:nvPr/>
        </p:nvSpPr>
        <p:spPr>
          <a:xfrm>
            <a:off x="3717387" y="3675184"/>
            <a:ext cx="119576" cy="123092"/>
          </a:xfrm>
          <a:prstGeom prst="rect">
            <a:avLst/>
          </a:prstGeom>
          <a:solidFill>
            <a:srgbClr val="FF490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50">
                <a:solidFill>
                  <a:srgbClr val="FFFFFF"/>
                </a:solidFill>
                <a:latin typeface="MingLiU"/>
                <a:ea typeface="MingLiU"/>
              </a:rPr>
              <a:t>议</a:t>
            </a:r>
          </a:p>
        </p:txBody>
      </p:sp>
      <p:sp>
        <p:nvSpPr>
          <p:cNvPr id="18" name=""/>
          <p:cNvSpPr/>
          <p:nvPr/>
        </p:nvSpPr>
        <p:spPr>
          <a:xfrm>
            <a:off x="3784209" y="2584938"/>
            <a:ext cx="246184" cy="214532"/>
          </a:xfrm>
          <a:prstGeom prst="rect">
            <a:avLst/>
          </a:prstGeom>
          <a:solidFill>
            <a:srgbClr val="A36E44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200">
                <a:solidFill>
                  <a:srgbClr val="FFFFFF"/>
                </a:solidFill>
                <a:latin typeface="MingLiU"/>
                <a:ea typeface="MingLiU"/>
              </a:rPr>
              <a:t>目</a:t>
            </a:r>
          </a:p>
        </p:txBody>
      </p:sp>
      <p:sp>
        <p:nvSpPr>
          <p:cNvPr id="19" name=""/>
          <p:cNvSpPr/>
          <p:nvPr/>
        </p:nvSpPr>
        <p:spPr>
          <a:xfrm>
            <a:off x="4251960" y="1740876"/>
            <a:ext cx="1350498" cy="232117"/>
          </a:xfrm>
          <a:prstGeom prst="rect">
            <a:avLst/>
          </a:prstGeom>
          <a:solidFill>
            <a:srgbClr val="0E58A8"/>
          </a:solidFill>
        </p:spPr>
        <p:txBody>
          <a:bodyPr lIns="0" tIns="0" rIns="0" bIns="0">
            <a:noAutofit/>
          </a:bodyPr>
          <a:p>
            <a:pPr indent="0"/>
            <a:r>
              <a:rPr lang="en-US" i="1" sz="500">
                <a:solidFill>
                  <a:srgbClr val="8ACCEF"/>
                </a:solidFill>
                <a:latin typeface="MingLiU"/>
              </a:rPr>
              <a:t>i</a:t>
            </a:r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用户名称</a:t>
            </a:r>
            <a:r>
              <a:rPr lang="en-US" sz="500">
                <a:solidFill>
                  <a:srgbClr val="F2F014"/>
                </a:solidFill>
                <a:latin typeface="MingLiU"/>
              </a:rPr>
              <a:t>® □ □ </a:t>
            </a:r>
            <a:r>
              <a:rPr lang="zh-TW" sz="500">
                <a:solidFill>
                  <a:srgbClr val="F2F014"/>
                </a:solidFill>
                <a:latin typeface="MingLiU"/>
                <a:ea typeface="MingLiU"/>
              </a:rPr>
              <a:t>(!)</a:t>
            </a:r>
          </a:p>
          <a:p>
            <a:pPr indent="0"/>
            <a:r>
              <a:rPr lang="en-US" sz="650">
                <a:solidFill>
                  <a:srgbClr val="8ACCEF"/>
                </a:solidFill>
                <a:latin typeface="Arial"/>
              </a:rPr>
              <a:t>F</a:t>
            </a:r>
            <a:r>
              <a:rPr lang="zh-TW" sz="650">
                <a:solidFill>
                  <a:srgbClr val="10F112"/>
                </a:solidFill>
                <a:latin typeface="MingLiU"/>
                <a:ea typeface="MingLiU"/>
              </a:rPr>
              <a:t>」踪</a:t>
            </a:r>
            <a:r>
              <a:rPr lang="en-US" sz="650">
                <a:solidFill>
                  <a:srgbClr val="10F112"/>
                </a:solidFill>
                <a:latin typeface="Arial"/>
              </a:rPr>
              <a:t>xxxx</a:t>
            </a:r>
            <a:r>
              <a:rPr lang="zh-TW" sz="650">
                <a:solidFill>
                  <a:srgbClr val="10F112"/>
                </a:solidFill>
                <a:latin typeface="MingLiU"/>
                <a:ea typeface="MingLiU"/>
              </a:rPr>
              <a:t>公司</a:t>
            </a:r>
            <a:r>
              <a:rPr lang="zh-TW" sz="650">
                <a:solidFill>
                  <a:srgbClr val="F2F014"/>
                </a:solidFill>
                <a:latin typeface="MingLiU"/>
                <a:ea typeface="MingLiU"/>
              </a:rPr>
              <a:t>税信通落助最,仙 全屛 痫</a:t>
            </a:r>
          </a:p>
        </p:txBody>
      </p:sp>
      <p:sp>
        <p:nvSpPr>
          <p:cNvPr id="20" name=""/>
          <p:cNvSpPr/>
          <p:nvPr/>
        </p:nvSpPr>
        <p:spPr>
          <a:xfrm>
            <a:off x="3717387" y="3080824"/>
            <a:ext cx="365760" cy="84406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en-US" sz="800">
                <a:solidFill>
                  <a:srgbClr val="FFFFFF"/>
                </a:solidFill>
                <a:latin typeface="Times New Roman"/>
              </a:rPr>
              <a:t>==©</a:t>
            </a:r>
          </a:p>
        </p:txBody>
      </p:sp>
      <p:sp>
        <p:nvSpPr>
          <p:cNvPr id="21" name=""/>
          <p:cNvSpPr/>
          <p:nvPr/>
        </p:nvSpPr>
        <p:spPr>
          <a:xfrm>
            <a:off x="3717387" y="3214467"/>
            <a:ext cx="365760" cy="151228"/>
          </a:xfrm>
          <a:prstGeom prst="rect">
            <a:avLst/>
          </a:prstGeom>
          <a:solidFill>
            <a:srgbClr val="0E56A5"/>
          </a:solidFill>
        </p:spPr>
        <p:txBody>
          <a:bodyPr lIns="0" tIns="0" rIns="0" bIns="0">
            <a:noAutofit/>
          </a:bodyPr>
          <a:p>
            <a:pPr indent="0">
              <a:lnSpc>
                <a:spcPts val="554"/>
              </a:lnSpc>
            </a:pP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工会经费(筹 备金)申报</a:t>
            </a:r>
          </a:p>
        </p:txBody>
      </p:sp>
      <p:sp>
        <p:nvSpPr>
          <p:cNvPr id="22" name=""/>
          <p:cNvSpPr/>
          <p:nvPr/>
        </p:nvSpPr>
        <p:spPr>
          <a:xfrm>
            <a:off x="626012" y="4642338"/>
            <a:ext cx="393895" cy="101991"/>
          </a:xfrm>
          <a:prstGeom prst="rect">
            <a:avLst/>
          </a:prstGeom>
          <a:solidFill>
            <a:srgbClr val="0D519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技术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支持為</a:t>
            </a:r>
          </a:p>
        </p:txBody>
      </p:sp>
      <p:sp>
        <p:nvSpPr>
          <p:cNvPr id="23" name=""/>
          <p:cNvSpPr/>
          <p:nvPr/>
        </p:nvSpPr>
        <p:spPr>
          <a:xfrm>
            <a:off x="4951827" y="4659923"/>
            <a:ext cx="604911" cy="77372"/>
          </a:xfrm>
          <a:prstGeom prst="rect">
            <a:avLst/>
          </a:prstGeom>
          <a:solidFill>
            <a:srgbClr val="0D52A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技话:</a:t>
            </a:r>
            <a:r>
              <a:rPr lang="zh-TW" b="1" sz="550">
                <a:solidFill>
                  <a:srgbClr val="819CAD"/>
                </a:solidFill>
                <a:latin typeface="Arial"/>
                <a:ea typeface="Arial"/>
              </a:rPr>
              <a:t>40060223(</a:t>
            </a:r>
          </a:p>
        </p:txBody>
      </p:sp>
      <p:sp>
        <p:nvSpPr>
          <p:cNvPr id="24" name=""/>
          <p:cNvSpPr/>
          <p:nvPr/>
        </p:nvSpPr>
        <p:spPr>
          <a:xfrm>
            <a:off x="6263640" y="1712741"/>
            <a:ext cx="4382086" cy="26165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algn="just" indent="0">
              <a:lnSpc>
                <a:spcPts val="1818"/>
              </a:lnSpc>
              <a:spcAft>
                <a:spcPts val="1820"/>
              </a:spcAft>
            </a:pPr>
            <a:r>
              <a:rPr lang="zh-TW" sz="1000">
                <a:latin typeface="MingLiU"/>
                <a:ea typeface="MingLiU"/>
              </a:rPr>
              <a:t>方便北京嶼办公，提高工作人顾験率，为业务人员和纳税人搭建在线交 流平台。由于纳税人基数庞大，除了转割蹈 自满队、挂起服务等特有的 客服功能外，对于大并发下的漩性</a:t>
            </a:r>
            <a:r>
              <a:rPr lang="en-US" sz="550">
                <a:latin typeface="Arial"/>
              </a:rPr>
              <a:t>SW</a:t>
            </a:r>
            <a:r>
              <a:rPr lang="zh-TW" sz="1000">
                <a:latin typeface="MingLiU"/>
                <a:ea typeface="MingLiU"/>
              </a:rPr>
              <a:t>着重考虑，如果服务崩溃，将对纳税 人和税劉门的厥。</a:t>
            </a:r>
          </a:p>
          <a:p>
            <a:pPr algn="just"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algn="just"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月万纳税人，要求高并发下炀定性；</a:t>
            </a:r>
          </a:p>
          <a:p>
            <a:pPr algn="just"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共有</a:t>
            </a:r>
            <a:r>
              <a:rPr lang="zh-TW" sz="550">
                <a:latin typeface="Arial"/>
                <a:ea typeface="Arial"/>
              </a:rPr>
              <a:t>5</a:t>
            </a:r>
            <a:r>
              <a:rPr lang="zh-TW" sz="1000">
                <a:latin typeface="MingLiU"/>
                <a:ea typeface="MingLiU"/>
              </a:rPr>
              <a:t>类客户端，根据不同身份角色使用不同缠的客户端；</a:t>
            </a:r>
          </a:p>
          <a:p>
            <a:pPr algn="just"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满足消息转接、人员自动排队、服务挂起等客職型的功能；</a:t>
            </a:r>
          </a:p>
          <a:p>
            <a:pPr algn="just" indent="0">
              <a:lnSpc>
                <a:spcPts val="1818"/>
              </a:lnSpc>
            </a:pPr>
            <a:r>
              <a:rPr lang="zh-TW" sz="1000">
                <a:latin typeface="MingLiU"/>
                <a:ea typeface="MingLiU"/>
              </a:rPr>
              <a:t>实现业务人员与</a:t>
            </a:r>
            <a:r>
              <a:rPr lang="zh-CN" sz="1000">
                <a:latin typeface="MingLiU"/>
                <a:ea typeface="MingLiU"/>
              </a:rPr>
              <a:t>纳税人</a:t>
            </a:r>
            <a:r>
              <a:rPr lang="zh-TW" sz="1000">
                <a:latin typeface="MingLiU"/>
                <a:ea typeface="MingLiU"/>
              </a:rPr>
              <a:t>姣人员崩理部门的互通。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175504" y="3517392"/>
            <a:ext cx="1844040" cy="627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4800">
                <a:latin typeface="MingLiU"/>
                <a:ea typeface="MingLiU"/>
              </a:rPr>
              <a:t>制造业</a:t>
            </a:r>
          </a:p>
        </p:txBody>
      </p:sp>
      <p:sp>
        <p:nvSpPr>
          <p:cNvPr id="3" name=""/>
          <p:cNvSpPr/>
          <p:nvPr/>
        </p:nvSpPr>
        <p:spPr>
          <a:xfrm>
            <a:off x="3752088" y="5041392"/>
            <a:ext cx="4681728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500">
                <a:latin typeface="MingLiU"/>
                <a:ea typeface="MingLiU"/>
              </a:rPr>
              <a:t>协助企业建立完整沟通平台，助力企业转变工作模式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1460"/>
            <a:ext cx="946404" cy="94640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984248" y="2596896"/>
            <a:ext cx="196596" cy="21031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920240" y="5422392"/>
            <a:ext cx="1984248" cy="48920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002536" y="1993392"/>
            <a:ext cx="928116" cy="44805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2304288" y="3364992"/>
            <a:ext cx="251460" cy="20574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4283964" y="1600200"/>
            <a:ext cx="448056" cy="45262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4526280" y="3209544"/>
            <a:ext cx="548640" cy="566928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1549908" y="448056"/>
            <a:ext cx="1659636" cy="4434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北京地税</a:t>
            </a:r>
          </a:p>
        </p:txBody>
      </p:sp>
      <p:sp>
        <p:nvSpPr>
          <p:cNvPr id="10" name=""/>
          <p:cNvSpPr/>
          <p:nvPr/>
        </p:nvSpPr>
        <p:spPr>
          <a:xfrm>
            <a:off x="2619756" y="2034540"/>
            <a:ext cx="53492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solidFill>
                  <a:srgbClr val="1C2934"/>
                </a:solidFill>
                <a:latin typeface="Arial"/>
              </a:rPr>
              <a:t>»yaxpzyw0203</a:t>
            </a:r>
          </a:p>
        </p:txBody>
      </p:sp>
      <p:sp>
        <p:nvSpPr>
          <p:cNvPr id="11" name=""/>
          <p:cNvSpPr/>
          <p:nvPr/>
        </p:nvSpPr>
        <p:spPr>
          <a:xfrm>
            <a:off x="1979676" y="2450592"/>
            <a:ext cx="1019556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搜索：联系人伎持姓名、简桥)</a:t>
            </a:r>
          </a:p>
        </p:txBody>
      </p:sp>
      <p:sp>
        <p:nvSpPr>
          <p:cNvPr id="12" name=""/>
          <p:cNvSpPr/>
          <p:nvPr/>
        </p:nvSpPr>
        <p:spPr>
          <a:xfrm>
            <a:off x="2624328" y="2587752"/>
            <a:ext cx="132588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latin typeface="Arial"/>
              </a:rPr>
              <a:t>IE</a:t>
            </a:r>
          </a:p>
        </p:txBody>
      </p:sp>
      <p:sp>
        <p:nvSpPr>
          <p:cNvPr id="13" name=""/>
          <p:cNvSpPr/>
          <p:nvPr/>
        </p:nvSpPr>
        <p:spPr>
          <a:xfrm>
            <a:off x="2231136" y="2784348"/>
            <a:ext cx="278892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»市局</a:t>
            </a:r>
          </a:p>
        </p:txBody>
      </p:sp>
      <p:sp>
        <p:nvSpPr>
          <p:cNvPr id="14" name=""/>
          <p:cNvSpPr/>
          <p:nvPr/>
        </p:nvSpPr>
        <p:spPr>
          <a:xfrm>
            <a:off x="2231136" y="2939796"/>
            <a:ext cx="283464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1270B3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东城</a:t>
            </a:r>
          </a:p>
        </p:txBody>
      </p:sp>
      <p:sp>
        <p:nvSpPr>
          <p:cNvPr id="15" name=""/>
          <p:cNvSpPr/>
          <p:nvPr/>
        </p:nvSpPr>
        <p:spPr>
          <a:xfrm>
            <a:off x="2231136" y="3255264"/>
            <a:ext cx="27889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500">
                <a:solidFill>
                  <a:srgbClr val="15438C"/>
                </a:solidFill>
                <a:latin typeface="MingLiU"/>
                <a:ea typeface="MingLiU"/>
              </a:rPr>
              <a:t>朝阳</a:t>
            </a:r>
          </a:p>
        </p:txBody>
      </p:sp>
      <p:sp>
        <p:nvSpPr>
          <p:cNvPr id="16" name=""/>
          <p:cNvSpPr/>
          <p:nvPr/>
        </p:nvSpPr>
        <p:spPr>
          <a:xfrm>
            <a:off x="2231136" y="3566160"/>
            <a:ext cx="283464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＞丰台</a:t>
            </a:r>
          </a:p>
        </p:txBody>
      </p:sp>
      <p:sp>
        <p:nvSpPr>
          <p:cNvPr id="17" name=""/>
          <p:cNvSpPr/>
          <p:nvPr/>
        </p:nvSpPr>
        <p:spPr>
          <a:xfrm>
            <a:off x="2231136" y="3721608"/>
            <a:ext cx="347472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1270B3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石景山</a:t>
            </a:r>
          </a:p>
        </p:txBody>
      </p:sp>
      <p:sp>
        <p:nvSpPr>
          <p:cNvPr id="18" name=""/>
          <p:cNvSpPr/>
          <p:nvPr/>
        </p:nvSpPr>
        <p:spPr>
          <a:xfrm>
            <a:off x="2231136" y="3881628"/>
            <a:ext cx="34747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1270B3"/>
                </a:solidFill>
                <a:latin typeface="MingLiU"/>
                <a:ea typeface="MingLiU"/>
              </a:rPr>
              <a:t>%</a:t>
            </a:r>
            <a:r>
              <a:rPr lang="zh-TW" sz="500">
                <a:solidFill>
                  <a:srgbClr val="1C2934"/>
                </a:solidFill>
                <a:latin typeface="MingLiU"/>
                <a:ea typeface="MingLiU"/>
              </a:rPr>
              <a:t>门头洶</a:t>
            </a:r>
          </a:p>
        </p:txBody>
      </p:sp>
      <p:sp>
        <p:nvSpPr>
          <p:cNvPr id="19" name=""/>
          <p:cNvSpPr/>
          <p:nvPr/>
        </p:nvSpPr>
        <p:spPr>
          <a:xfrm>
            <a:off x="2231136" y="4037076"/>
            <a:ext cx="27889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500">
                <a:latin typeface="MingLiU"/>
                <a:ea typeface="MingLiU"/>
              </a:rPr>
              <a:t>蒸山</a:t>
            </a:r>
          </a:p>
        </p:txBody>
      </p:sp>
      <p:sp>
        <p:nvSpPr>
          <p:cNvPr id="20" name=""/>
          <p:cNvSpPr/>
          <p:nvPr/>
        </p:nvSpPr>
        <p:spPr>
          <a:xfrm>
            <a:off x="2231136" y="4347972"/>
            <a:ext cx="278892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＞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通州</a:t>
            </a:r>
          </a:p>
        </p:txBody>
      </p:sp>
      <p:sp>
        <p:nvSpPr>
          <p:cNvPr id="21" name=""/>
          <p:cNvSpPr/>
          <p:nvPr/>
        </p:nvSpPr>
        <p:spPr>
          <a:xfrm>
            <a:off x="2231136" y="4658868"/>
            <a:ext cx="283464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1270B3"/>
                </a:solidFill>
                <a:latin typeface="Arial"/>
              </a:rPr>
              <a:t>a</a:t>
            </a:r>
            <a:r>
              <a:rPr lang="zh-TW" sz="600">
                <a:solidFill>
                  <a:srgbClr val="1270B3"/>
                </a:solidFill>
                <a:latin typeface="MingLiU"/>
                <a:ea typeface="MingLiU"/>
              </a:rPr>
              <a:t>大兴</a:t>
            </a:r>
          </a:p>
        </p:txBody>
      </p:sp>
      <p:sp>
        <p:nvSpPr>
          <p:cNvPr id="22" name=""/>
          <p:cNvSpPr/>
          <p:nvPr/>
        </p:nvSpPr>
        <p:spPr>
          <a:xfrm>
            <a:off x="2231136" y="4818888"/>
            <a:ext cx="27889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1270B3"/>
                </a:solidFill>
                <a:latin typeface="MingLiU"/>
                <a:ea typeface="MingLiU"/>
              </a:rPr>
              <a:t>。</a:t>
            </a:r>
            <a:r>
              <a:rPr lang="zh-TW" sz="500">
                <a:solidFill>
                  <a:srgbClr val="1C2934"/>
                </a:solidFill>
                <a:latin typeface="MingLiU"/>
                <a:ea typeface="MingLiU"/>
              </a:rPr>
              <a:t>房山</a:t>
            </a:r>
          </a:p>
        </p:txBody>
      </p:sp>
      <p:sp>
        <p:nvSpPr>
          <p:cNvPr id="23" name=""/>
          <p:cNvSpPr/>
          <p:nvPr/>
        </p:nvSpPr>
        <p:spPr>
          <a:xfrm>
            <a:off x="2231136" y="4974336"/>
            <a:ext cx="283464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怀柔</a:t>
            </a:r>
          </a:p>
        </p:txBody>
      </p:sp>
      <p:sp>
        <p:nvSpPr>
          <p:cNvPr id="24" name=""/>
          <p:cNvSpPr/>
          <p:nvPr/>
        </p:nvSpPr>
        <p:spPr>
          <a:xfrm>
            <a:off x="2231136" y="5129784"/>
            <a:ext cx="283464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&amp;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密云</a:t>
            </a:r>
          </a:p>
        </p:txBody>
      </p:sp>
      <p:sp>
        <p:nvSpPr>
          <p:cNvPr id="25" name=""/>
          <p:cNvSpPr/>
          <p:nvPr/>
        </p:nvSpPr>
        <p:spPr>
          <a:xfrm>
            <a:off x="2231136" y="5285232"/>
            <a:ext cx="283464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850">
                <a:solidFill>
                  <a:srgbClr val="3B8BCA"/>
                </a:solidFill>
                <a:latin typeface="MingLiU"/>
              </a:rPr>
              <a:t>*</a:t>
            </a:r>
            <a:r>
              <a:rPr lang="zh-TW" sz="850">
                <a:solidFill>
                  <a:srgbClr val="3B8BCA"/>
                </a:solidFill>
                <a:latin typeface="MingLiU"/>
                <a:ea typeface="MingLiU"/>
              </a:rPr>
              <a:t>松</a:t>
            </a:r>
          </a:p>
        </p:txBody>
      </p:sp>
      <p:sp>
        <p:nvSpPr>
          <p:cNvPr id="26" name=""/>
          <p:cNvSpPr/>
          <p:nvPr/>
        </p:nvSpPr>
        <p:spPr>
          <a:xfrm>
            <a:off x="1993392" y="1842516"/>
            <a:ext cx="201168" cy="160020"/>
          </a:xfrm>
          <a:prstGeom prst="rect">
            <a:avLst/>
          </a:prstGeom>
          <a:solidFill>
            <a:srgbClr val="227ED6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800">
                <a:solidFill>
                  <a:srgbClr val="EAC5C3"/>
                </a:solidFill>
                <a:latin typeface="Arial"/>
              </a:rPr>
              <a:t>a</a:t>
            </a:r>
          </a:p>
        </p:txBody>
      </p:sp>
      <p:sp>
        <p:nvSpPr>
          <p:cNvPr id="27" name=""/>
          <p:cNvSpPr/>
          <p:nvPr/>
        </p:nvSpPr>
        <p:spPr>
          <a:xfrm>
            <a:off x="1961388" y="1367028"/>
            <a:ext cx="1755648" cy="374904"/>
          </a:xfrm>
          <a:prstGeom prst="rect">
            <a:avLst/>
          </a:prstGeom>
          <a:solidFill>
            <a:srgbClr val="0E59A8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zh-TW" sz="2400">
                <a:solidFill>
                  <a:srgbClr val="F2F014"/>
                </a:solidFill>
                <a:latin typeface="Times New Roman"/>
                <a:ea typeface="Times New Roman"/>
              </a:rPr>
              <a:t>1 0     </a:t>
            </a:r>
            <a:r>
              <a:rPr lang="en-US" sz="2400">
                <a:solidFill>
                  <a:srgbClr val="F2F014"/>
                </a:solidFill>
                <a:latin typeface="Times New Roman"/>
              </a:rPr>
              <a:t>□</a:t>
            </a:r>
          </a:p>
          <a:p>
            <a:pPr indent="0"/>
            <a:r>
              <a:rPr lang="zh-TW" sz="600">
                <a:solidFill>
                  <a:srgbClr val="F2F014"/>
                </a:solidFill>
                <a:latin typeface="MingLiU"/>
                <a:ea typeface="MingLiU"/>
              </a:rPr>
              <a:t>小博土噂 税信通帮助</a:t>
            </a:r>
            <a:r>
              <a:rPr lang="en-US" b="1" sz="550">
                <a:solidFill>
                  <a:srgbClr val="F2F014"/>
                </a:solidFill>
                <a:latin typeface="Arial"/>
              </a:rPr>
              <a:t>®＜j»«</a:t>
            </a:r>
            <a:r>
              <a:rPr lang="zh-TW" sz="600">
                <a:solidFill>
                  <a:srgbClr val="F2F014"/>
                </a:solidFill>
                <a:latin typeface="MingLiU"/>
                <a:ea typeface="MingLiU"/>
              </a:rPr>
              <a:t>錦</a:t>
            </a:r>
          </a:p>
        </p:txBody>
      </p:sp>
      <p:sp>
        <p:nvSpPr>
          <p:cNvPr id="28" name=""/>
          <p:cNvSpPr/>
          <p:nvPr/>
        </p:nvSpPr>
        <p:spPr>
          <a:xfrm>
            <a:off x="4759452" y="1728216"/>
            <a:ext cx="1065276" cy="150876"/>
          </a:xfrm>
          <a:prstGeom prst="rect">
            <a:avLst/>
          </a:prstGeom>
          <a:solidFill>
            <a:srgbClr val="2881E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税信通-税收管理员</a:t>
            </a:r>
          </a:p>
        </p:txBody>
      </p:sp>
      <p:sp>
        <p:nvSpPr>
          <p:cNvPr id="29" name=""/>
          <p:cNvSpPr/>
          <p:nvPr/>
        </p:nvSpPr>
        <p:spPr>
          <a:xfrm>
            <a:off x="4370832" y="2130552"/>
            <a:ext cx="626364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5438C"/>
                </a:solidFill>
                <a:latin typeface="MingLiU"/>
                <a:ea typeface="MingLiU"/>
              </a:rPr>
              <a:t>请帮我查一下</a:t>
            </a:r>
          </a:p>
        </p:txBody>
      </p:sp>
      <p:sp>
        <p:nvSpPr>
          <p:cNvPr id="30" name=""/>
          <p:cNvSpPr/>
          <p:nvPr/>
        </p:nvSpPr>
        <p:spPr>
          <a:xfrm>
            <a:off x="4229100" y="2359152"/>
            <a:ext cx="630936" cy="7543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03700" indent="-139700">
              <a:lnSpc>
                <a:spcPts val="900"/>
              </a:lnSpc>
              <a:spcAft>
                <a:spcPts val="490"/>
              </a:spcAft>
            </a:pPr>
            <a:r>
              <a:rPr lang="en-US" b="1" sz="550">
                <a:solidFill>
                  <a:srgbClr val="0000F9"/>
                </a:solidFill>
                <a:latin typeface="Arial"/>
              </a:rPr>
              <a:t>syaxpzywO2O4 </a:t>
            </a:r>
            <a:r>
              <a:rPr lang="zh-TW" sz="650">
                <a:solidFill>
                  <a:srgbClr val="030382"/>
                </a:solidFill>
                <a:latin typeface="MingLiU"/>
                <a:ea typeface="MingLiU"/>
              </a:rPr>
              <a:t>好的。</a:t>
            </a:r>
          </a:p>
          <a:p>
            <a:pPr marL="103700" indent="-139700">
              <a:lnSpc>
                <a:spcPts val="900"/>
              </a:lnSpc>
              <a:spcAft>
                <a:spcPts val="490"/>
              </a:spcAft>
            </a:pPr>
            <a:r>
              <a:rPr lang="zh-TW" sz="750">
                <a:solidFill>
                  <a:srgbClr val="008040"/>
                </a:solidFill>
                <a:latin typeface="MingLiU"/>
                <a:ea typeface="MingLiU"/>
              </a:rPr>
              <a:t>北京戏戏公司 </a:t>
            </a:r>
            <a:r>
              <a:rPr lang="zh-TW" sz="750">
                <a:solidFill>
                  <a:srgbClr val="15438C"/>
                </a:solidFill>
                <a:latin typeface="MingLiU"/>
                <a:ea typeface="MingLiU"/>
              </a:rPr>
              <a:t>谢谢</a:t>
            </a:r>
          </a:p>
          <a:p>
            <a:pPr indent="0">
              <a:lnSpc>
                <a:spcPts val="900"/>
              </a:lnSpc>
            </a:pPr>
            <a:r>
              <a:rPr lang="zh-TW" sz="750">
                <a:solidFill>
                  <a:srgbClr val="008040"/>
                </a:solidFill>
                <a:latin typeface="MingLiU"/>
                <a:ea typeface="MingLiU"/>
              </a:rPr>
              <a:t>北京</a:t>
            </a:r>
            <a:r>
              <a:rPr lang="en-US" b="1" sz="550">
                <a:solidFill>
                  <a:srgbClr val="008040"/>
                </a:solidFill>
                <a:latin typeface="Arial"/>
              </a:rPr>
              <a:t>XXXXi</a:t>
            </a:r>
            <a:r>
              <a:rPr lang="en-US" b="1" sz="650">
                <a:solidFill>
                  <a:srgbClr val="008040"/>
                </a:solidFill>
                <a:latin typeface="SimSun"/>
              </a:rPr>
              <a:t>：</a:t>
            </a:r>
            <a:r>
              <a:rPr lang="en-US" b="1" sz="550">
                <a:solidFill>
                  <a:srgbClr val="008040"/>
                </a:solidFill>
                <a:latin typeface="Arial"/>
              </a:rPr>
              <a:t>-</a:t>
            </a:r>
            <a:r>
              <a:rPr lang="zh-TW" sz="750">
                <a:solidFill>
                  <a:srgbClr val="008040"/>
                </a:solidFill>
                <a:latin typeface="MingLiU"/>
                <a:ea typeface="MingLiU"/>
              </a:rPr>
              <a:t>司</a:t>
            </a:r>
          </a:p>
        </p:txBody>
      </p:sp>
      <p:sp>
        <p:nvSpPr>
          <p:cNvPr id="31" name=""/>
          <p:cNvSpPr/>
          <p:nvPr/>
        </p:nvSpPr>
        <p:spPr>
          <a:xfrm>
            <a:off x="4937760" y="2359152"/>
            <a:ext cx="973836" cy="4251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260"/>
              </a:spcAft>
            </a:pPr>
            <a:r>
              <a:rPr lang="en-US" sz="650">
                <a:solidFill>
                  <a:srgbClr val="0000F9"/>
                </a:solidFill>
                <a:latin typeface="Arial"/>
              </a:rPr>
              <a:t>2015-12-29 </a:t>
            </a:r>
            <a:r>
              <a:rPr lang="zh-TW" sz="650">
                <a:solidFill>
                  <a:srgbClr val="0000F9"/>
                </a:solidFill>
                <a:latin typeface="Arial"/>
                <a:ea typeface="Arial"/>
              </a:rPr>
              <a:t>13:24:25</a:t>
            </a:r>
          </a:p>
          <a:p>
            <a:pPr indent="0"/>
            <a:r>
              <a:rPr lang="en-US" sz="650">
                <a:solidFill>
                  <a:srgbClr val="008040"/>
                </a:solidFill>
                <a:latin typeface="Arial"/>
              </a:rPr>
              <a:t>2015-12-29 </a:t>
            </a:r>
            <a:r>
              <a:rPr lang="zh-TW" sz="650">
                <a:solidFill>
                  <a:srgbClr val="008040"/>
                </a:solidFill>
                <a:latin typeface="Arial"/>
                <a:ea typeface="Arial"/>
              </a:rPr>
              <a:t>13</a:t>
            </a:r>
            <a:r>
              <a:rPr lang="zh-TW" sz="750">
                <a:solidFill>
                  <a:srgbClr val="008040"/>
                </a:solidFill>
                <a:latin typeface="SimSun"/>
                <a:ea typeface="SimSun"/>
              </a:rPr>
              <a:t>：</a:t>
            </a:r>
            <a:r>
              <a:rPr lang="zh-TW" sz="650">
                <a:solidFill>
                  <a:srgbClr val="008040"/>
                </a:solidFill>
                <a:latin typeface="Arial"/>
                <a:ea typeface="Arial"/>
              </a:rPr>
              <a:t> 18:30</a:t>
            </a:r>
          </a:p>
        </p:txBody>
      </p:sp>
      <p:sp>
        <p:nvSpPr>
          <p:cNvPr id="32" name=""/>
          <p:cNvSpPr/>
          <p:nvPr/>
        </p:nvSpPr>
        <p:spPr>
          <a:xfrm>
            <a:off x="4937760" y="3008376"/>
            <a:ext cx="973836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50">
                <a:solidFill>
                  <a:srgbClr val="008040"/>
                </a:solidFill>
                <a:latin typeface="Arial"/>
              </a:rPr>
              <a:t>2015-12-29 </a:t>
            </a:r>
            <a:r>
              <a:rPr lang="zh-TW" sz="650">
                <a:solidFill>
                  <a:srgbClr val="008040"/>
                </a:solidFill>
                <a:latin typeface="Arial"/>
                <a:ea typeface="Arial"/>
              </a:rPr>
              <a:t>13:18:34</a:t>
            </a:r>
          </a:p>
        </p:txBody>
      </p:sp>
      <p:sp>
        <p:nvSpPr>
          <p:cNvPr id="33" name=""/>
          <p:cNvSpPr/>
          <p:nvPr/>
        </p:nvSpPr>
        <p:spPr>
          <a:xfrm>
            <a:off x="8220456" y="2130552"/>
            <a:ext cx="416052" cy="1508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50">
                <a:latin typeface="MingLiU"/>
                <a:ea typeface="MingLiU"/>
              </a:rPr>
              <a:t>仙文件</a:t>
            </a:r>
          </a:p>
        </p:txBody>
      </p:sp>
      <p:sp>
        <p:nvSpPr>
          <p:cNvPr id="34" name=""/>
          <p:cNvSpPr/>
          <p:nvPr/>
        </p:nvSpPr>
        <p:spPr>
          <a:xfrm>
            <a:off x="8284464" y="2423160"/>
            <a:ext cx="1527048" cy="5989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332300" indent="-368300">
              <a:lnSpc>
                <a:spcPts val="864"/>
              </a:lnSpc>
              <a:spcAft>
                <a:spcPts val="700"/>
              </a:spcAft>
            </a:pPr>
            <a:r>
              <a:rPr lang="zh-TW" sz="650">
                <a:latin typeface="MingLiU"/>
                <a:ea typeface="MingLiU"/>
              </a:rPr>
              <a:t>畐君送女由 北胡</a:t>
            </a:r>
            <a:r>
              <a:rPr lang="en-US" sz="650">
                <a:latin typeface="Arial"/>
              </a:rPr>
              <a:t>IMtflM</a:t>
            </a:r>
            <a:r>
              <a:rPr lang="zh-TW" sz="650">
                <a:latin typeface="MingLiU"/>
                <a:ea typeface="MingLiU"/>
              </a:rPr>
              <a:t>竞输审甲丰冊</a:t>
            </a:r>
            <a:r>
              <a:rPr lang="en-US" sz="650">
                <a:latin typeface="Arial"/>
              </a:rPr>
              <a:t>-2...</a:t>
            </a:r>
          </a:p>
          <a:p>
            <a:pPr indent="0">
              <a:lnSpc>
                <a:spcPts val="864"/>
              </a:lnSpc>
            </a:pPr>
            <a:r>
              <a:rPr lang="zh-TW" sz="650">
                <a:latin typeface="MingLiU"/>
                <a:ea typeface="MingLiU"/>
              </a:rPr>
              <a:t>速度;</a:t>
            </a:r>
            <a:r>
              <a:rPr lang="en-US" sz="650">
                <a:latin typeface="Arial"/>
              </a:rPr>
              <a:t>1.3MB 3.4ME</a:t>
            </a:r>
            <a:r>
              <a:rPr lang="en-US" sz="750">
                <a:latin typeface="SimSun"/>
              </a:rPr>
              <a:t>：</a:t>
            </a:r>
            <a:r>
              <a:rPr lang="en-US" sz="650">
                <a:latin typeface="Arial"/>
              </a:rPr>
              <a:t> </a:t>
            </a:r>
            <a:r>
              <a:rPr lang="zh-TW" sz="650">
                <a:latin typeface="Arial"/>
                <a:ea typeface="Arial"/>
              </a:rPr>
              <a:t>/ </a:t>
            </a:r>
            <a:r>
              <a:rPr lang="en-US" sz="650">
                <a:latin typeface="Arial"/>
              </a:rPr>
              <a:t>84ME</a:t>
            </a:r>
            <a:r>
              <a:rPr lang="en-US" sz="750">
                <a:latin typeface="SimSun"/>
              </a:rPr>
              <a:t>：</a:t>
            </a:r>
          </a:p>
          <a:p>
            <a:pPr algn="r" marR="154500" indent="0">
              <a:lnSpc>
                <a:spcPts val="864"/>
              </a:lnSpc>
            </a:pPr>
            <a:r>
              <a:rPr lang="zh-TW" sz="650">
                <a:solidFill>
                  <a:srgbClr val="030382"/>
                </a:solidFill>
                <a:latin typeface="MingLiU"/>
                <a:ea typeface="MingLiU"/>
              </a:rPr>
              <a:t>取消</a:t>
            </a:r>
          </a:p>
        </p:txBody>
      </p:sp>
      <p:sp>
        <p:nvSpPr>
          <p:cNvPr id="35" name=""/>
          <p:cNvSpPr/>
          <p:nvPr/>
        </p:nvSpPr>
        <p:spPr>
          <a:xfrm>
            <a:off x="4229100" y="3973068"/>
            <a:ext cx="3945636" cy="950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zh-TW" sz="750">
                <a:solidFill>
                  <a:srgbClr val="71B01B"/>
                </a:solidFill>
                <a:latin typeface="MingLiU"/>
                <a:ea typeface="MingLiU"/>
              </a:rPr>
              <a:t>0</a:t>
            </a:r>
            <a:r>
              <a:rPr lang="zh-TW" sz="750">
                <a:latin typeface="MingLiU"/>
                <a:ea typeface="MingLiU"/>
              </a:rPr>
              <a:t>文件传输完成</a:t>
            </a:r>
            <a:r>
              <a:rPr lang="zh-CN" sz="750">
                <a:latin typeface="MingLiU"/>
                <a:ea typeface="MingLiU"/>
              </a:rPr>
              <a:t>:</a:t>
            </a:r>
            <a:r>
              <a:rPr lang="en-US" sz="650">
                <a:latin typeface="Arial"/>
              </a:rPr>
              <a:t>"Winter, jpg" (103. 1KB),</a:t>
            </a:r>
            <a:r>
              <a:rPr lang="zh-TW" sz="750">
                <a:latin typeface="MingLiU"/>
                <a:ea typeface="MingLiU"/>
              </a:rPr>
              <a:t>用时:</a:t>
            </a:r>
            <a:r>
              <a:rPr lang="zh-TW" sz="650">
                <a:latin typeface="Arial"/>
                <a:ea typeface="Arial"/>
              </a:rPr>
              <a:t>0</a:t>
            </a:r>
            <a:r>
              <a:rPr lang="zh-TW" sz="750">
                <a:latin typeface="MingLiU"/>
                <a:ea typeface="MingLiU"/>
              </a:rPr>
              <a:t>秒。</a:t>
            </a:r>
          </a:p>
          <a:p>
            <a:pPr indent="0">
              <a:spcAft>
                <a:spcPts val="140"/>
              </a:spcAft>
            </a:pPr>
            <a:r>
              <a:rPr lang="zh-TW" i="1" sz="750">
                <a:solidFill>
                  <a:srgbClr val="C04F56"/>
                </a:solidFill>
                <a:latin typeface="MingLiU"/>
                <a:ea typeface="MingLiU"/>
              </a:rPr>
              <a:t>❸</a:t>
            </a:r>
            <a:r>
              <a:rPr lang="zh-TW" sz="750">
                <a:latin typeface="MingLiU"/>
                <a:ea typeface="MingLiU"/>
              </a:rPr>
              <a:t>您取消了 </a:t>
            </a:r>
            <a:r>
              <a:rPr lang="en-US" sz="650">
                <a:latin typeface="Arial"/>
              </a:rPr>
              <a:t>"clipse3. 6. rar" 259GB)</a:t>
            </a:r>
            <a:r>
              <a:rPr lang="zh-TW" sz="750">
                <a:latin typeface="MingLiU"/>
                <a:ea typeface="MingLiU"/>
              </a:rPr>
              <a:t>发送，文件传输失勲。</a:t>
            </a:r>
          </a:p>
          <a:p>
            <a:pPr indent="0">
              <a:spcAft>
                <a:spcPts val="140"/>
              </a:spcAft>
            </a:pPr>
            <a:r>
              <a:rPr lang="zh-TW" u="sng" sz="650">
                <a:solidFill>
                  <a:srgbClr val="0000F9"/>
                </a:solidFill>
                <a:latin typeface="MingLiU"/>
                <a:ea typeface="MingLiU"/>
              </a:rPr>
              <a:t>重新发送</a:t>
            </a:r>
          </a:p>
          <a:p>
            <a:pPr indent="0"/>
            <a:r>
              <a:rPr lang="zh-TW" sz="750">
                <a:solidFill>
                  <a:srgbClr val="71B01B"/>
                </a:solidFill>
                <a:latin typeface="MingLiU"/>
                <a:ea typeface="MingLiU"/>
              </a:rPr>
              <a:t>•文</a:t>
            </a:r>
            <a:r>
              <a:rPr lang="zh-TW" sz="750">
                <a:latin typeface="MingLiU"/>
                <a:ea typeface="MingLiU"/>
              </a:rPr>
              <a:t>件传输充成：</a:t>
            </a:r>
            <a:r>
              <a:rPr lang="en-US" sz="650">
                <a:latin typeface="Arial"/>
              </a:rPr>
              <a:t>"LTF</a:t>
            </a:r>
            <a:r>
              <a:rPr lang="zh-TW" sz="750">
                <a:latin typeface="MingLiU"/>
                <a:ea typeface="MingLiU"/>
              </a:rPr>
              <a:t>时師</a:t>
            </a:r>
            <a:r>
              <a:rPr lang="en-US" sz="650">
                <a:latin typeface="Arial"/>
              </a:rPr>
              <a:t>H</a:t>
            </a:r>
            <a:r>
              <a:rPr lang="zh-TW" sz="750">
                <a:latin typeface="MingLiU"/>
                <a:ea typeface="MingLiU"/>
              </a:rPr>
              <a:t>打开超大</a:t>
            </a:r>
            <a:r>
              <a:rPr lang="en-US" sz="650">
                <a:latin typeface="Arial"/>
              </a:rPr>
              <a:t>txt</a:t>
            </a:r>
            <a:r>
              <a:rPr lang="zh-TW" sz="750">
                <a:latin typeface="MingLiU"/>
                <a:ea typeface="MingLiU"/>
              </a:rPr>
              <a:t>文件</a:t>
            </a:r>
            <a:r>
              <a:rPr lang="en-US" sz="750">
                <a:latin typeface="SimSun"/>
              </a:rPr>
              <a:t>)</a:t>
            </a:r>
            <a:r>
              <a:rPr lang="en-US" sz="650">
                <a:latin typeface="Arial"/>
              </a:rPr>
              <a:t>.rary35i.DKE),</a:t>
            </a:r>
            <a:r>
              <a:rPr lang="zh-TW" sz="750">
                <a:latin typeface="MingLiU"/>
                <a:ea typeface="MingLiU"/>
              </a:rPr>
              <a:t>用时：。秒。      _</a:t>
            </a:r>
          </a:p>
          <a:p>
            <a:pPr marL="3812608" indent="0">
              <a:spcAft>
                <a:spcPts val="350"/>
              </a:spcAft>
            </a:pPr>
            <a:r>
              <a:rPr lang="en-US" sz="750">
                <a:latin typeface="MingLiU"/>
              </a:rPr>
              <a:t>▼</a:t>
            </a:r>
          </a:p>
          <a:p>
            <a:pPr indent="0"/>
            <a:r>
              <a:rPr lang="en-US" sz="650">
                <a:solidFill>
                  <a:srgbClr val="3B8BCA"/>
                </a:solidFill>
                <a:latin typeface="Arial"/>
              </a:rPr>
              <a:t>A</a:t>
            </a:r>
            <a:r>
              <a:rPr lang="zh-TW" sz="750">
                <a:solidFill>
                  <a:srgbClr val="B0232A"/>
                </a:solidFill>
                <a:latin typeface="MingLiU"/>
                <a:ea typeface="MingLiU"/>
              </a:rPr>
              <a:t>⑥</a:t>
            </a:r>
            <a:r>
              <a:rPr lang="zh-TW" sz="750">
                <a:solidFill>
                  <a:srgbClr val="4DB264"/>
                </a:solidFill>
                <a:latin typeface="MingLiU"/>
                <a:ea typeface="MingLiU"/>
              </a:rPr>
              <a:t>圏磴女</a:t>
            </a:r>
            <a:r>
              <a:rPr lang="en-US" sz="650">
                <a:latin typeface="Arial"/>
              </a:rPr>
              <a:t>▼ </a:t>
            </a:r>
            <a:r>
              <a:rPr lang="zh-TW" sz="650">
                <a:latin typeface="Arial"/>
                <a:ea typeface="Arial"/>
              </a:rPr>
              <a:t>I</a:t>
            </a:r>
            <a:r>
              <a:rPr lang="zh-TW" sz="750">
                <a:latin typeface="MingLiU"/>
                <a:ea typeface="MingLiU"/>
              </a:rPr>
              <a:t>閏记录</a:t>
            </a:r>
            <a:r>
              <a:rPr lang="en-US" sz="750">
                <a:solidFill>
                  <a:srgbClr val="52A4F6"/>
                </a:solidFill>
                <a:latin typeface="MingLiU"/>
              </a:rPr>
              <a:t>■                 </a:t>
            </a:r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團清辱</a:t>
            </a:r>
          </a:p>
        </p:txBody>
      </p:sp>
      <p:sp>
        <p:nvSpPr>
          <p:cNvPr id="36" name=""/>
          <p:cNvSpPr/>
          <p:nvPr/>
        </p:nvSpPr>
        <p:spPr>
          <a:xfrm>
            <a:off x="7063740" y="5710428"/>
            <a:ext cx="315468" cy="123444"/>
          </a:xfrm>
          <a:prstGeom prst="rect">
            <a:avLst/>
          </a:prstGeom>
          <a:solidFill>
            <a:srgbClr val="318DF0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关间</a:t>
            </a:r>
            <a:r>
              <a:rPr lang="en-US" sz="650">
                <a:solidFill>
                  <a:srgbClr val="B7E5F5"/>
                </a:solidFill>
                <a:latin typeface="Arial"/>
              </a:rPr>
              <a:t>(C)</a:t>
            </a:r>
          </a:p>
        </p:txBody>
      </p:sp>
      <p:sp>
        <p:nvSpPr>
          <p:cNvPr id="37" name=""/>
          <p:cNvSpPr/>
          <p:nvPr/>
        </p:nvSpPr>
        <p:spPr>
          <a:xfrm>
            <a:off x="7575804" y="5710428"/>
            <a:ext cx="306324" cy="123444"/>
          </a:xfrm>
          <a:prstGeom prst="rect">
            <a:avLst/>
          </a:prstGeom>
          <a:solidFill>
            <a:srgbClr val="318DF0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650">
                <a:solidFill>
                  <a:srgbClr val="B7E5F5"/>
                </a:solidFill>
                <a:latin typeface="MingLiU"/>
                <a:ea typeface="MingLiU"/>
              </a:rPr>
              <a:t>发送</a:t>
            </a:r>
            <a:r>
              <a:rPr lang="en-US" sz="650">
                <a:solidFill>
                  <a:srgbClr val="B7E5F5"/>
                </a:solidFill>
                <a:latin typeface="Arial"/>
              </a:rPr>
              <a:t>(S)</a:t>
            </a:r>
          </a:p>
        </p:txBody>
      </p:sp>
      <p:sp>
        <p:nvSpPr>
          <p:cNvPr id="38" name=""/>
          <p:cNvSpPr/>
          <p:nvPr/>
        </p:nvSpPr>
        <p:spPr>
          <a:xfrm>
            <a:off x="9281160" y="5646420"/>
            <a:ext cx="621792" cy="2423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90"/>
              </a:spcAft>
            </a:pPr>
            <a:r>
              <a:rPr lang="zh-TW" sz="650">
                <a:solidFill>
                  <a:srgbClr val="1C2934"/>
                </a:solidFill>
                <a:latin typeface="MingLiU"/>
                <a:ea typeface="MingLiU"/>
              </a:rPr>
              <a:t>全部取消</a:t>
            </a:r>
          </a:p>
          <a:p>
            <a:pPr algn="r" indent="0"/>
            <a:r>
              <a:rPr lang="zh-TW" sz="650">
                <a:latin typeface="MingLiU"/>
                <a:ea typeface="MingLiU"/>
              </a:rPr>
              <a:t>—</a:t>
            </a:r>
          </a:p>
        </p:txBody>
      </p:sp>
      <p:sp>
        <p:nvSpPr>
          <p:cNvPr id="39" name=""/>
          <p:cNvSpPr/>
          <p:nvPr/>
        </p:nvSpPr>
        <p:spPr>
          <a:xfrm>
            <a:off x="996696" y="6199632"/>
            <a:ext cx="9930384" cy="429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980"/>
              </a:lnSpc>
            </a:pPr>
            <a:r>
              <a:rPr lang="zh-TW" sz="1100">
                <a:latin typeface="MingLiU"/>
                <a:ea typeface="MingLiU"/>
              </a:rPr>
              <a:t>根据不同角色场景，共曲朽袍宼啲客户端：税务</a:t>
            </a:r>
            <a:r>
              <a:rPr lang="en-US" sz="1400">
                <a:latin typeface="Arial"/>
              </a:rPr>
              <a:t>=F</a:t>
            </a:r>
            <a:r>
              <a:rPr lang="zh-TW" sz="1100">
                <a:latin typeface="MingLiU"/>
                <a:ea typeface="MingLiU"/>
              </a:rPr>
              <a:t>部獄^</a:t>
            </a:r>
            <a:r>
              <a:rPr lang="zh-CN" sz="1100">
                <a:latin typeface="MingLiU"/>
                <a:ea typeface="MingLiU"/>
              </a:rPr>
              <a:t>税铲</a:t>
            </a:r>
            <a:r>
              <a:rPr lang="en-US" sz="1400">
                <a:latin typeface="Arial"/>
              </a:rPr>
              <a:t>F</a:t>
            </a:r>
            <a:r>
              <a:rPr lang="zh-TW" sz="1100">
                <a:latin typeface="MingLiU"/>
                <a:ea typeface="MingLiU"/>
              </a:rPr>
              <a:t>部</a:t>
            </a:r>
            <a:r>
              <a:rPr lang="en-US" cap="small" sz="1600">
                <a:latin typeface="Arial"/>
              </a:rPr>
              <a:t>p</a:t>
            </a:r>
            <a:r>
              <a:rPr lang="zh-TW" sz="1100">
                <a:latin typeface="MingLiU"/>
                <a:ea typeface="MingLiU"/>
              </a:rPr>
              <a:t>端，税务客服</a:t>
            </a:r>
            <a:r>
              <a:rPr lang="en-US" sz="1400">
                <a:latin typeface="Arial"/>
              </a:rPr>
              <a:t>P</a:t>
            </a:r>
            <a:r>
              <a:rPr lang="en-US" sz="1700">
                <a:latin typeface="SimSun"/>
              </a:rPr>
              <a:t>(</a:t>
            </a:r>
            <a:r>
              <a:rPr lang="en-US" sz="1400">
                <a:latin typeface="Arial"/>
              </a:rPr>
              <a:t>S, Tg^Ap</a:t>
            </a:r>
            <a:r>
              <a:rPr lang="zh-TW" sz="1100">
                <a:latin typeface="MingLiU"/>
                <a:ea typeface="MingLiU"/>
              </a:rPr>
              <a:t>端，税</a:t>
            </a:r>
            <a:r>
              <a:rPr lang="en-US" sz="1400">
                <a:latin typeface="Arial"/>
              </a:rPr>
              <a:t>A</a:t>
            </a:r>
            <a:r>
              <a:rPr lang="zh-TW" sz="1100">
                <a:latin typeface="MingLiU"/>
                <a:ea typeface="MingLiU"/>
              </a:rPr>
              <a:t>移动端。部暮</a:t>
            </a:r>
            <a:r>
              <a:rPr lang="en-US" sz="1400">
                <a:latin typeface="Arial"/>
              </a:rPr>
              <a:t>t</a:t>
            </a:r>
            <a:r>
              <a:rPr lang="zh-TW" sz="1100">
                <a:latin typeface="MingLiU"/>
                <a:ea typeface="MingLiU"/>
              </a:rPr>
              <a:t>龄繇瓣方 式，内网和外网分别部署服务节点，再通过中转服务节点颊消息转发。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726948" y="2779776"/>
            <a:ext cx="2208276" cy="265176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342132" y="1815084"/>
            <a:ext cx="2217420" cy="72237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497580" y="5120640"/>
            <a:ext cx="237744" cy="16916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338828" y="5148072"/>
            <a:ext cx="242316" cy="260604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5266944" y="5298948"/>
            <a:ext cx="173736" cy="10972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6062472" y="2610612"/>
            <a:ext cx="361188" cy="31546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6053328" y="4265676"/>
            <a:ext cx="379476" cy="34290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7758684" y="3310128"/>
            <a:ext cx="370332" cy="827532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5980176" y="5038344"/>
            <a:ext cx="2208276" cy="338328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PictId9"/>
          <a:stretch>
            <a:fillRect/>
          </a:stretch>
        </p:blipFill>
        <p:spPr>
          <a:xfrm>
            <a:off x="8595360" y="1837944"/>
            <a:ext cx="2221992" cy="768096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PictId10"/>
          <a:stretch>
            <a:fillRect/>
          </a:stretch>
        </p:blipFill>
        <p:spPr>
          <a:xfrm>
            <a:off x="8746236" y="5157216"/>
            <a:ext cx="1938528" cy="141732"/>
          </a:xfrm>
          <a:prstGeom prst="rect">
            <a:avLst/>
          </a:prstGeom>
        </p:spPr>
      </p:pic>
      <p:sp>
        <p:nvSpPr>
          <p:cNvPr id="13" name=""/>
          <p:cNvSpPr/>
          <p:nvPr/>
        </p:nvSpPr>
        <p:spPr>
          <a:xfrm>
            <a:off x="1549908" y="448056"/>
            <a:ext cx="1659636" cy="4434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北京地税</a:t>
            </a:r>
          </a:p>
        </p:txBody>
      </p:sp>
      <p:sp>
        <p:nvSpPr>
          <p:cNvPr id="14" name=""/>
          <p:cNvSpPr/>
          <p:nvPr/>
        </p:nvSpPr>
        <p:spPr>
          <a:xfrm>
            <a:off x="786384" y="1842516"/>
            <a:ext cx="2080260" cy="123444"/>
          </a:xfrm>
          <a:prstGeom prst="rect">
            <a:avLst/>
          </a:prstGeom>
          <a:solidFill>
            <a:srgbClr val="1D1D1C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sz="500">
                <a:solidFill>
                  <a:srgbClr val="9AAC6E"/>
                </a:solidFill>
                <a:latin typeface="MingLiU"/>
                <a:ea typeface="MingLiU"/>
              </a:rPr>
              <a:t>冬中 </a:t>
            </a:r>
            <a:r>
              <a:rPr lang="en-US" sz="1200">
                <a:solidFill>
                  <a:srgbClr val="FFFFFF"/>
                </a:solidFill>
                <a:latin typeface="Times New Roman"/>
              </a:rPr>
              <a:t>B           IM-iT</a:t>
            </a:r>
            <a:r>
              <a:rPr lang="en-US" sz="500">
                <a:solidFill>
                  <a:srgbClr val="9AAC6E"/>
                </a:solidFill>
                <a:latin typeface="MingLiU"/>
              </a:rPr>
              <a:t>』</a:t>
            </a:r>
            <a:r>
              <a:rPr lang="en-US" sz="1200">
                <a:solidFill>
                  <a:srgbClr val="9AAC6E"/>
                </a:solidFill>
                <a:latin typeface="Times New Roman"/>
              </a:rPr>
              <a:t>9i%</a:t>
            </a:r>
            <a:r>
              <a:rPr lang="en-US" sz="1200">
                <a:solidFill>
                  <a:srgbClr val="9AAC6E"/>
                </a:solidFill>
                <a:latin typeface="SimSun"/>
              </a:rPr>
              <a:t>・</a:t>
            </a:r>
            <a:r>
              <a:rPr lang="en-US" sz="1200">
                <a:solidFill>
                  <a:srgbClr val="9AAC6E"/>
                </a:solidFill>
                <a:latin typeface="Times New Roman"/>
              </a:rPr>
              <a:t> </a:t>
            </a:r>
            <a:r>
              <a:rPr lang="en-US" sz="1200">
                <a:solidFill>
                  <a:srgbClr val="FFFFFF"/>
                </a:solidFill>
                <a:latin typeface="Times New Roman"/>
              </a:rPr>
              <a:t>13:30</a:t>
            </a:r>
          </a:p>
        </p:txBody>
      </p:sp>
      <p:sp>
        <p:nvSpPr>
          <p:cNvPr id="15" name=""/>
          <p:cNvSpPr/>
          <p:nvPr/>
        </p:nvSpPr>
        <p:spPr>
          <a:xfrm>
            <a:off x="1005840" y="2180844"/>
            <a:ext cx="1847088" cy="402336"/>
          </a:xfrm>
          <a:prstGeom prst="rect">
            <a:avLst/>
          </a:prstGeom>
          <a:solidFill>
            <a:srgbClr val="E67716"/>
          </a:solidFill>
        </p:spPr>
        <p:txBody>
          <a:bodyPr lIns="0" tIns="0" rIns="0" bIns="0">
            <a:noAutofit/>
          </a:bodyPr>
          <a:p>
            <a:pPr indent="203200">
              <a:spcBef>
                <a:spcPts val="910"/>
              </a:spcBef>
            </a:pPr>
            <a:r>
              <a:rPr lang="zh-TW" sz="1300">
                <a:solidFill>
                  <a:srgbClr val="E4C17B"/>
                </a:solidFill>
                <a:latin typeface="MingLiU"/>
                <a:ea typeface="MingLiU"/>
              </a:rPr>
              <a:t>耕</a:t>
            </a:r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北京互联网地税局</a:t>
            </a:r>
          </a:p>
          <a:p>
            <a:pPr algn="r" indent="0"/>
            <a:r>
              <a:rPr lang="zh-TW" i="1" sz="700">
                <a:solidFill>
                  <a:srgbClr val="FFFFFF"/>
                </a:solidFill>
                <a:latin typeface="MingLiU"/>
                <a:ea typeface="MingLiU"/>
              </a:rPr>
              <a:t>笋</a:t>
            </a: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欢迎</a:t>
            </a:r>
            <a:r>
              <a:rPr lang="en-US" sz="950">
                <a:solidFill>
                  <a:srgbClr val="FFFFFF"/>
                </a:solidFill>
                <a:latin typeface="Arial"/>
              </a:rPr>
              <a:t>syaxpzyw0204</a:t>
            </a: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测试人员</a:t>
            </a:r>
          </a:p>
        </p:txBody>
      </p:sp>
      <p:sp>
        <p:nvSpPr>
          <p:cNvPr id="16" name=""/>
          <p:cNvSpPr/>
          <p:nvPr/>
        </p:nvSpPr>
        <p:spPr>
          <a:xfrm>
            <a:off x="3392424" y="2583180"/>
            <a:ext cx="2130552" cy="923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600">
                <a:solidFill>
                  <a:srgbClr val="B0232A"/>
                </a:solidFill>
                <a:latin typeface="MingLiU"/>
                <a:ea typeface="MingLiU"/>
              </a:rPr>
              <a:t>扇</a:t>
            </a:r>
            <a:r>
              <a:rPr lang="zh-CN" sz="600">
                <a:solidFill>
                  <a:srgbClr val="B0232A"/>
                </a:solidFill>
                <a:latin typeface="MingLiU"/>
                <a:ea typeface="MingLiU"/>
              </a:rPr>
              <a:t>| </a:t>
            </a:r>
            <a:r>
              <a:rPr lang="zh-TW" sz="600">
                <a:latin typeface="MingLiU"/>
                <a:ea typeface="MingLiU"/>
              </a:rPr>
              <a:t>通知              </a:t>
            </a:r>
            <a:r>
              <a:rPr lang="zh-TW" sz="650">
                <a:latin typeface="Arial"/>
                <a:ea typeface="Arial"/>
              </a:rPr>
              <a:t>201</a:t>
            </a:r>
            <a:r>
              <a:rPr lang="en-US" sz="650">
                <a:latin typeface="Arial"/>
              </a:rPr>
              <a:t>18:27:53.0</a:t>
            </a:r>
          </a:p>
          <a:p>
            <a:pPr indent="0">
              <a:spcAft>
                <a:spcPts val="770"/>
              </a:spcAft>
            </a:pPr>
            <a:r>
              <a:rPr lang="en-US" sz="600">
                <a:solidFill>
                  <a:srgbClr val="B0232A"/>
                </a:solidFill>
                <a:latin typeface="MingLiU"/>
              </a:rPr>
              <a:t>'te? </a:t>
            </a:r>
            <a:r>
              <a:rPr lang="zh-TW" sz="600">
                <a:latin typeface="MingLiU"/>
                <a:ea typeface="MingLiU"/>
              </a:rPr>
              <a:t>忽已经被添加入工作組【纳税人群组】中 </a:t>
            </a:r>
            <a:r>
              <a:rPr lang="en-US" sz="650">
                <a:solidFill>
                  <a:srgbClr val="EE4130"/>
                </a:solidFill>
                <a:latin typeface="Arial"/>
              </a:rPr>
              <a:t>O</a:t>
            </a:r>
          </a:p>
          <a:p>
            <a:pPr indent="330200"/>
            <a:r>
              <a:rPr lang="zh-TW" sz="600">
                <a:latin typeface="MingLiU"/>
                <a:ea typeface="MingLiU"/>
              </a:rPr>
              <a:t>纳税人群组          </a:t>
            </a:r>
            <a:r>
              <a:rPr lang="en-US" sz="650">
                <a:latin typeface="Arial"/>
              </a:rPr>
              <a:t>2015-11-18 18:22:57</a:t>
            </a:r>
          </a:p>
          <a:p>
            <a:pPr indent="330200">
              <a:spcAft>
                <a:spcPts val="770"/>
              </a:spcAft>
            </a:pPr>
            <a:r>
              <a:rPr lang="en-US" sz="650">
                <a:latin typeface="Arial"/>
              </a:rPr>
              <a:t>2134gthyu                          </a:t>
            </a:r>
            <a:r>
              <a:rPr lang="en-US" sz="650">
                <a:solidFill>
                  <a:srgbClr val="EE4130"/>
                </a:solidFill>
                <a:latin typeface="Arial"/>
              </a:rPr>
              <a:t>O</a:t>
            </a:r>
          </a:p>
          <a:p>
            <a:pPr indent="0"/>
            <a:r>
              <a:rPr lang="en-US" sz="650">
                <a:solidFill>
                  <a:srgbClr val="05CCFE"/>
                </a:solidFill>
                <a:latin typeface="Arial"/>
              </a:rPr>
              <a:t>±</a:t>
            </a:r>
            <a:r>
              <a:rPr lang="en-US" sz="650">
                <a:latin typeface="Arial"/>
              </a:rPr>
              <a:t>$yaxpzyw0203       </a:t>
            </a:r>
            <a:r>
              <a:rPr lang="zh-TW" sz="650">
                <a:latin typeface="Arial"/>
                <a:ea typeface="Arial"/>
              </a:rPr>
              <a:t>2015 </a:t>
            </a:r>
            <a:r>
              <a:rPr lang="en-US" sz="650">
                <a:latin typeface="Arial"/>
              </a:rPr>
              <a:t>11-18 </a:t>
            </a:r>
            <a:r>
              <a:rPr lang="zh-TW" sz="650">
                <a:latin typeface="Arial"/>
                <a:ea typeface="Arial"/>
              </a:rPr>
              <a:t>18:21:47</a:t>
            </a:r>
          </a:p>
          <a:p>
            <a:pPr indent="330200"/>
            <a:r>
              <a:rPr lang="zh-TW" sz="600">
                <a:latin typeface="MingLiU"/>
                <a:ea typeface="MingLiU"/>
              </a:rPr>
              <a:t>［文件］</a:t>
            </a:r>
          </a:p>
        </p:txBody>
      </p:sp>
      <p:sp>
        <p:nvSpPr>
          <p:cNvPr id="17" name=""/>
          <p:cNvSpPr/>
          <p:nvPr/>
        </p:nvSpPr>
        <p:spPr>
          <a:xfrm>
            <a:off x="3429000" y="5308092"/>
            <a:ext cx="288036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52A4F6"/>
                </a:solidFill>
                <a:latin typeface="MingLiU"/>
                <a:ea typeface="MingLiU"/>
              </a:rPr>
              <a:t>消</a:t>
            </a:r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息中心</a:t>
            </a:r>
          </a:p>
        </p:txBody>
      </p:sp>
      <p:sp>
        <p:nvSpPr>
          <p:cNvPr id="18" name=""/>
          <p:cNvSpPr/>
          <p:nvPr/>
        </p:nvSpPr>
        <p:spPr>
          <a:xfrm>
            <a:off x="4796028" y="5161788"/>
            <a:ext cx="219456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zh-TW" sz="500">
                <a:latin typeface="MingLiU"/>
                <a:ea typeface="MingLiU"/>
              </a:rPr>
              <a:t>国</a:t>
            </a:r>
          </a:p>
          <a:p>
            <a:pPr indent="0"/>
            <a:r>
              <a:rPr lang="zh-TW" sz="500">
                <a:latin typeface="MingLiU"/>
                <a:ea typeface="MingLiU"/>
              </a:rPr>
              <a:t>联系人</a:t>
            </a:r>
          </a:p>
        </p:txBody>
      </p:sp>
      <p:sp>
        <p:nvSpPr>
          <p:cNvPr id="19" name=""/>
          <p:cNvSpPr/>
          <p:nvPr/>
        </p:nvSpPr>
        <p:spPr>
          <a:xfrm>
            <a:off x="7882128" y="1856232"/>
            <a:ext cx="283464" cy="105156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800">
                <a:solidFill>
                  <a:srgbClr val="FFFFFF"/>
                </a:solidFill>
                <a:latin typeface="Times New Roman"/>
                <a:ea typeface="Times New Roman"/>
              </a:rPr>
              <a:t>14:49</a:t>
            </a:r>
          </a:p>
        </p:txBody>
      </p:sp>
      <p:sp>
        <p:nvSpPr>
          <p:cNvPr id="20" name=""/>
          <p:cNvSpPr/>
          <p:nvPr/>
        </p:nvSpPr>
        <p:spPr>
          <a:xfrm>
            <a:off x="6135624" y="2034540"/>
            <a:ext cx="1961388" cy="192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700">
                <a:latin typeface="MingLiU"/>
              </a:rPr>
              <a:t>&lt;-       </a:t>
            </a:r>
            <a:r>
              <a:rPr lang="zh-TW" sz="700">
                <a:latin typeface="MingLiU"/>
                <a:ea typeface="MingLiU"/>
              </a:rPr>
              <a:t>谢新       </a:t>
            </a:r>
            <a:r>
              <a:rPr lang="en-US" sz="1800">
                <a:solidFill>
                  <a:srgbClr val="0DA3DA"/>
                </a:solidFill>
                <a:latin typeface="Arial"/>
              </a:rPr>
              <a:t>R</a:t>
            </a:r>
          </a:p>
        </p:txBody>
      </p:sp>
      <p:sp>
        <p:nvSpPr>
          <p:cNvPr id="21" name=""/>
          <p:cNvSpPr/>
          <p:nvPr/>
        </p:nvSpPr>
        <p:spPr>
          <a:xfrm>
            <a:off x="6688836" y="2395728"/>
            <a:ext cx="790956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50">
                <a:latin typeface="Arial"/>
              </a:rPr>
              <a:t>2014-06-2514:30:21</a:t>
            </a:r>
          </a:p>
        </p:txBody>
      </p:sp>
      <p:sp>
        <p:nvSpPr>
          <p:cNvPr id="22" name=""/>
          <p:cNvSpPr/>
          <p:nvPr/>
        </p:nvSpPr>
        <p:spPr>
          <a:xfrm>
            <a:off x="6492240" y="2587752"/>
            <a:ext cx="859536" cy="352044"/>
          </a:xfrm>
          <a:prstGeom prst="rect">
            <a:avLst/>
          </a:prstGeom>
          <a:solidFill>
            <a:srgbClr val="0177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900"/>
              </a:lnSpc>
            </a:pPr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了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您好，报表已 提交，请确认</a:t>
            </a:r>
          </a:p>
        </p:txBody>
      </p:sp>
      <p:sp>
        <p:nvSpPr>
          <p:cNvPr id="23" name=""/>
          <p:cNvSpPr/>
          <p:nvPr/>
        </p:nvSpPr>
        <p:spPr>
          <a:xfrm>
            <a:off x="6688836" y="3108960"/>
            <a:ext cx="804672" cy="91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50">
                <a:latin typeface="Arial"/>
              </a:rPr>
              <a:t>2014-06-25 </a:t>
            </a:r>
            <a:r>
              <a:rPr lang="zh-TW" sz="650">
                <a:latin typeface="Arial"/>
                <a:ea typeface="Arial"/>
              </a:rPr>
              <a:t>14:46:46</a:t>
            </a:r>
          </a:p>
        </p:txBody>
      </p:sp>
      <p:sp>
        <p:nvSpPr>
          <p:cNvPr id="24" name=""/>
          <p:cNvSpPr/>
          <p:nvPr/>
        </p:nvSpPr>
        <p:spPr>
          <a:xfrm>
            <a:off x="7050024" y="3415284"/>
            <a:ext cx="438912" cy="6035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2030"/>
              </a:spcAft>
            </a:pPr>
            <a:r>
              <a:rPr lang="zh-TW" sz="700">
                <a:latin typeface="MingLiU"/>
                <a:ea typeface="MingLiU"/>
              </a:rPr>
              <a:t>好的</a:t>
            </a:r>
          </a:p>
          <a:p>
            <a:pPr algn="r" indent="0"/>
            <a:r>
              <a:rPr lang="zh-TW" sz="700">
                <a:latin typeface="MingLiU"/>
                <a:ea typeface="MingLiU"/>
              </a:rPr>
              <a:t>马上查阅</a:t>
            </a:r>
          </a:p>
        </p:txBody>
      </p:sp>
      <p:sp>
        <p:nvSpPr>
          <p:cNvPr id="25" name=""/>
          <p:cNvSpPr/>
          <p:nvPr/>
        </p:nvSpPr>
        <p:spPr>
          <a:xfrm>
            <a:off x="6492240" y="4265676"/>
            <a:ext cx="868680" cy="525780"/>
          </a:xfrm>
          <a:prstGeom prst="rect">
            <a:avLst/>
          </a:prstGeom>
          <a:solidFill>
            <a:srgbClr val="0077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972"/>
              </a:lnSpc>
            </a:pPr>
            <a:r>
              <a:rPr lang="en-US" sz="2400">
                <a:solidFill>
                  <a:srgbClr val="FFFFFF"/>
                </a:solidFill>
                <a:latin typeface="Times New Roman"/>
              </a:rPr>
              <a:t>f 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嗯，查阅后把 结果跟我说</a:t>
            </a:r>
          </a:p>
          <a:p>
            <a:pPr algn="just" indent="0">
              <a:lnSpc>
                <a:spcPct val="75000"/>
              </a:lnSpc>
            </a:pPr>
            <a:r>
              <a:rPr lang="zh-TW" sz="2400">
                <a:solidFill>
                  <a:srgbClr val="FFFFFF"/>
                </a:solidFill>
                <a:latin typeface="Times New Roman"/>
                <a:ea typeface="Times New Roman"/>
              </a:rPr>
              <a:t>I </a:t>
            </a:r>
            <a:r>
              <a:rPr lang="zh-TW" sz="2400">
                <a:solidFill>
                  <a:srgbClr val="B7E5F5"/>
                </a:solidFill>
                <a:latin typeface="Times New Roman"/>
                <a:ea typeface="Times New Roman"/>
              </a:rPr>
              <a:t>¥</a:t>
            </a:r>
          </a:p>
        </p:txBody>
      </p:sp>
      <p:sp>
        <p:nvSpPr>
          <p:cNvPr id="26" name=""/>
          <p:cNvSpPr/>
          <p:nvPr/>
        </p:nvSpPr>
        <p:spPr>
          <a:xfrm>
            <a:off x="8686800" y="2683764"/>
            <a:ext cx="2025396" cy="2432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828"/>
              </a:lnSpc>
              <a:spcAft>
                <a:spcPts val="420"/>
              </a:spcAft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北京颐泉山庄宾馆有限公司歌厅 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工</a:t>
            </a: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indent="0">
              <a:lnSpc>
                <a:spcPts val="828"/>
              </a:lnSpc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北京市海淀区四季青吕徳海淀客运出租运输户 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工</a:t>
            </a: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marL="218000" indent="-254000">
              <a:lnSpc>
                <a:spcPts val="936"/>
              </a:lnSpc>
            </a:pPr>
            <a:r>
              <a:rPr lang="en-US" sz="600"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天津市立孚光电线缆开发有限公司北京销售分 公司</a:t>
            </a:r>
          </a:p>
          <a:p>
            <a:pPr indent="254000"/>
            <a:r>
              <a:rPr lang="zh-CN" sz="500">
                <a:latin typeface="MingLiU"/>
                <a:ea typeface="MingLiU"/>
              </a:rPr>
              <a:t>『点纬</a:t>
            </a:r>
            <a:r>
              <a:rPr lang="zh-TW" b="1" sz="550">
                <a:latin typeface="Arial"/>
                <a:ea typeface="Arial"/>
              </a:rPr>
              <a:t>1</a:t>
            </a:r>
          </a:p>
          <a:p>
            <a:pPr indent="0">
              <a:lnSpc>
                <a:spcPts val="828"/>
              </a:lnSpc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北京市海淀区青龙桥杨建华个体客运出租运输</a:t>
            </a:r>
          </a:p>
          <a:p>
            <a:pPr indent="0">
              <a:lnSpc>
                <a:spcPct val="84000"/>
              </a:lnSpc>
            </a:pPr>
            <a:r>
              <a:rPr lang="zh-TW" i="1" sz="1000">
                <a:solidFill>
                  <a:srgbClr val="F96664"/>
                </a:solidFill>
                <a:latin typeface="Arial"/>
                <a:ea typeface="Arial"/>
              </a:rPr>
              <a:t>I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户</a:t>
            </a:r>
          </a:p>
          <a:p>
            <a:pPr indent="254000"/>
            <a:r>
              <a:rPr lang="zh-CN" sz="500">
                <a:latin typeface="MingLiU"/>
                <a:ea typeface="MingLiU"/>
              </a:rPr>
              <a:t>『堂纬</a:t>
            </a:r>
            <a:r>
              <a:rPr lang="zh-TW" b="1" sz="550">
                <a:latin typeface="Arial"/>
                <a:ea typeface="Arial"/>
              </a:rPr>
              <a:t>1</a:t>
            </a:r>
          </a:p>
          <a:p>
            <a:pPr indent="0">
              <a:lnSpc>
                <a:spcPts val="792"/>
              </a:lnSpc>
              <a:spcAft>
                <a:spcPts val="420"/>
              </a:spcAft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北京市海淀区赛得电子技术研究所 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工</a:t>
            </a: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indent="0">
              <a:lnSpc>
                <a:spcPts val="828"/>
              </a:lnSpc>
            </a:pPr>
            <a:r>
              <a:rPr lang="en-US" sz="600">
                <a:solidFill>
                  <a:srgbClr val="F96664"/>
                </a:solidFill>
                <a:latin typeface="MingLiU"/>
              </a:rPr>
              <a:t>A</a:t>
            </a:r>
            <a:r>
              <a:rPr lang="zh-TW" sz="600">
                <a:latin typeface="MingLiU"/>
                <a:ea typeface="MingLiU"/>
              </a:rPr>
              <a:t>北京天正迅联通信技术有限公司</a:t>
            </a:r>
          </a:p>
          <a:p>
            <a:pPr indent="254000">
              <a:lnSpc>
                <a:spcPts val="828"/>
              </a:lnSpc>
              <a:spcAft>
                <a:spcPts val="420"/>
              </a:spcAft>
            </a:pP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indent="0">
              <a:lnSpc>
                <a:spcPts val="828"/>
              </a:lnSpc>
            </a:pPr>
            <a:r>
              <a:rPr lang="en-US" sz="600">
                <a:solidFill>
                  <a:srgbClr val="F96664"/>
                </a:solidFill>
                <a:latin typeface="MingLiU"/>
              </a:rPr>
              <a:t>A</a:t>
            </a:r>
            <a:r>
              <a:rPr lang="zh-TW" sz="600">
                <a:latin typeface="MingLiU"/>
                <a:ea typeface="MingLiU"/>
              </a:rPr>
              <a:t>北京市京泉通商贸朋限公司第二分公司</a:t>
            </a:r>
          </a:p>
          <a:p>
            <a:pPr indent="254000">
              <a:lnSpc>
                <a:spcPts val="828"/>
              </a:lnSpc>
              <a:spcAft>
                <a:spcPts val="420"/>
              </a:spcAft>
            </a:pP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indent="0">
              <a:lnSpc>
                <a:spcPts val="828"/>
              </a:lnSpc>
              <a:spcAft>
                <a:spcPts val="420"/>
              </a:spcAft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北京市海淀区清河白世如客运出租运输户 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工</a:t>
            </a:r>
            <a:r>
              <a:rPr lang="zh-TW" sz="600">
                <a:latin typeface="MingLiU"/>
                <a:ea typeface="MingLiU"/>
              </a:rPr>
              <a:t>［离线］</a:t>
            </a:r>
          </a:p>
          <a:p>
            <a:pPr indent="0">
              <a:lnSpc>
                <a:spcPts val="828"/>
              </a:lnSpc>
            </a:pPr>
            <a:r>
              <a:rPr lang="en-US" sz="600">
                <a:solidFill>
                  <a:srgbClr val="F96664"/>
                </a:solidFill>
                <a:latin typeface="MingLiU"/>
              </a:rPr>
              <a:t>. </a:t>
            </a:r>
            <a:r>
              <a:rPr lang="zh-TW" sz="600">
                <a:latin typeface="MingLiU"/>
                <a:ea typeface="MingLiU"/>
              </a:rPr>
              <a:t>北京苗苗盛祥农家宴餐饮有限公司</a:t>
            </a:r>
          </a:p>
        </p:txBody>
      </p:sp>
      <p:sp>
        <p:nvSpPr>
          <p:cNvPr id="27" name=""/>
          <p:cNvSpPr/>
          <p:nvPr/>
        </p:nvSpPr>
        <p:spPr>
          <a:xfrm>
            <a:off x="8682228" y="5308092"/>
            <a:ext cx="2007108" cy="868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消息中心  组织架构   纳税人 联系人    设置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1460"/>
            <a:ext cx="946404" cy="94640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758952" y="3643884"/>
            <a:ext cx="429768" cy="42519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721608" y="2724912"/>
            <a:ext cx="411480" cy="44805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736092" y="2715768"/>
            <a:ext cx="2706624" cy="48006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549908" y="448056"/>
            <a:ext cx="4512564" cy="4434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全国一般纳税人客服平台</a:t>
            </a:r>
          </a:p>
        </p:txBody>
      </p:sp>
      <p:sp>
        <p:nvSpPr>
          <p:cNvPr id="7" name=""/>
          <p:cNvSpPr/>
          <p:nvPr/>
        </p:nvSpPr>
        <p:spPr>
          <a:xfrm>
            <a:off x="562356" y="1641348"/>
            <a:ext cx="3881628" cy="672084"/>
          </a:xfrm>
          <a:prstGeom prst="rect">
            <a:avLst/>
          </a:prstGeom>
          <a:solidFill>
            <a:srgbClr val="02BAF9"/>
          </a:solidFill>
        </p:spPr>
        <p:txBody>
          <a:bodyPr lIns="0" tIns="0" rIns="0" bIns="0">
            <a:noAutofit/>
          </a:bodyPr>
          <a:p>
            <a:pPr indent="0">
              <a:spcAft>
                <a:spcPts val="2100"/>
              </a:spcAft>
            </a:pPr>
            <a:r>
              <a:rPr lang="en-US" i="1" sz="1300">
                <a:solidFill>
                  <a:srgbClr val="FFFFFF"/>
                </a:solidFill>
                <a:latin typeface="Arial"/>
              </a:rPr>
              <a:t>/iisino</a:t>
            </a:r>
            <a:r>
              <a:rPr lang="zh-TW" i="1" sz="700">
                <a:solidFill>
                  <a:srgbClr val="FFFFFF"/>
                </a:solidFill>
                <a:latin typeface="MingLiU"/>
                <a:ea typeface="MingLiU"/>
              </a:rPr>
              <a:t>在线服务平色</a:t>
            </a:r>
          </a:p>
          <a:p>
            <a:pPr marL="611700" indent="0"/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在线服务      财</a:t>
            </a:r>
            <a:r>
              <a:rPr lang="zh-CN" sz="700">
                <a:solidFill>
                  <a:srgbClr val="FFFFFF"/>
                </a:solidFill>
                <a:latin typeface="MingLiU"/>
                <a:ea typeface="MingLiU"/>
              </a:rPr>
              <a:t>税服务      </a:t>
            </a:r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财税产品      自助服务</a:t>
            </a:r>
          </a:p>
        </p:txBody>
      </p:sp>
      <p:sp>
        <p:nvSpPr>
          <p:cNvPr id="8" name=""/>
          <p:cNvSpPr/>
          <p:nvPr/>
        </p:nvSpPr>
        <p:spPr>
          <a:xfrm>
            <a:off x="4512564" y="2391156"/>
            <a:ext cx="699516" cy="3337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70"/>
              </a:spcAft>
            </a:pPr>
            <a:r>
              <a:rPr lang="zh-TW" u="sng" sz="600">
                <a:solidFill>
                  <a:srgbClr val="1613BC"/>
                </a:solidFill>
                <a:latin typeface="MingLiU"/>
                <a:ea typeface="MingLiU"/>
              </a:rPr>
              <a:t>留言反愣</a:t>
            </a:r>
          </a:p>
          <a:p>
            <a:pPr indent="0"/>
            <a:r>
              <a:rPr lang="zh-TW" sz="600">
                <a:latin typeface="MingLiU"/>
                <a:ea typeface="MingLiU"/>
              </a:rPr>
              <a:t>您有以下未读消息:</a:t>
            </a:r>
          </a:p>
        </p:txBody>
      </p:sp>
      <p:sp>
        <p:nvSpPr>
          <p:cNvPr id="9" name=""/>
          <p:cNvSpPr/>
          <p:nvPr/>
        </p:nvSpPr>
        <p:spPr>
          <a:xfrm>
            <a:off x="818388" y="3200400"/>
            <a:ext cx="3319272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新财力    法规查询   财</a:t>
            </a:r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税问答   </a:t>
            </a:r>
            <a:r>
              <a:rPr lang="zh-TW" sz="750">
                <a:latin typeface="MingLiU"/>
                <a:ea typeface="MingLiU"/>
              </a:rPr>
              <a:t>财</a:t>
            </a:r>
            <a:r>
              <a:rPr lang="zh-CN" sz="750">
                <a:latin typeface="MingLiU"/>
                <a:ea typeface="MingLiU"/>
              </a:rPr>
              <a:t>跚鲜事   </a:t>
            </a:r>
            <a:r>
              <a:rPr lang="zh-TW" sz="750">
                <a:latin typeface="MingLiU"/>
                <a:ea typeface="MingLiU"/>
              </a:rPr>
              <a:t>常用工具</a:t>
            </a:r>
          </a:p>
        </p:txBody>
      </p:sp>
      <p:sp>
        <p:nvSpPr>
          <p:cNvPr id="11" name=""/>
          <p:cNvSpPr/>
          <p:nvPr/>
        </p:nvSpPr>
        <p:spPr>
          <a:xfrm>
            <a:off x="772668" y="4114800"/>
            <a:ext cx="379476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190500"/>
            <a:r>
              <a:rPr lang="zh-TW" sz="750">
                <a:latin typeface="MingLiU"/>
                <a:ea typeface="MingLiU"/>
              </a:rPr>
              <a:t>发票查验</a:t>
            </a:r>
          </a:p>
        </p:txBody>
      </p:sp>
      <p:sp>
        <p:nvSpPr>
          <p:cNvPr id="12" name=""/>
          <p:cNvSpPr/>
          <p:nvPr/>
        </p:nvSpPr>
        <p:spPr>
          <a:xfrm>
            <a:off x="772668" y="4613148"/>
            <a:ext cx="4901184" cy="3977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/>
            <a:r>
              <a:rPr lang="en-US" sz="2300">
                <a:solidFill>
                  <a:srgbClr val="3C67A5"/>
                </a:solidFill>
                <a:latin typeface="MingLiU"/>
              </a:rPr>
              <a:t>q</a:t>
            </a:r>
            <a:r>
              <a:rPr lang="zh-TW" baseline="30000" sz="2300">
                <a:solidFill>
                  <a:srgbClr val="3C67A5"/>
                </a:solidFill>
                <a:latin typeface="MingLiU"/>
                <a:ea typeface="MingLiU"/>
              </a:rPr>
              <a:t>10</a:t>
            </a:r>
            <a:r>
              <a:rPr lang="zh-CN" sz="2300">
                <a:solidFill>
                  <a:srgbClr val="4B687B"/>
                </a:solidFill>
                <a:latin typeface="MingLiU"/>
                <a:ea typeface="MingLiU"/>
              </a:rPr>
              <a:t>■醍</a:t>
            </a:r>
          </a:p>
          <a:p>
            <a:pPr marL="2801688" indent="0"/>
            <a:r>
              <a:rPr lang="en-US" b="1" sz="550">
                <a:latin typeface="Arial"/>
              </a:rPr>
              <a:t>ItW</a:t>
            </a:r>
            <a:r>
              <a:rPr lang="zh-TW" sz="600">
                <a:latin typeface="MingLiU"/>
                <a:ea typeface="MingLiU"/>
              </a:rPr>
              <a:t>沃做网络科技有限公司 热线电话:</a:t>
            </a:r>
            <a:r>
              <a:rPr lang="zh-TW" b="1" sz="550">
                <a:latin typeface="Arial"/>
                <a:ea typeface="Arial"/>
              </a:rPr>
              <a:t>95113</a:t>
            </a:r>
          </a:p>
        </p:txBody>
      </p:sp>
      <p:sp>
        <p:nvSpPr>
          <p:cNvPr id="13" name=""/>
          <p:cNvSpPr/>
          <p:nvPr/>
        </p:nvSpPr>
        <p:spPr>
          <a:xfrm>
            <a:off x="4567428" y="3959352"/>
            <a:ext cx="973836" cy="3611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i="1" sz="1600">
                <a:solidFill>
                  <a:srgbClr val="15438C"/>
                </a:solidFill>
                <a:latin typeface="MingLiU"/>
                <a:ea typeface="MingLiU"/>
              </a:rPr>
              <a:t>陽航天信忌</a:t>
            </a:r>
          </a:p>
        </p:txBody>
      </p:sp>
      <p:sp>
        <p:nvSpPr>
          <p:cNvPr id="14" name=""/>
          <p:cNvSpPr/>
          <p:nvPr/>
        </p:nvSpPr>
        <p:spPr>
          <a:xfrm>
            <a:off x="6259068" y="1714500"/>
            <a:ext cx="4425696" cy="31775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marL="3012000"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773"/>
              </a:lnSpc>
              <a:spcAft>
                <a:spcPts val="2450"/>
              </a:spcAft>
            </a:pPr>
            <a:r>
              <a:rPr lang="zh-TW" sz="1000">
                <a:latin typeface="MingLiU"/>
                <a:ea typeface="MingLiU"/>
              </a:rPr>
              <a:t>为全国税人險眇平台提腊嫌眇，包括割瞬和^户端两端。程 序跟随打票机强制髒，用户如果在开票时需要咨询，可直接使用客服平台联 系工作人员，如当前咨询愿燉多需等待，系统自溯叭等待会话队列，如需 其他操作，割可进行远般作、叢通话等，电</a:t>
            </a:r>
            <a:r>
              <a:rPr lang="en-US" sz="1000">
                <a:latin typeface="Arial"/>
              </a:rPr>
              <a:t>W</a:t>
            </a:r>
            <a:r>
              <a:rPr lang="zh-TW" sz="1000">
                <a:latin typeface="MingLiU"/>
                <a:ea typeface="MingLiU"/>
              </a:rPr>
              <a:t>聲税人进行操作。 客服平側已。眇超过</a:t>
            </a:r>
            <a:r>
              <a:rPr lang="zh-TW" sz="1000">
                <a:latin typeface="Arial"/>
                <a:ea typeface="Arial"/>
              </a:rPr>
              <a:t>1800</a:t>
            </a:r>
            <a:r>
              <a:rPr lang="zh-TW" sz="1000">
                <a:latin typeface="MingLiU"/>
                <a:ea typeface="MingLiU"/>
              </a:rPr>
              <a:t>万人全国集中数据管理，集中权限管理.</a:t>
            </a:r>
          </a:p>
          <a:p>
            <a:pPr algn="just"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773"/>
              </a:lnSpc>
              <a:spcAft>
                <a:spcPts val="280"/>
              </a:spcAft>
            </a:pPr>
            <a:r>
              <a:rPr lang="zh-TW" sz="1000">
                <a:latin typeface="MingLiU"/>
                <a:ea typeface="MingLiU"/>
              </a:rPr>
              <a:t>为全国税人価月跡治提腊</a:t>
            </a:r>
            <a:r>
              <a:rPr lang="zh-CN" sz="1000">
                <a:latin typeface="MingLiU"/>
                <a:ea typeface="MingLiU"/>
              </a:rPr>
              <a:t>月瞬和</a:t>
            </a:r>
            <a:r>
              <a:rPr lang="zh-TW" sz="1000">
                <a:latin typeface="MingLiU"/>
                <a:ea typeface="MingLiU"/>
              </a:rPr>
              <a:t>户端；</a:t>
            </a:r>
          </a:p>
          <a:p>
            <a:pPr indent="0"/>
            <a:r>
              <a:rPr lang="zh-TW" sz="1100">
                <a:latin typeface="MingLiU"/>
                <a:ea typeface="MingLiU"/>
              </a:rPr>
              <a:t>踮嘶剛强制菠</a:t>
            </a:r>
          </a:p>
          <a:p>
            <a:pPr indent="0">
              <a:lnSpc>
                <a:spcPts val="1773"/>
              </a:lnSpc>
            </a:pPr>
            <a:r>
              <a:rPr lang="zh-TW" sz="1000">
                <a:latin typeface="MingLiU"/>
                <a:ea typeface="MingLiU"/>
              </a:rPr>
              <a:t>实现系统自动排队、自动等待会话队列、客服会话介入；</a:t>
            </a:r>
          </a:p>
          <a:p>
            <a:pPr indent="0">
              <a:lnSpc>
                <a:spcPts val="1773"/>
              </a:lnSpc>
            </a:pPr>
            <a:r>
              <a:rPr lang="zh-TW" sz="1000">
                <a:latin typeface="MingLiU"/>
                <a:ea typeface="MingLiU"/>
              </a:rPr>
              <a:t>具曲程协助、话功能；</a:t>
            </a:r>
          </a:p>
          <a:p>
            <a:pPr algn="just" indent="0">
              <a:lnSpc>
                <a:spcPts val="1773"/>
              </a:lnSpc>
            </a:pPr>
            <a:r>
              <a:rPr lang="zh-TW" sz="1000">
                <a:latin typeface="MingLiU"/>
                <a:ea typeface="MingLiU"/>
              </a:rPr>
              <a:t>由于人口暮牧很大，保证大并发量使用下的系瞬定性。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1460"/>
            <a:ext cx="946404" cy="94640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89788" y="1417320"/>
            <a:ext cx="5449824" cy="41605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589788" y="2016252"/>
            <a:ext cx="1248156" cy="304495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837176" y="2651760"/>
            <a:ext cx="5577840" cy="79552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8709660" y="5225796"/>
            <a:ext cx="1705356" cy="978408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49908" y="448056"/>
            <a:ext cx="4512564" cy="4434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全国一般纳税人客服平台</a:t>
            </a:r>
          </a:p>
        </p:txBody>
      </p:sp>
      <p:sp>
        <p:nvSpPr>
          <p:cNvPr id="8" name=""/>
          <p:cNvSpPr/>
          <p:nvPr/>
        </p:nvSpPr>
        <p:spPr>
          <a:xfrm>
            <a:off x="704088" y="1879092"/>
            <a:ext cx="1014984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客户 联系人 工作貌</a:t>
            </a:r>
          </a:p>
        </p:txBody>
      </p:sp>
      <p:sp>
        <p:nvSpPr>
          <p:cNvPr id="9" name=""/>
          <p:cNvSpPr/>
          <p:nvPr/>
        </p:nvSpPr>
        <p:spPr>
          <a:xfrm>
            <a:off x="2011680" y="1943100"/>
            <a:ext cx="548640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企业名称：</a:t>
            </a:r>
            <a:r>
              <a:rPr lang="zh-TW" sz="600">
                <a:solidFill>
                  <a:srgbClr val="F96664"/>
                </a:solidFill>
                <a:latin typeface="MingLiU"/>
                <a:ea typeface="MingLiU"/>
              </a:rPr>
              <a:t>小杨</a:t>
            </a:r>
          </a:p>
        </p:txBody>
      </p:sp>
      <p:sp>
        <p:nvSpPr>
          <p:cNvPr id="10" name=""/>
          <p:cNvSpPr/>
          <p:nvPr/>
        </p:nvSpPr>
        <p:spPr>
          <a:xfrm>
            <a:off x="2011680" y="2098548"/>
            <a:ext cx="315468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联系人</a:t>
            </a:r>
          </a:p>
        </p:txBody>
      </p:sp>
      <p:sp>
        <p:nvSpPr>
          <p:cNvPr id="11" name=""/>
          <p:cNvSpPr/>
          <p:nvPr/>
        </p:nvSpPr>
        <p:spPr>
          <a:xfrm>
            <a:off x="2011680" y="2267712"/>
            <a:ext cx="315468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030382"/>
                </a:solidFill>
                <a:latin typeface="MingLiU"/>
                <a:ea typeface="MingLiU"/>
              </a:rPr>
              <a:t>手 机</a:t>
            </a:r>
          </a:p>
        </p:txBody>
      </p:sp>
      <p:sp>
        <p:nvSpPr>
          <p:cNvPr id="12" name=""/>
          <p:cNvSpPr/>
          <p:nvPr/>
        </p:nvSpPr>
        <p:spPr>
          <a:xfrm>
            <a:off x="3675888" y="1943100"/>
            <a:ext cx="1307592" cy="512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税号：</a:t>
            </a:r>
            <a:r>
              <a:rPr lang="zh-TW" b="1" sz="550">
                <a:solidFill>
                  <a:srgbClr val="030382"/>
                </a:solidFill>
                <a:latin typeface="Arial"/>
                <a:ea typeface="Arial"/>
              </a:rPr>
              <a:t>1</a:t>
            </a:r>
            <a:r>
              <a:rPr lang="zh-TW" b="1" sz="550">
                <a:solidFill>
                  <a:srgbClr val="F96664"/>
                </a:solidFill>
                <a:latin typeface="Arial"/>
                <a:ea typeface="Arial"/>
              </a:rPr>
              <a:t>101</a:t>
            </a:r>
            <a:r>
              <a:rPr lang="en-US" b="1" sz="550">
                <a:solidFill>
                  <a:srgbClr val="F96664"/>
                </a:solidFill>
                <a:latin typeface="Arial"/>
              </a:rPr>
              <a:t>01327B1</a:t>
            </a:r>
            <a:r>
              <a:rPr lang="zh-TW" b="1" sz="550">
                <a:solidFill>
                  <a:srgbClr val="F96664"/>
                </a:solidFill>
                <a:latin typeface="Arial"/>
                <a:ea typeface="Arial"/>
              </a:rPr>
              <a:t>4667</a:t>
            </a:r>
          </a:p>
          <a:p>
            <a:pPr indent="0">
              <a:spcAft>
                <a:spcPts val="350"/>
              </a:spcAft>
            </a:pPr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电话：</a:t>
            </a:r>
          </a:p>
          <a:p>
            <a:pPr indent="0"/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地址:</a:t>
            </a:r>
          </a:p>
          <a:p>
            <a:pPr marL="941900" indent="0"/>
            <a:r>
              <a:rPr lang="zh-TW" u="sng" sz="600">
                <a:solidFill>
                  <a:srgbClr val="0000F9"/>
                </a:solidFill>
                <a:latin typeface="MingLiU"/>
                <a:ea typeface="MingLiU"/>
              </a:rPr>
              <a:t>杳看档案</a:t>
            </a:r>
          </a:p>
        </p:txBody>
      </p:sp>
      <p:sp>
        <p:nvSpPr>
          <p:cNvPr id="13" name=""/>
          <p:cNvSpPr/>
          <p:nvPr/>
        </p:nvSpPr>
        <p:spPr>
          <a:xfrm>
            <a:off x="1997964" y="2542032"/>
            <a:ext cx="2642616" cy="292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04800">
              <a:spcAft>
                <a:spcPts val="420"/>
              </a:spcAft>
            </a:pPr>
            <a:r>
              <a:rPr lang="zh-TW" u="sng" sz="600">
                <a:solidFill>
                  <a:srgbClr val="AAA899"/>
                </a:solidFill>
                <a:latin typeface="MingLiU"/>
                <a:ea typeface="MingLiU"/>
              </a:rPr>
              <a:t>接</a:t>
            </a:r>
            <a:r>
              <a:rPr lang="en-US" u="sng" sz="950">
                <a:solidFill>
                  <a:srgbClr val="AAA899"/>
                </a:solidFill>
                <a:latin typeface="Arial"/>
              </a:rPr>
              <a:t>N</a:t>
            </a:r>
            <a:r>
              <a:rPr lang="zh-TW" u="sng" sz="600">
                <a:solidFill>
                  <a:srgbClr val="AAA899"/>
                </a:solidFill>
                <a:latin typeface="MingLiU"/>
                <a:ea typeface="MingLiU"/>
              </a:rPr>
              <a:t>解</a:t>
            </a:r>
            <a:r>
              <a:rPr lang="zh-TW" sz="600">
                <a:solidFill>
                  <a:srgbClr val="AAA899"/>
                </a:solidFill>
                <a:latin typeface="MingLiU"/>
                <a:ea typeface="MingLiU"/>
              </a:rPr>
              <a:t>   </a:t>
            </a:r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月聽供 母或麗    标注</a:t>
            </a:r>
          </a:p>
          <a:p>
            <a:pPr indent="0"/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来自正式用尸</a:t>
            </a:r>
            <a:r>
              <a:rPr lang="en-US" b="1" sz="550">
                <a:solidFill>
                  <a:srgbClr val="030382"/>
                </a:solidFill>
                <a:latin typeface="Arial"/>
              </a:rPr>
              <a:t>t</a:t>
            </a:r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小格】关于</a:t>
            </a:r>
            <a:r>
              <a:rPr lang="en-US" b="1" sz="550">
                <a:solidFill>
                  <a:srgbClr val="030382"/>
                </a:solidFill>
                <a:latin typeface="Arial"/>
              </a:rPr>
              <a:t>r</a:t>
            </a:r>
            <a:r>
              <a:rPr lang="zh-TW" sz="600">
                <a:solidFill>
                  <a:srgbClr val="030382"/>
                </a:solidFill>
                <a:latin typeface="MingLiU"/>
                <a:ea typeface="MingLiU"/>
              </a:rPr>
              <a:t>内部测试】的咨询</a:t>
            </a:r>
          </a:p>
        </p:txBody>
      </p:sp>
      <p:sp>
        <p:nvSpPr>
          <p:cNvPr id="14" name=""/>
          <p:cNvSpPr/>
          <p:nvPr/>
        </p:nvSpPr>
        <p:spPr>
          <a:xfrm>
            <a:off x="1952244" y="2889504"/>
            <a:ext cx="2322576" cy="1078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14300">
              <a:lnSpc>
                <a:spcPct val="110000"/>
              </a:lnSpc>
            </a:pPr>
            <a:r>
              <a:rPr lang="en-US" b="1" sz="550">
                <a:solidFill>
                  <a:srgbClr val="15438C"/>
                </a:solidFill>
                <a:latin typeface="Arial"/>
              </a:rPr>
              <a:t>asdf asdfsf ds</a:t>
            </a:r>
          </a:p>
          <a:p>
            <a:pPr indent="0">
              <a:lnSpc>
                <a:spcPts val="693"/>
              </a:lnSpc>
            </a:pPr>
            <a:r>
              <a:rPr lang="zh-TW" sz="600">
                <a:solidFill>
                  <a:srgbClr val="0000F9"/>
                </a:solidFill>
                <a:latin typeface="MingLiU"/>
                <a:ea typeface="MingLiU"/>
              </a:rPr>
              <a:t>小杨 </a:t>
            </a:r>
            <a:r>
              <a:rPr lang="en-US" b="1" sz="550">
                <a:solidFill>
                  <a:srgbClr val="0000F9"/>
                </a:solidFill>
                <a:latin typeface="Arial"/>
              </a:rPr>
              <a:t>2016-5-9 </a:t>
            </a:r>
            <a:r>
              <a:rPr lang="zh-TW" b="1" sz="550">
                <a:solidFill>
                  <a:srgbClr val="0000F9"/>
                </a:solidFill>
                <a:latin typeface="Arial"/>
                <a:ea typeface="Arial"/>
              </a:rPr>
              <a:t>15:23:09</a:t>
            </a:r>
          </a:p>
          <a:p>
            <a:pPr marL="78300" indent="0">
              <a:lnSpc>
                <a:spcPts val="693"/>
              </a:lnSpc>
            </a:pPr>
            <a:r>
              <a:rPr lang="en-US" b="1" sz="550">
                <a:solidFill>
                  <a:srgbClr val="15438C"/>
                </a:solidFill>
                <a:latin typeface="Arial"/>
              </a:rPr>
              <a:t>CPU</a:t>
            </a:r>
            <a:r>
              <a:rPr lang="en-US" b="1" sz="650">
                <a:solidFill>
                  <a:srgbClr val="15438C"/>
                </a:solidFill>
                <a:latin typeface="SimSun"/>
              </a:rPr>
              <a:t>：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 Intel (R) Pentiujn(R) Dual CPU E2180 © 2. 00GHz 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主板；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Gigabyte Technology Co., Ltd. G31M-S2C 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内存：总共：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3GB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可用</a:t>
            </a:r>
            <a:r>
              <a:rPr lang="en-US" sz="600">
                <a:solidFill>
                  <a:srgbClr val="15438C"/>
                </a:solidFill>
                <a:latin typeface="MingLiU"/>
              </a:rPr>
              <a:t>：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2GB</a:t>
            </a:r>
          </a:p>
          <a:p>
            <a:pPr indent="114300">
              <a:lnSpc>
                <a:spcPts val="693"/>
              </a:lnSpc>
            </a:pP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硬盘：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ST3160815AS 1 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如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GE</a:t>
            </a:r>
          </a:p>
          <a:p>
            <a:pPr indent="114300">
              <a:lnSpc>
                <a:spcPts val="693"/>
              </a:lnSpc>
            </a:pP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史卡：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Intel(R) G33/G31 Express Chipset Family</a:t>
            </a:r>
          </a:p>
          <a:p>
            <a:pPr indent="114300">
              <a:lnSpc>
                <a:spcPts val="693"/>
              </a:lnSpc>
            </a:pP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声卡： 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Realtek High Definition Audio</a:t>
            </a:r>
          </a:p>
          <a:p>
            <a:pPr indent="114300">
              <a:lnSpc>
                <a:spcPts val="693"/>
              </a:lnSpc>
            </a:pP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网卡：</a:t>
            </a:r>
          </a:p>
          <a:p>
            <a:pPr marL="78300" indent="0">
              <a:lnSpc>
                <a:spcPts val="693"/>
              </a:lnSpc>
            </a:pPr>
            <a:r>
              <a:rPr lang="en-US" b="1" sz="550">
                <a:solidFill>
                  <a:srgbClr val="15438C"/>
                </a:solidFill>
                <a:latin typeface="Arial"/>
              </a:rPr>
              <a:t>Realtek PCIe FE Family Controller </a:t>
            </a:r>
            <a:r>
              <a:rPr lang="zh-TW" sz="600">
                <a:solidFill>
                  <a:srgbClr val="15438C"/>
                </a:solidFill>
                <a:latin typeface="MingLiU"/>
                <a:ea typeface="MingLiU"/>
              </a:rPr>
              <a:t>操作系统；</a:t>
            </a:r>
            <a:r>
              <a:rPr lang="en-US" b="1" sz="550">
                <a:solidFill>
                  <a:srgbClr val="15438C"/>
                </a:solidFill>
                <a:latin typeface="Arial"/>
              </a:rPr>
              <a:t>Microsoft Windows XP Professional </a:t>
            </a:r>
            <a:r>
              <a:rPr lang="zh-TW" sz="600">
                <a:latin typeface="MingLiU"/>
                <a:ea typeface="MingLiU"/>
              </a:rPr>
              <a:t>-----------以上是历史消息-----------</a:t>
            </a:r>
          </a:p>
        </p:txBody>
      </p:sp>
      <p:sp>
        <p:nvSpPr>
          <p:cNvPr id="15" name=""/>
          <p:cNvSpPr/>
          <p:nvPr/>
        </p:nvSpPr>
        <p:spPr>
          <a:xfrm>
            <a:off x="1965960" y="4050792"/>
            <a:ext cx="2720340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爲的皆</a:t>
            </a:r>
            <a:r>
              <a:rPr lang="zh-TW" sz="600">
                <a:latin typeface="MingLiU"/>
                <a:ea typeface="MingLiU"/>
              </a:rPr>
              <a:t>，逾</a:t>
            </a:r>
            <a:r>
              <a:rPr lang="zh-TW" b="1" sz="550">
                <a:solidFill>
                  <a:srgbClr val="0DA3DA"/>
                </a:solidFill>
                <a:latin typeface="Arial"/>
                <a:ea typeface="Arial"/>
              </a:rPr>
              <a:t>9 </a:t>
            </a:r>
            <a:r>
              <a:rPr lang="en-US" i="1" sz="650">
                <a:solidFill>
                  <a:srgbClr val="3B8BCA"/>
                </a:solidFill>
                <a:latin typeface="Arial"/>
              </a:rPr>
              <a:t>A</a:t>
            </a:r>
            <a:r>
              <a:rPr lang="en-US" b="1" sz="550">
                <a:solidFill>
                  <a:srgbClr val="3B8BCA"/>
                </a:solidFill>
                <a:latin typeface="Arial"/>
              </a:rPr>
              <a:t> </a:t>
            </a:r>
            <a:r>
              <a:rPr lang="en-US" b="1" sz="550">
                <a:solidFill>
                  <a:srgbClr val="F1AA3A"/>
                </a:solidFill>
                <a:latin typeface="Arial"/>
              </a:rPr>
              <a:t>la </a:t>
            </a:r>
            <a:r>
              <a:rPr lang="en-US" b="1" sz="550">
                <a:latin typeface="Arial"/>
              </a:rPr>
              <a:t>H </a:t>
            </a:r>
            <a:r>
              <a:rPr lang="zh-TW" sz="600">
                <a:solidFill>
                  <a:srgbClr val="007272"/>
                </a:solidFill>
                <a:latin typeface="MingLiU"/>
                <a:ea typeface="MingLiU"/>
              </a:rPr>
              <a:t>圖</a:t>
            </a:r>
            <a:r>
              <a:rPr lang="zh-TW" sz="600">
                <a:latin typeface="MingLiU"/>
                <a:ea typeface="MingLiU"/>
              </a:rPr>
              <a:t>记录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，，弟霸</a:t>
            </a:r>
          </a:p>
        </p:txBody>
      </p:sp>
      <p:sp>
        <p:nvSpPr>
          <p:cNvPr id="16" name=""/>
          <p:cNvSpPr/>
          <p:nvPr/>
        </p:nvSpPr>
        <p:spPr>
          <a:xfrm>
            <a:off x="5024628" y="2542032"/>
            <a:ext cx="370332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50">
                <a:solidFill>
                  <a:srgbClr val="0DA3DA"/>
                </a:solidFill>
                <a:latin typeface="MingLiU"/>
                <a:ea typeface="MingLiU"/>
              </a:rPr>
              <a:t>绡束噂</a:t>
            </a:r>
          </a:p>
        </p:txBody>
      </p:sp>
      <p:sp>
        <p:nvSpPr>
          <p:cNvPr id="17" name=""/>
          <p:cNvSpPr/>
          <p:nvPr/>
        </p:nvSpPr>
        <p:spPr>
          <a:xfrm>
            <a:off x="4928616" y="3474720"/>
            <a:ext cx="1883664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i＞</a:t>
            </a:r>
            <a:r>
              <a:rPr lang="zh-TW" sz="600">
                <a:latin typeface="MingLiU"/>
                <a:ea typeface="MingLiU"/>
              </a:rPr>
              <a:t>对话接入成功，您可以向客服人员进行咨询了</a:t>
            </a:r>
          </a:p>
        </p:txBody>
      </p:sp>
      <p:sp>
        <p:nvSpPr>
          <p:cNvPr id="18" name=""/>
          <p:cNvSpPr/>
          <p:nvPr/>
        </p:nvSpPr>
        <p:spPr>
          <a:xfrm>
            <a:off x="9180576" y="3511296"/>
            <a:ext cx="37947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u="sng" sz="650">
                <a:solidFill>
                  <a:srgbClr val="1613BC"/>
                </a:solidFill>
                <a:latin typeface="MingLiU"/>
                <a:ea typeface="MingLiU"/>
              </a:rPr>
              <a:t>留言反憤</a:t>
            </a:r>
          </a:p>
        </p:txBody>
      </p:sp>
      <p:sp>
        <p:nvSpPr>
          <p:cNvPr id="19" name=""/>
          <p:cNvSpPr/>
          <p:nvPr/>
        </p:nvSpPr>
        <p:spPr>
          <a:xfrm>
            <a:off x="9185148" y="3762756"/>
            <a:ext cx="745236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latin typeface="MingLiU"/>
                <a:ea typeface="MingLiU"/>
              </a:rPr>
              <a:t>您有以下未读消息:</a:t>
            </a:r>
          </a:p>
        </p:txBody>
      </p:sp>
      <p:sp>
        <p:nvSpPr>
          <p:cNvPr id="20" name=""/>
          <p:cNvSpPr/>
          <p:nvPr/>
        </p:nvSpPr>
        <p:spPr>
          <a:xfrm>
            <a:off x="9171432" y="5010912"/>
            <a:ext cx="63093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i="1" sz="650">
                <a:solidFill>
                  <a:srgbClr val="3C67A5"/>
                </a:solidFill>
                <a:latin typeface="Arial"/>
              </a:rPr>
              <a:t>Aisino</a:t>
            </a:r>
            <a:r>
              <a:rPr lang="zh-TW" i="1" sz="600">
                <a:solidFill>
                  <a:srgbClr val="819CAD"/>
                </a:solidFill>
                <a:latin typeface="MingLiU"/>
                <a:ea typeface="MingLiU"/>
              </a:rPr>
              <a:t>倾务平</a:t>
            </a:r>
            <a:r>
              <a:rPr lang="en-US" i="1" sz="650">
                <a:solidFill>
                  <a:srgbClr val="819CAD"/>
                </a:solidFill>
                <a:latin typeface="Arial"/>
              </a:rPr>
              <a:t>ts</a:t>
            </a:r>
          </a:p>
        </p:txBody>
      </p:sp>
      <p:sp>
        <p:nvSpPr>
          <p:cNvPr id="21" name=""/>
          <p:cNvSpPr/>
          <p:nvPr/>
        </p:nvSpPr>
        <p:spPr>
          <a:xfrm>
            <a:off x="4905756" y="5257800"/>
            <a:ext cx="2029968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550">
                <a:solidFill>
                  <a:srgbClr val="4DB264"/>
                </a:solidFill>
                <a:latin typeface="Arial"/>
              </a:rPr>
              <a:t>A(© </a:t>
            </a:r>
            <a:r>
              <a:rPr lang="zh-TW" sz="600">
                <a:solidFill>
                  <a:srgbClr val="4DB264"/>
                </a:solidFill>
                <a:latin typeface="MingLiU"/>
                <a:ea typeface="MingLiU"/>
              </a:rPr>
              <a:t>通</a:t>
            </a:r>
            <a:r>
              <a:rPr lang="zh-TW" sz="650">
                <a:solidFill>
                  <a:srgbClr val="4DB264"/>
                </a:solidFill>
                <a:latin typeface="Times New Roman"/>
                <a:ea typeface="Times New Roman"/>
              </a:rPr>
              <a:t>❽</a:t>
            </a:r>
            <a:r>
              <a:rPr lang="zh-TW" sz="600">
                <a:solidFill>
                  <a:srgbClr val="4DB264"/>
                </a:solidFill>
                <a:latin typeface="MingLiU"/>
                <a:ea typeface="MingLiU"/>
              </a:rPr>
              <a:t>曾</a:t>
            </a:r>
            <a:r>
              <a:rPr lang="zh-TW" sz="600">
                <a:latin typeface="MingLiU"/>
                <a:ea typeface="MingLiU"/>
              </a:rPr>
              <a:t>记录 </a:t>
            </a:r>
            <a:r>
              <a:rPr lang="zh-CN" sz="650">
                <a:solidFill>
                  <a:srgbClr val="3B8BCA"/>
                </a:solidFill>
                <a:latin typeface="Times New Roman"/>
                <a:ea typeface="Times New Roman"/>
              </a:rPr>
              <a:t>♦</a:t>
            </a:r>
            <a:r>
              <a:rPr lang="zh-CN" sz="600">
                <a:solidFill>
                  <a:srgbClr val="3B8BCA"/>
                </a:solidFill>
                <a:latin typeface="MingLiU"/>
                <a:ea typeface="MingLiU"/>
              </a:rPr>
              <a:t>咯</a:t>
            </a:r>
            <a:r>
              <a:rPr lang="zh-TW" sz="600">
                <a:latin typeface="MingLiU"/>
                <a:ea typeface="MingLiU"/>
              </a:rPr>
              <a:t>远程协助</a:t>
            </a:r>
          </a:p>
        </p:txBody>
      </p:sp>
      <p:sp>
        <p:nvSpPr>
          <p:cNvPr id="22" name=""/>
          <p:cNvSpPr/>
          <p:nvPr/>
        </p:nvSpPr>
        <p:spPr>
          <a:xfrm>
            <a:off x="7982712" y="6057900"/>
            <a:ext cx="278892" cy="114300"/>
          </a:xfrm>
          <a:prstGeom prst="rect">
            <a:avLst/>
          </a:prstGeom>
          <a:solidFill>
            <a:srgbClr val="2398D5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关闭</a:t>
            </a:r>
            <a:r>
              <a:rPr lang="en-US" b="1" sz="550">
                <a:solidFill>
                  <a:srgbClr val="8ACCEF"/>
                </a:solidFill>
                <a:latin typeface="Arial"/>
              </a:rPr>
              <a:t>(C)</a:t>
            </a:r>
          </a:p>
        </p:txBody>
      </p:sp>
      <p:sp>
        <p:nvSpPr>
          <p:cNvPr id="23" name=""/>
          <p:cNvSpPr/>
          <p:nvPr/>
        </p:nvSpPr>
        <p:spPr>
          <a:xfrm>
            <a:off x="8485632" y="6057900"/>
            <a:ext cx="274320" cy="114300"/>
          </a:xfrm>
          <a:prstGeom prst="rect">
            <a:avLst/>
          </a:prstGeom>
          <a:solidFill>
            <a:srgbClr val="2298D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发谨</a:t>
            </a:r>
            <a:r>
              <a:rPr lang="en-US" b="1" sz="550">
                <a:solidFill>
                  <a:srgbClr val="B7E5F5"/>
                </a:solidFill>
                <a:latin typeface="Arial"/>
              </a:rPr>
              <a:t>(S)</a:t>
            </a:r>
          </a:p>
        </p:txBody>
      </p:sp>
      <p:sp>
        <p:nvSpPr>
          <p:cNvPr id="24" name=""/>
          <p:cNvSpPr/>
          <p:nvPr/>
        </p:nvSpPr>
        <p:spPr>
          <a:xfrm>
            <a:off x="4892040" y="3726180"/>
            <a:ext cx="2025396" cy="201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b="1" sz="550">
                <a:solidFill>
                  <a:srgbClr val="3C67A5"/>
                </a:solidFill>
                <a:latin typeface="Arial"/>
              </a:rPr>
              <a:t>hxylOl 2018-05-28 </a:t>
            </a:r>
            <a:r>
              <a:rPr lang="zh-TW" b="1" sz="550">
                <a:solidFill>
                  <a:srgbClr val="3C67A5"/>
                </a:solidFill>
                <a:latin typeface="Arial"/>
                <a:ea typeface="Arial"/>
              </a:rPr>
              <a:t>16:23:33</a:t>
            </a:r>
          </a:p>
          <a:p>
            <a:pPr algn="just" indent="127000"/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您好，</a:t>
            </a:r>
            <a:r>
              <a:rPr lang="en-US" b="1" sz="550">
                <a:solidFill>
                  <a:srgbClr val="4B687B"/>
                </a:solidFill>
                <a:latin typeface="Arial"/>
              </a:rPr>
              <a:t>hxylOl</a:t>
            </a:r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为您提供</a:t>
            </a:r>
            <a:r>
              <a:rPr lang="zh-CN" sz="600">
                <a:solidFill>
                  <a:srgbClr val="4B687B"/>
                </a:solidFill>
                <a:latin typeface="MingLiU"/>
                <a:ea typeface="MingLiU"/>
              </a:rPr>
              <a:t>［内部</a:t>
            </a:r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测试】的在线咨询服务</a:t>
            </a:r>
          </a:p>
        </p:txBody>
      </p:sp>
      <p:sp>
        <p:nvSpPr>
          <p:cNvPr id="25" name=""/>
          <p:cNvSpPr/>
          <p:nvPr/>
        </p:nvSpPr>
        <p:spPr>
          <a:xfrm>
            <a:off x="8202168" y="6245352"/>
            <a:ext cx="2157984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latin typeface="Arial"/>
                <a:ea typeface="Arial"/>
              </a:rPr>
              <a:t>11^</a:t>
            </a:r>
            <a:r>
              <a:rPr lang="zh-TW" sz="600">
                <a:latin typeface="MingLiU"/>
                <a:ea typeface="MingLiU"/>
              </a:rPr>
              <a:t>折沃路网络科技有限公司 松电话:</a:t>
            </a:r>
            <a:r>
              <a:rPr lang="zh-TW" b="1" sz="550">
                <a:latin typeface="Arial"/>
                <a:ea typeface="Arial"/>
              </a:rPr>
              <a:t>95113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474208" y="3514344"/>
            <a:ext cx="1237488" cy="1362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5760"/>
              </a:lnSpc>
            </a:pPr>
            <a:r>
              <a:rPr lang="zh-TW" sz="4800">
                <a:latin typeface="MingLiU"/>
                <a:ea typeface="MingLiU"/>
              </a:rPr>
              <a:t>政府 机关</a:t>
            </a:r>
          </a:p>
        </p:txBody>
      </p:sp>
      <p:sp>
        <p:nvSpPr>
          <p:cNvPr id="3" name=""/>
          <p:cNvSpPr/>
          <p:nvPr/>
        </p:nvSpPr>
        <p:spPr>
          <a:xfrm>
            <a:off x="3773424" y="5760720"/>
            <a:ext cx="4764024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500">
                <a:latin typeface="MingLiU"/>
                <a:ea typeface="MingLiU"/>
              </a:rPr>
              <a:t>"个人工作台"实现高效办公方式，加速信创环境发展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06424" y="3105912"/>
            <a:ext cx="237744" cy="23774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432048" y="2017776"/>
            <a:ext cx="362712" cy="36880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2761488" y="2020824"/>
            <a:ext cx="356616" cy="36271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099560" y="2020824"/>
            <a:ext cx="362712" cy="36576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4770120" y="2020824"/>
            <a:ext cx="356616" cy="36271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932688" y="1575816"/>
            <a:ext cx="344424" cy="49682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2703576" y="2432304"/>
            <a:ext cx="3468624" cy="950976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1048512" y="3974592"/>
            <a:ext cx="2545080" cy="1011936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3904488" y="3813048"/>
            <a:ext cx="259080" cy="112776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PictId9"/>
          <a:stretch>
            <a:fillRect/>
          </a:stretch>
        </p:blipFill>
        <p:spPr>
          <a:xfrm>
            <a:off x="3593592" y="3941064"/>
            <a:ext cx="710184" cy="188976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PictId10"/>
          <a:stretch>
            <a:fillRect/>
          </a:stretch>
        </p:blipFill>
        <p:spPr>
          <a:xfrm>
            <a:off x="4498848" y="3791712"/>
            <a:ext cx="381000" cy="304800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PictId11"/>
          <a:stretch>
            <a:fillRect/>
          </a:stretch>
        </p:blipFill>
        <p:spPr>
          <a:xfrm>
            <a:off x="5507736" y="3697224"/>
            <a:ext cx="326136" cy="527304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PictId12"/>
          <a:stretch>
            <a:fillRect/>
          </a:stretch>
        </p:blipFill>
        <p:spPr>
          <a:xfrm>
            <a:off x="1789176" y="5779008"/>
            <a:ext cx="179832" cy="198120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PictId13"/>
          <a:stretch>
            <a:fillRect/>
          </a:stretch>
        </p:blipFill>
        <p:spPr>
          <a:xfrm>
            <a:off x="2307336" y="5779008"/>
            <a:ext cx="225552" cy="19812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PictId14"/>
          <a:stretch>
            <a:fillRect/>
          </a:stretch>
        </p:blipFill>
        <p:spPr>
          <a:xfrm>
            <a:off x="3962400" y="5800344"/>
            <a:ext cx="170688" cy="158496"/>
          </a:xfrm>
          <a:prstGeom prst="rect">
            <a:avLst/>
          </a:prstGeom>
        </p:spPr>
      </p:pic>
      <p:sp>
        <p:nvSpPr>
          <p:cNvPr id="17" name=""/>
          <p:cNvSpPr/>
          <p:nvPr/>
        </p:nvSpPr>
        <p:spPr>
          <a:xfrm>
            <a:off x="399288" y="240792"/>
            <a:ext cx="2810256" cy="963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cap="small" sz="5800">
                <a:solidFill>
                  <a:srgbClr val="01A79D"/>
                </a:solidFill>
                <a:latin typeface="Arial"/>
              </a:rPr>
              <a:t>Fog］</a:t>
            </a:r>
            <a:r>
              <a:rPr lang="zh-TW" sz="3200">
                <a:latin typeface="MingLiU"/>
                <a:ea typeface="MingLiU"/>
              </a:rPr>
              <a:t>河南省委</a:t>
            </a:r>
          </a:p>
        </p:txBody>
      </p:sp>
      <p:sp>
        <p:nvSpPr>
          <p:cNvPr id="18" name=""/>
          <p:cNvSpPr/>
          <p:nvPr/>
        </p:nvSpPr>
        <p:spPr>
          <a:xfrm>
            <a:off x="457200" y="3435096"/>
            <a:ext cx="402336" cy="179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400">
                <a:latin typeface="MingLiU"/>
                <a:ea typeface="MingLiU"/>
              </a:rPr>
              <a:t>河南</a:t>
            </a:r>
            <a:r>
              <a:rPr lang="en-US" b="1" sz="400">
                <a:latin typeface="Arial"/>
              </a:rPr>
              <a:t>*4</a:t>
            </a:r>
            <a:r>
              <a:rPr lang="zh-TW" sz="400">
                <a:latin typeface="MingLiU"/>
                <a:ea typeface="MingLiU"/>
              </a:rPr>
              <a:t>.子政勞内网</a:t>
            </a:r>
          </a:p>
          <a:p>
            <a:pPr algn="just" indent="0">
              <a:lnSpc>
                <a:spcPct val="96000"/>
              </a:lnSpc>
            </a:pPr>
            <a:r>
              <a:rPr lang="en-US" i="1" sz="650">
                <a:latin typeface="Arial"/>
              </a:rPr>
              <a:t>&lt;■ </a:t>
            </a:r>
            <a:r>
              <a:rPr lang="zh-TW" i="1" sz="650">
                <a:latin typeface="Arial"/>
                <a:ea typeface="Arial"/>
              </a:rPr>
              <a:t>4</a:t>
            </a:r>
            <a:r>
              <a:rPr lang="zh-TW" sz="650">
                <a:latin typeface="Arial"/>
                <a:ea typeface="Arial"/>
              </a:rPr>
              <a:t> </a:t>
            </a:r>
            <a:r>
              <a:rPr lang="en-US" sz="650">
                <a:latin typeface="Arial"/>
              </a:rPr>
              <a:t>wv ha.cp</a:t>
            </a:r>
          </a:p>
        </p:txBody>
      </p:sp>
      <p:sp>
        <p:nvSpPr>
          <p:cNvPr id="19" name=""/>
          <p:cNvSpPr/>
          <p:nvPr/>
        </p:nvSpPr>
        <p:spPr>
          <a:xfrm>
            <a:off x="5440680" y="2023872"/>
            <a:ext cx="347472" cy="353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2800">
                <a:solidFill>
                  <a:srgbClr val="F96664"/>
                </a:solidFill>
                <a:latin typeface="Arial"/>
                <a:ea typeface="Arial"/>
              </a:rPr>
              <a:t>(0</a:t>
            </a:r>
          </a:p>
        </p:txBody>
      </p:sp>
      <p:sp>
        <p:nvSpPr>
          <p:cNvPr id="20" name=""/>
          <p:cNvSpPr/>
          <p:nvPr/>
        </p:nvSpPr>
        <p:spPr>
          <a:xfrm>
            <a:off x="3663696" y="3526536"/>
            <a:ext cx="304800" cy="88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u="sng" sz="600">
                <a:latin typeface="Arial"/>
              </a:rPr>
              <a:t>c</a:t>
            </a:r>
            <a:r>
              <a:rPr lang="en-US" sz="600">
                <a:latin typeface="Arial"/>
              </a:rPr>
              <a:t> o</a:t>
            </a:r>
            <a:r>
              <a:rPr lang="en-US" baseline="-25000" sz="600">
                <a:latin typeface="Arial"/>
              </a:rPr>
              <a:t>L</a:t>
            </a:r>
            <a:r>
              <a:rPr lang="en-US" sz="600">
                <a:latin typeface="Arial"/>
              </a:rPr>
              <a:t>«s_</a:t>
            </a:r>
          </a:p>
        </p:txBody>
      </p:sp>
      <p:sp>
        <p:nvSpPr>
          <p:cNvPr id="21" name=""/>
          <p:cNvSpPr/>
          <p:nvPr/>
        </p:nvSpPr>
        <p:spPr>
          <a:xfrm>
            <a:off x="6086856" y="1310640"/>
            <a:ext cx="91440" cy="82296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FFFFFF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22" name=""/>
          <p:cNvSpPr/>
          <p:nvPr/>
        </p:nvSpPr>
        <p:spPr>
          <a:xfrm>
            <a:off x="905256" y="1350264"/>
            <a:ext cx="1359408" cy="134112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FFFFFF"/>
                </a:solidFill>
                <a:latin typeface="MingLiU"/>
                <a:ea typeface="MingLiU"/>
              </a:rPr>
              <a:t>省电子政务内网综合通信平台</a:t>
            </a:r>
          </a:p>
        </p:txBody>
      </p:sp>
      <p:sp>
        <p:nvSpPr>
          <p:cNvPr id="23" name=""/>
          <p:cNvSpPr/>
          <p:nvPr/>
        </p:nvSpPr>
        <p:spPr>
          <a:xfrm>
            <a:off x="2523744" y="1362456"/>
            <a:ext cx="707136" cy="124968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罪</a:t>
            </a:r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综合办公桌面</a:t>
            </a:r>
          </a:p>
        </p:txBody>
      </p:sp>
      <p:sp>
        <p:nvSpPr>
          <p:cNvPr id="24" name=""/>
          <p:cNvSpPr/>
          <p:nvPr/>
        </p:nvSpPr>
        <p:spPr>
          <a:xfrm>
            <a:off x="1292352" y="1584960"/>
            <a:ext cx="432816" cy="301752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140"/>
              </a:spcAft>
            </a:pPr>
            <a:r>
              <a:rPr lang="zh-TW" sz="400">
                <a:solidFill>
                  <a:srgbClr val="8ACCEF"/>
                </a:solidFill>
                <a:latin typeface="MingLiU"/>
                <a:ea typeface="MingLiU"/>
              </a:rPr>
              <a:t>段</a:t>
            </a:r>
            <a:r>
              <a:rPr lang="en-US" sz="550">
                <a:solidFill>
                  <a:srgbClr val="8ACCEF"/>
                </a:solidFill>
                <a:latin typeface="Arial"/>
              </a:rPr>
              <a:t>RK</a:t>
            </a:r>
            <a:r>
              <a:rPr lang="zh-TW" sz="400">
                <a:solidFill>
                  <a:srgbClr val="8ACCEF"/>
                </a:solidFill>
                <a:latin typeface="MingLiU"/>
                <a:ea typeface="MingLiU"/>
              </a:rPr>
              <a:t>测试）</a:t>
            </a:r>
          </a:p>
          <a:p>
            <a:pPr indent="0">
              <a:spcAft>
                <a:spcPts val="140"/>
              </a:spcAft>
            </a:pPr>
            <a:r>
              <a:rPr lang="zh-TW" sz="400">
                <a:solidFill>
                  <a:srgbClr val="FFFFFF"/>
                </a:solidFill>
                <a:latin typeface="MingLiU"/>
                <a:ea typeface="MingLiU"/>
              </a:rPr>
              <a:t>编辑个人留言信息</a:t>
            </a:r>
          </a:p>
          <a:p>
            <a:pPr indent="0"/>
            <a:r>
              <a:rPr lang="en-US" sz="600">
                <a:solidFill>
                  <a:srgbClr val="FFFFFF"/>
                </a:solidFill>
                <a:latin typeface="Arial"/>
              </a:rPr>
              <a:t>Ed S</a:t>
            </a:r>
          </a:p>
        </p:txBody>
      </p:sp>
      <p:sp>
        <p:nvSpPr>
          <p:cNvPr id="25" name=""/>
          <p:cNvSpPr/>
          <p:nvPr/>
        </p:nvSpPr>
        <p:spPr>
          <a:xfrm>
            <a:off x="2709672" y="1578864"/>
            <a:ext cx="972312" cy="1676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综</a:t>
            </a:r>
            <a:r>
              <a:rPr lang="zh-TW" sz="600">
                <a:latin typeface="MingLiU"/>
                <a:ea typeface="MingLiU"/>
              </a:rPr>
              <a:t>合通信   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办公导航</a:t>
            </a:r>
          </a:p>
        </p:txBody>
      </p:sp>
      <p:sp>
        <p:nvSpPr>
          <p:cNvPr id="26" name=""/>
          <p:cNvSpPr/>
          <p:nvPr/>
        </p:nvSpPr>
        <p:spPr>
          <a:xfrm>
            <a:off x="3916680" y="1600200"/>
            <a:ext cx="2167128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日程安排  我关注的信息 公告和动态  文件和刊物</a:t>
            </a:r>
          </a:p>
        </p:txBody>
      </p:sp>
      <p:sp>
        <p:nvSpPr>
          <p:cNvPr id="28" name=""/>
          <p:cNvSpPr/>
          <p:nvPr/>
        </p:nvSpPr>
        <p:spPr>
          <a:xfrm>
            <a:off x="1463040" y="1965960"/>
            <a:ext cx="1054608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520700"/>
            <a:r>
              <a:rPr lang="zh-TW" sz="850">
                <a:solidFill>
                  <a:srgbClr val="A7B9C4"/>
                </a:solidFill>
                <a:latin typeface="MingLiU"/>
                <a:ea typeface="MingLiU"/>
              </a:rPr>
              <a:t>寒 </a:t>
            </a:r>
            <a:r>
              <a:rPr lang="en-US" sz="850">
                <a:solidFill>
                  <a:srgbClr val="A7B9C4"/>
                </a:solidFill>
                <a:latin typeface="Times New Roman"/>
              </a:rPr>
              <a:t>i </a:t>
            </a:r>
            <a:r>
              <a:rPr lang="zh-TW" sz="850">
                <a:solidFill>
                  <a:srgbClr val="A7B9C4"/>
                </a:solidFill>
                <a:latin typeface="MingLiU"/>
                <a:ea typeface="MingLiU"/>
              </a:rPr>
              <a:t>。</a:t>
            </a:r>
          </a:p>
        </p:txBody>
      </p:sp>
      <p:sp>
        <p:nvSpPr>
          <p:cNvPr id="29" name=""/>
          <p:cNvSpPr/>
          <p:nvPr/>
        </p:nvSpPr>
        <p:spPr>
          <a:xfrm>
            <a:off x="926592" y="2075688"/>
            <a:ext cx="1591056" cy="1002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984"/>
              </a:lnSpc>
              <a:spcAft>
                <a:spcPts val="140"/>
              </a:spcAft>
            </a:pPr>
            <a:r>
              <a:rPr lang="zh-TW" sz="500">
                <a:solidFill>
                  <a:srgbClr val="3B8BCA"/>
                </a:solidFill>
                <a:latin typeface="MingLiU"/>
                <a:ea typeface="MingLiU"/>
              </a:rPr>
              <a:t>联系人 </a:t>
            </a:r>
            <a:r>
              <a:rPr lang="zh-TW" sz="500">
                <a:solidFill>
                  <a:srgbClr val="A7B9C4"/>
                </a:solidFill>
                <a:latin typeface="MingLiU"/>
                <a:ea typeface="MingLiU"/>
              </a:rPr>
              <a:t>工作组 常用联系人最近联系人 </a:t>
            </a:r>
            <a:r>
              <a:rPr lang="zh-TW" sz="600">
                <a:latin typeface="MingLiU"/>
                <a:ea typeface="MingLiU"/>
              </a:rPr>
              <a:t>国家电子政务内网</a:t>
            </a:r>
          </a:p>
          <a:p>
            <a:pPr indent="0">
              <a:spcAft>
                <a:spcPts val="140"/>
              </a:spcAft>
            </a:pPr>
            <a:r>
              <a:rPr lang="en-US" sz="600">
                <a:latin typeface="MingLiU"/>
              </a:rPr>
              <a:t>▼</a:t>
            </a:r>
            <a:r>
              <a:rPr lang="zh-TW" sz="600">
                <a:latin typeface="MingLiU"/>
                <a:ea typeface="MingLiU"/>
              </a:rPr>
              <a:t>河南省电子政务内网</a:t>
            </a:r>
          </a:p>
          <a:p>
            <a:pPr indent="0">
              <a:spcAft>
                <a:spcPts val="140"/>
              </a:spcAft>
            </a:pPr>
            <a:r>
              <a:rPr lang="zh-TW" sz="600">
                <a:latin typeface="MingLiU"/>
                <a:ea typeface="MingLiU"/>
              </a:rPr>
              <a:t>、省委部门机构</a:t>
            </a:r>
          </a:p>
          <a:p>
            <a:pPr indent="127000">
              <a:spcAft>
                <a:spcPts val="140"/>
              </a:spcAft>
            </a:pPr>
            <a:r>
              <a:rPr lang="zh-TW" sz="600">
                <a:latin typeface="MingLiU"/>
                <a:ea typeface="MingLiU"/>
              </a:rPr>
              <a:t>，省纪律检査委员会（省监察厅、省.…</a:t>
            </a:r>
          </a:p>
          <a:p>
            <a:pPr indent="127000">
              <a:spcAft>
                <a:spcPts val="140"/>
              </a:spcAft>
            </a:pP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省委办公厅</a:t>
            </a:r>
          </a:p>
          <a:p>
            <a:pPr indent="152400">
              <a:spcAft>
                <a:spcPts val="140"/>
              </a:spcAft>
            </a:pPr>
            <a:r>
              <a:rPr lang="en-US" sz="600">
                <a:latin typeface="MingLiU"/>
              </a:rPr>
              <a:t>,</a:t>
            </a:r>
            <a:r>
              <a:rPr lang="zh-TW" sz="600">
                <a:latin typeface="MingLiU"/>
                <a:ea typeface="MingLiU"/>
              </a:rPr>
              <a:t>领导同志</a:t>
            </a:r>
          </a:p>
          <a:p>
            <a:pPr indent="152400">
              <a:spcAft>
                <a:spcPts val="140"/>
              </a:spcAft>
            </a:pPr>
            <a:r>
              <a:rPr lang="zh-TW" sz="600">
                <a:solidFill>
                  <a:srgbClr val="785475"/>
                </a:solidFill>
                <a:latin typeface="MingLiU"/>
                <a:ea typeface="MingLiU"/>
              </a:rPr>
              <a:t>，常</a:t>
            </a:r>
            <a:r>
              <a:rPr lang="zh-TW" sz="600">
                <a:latin typeface="MingLiU"/>
                <a:ea typeface="MingLiU"/>
              </a:rPr>
              <a:t>委办</a:t>
            </a:r>
          </a:p>
          <a:p>
            <a:pPr indent="152400"/>
            <a:r>
              <a:rPr lang="zh-TW" sz="600">
                <a:solidFill>
                  <a:srgbClr val="A7B9C4"/>
                </a:solidFill>
                <a:latin typeface="MingLiU"/>
                <a:ea typeface="MingLiU"/>
              </a:rPr>
              <a:t>、</a:t>
            </a:r>
            <a:r>
              <a:rPr lang="zh-TW" sz="600">
                <a:latin typeface="MingLiU"/>
                <a:ea typeface="MingLiU"/>
              </a:rPr>
              <a:t>综合一处</a:t>
            </a:r>
          </a:p>
        </p:txBody>
      </p:sp>
      <p:sp>
        <p:nvSpPr>
          <p:cNvPr id="30" name=""/>
          <p:cNvSpPr/>
          <p:nvPr/>
        </p:nvSpPr>
        <p:spPr>
          <a:xfrm>
            <a:off x="1359408" y="3078480"/>
            <a:ext cx="1158240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419100"/>
            <a:r>
              <a:rPr lang="zh-TW" sz="600">
                <a:latin typeface="MingLiU"/>
                <a:ea typeface="MingLiU"/>
              </a:rPr>
              <a:t>综</a:t>
            </a:r>
            <a:r>
              <a:rPr lang="zh-TW" sz="600">
                <a:solidFill>
                  <a:srgbClr val="785475"/>
                </a:solidFill>
                <a:latin typeface="MingLiU"/>
                <a:ea typeface="MingLiU"/>
              </a:rPr>
              <a:t>合一处</a:t>
            </a:r>
            <a:r>
              <a:rPr lang="zh-TW" sz="600">
                <a:latin typeface="MingLiU"/>
                <a:ea typeface="MingLiU"/>
              </a:rPr>
              <a:t>（公务）</a:t>
            </a:r>
          </a:p>
        </p:txBody>
      </p:sp>
      <p:sp>
        <p:nvSpPr>
          <p:cNvPr id="31" name=""/>
          <p:cNvSpPr/>
          <p:nvPr/>
        </p:nvSpPr>
        <p:spPr>
          <a:xfrm>
            <a:off x="1365504" y="3206496"/>
            <a:ext cx="1152144" cy="82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419100"/>
            <a:r>
              <a:rPr lang="zh-TW" sz="400">
                <a:solidFill>
                  <a:srgbClr val="A7B9C4"/>
                </a:solidFill>
                <a:latin typeface="MingLiU"/>
                <a:ea typeface="MingLiU"/>
              </a:rPr>
              <a:t>【离題</a:t>
            </a:r>
          </a:p>
        </p:txBody>
      </p:sp>
      <p:sp>
        <p:nvSpPr>
          <p:cNvPr id="32" name=""/>
          <p:cNvSpPr/>
          <p:nvPr/>
        </p:nvSpPr>
        <p:spPr>
          <a:xfrm>
            <a:off x="414528" y="3624072"/>
            <a:ext cx="274320" cy="792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00">
                <a:solidFill>
                  <a:srgbClr val="CA844B"/>
                </a:solidFill>
                <a:latin typeface="MingLiU"/>
                <a:ea typeface="MingLiU"/>
              </a:rPr>
              <a:t>闵</a:t>
            </a:r>
            <a:r>
              <a:rPr lang="en-US" sz="400">
                <a:latin typeface="MingLiU"/>
              </a:rPr>
              <a:t>W*</a:t>
            </a:r>
            <a:r>
              <a:rPr lang="zh-TW" sz="400">
                <a:latin typeface="MingLiU"/>
                <a:ea typeface="MingLiU"/>
              </a:rPr>
              <a:t>访何，</a:t>
            </a:r>
          </a:p>
        </p:txBody>
      </p:sp>
      <p:sp>
        <p:nvSpPr>
          <p:cNvPr id="33" name=""/>
          <p:cNvSpPr/>
          <p:nvPr/>
        </p:nvSpPr>
        <p:spPr>
          <a:xfrm>
            <a:off x="1645920" y="3742944"/>
            <a:ext cx="1146048" cy="216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B0232A"/>
                </a:solidFill>
                <a:latin typeface="MingLiU"/>
                <a:ea typeface="MingLiU"/>
              </a:rPr>
              <a:t>河南省电</a:t>
            </a:r>
            <a:r>
              <a:rPr lang="zh-CN" sz="1000">
                <a:solidFill>
                  <a:srgbClr val="B0232A"/>
                </a:solidFill>
                <a:latin typeface="MingLiU"/>
                <a:ea typeface="MingLiU"/>
              </a:rPr>
              <a:t>『政</a:t>
            </a:r>
            <a:r>
              <a:rPr lang="zh-TW" sz="1000">
                <a:solidFill>
                  <a:srgbClr val="B0232A"/>
                </a:solidFill>
                <a:latin typeface="MingLiU"/>
                <a:ea typeface="MingLiU"/>
              </a:rPr>
              <a:t>务内网</a:t>
            </a:r>
          </a:p>
        </p:txBody>
      </p:sp>
      <p:sp>
        <p:nvSpPr>
          <p:cNvPr id="34" name=""/>
          <p:cNvSpPr/>
          <p:nvPr/>
        </p:nvSpPr>
        <p:spPr>
          <a:xfrm>
            <a:off x="3718560" y="4191000"/>
            <a:ext cx="502920" cy="149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i="1" sz="400">
                <a:solidFill>
                  <a:srgbClr val="B0232A"/>
                </a:solidFill>
                <a:latin typeface="MingLiU"/>
                <a:ea typeface="MingLiU"/>
              </a:rPr>
              <a:t>人</a:t>
            </a:r>
          </a:p>
        </p:txBody>
      </p:sp>
      <p:sp>
        <p:nvSpPr>
          <p:cNvPr id="35" name=""/>
          <p:cNvSpPr/>
          <p:nvPr/>
        </p:nvSpPr>
        <p:spPr>
          <a:xfrm>
            <a:off x="3718560" y="4556760"/>
            <a:ext cx="502920" cy="249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500">
                <a:solidFill>
                  <a:srgbClr val="3B8BCA"/>
                </a:solidFill>
                <a:latin typeface="MingLiU"/>
                <a:ea typeface="MingLiU"/>
              </a:rPr>
              <a:t>同方知网</a:t>
            </a:r>
          </a:p>
          <a:p>
            <a:pPr indent="0"/>
            <a:r>
              <a:rPr lang="zh-TW" sz="500">
                <a:solidFill>
                  <a:srgbClr val="B0232A"/>
                </a:solidFill>
                <a:latin typeface="MingLiU"/>
                <a:ea typeface="MingLiU"/>
              </a:rPr>
              <a:t>人大复印赛料</a:t>
            </a:r>
          </a:p>
        </p:txBody>
      </p:sp>
      <p:sp>
        <p:nvSpPr>
          <p:cNvPr id="36" name=""/>
          <p:cNvSpPr/>
          <p:nvPr/>
        </p:nvSpPr>
        <p:spPr>
          <a:xfrm>
            <a:off x="1773936" y="4989576"/>
            <a:ext cx="1027176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i="1" sz="650">
                <a:latin typeface="Arial"/>
              </a:rPr>
              <a:t>9M</a:t>
            </a:r>
            <a:r>
              <a:rPr lang="en-US" sz="400">
                <a:latin typeface="MingLiU"/>
              </a:rPr>
              <a:t>                   </a:t>
            </a:r>
            <a:r>
              <a:rPr lang="zh-TW" sz="400">
                <a:latin typeface="MingLiU"/>
                <a:ea typeface="MingLiU"/>
              </a:rPr>
              <a:t>登闻义版</a:t>
            </a:r>
          </a:p>
        </p:txBody>
      </p:sp>
      <p:sp>
        <p:nvSpPr>
          <p:cNvPr id="37" name=""/>
          <p:cNvSpPr/>
          <p:nvPr/>
        </p:nvSpPr>
        <p:spPr>
          <a:xfrm>
            <a:off x="3480816" y="4989576"/>
            <a:ext cx="207264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00">
                <a:latin typeface="MingLiU"/>
                <a:ea typeface="MingLiU"/>
              </a:rPr>
              <a:t>河</a:t>
            </a:r>
            <a:r>
              <a:rPr lang="en-US" b="1" sz="400">
                <a:latin typeface="Arial"/>
              </a:rPr>
              <a:t>IN</a:t>
            </a:r>
            <a:r>
              <a:rPr lang="zh-TW" sz="400">
                <a:latin typeface="MingLiU"/>
                <a:ea typeface="MingLiU"/>
              </a:rPr>
              <a:t>新雨</a:t>
            </a:r>
          </a:p>
        </p:txBody>
      </p:sp>
      <p:sp>
        <p:nvSpPr>
          <p:cNvPr id="38" name=""/>
          <p:cNvSpPr/>
          <p:nvPr/>
        </p:nvSpPr>
        <p:spPr>
          <a:xfrm>
            <a:off x="1664208" y="5077968"/>
            <a:ext cx="1350264" cy="420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400">
                <a:latin typeface="MingLiU"/>
                <a:ea typeface="MingLiU"/>
              </a:rPr>
              <a:t>全国政协调《?组&amp;樓调“.   </a:t>
            </a:r>
            <a:r>
              <a:rPr lang="en-US" b="1" sz="400">
                <a:latin typeface="Arial"/>
              </a:rPr>
              <a:t>2018-06-12 </a:t>
            </a:r>
            <a:r>
              <a:rPr lang="zh-TW" sz="400">
                <a:latin typeface="MingLiU"/>
                <a:ea typeface="MingLiU"/>
              </a:rPr>
              <a:t>为经济社会发</a:t>
            </a:r>
            <a:r>
              <a:rPr lang="zh-CN" sz="400">
                <a:latin typeface="MingLiU"/>
                <a:ea typeface="MingLiU"/>
              </a:rPr>
              <a:t>暖创</a:t>
            </a:r>
            <a:r>
              <a:rPr lang="zh-TW" sz="400">
                <a:latin typeface="MingLiU"/>
                <a:ea typeface="MingLiU"/>
              </a:rPr>
              <a:t>造安.</a:t>
            </a:r>
          </a:p>
          <a:p>
            <a:pPr algn="just" indent="0"/>
            <a:r>
              <a:rPr lang="zh-TW" sz="400">
                <a:latin typeface="MingLiU"/>
                <a:ea typeface="MingLiU"/>
              </a:rPr>
              <a:t>中央普察</a:t>
            </a:r>
            <a:r>
              <a:rPr lang="zh-TW" b="1" sz="400">
                <a:latin typeface="Arial"/>
                <a:ea typeface="Arial"/>
              </a:rPr>
              <a:t>81</a:t>
            </a:r>
            <a:r>
              <a:rPr lang="zh-TW" sz="400">
                <a:latin typeface="MingLiU"/>
                <a:ea typeface="MingLiU"/>
              </a:rPr>
              <a:t>公吿       </a:t>
            </a:r>
            <a:r>
              <a:rPr lang="en-US" b="1" sz="400">
                <a:latin typeface="Arial"/>
              </a:rPr>
              <a:t>2018-06-12 </a:t>
            </a:r>
            <a:r>
              <a:rPr lang="zh-TW" sz="400">
                <a:latin typeface="MingLiU"/>
                <a:ea typeface="MingLiU"/>
              </a:rPr>
              <a:t>洛阳坚拝■•枠快实"全.</a:t>
            </a:r>
          </a:p>
          <a:p>
            <a:pPr algn="just" indent="0"/>
            <a:r>
              <a:rPr lang="zh-TW" sz="400">
                <a:latin typeface="MingLiU"/>
                <a:ea typeface="MingLiU"/>
              </a:rPr>
              <a:t>省政府就</a:t>
            </a:r>
            <a:r>
              <a:rPr lang="zh-CN" sz="400">
                <a:latin typeface="MingLiU"/>
                <a:ea typeface="MingLiU"/>
              </a:rPr>
              <a:t>河肉衣</a:t>
            </a:r>
            <a:r>
              <a:rPr lang="zh-TW" sz="400">
                <a:latin typeface="MingLiU"/>
                <a:ea typeface="MingLiU"/>
              </a:rPr>
              <a:t>大养聘</a:t>
            </a:r>
            <a:r>
              <a:rPr lang="en-US" sz="400">
                <a:latin typeface="MingLiU"/>
              </a:rPr>
              <a:t>...   </a:t>
            </a:r>
            <a:r>
              <a:rPr lang="en-US" b="1" sz="400">
                <a:latin typeface="Arial"/>
              </a:rPr>
              <a:t>2018-06-12 "S!</a:t>
            </a:r>
            <a:r>
              <a:rPr lang="zh-CN" sz="400">
                <a:latin typeface="MingLiU"/>
                <a:ea typeface="MingLiU"/>
              </a:rPr>
              <a:t>把衬肉</a:t>
            </a:r>
            <a:r>
              <a:rPr lang="zh-TW" sz="400">
                <a:latin typeface="MingLiU"/>
                <a:ea typeface="MingLiU"/>
              </a:rPr>
              <a:t>瓜果的舗蜜.</a:t>
            </a:r>
          </a:p>
          <a:p>
            <a:pPr algn="just" indent="0"/>
            <a:r>
              <a:rPr lang="en-US" b="1" sz="400">
                <a:latin typeface="Arial"/>
              </a:rPr>
              <a:t>iCS'l'S</a:t>
            </a:r>
            <a:r>
              <a:rPr lang="zh-TW" sz="400">
                <a:latin typeface="MingLiU"/>
                <a:ea typeface="MingLiU"/>
              </a:rPr>
              <a:t>更</a:t>
            </a:r>
            <a:r>
              <a:rPr lang="en-US" b="1" sz="400">
                <a:latin typeface="Arial"/>
              </a:rPr>
              <a:t>1U</a:t>
            </a:r>
            <a:r>
              <a:rPr lang="zh-TW" sz="400">
                <a:latin typeface="MingLiU"/>
                <a:ea typeface="MingLiU"/>
              </a:rPr>
              <a:t>出粉的</a:t>
            </a:r>
            <a:r>
              <a:rPr lang="zh-TW" i="1" sz="400">
                <a:latin typeface="MingLiU"/>
                <a:ea typeface="MingLiU"/>
              </a:rPr>
              <a:t>帰…</a:t>
            </a:r>
            <a:r>
              <a:rPr lang="zh-TW" b="1" sz="400">
                <a:latin typeface="Arial"/>
                <a:ea typeface="Arial"/>
              </a:rPr>
              <a:t>   </a:t>
            </a:r>
            <a:r>
              <a:rPr lang="en-US" b="1" sz="400">
                <a:latin typeface="Arial"/>
              </a:rPr>
              <a:t>2018-06-12 </a:t>
            </a:r>
            <a:r>
              <a:rPr lang="zh-TW" sz="400">
                <a:latin typeface="MingLiU"/>
                <a:ea typeface="MingLiU"/>
              </a:rPr>
              <a:t>以競质量党</a:t>
            </a:r>
            <a:r>
              <a:rPr lang="zh-TW" b="1" sz="400">
                <a:latin typeface="Arial"/>
                <a:ea typeface="Arial"/>
              </a:rPr>
              <a:t>1£</a:t>
            </a:r>
            <a:r>
              <a:rPr lang="zh-TW" sz="400">
                <a:latin typeface="MingLiU"/>
                <a:ea typeface="MingLiU"/>
              </a:rPr>
              <a:t>助推髙质.</a:t>
            </a:r>
          </a:p>
          <a:p>
            <a:pPr algn="just" indent="177800"/>
            <a:r>
              <a:rPr lang="zh-TW" sz="400">
                <a:latin typeface="MingLiU"/>
                <a:ea typeface="MingLiU"/>
              </a:rPr>
              <a:t>埋头</a:t>
            </a:r>
            <a:r>
              <a:rPr lang="zh-CN" sz="400">
                <a:latin typeface="MingLiU"/>
                <a:ea typeface="MingLiU"/>
              </a:rPr>
              <a:t>苫下</a:t>
            </a:r>
            <a:r>
              <a:rPr lang="zh-TW" sz="400">
                <a:latin typeface="MingLiU"/>
                <a:ea typeface="MingLiU"/>
              </a:rPr>
              <a:t>万众</a:t>
            </a:r>
            <a:r>
              <a:rPr lang="en-US" sz="400">
                <a:latin typeface="MingLiU"/>
              </a:rPr>
              <a:t>...   </a:t>
            </a:r>
            <a:r>
              <a:rPr lang="en-US" b="1" sz="400">
                <a:latin typeface="Arial"/>
              </a:rPr>
              <a:t>20184）6-12  </a:t>
            </a:r>
            <a:r>
              <a:rPr lang="zh-TW" sz="400">
                <a:latin typeface="MingLiU"/>
                <a:ea typeface="MingLiU"/>
              </a:rPr>
              <a:t>»|««城提</a:t>
            </a:r>
            <a:r>
              <a:rPr lang="en-US" b="1" sz="400">
                <a:latin typeface="Arial"/>
              </a:rPr>
              <a:t>KS</a:t>
            </a:r>
            <a:r>
              <a:rPr lang="zh-TW" sz="400">
                <a:latin typeface="MingLiU"/>
                <a:ea typeface="MingLiU"/>
              </a:rPr>
              <a:t>租多</a:t>
            </a:r>
            <a:r>
              <a:rPr lang="en-US" b="1" sz="400">
                <a:latin typeface="Arial"/>
              </a:rPr>
              <a:t>HIS.</a:t>
            </a:r>
          </a:p>
          <a:p>
            <a:pPr algn="just" indent="0"/>
            <a:r>
              <a:rPr lang="zh-CN" sz="400">
                <a:latin typeface="MingLiU"/>
                <a:ea typeface="MingLiU"/>
              </a:rPr>
              <a:t>『届</a:t>
            </a:r>
            <a:r>
              <a:rPr lang="zh-TW" sz="400">
                <a:latin typeface="MingLiU"/>
                <a:ea typeface="MingLiU"/>
              </a:rPr>
              <a:t>生会见塔吉克斯虬</a:t>
            </a:r>
            <a:r>
              <a:rPr lang="en-US" sz="400">
                <a:latin typeface="MingLiU"/>
              </a:rPr>
              <a:t>..   </a:t>
            </a:r>
            <a:r>
              <a:rPr lang="en-US" b="1" sz="400">
                <a:latin typeface="Arial"/>
              </a:rPr>
              <a:t>2018-06-12  </a:t>
            </a:r>
            <a:r>
              <a:rPr lang="zh-TW" sz="400">
                <a:latin typeface="MingLiU"/>
                <a:ea typeface="MingLiU"/>
              </a:rPr>
              <a:t>分实环境保护改治说任.</a:t>
            </a:r>
          </a:p>
        </p:txBody>
      </p:sp>
      <p:sp>
        <p:nvSpPr>
          <p:cNvPr id="39" name=""/>
          <p:cNvSpPr/>
          <p:nvPr/>
        </p:nvSpPr>
        <p:spPr>
          <a:xfrm>
            <a:off x="3127248" y="5077968"/>
            <a:ext cx="1136904" cy="420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b="1" sz="400">
                <a:latin typeface="Arial"/>
              </a:rPr>
              <a:t>2018-06-12  </a:t>
            </a:r>
            <a:r>
              <a:rPr lang="zh-TW" sz="400">
                <a:latin typeface="MingLiU"/>
                <a:ea typeface="MingLiU"/>
              </a:rPr>
              <a:t>一千亿元支持企业卷燃     </a:t>
            </a:r>
            <a:r>
              <a:rPr lang="en-US" b="1" sz="400">
                <a:latin typeface="Arial"/>
              </a:rPr>
              <a:t>2018-06-12</a:t>
            </a:r>
          </a:p>
          <a:p>
            <a:pPr indent="0"/>
            <a:r>
              <a:rPr lang="zh-TW" b="1" sz="400">
                <a:latin typeface="Arial"/>
                <a:ea typeface="Arial"/>
              </a:rPr>
              <a:t>2018-</a:t>
            </a:r>
            <a:r>
              <a:rPr lang="zh-TW" sz="400">
                <a:latin typeface="MingLiU"/>
                <a:ea typeface="MingLiU"/>
              </a:rPr>
              <a:t>偽-</a:t>
            </a:r>
            <a:r>
              <a:rPr lang="zh-TW" b="1" sz="400">
                <a:latin typeface="Arial"/>
                <a:ea typeface="Arial"/>
              </a:rPr>
              <a:t>12         </a:t>
            </a:r>
            <a:r>
              <a:rPr lang="zh-CN" sz="400">
                <a:latin typeface="MingLiU"/>
                <a:ea typeface="MingLiU"/>
              </a:rPr>
              <a:t>发蛇</a:t>
            </a:r>
            <a:r>
              <a:rPr lang="zh-TW" sz="400">
                <a:latin typeface="MingLiU"/>
                <a:ea typeface="MingLiU"/>
              </a:rPr>
              <a:t>学校阮.一    </a:t>
            </a:r>
            <a:r>
              <a:rPr lang="en-US" b="1" sz="400">
                <a:latin typeface="Arial"/>
              </a:rPr>
              <a:t>2018-06-12</a:t>
            </a:r>
          </a:p>
          <a:p>
            <a:pPr indent="0"/>
            <a:r>
              <a:rPr lang="en-US" b="1" sz="400">
                <a:latin typeface="Arial"/>
              </a:rPr>
              <a:t>2018-06-12  </a:t>
            </a:r>
            <a:r>
              <a:rPr lang="zh-TW" sz="400">
                <a:latin typeface="MingLiU"/>
                <a:ea typeface="MingLiU"/>
              </a:rPr>
              <a:t>肴古城不出户.</a:t>
            </a:r>
            <a:r>
              <a:rPr lang="zh-CN" sz="400">
                <a:latin typeface="MingLiU"/>
                <a:ea typeface="MingLiU"/>
              </a:rPr>
              <a:t>这*</a:t>
            </a:r>
            <a:r>
              <a:rPr lang="zh-TW" sz="400">
                <a:latin typeface="MingLiU"/>
                <a:ea typeface="MingLiU"/>
              </a:rPr>
              <a:t>有</a:t>
            </a:r>
            <a:r>
              <a:rPr lang="en-US" sz="400">
                <a:latin typeface="MingLiU"/>
              </a:rPr>
              <a:t>...   </a:t>
            </a:r>
            <a:r>
              <a:rPr lang="en-US" b="1" sz="400">
                <a:latin typeface="Arial"/>
              </a:rPr>
              <a:t>2018-06-12</a:t>
            </a:r>
          </a:p>
          <a:p>
            <a:pPr indent="0"/>
            <a:r>
              <a:rPr lang="en-US" b="1" sz="400">
                <a:latin typeface="Arial"/>
              </a:rPr>
              <a:t>2018-06-12       </a:t>
            </a:r>
            <a:r>
              <a:rPr lang="zh-TW" sz="400">
                <a:latin typeface="MingLiU"/>
                <a:ea typeface="MingLiU"/>
              </a:rPr>
              <a:t>的-昨日”马今…   </a:t>
            </a:r>
            <a:r>
              <a:rPr lang="en-US" b="1" sz="400">
                <a:latin typeface="Arial"/>
              </a:rPr>
              <a:t>2018-06-12</a:t>
            </a:r>
          </a:p>
          <a:p>
            <a:pPr indent="0"/>
            <a:r>
              <a:rPr lang="en-US" b="1" sz="400">
                <a:latin typeface="Arial"/>
              </a:rPr>
              <a:t>2018-06-12  </a:t>
            </a:r>
            <a:r>
              <a:rPr lang="zh-TW" sz="400">
                <a:latin typeface="MingLiU"/>
                <a:ea typeface="MingLiU"/>
              </a:rPr>
              <a:t>&amp;个新专业供你选择        </a:t>
            </a:r>
            <a:r>
              <a:rPr lang="en-US" b="1" sz="400">
                <a:latin typeface="Arial"/>
              </a:rPr>
              <a:t>2018-06-12</a:t>
            </a:r>
          </a:p>
          <a:p>
            <a:pPr indent="0"/>
            <a:r>
              <a:rPr lang="en-US" b="1" sz="400">
                <a:latin typeface="Arial"/>
              </a:rPr>
              <a:t>2018-06-12                          </a:t>
            </a:r>
            <a:r>
              <a:rPr lang="zh-TW" b="1" sz="400">
                <a:latin typeface="Arial"/>
                <a:ea typeface="Arial"/>
              </a:rPr>
              <a:t>201806-12</a:t>
            </a:r>
          </a:p>
        </p:txBody>
      </p:sp>
      <p:sp>
        <p:nvSpPr>
          <p:cNvPr id="40" name=""/>
          <p:cNvSpPr/>
          <p:nvPr/>
        </p:nvSpPr>
        <p:spPr>
          <a:xfrm>
            <a:off x="2843784" y="5788152"/>
            <a:ext cx="231648" cy="179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400">
                <a:solidFill>
                  <a:srgbClr val="B0232A"/>
                </a:solidFill>
                <a:latin typeface="MingLiU"/>
                <a:ea typeface="MingLiU"/>
              </a:rPr>
              <a:t>冬</a:t>
            </a:r>
          </a:p>
        </p:txBody>
      </p:sp>
      <p:sp>
        <p:nvSpPr>
          <p:cNvPr id="41" name=""/>
          <p:cNvSpPr/>
          <p:nvPr/>
        </p:nvSpPr>
        <p:spPr>
          <a:xfrm>
            <a:off x="1670304" y="5983224"/>
            <a:ext cx="414528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00">
                <a:latin typeface="MingLiU"/>
                <a:ea typeface="MingLiU"/>
              </a:rPr>
              <a:t>舟公厅会议通如系境</a:t>
            </a:r>
          </a:p>
        </p:txBody>
      </p:sp>
      <p:sp>
        <p:nvSpPr>
          <p:cNvPr id="42" name=""/>
          <p:cNvSpPr/>
          <p:nvPr/>
        </p:nvSpPr>
        <p:spPr>
          <a:xfrm>
            <a:off x="2276856" y="5983224"/>
            <a:ext cx="286512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00">
                <a:latin typeface="MingLiU"/>
                <a:ea typeface="MingLiU"/>
              </a:rPr>
              <a:t>值股业务平台</a:t>
            </a:r>
          </a:p>
        </p:txBody>
      </p:sp>
      <p:sp>
        <p:nvSpPr>
          <p:cNvPr id="43" name=""/>
          <p:cNvSpPr/>
          <p:nvPr/>
        </p:nvSpPr>
        <p:spPr>
          <a:xfrm>
            <a:off x="2773680" y="5983224"/>
            <a:ext cx="371856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00">
                <a:latin typeface="MingLiU"/>
                <a:ea typeface="MingLiU"/>
              </a:rPr>
              <a:t>党内法规业务平台</a:t>
            </a:r>
          </a:p>
        </p:txBody>
      </p:sp>
      <p:sp>
        <p:nvSpPr>
          <p:cNvPr id="44" name=""/>
          <p:cNvSpPr/>
          <p:nvPr/>
        </p:nvSpPr>
        <p:spPr>
          <a:xfrm>
            <a:off x="3358896" y="5983224"/>
            <a:ext cx="286512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400">
                <a:latin typeface="Arial"/>
              </a:rPr>
              <a:t>HSX</a:t>
            </a:r>
            <a:r>
              <a:rPr lang="zh-TW" sz="400">
                <a:latin typeface="MingLiU"/>
                <a:ea typeface="MingLiU"/>
              </a:rPr>
              <a:t>作专网</a:t>
            </a:r>
          </a:p>
        </p:txBody>
      </p:sp>
      <p:sp>
        <p:nvSpPr>
          <p:cNvPr id="45" name=""/>
          <p:cNvSpPr/>
          <p:nvPr/>
        </p:nvSpPr>
        <p:spPr>
          <a:xfrm>
            <a:off x="4032504" y="5983224"/>
            <a:ext cx="198120" cy="76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CN" sz="500">
                <a:latin typeface="MingLiU"/>
                <a:ea typeface="MingLiU"/>
              </a:rPr>
              <a:t>理系藐</a:t>
            </a:r>
          </a:p>
        </p:txBody>
      </p:sp>
      <p:sp>
        <p:nvSpPr>
          <p:cNvPr id="46" name=""/>
          <p:cNvSpPr/>
          <p:nvPr/>
        </p:nvSpPr>
        <p:spPr>
          <a:xfrm>
            <a:off x="6367272" y="1426464"/>
            <a:ext cx="4669536" cy="4770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algn="just" indent="0">
              <a:lnSpc>
                <a:spcPts val="1813"/>
              </a:lnSpc>
              <a:spcAft>
                <a:spcPts val="1260"/>
              </a:spcAft>
            </a:pPr>
            <a:r>
              <a:rPr lang="zh-TW" sz="1000">
                <a:latin typeface="MingLiU"/>
                <a:ea typeface="MingLiU"/>
              </a:rPr>
              <a:t>袖省</a:t>
            </a:r>
            <a:r>
              <a:rPr lang="zh-CN" sz="1000">
                <a:latin typeface="MingLiU"/>
                <a:ea typeface="MingLiU"/>
              </a:rPr>
              <a:t>委是峻</a:t>
            </a:r>
            <a:r>
              <a:rPr lang="zh-TW" sz="1000">
                <a:latin typeface="MingLiU"/>
                <a:ea typeface="MingLiU"/>
              </a:rPr>
              <a:t>早</a:t>
            </a:r>
            <a:r>
              <a:rPr lang="en-US" sz="1000">
                <a:latin typeface="MingLiU"/>
              </a:rPr>
              <a:t>T</a:t>
            </a:r>
            <a:r>
              <a:rPr lang="zh-TW" sz="1000">
                <a:latin typeface="MingLiU"/>
                <a:ea typeface="MingLiU"/>
              </a:rPr>
              <a:t>比建设信息妫公的耐单位。</a:t>
            </a:r>
            <a:r>
              <a:rPr lang="en-US" sz="1000">
                <a:latin typeface="Arial"/>
              </a:rPr>
              <a:t>e-Ling|J</a:t>
            </a:r>
            <a:r>
              <a:rPr lang="zh-TW" sz="1000">
                <a:latin typeface="MingLiU"/>
                <a:ea typeface="MingLiU"/>
              </a:rPr>
              <a:t>離的類了信息 系统"平台"的作用，将门户、导航、收发文、新闻公告和沟通等所有办公场景 融合到一起，以</a:t>
            </a:r>
            <a:r>
              <a:rPr lang="zh-CN" sz="1000">
                <a:latin typeface="MingLiU"/>
                <a:ea typeface="MingLiU"/>
              </a:rPr>
              <a:t>“个</a:t>
            </a:r>
            <a:r>
              <a:rPr lang="zh-TW" sz="1000">
                <a:latin typeface="MingLiU"/>
                <a:ea typeface="MingLiU"/>
              </a:rPr>
              <a:t>人工作台"的模式展现给使用者。同时，在安全方面也进行 了考虑，证书登录校验、文件传输安全、信息存储蜂、用户操作日志等蜂手 段也应用在其中。河南省委也是</a:t>
            </a:r>
            <a:r>
              <a:rPr lang="en-US" sz="1000">
                <a:latin typeface="Arial"/>
              </a:rPr>
              <a:t>k</a:t>
            </a:r>
            <a:r>
              <a:rPr lang="zh-TW" sz="1000">
                <a:latin typeface="MingLiU"/>
                <a:ea typeface="MingLiU"/>
              </a:rPr>
              <a:t>做早使用信创环境的政府单位，包括中标麒麟 系统、银河麒麟系统的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客户端已经全面应用于省委各部门。在河南省委建设 完成后，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也协助了河南靛督查办、河南省水利厅、河南鄢保厅等河南省 级单就成了信息妫公的建设。</a:t>
            </a:r>
          </a:p>
          <a:p>
            <a:pPr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搭建胜电子政务内网综合通信平台，包含即时通讯、办公导航、日程安排、公告 动态、文件刊物等功能，功能根据当前用户的角色权限进行划分稣； 支持多种鳗方式，包括账号密码寐，证书鳗；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与文件交螂发送文件时件交龌统进行二次蜂顺保证； 增加颇点播功能，随时观看；</a:t>
            </a:r>
          </a:p>
          <a:p>
            <a:pPr indent="0">
              <a:lnSpc>
                <a:spcPts val="1800"/>
              </a:lnSpc>
              <a:spcAft>
                <a:spcPts val="1470"/>
              </a:spcAft>
            </a:pPr>
            <a:r>
              <a:rPr lang="zh-TW" sz="1000">
                <a:latin typeface="MingLiU"/>
                <a:ea typeface="MingLiU"/>
              </a:rPr>
              <a:t>支持</a:t>
            </a:r>
            <a:r>
              <a:rPr lang="en-US" sz="1000">
                <a:latin typeface="Arial"/>
              </a:rPr>
              <a:t>Windows</a:t>
            </a:r>
            <a:r>
              <a:rPr lang="en-US" sz="1000">
                <a:latin typeface="MingLiU"/>
              </a:rPr>
              <a:t>、</a:t>
            </a:r>
            <a:r>
              <a:rPr lang="zh-TW" sz="1000">
                <a:latin typeface="MingLiU"/>
                <a:ea typeface="MingLiU"/>
              </a:rPr>
              <a:t>中标麒麟、银河麒麟桌面终端的使用。</a:t>
            </a:r>
          </a:p>
          <a:p>
            <a:pPr indent="0"/>
            <a:r>
              <a:rPr lang="zh-TW" sz="3900">
                <a:solidFill>
                  <a:srgbClr val="0DA3DA"/>
                </a:solidFill>
                <a:latin typeface="Arial"/>
                <a:ea typeface="Arial"/>
              </a:rPr>
              <a:t>0 § 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7576" y="259080"/>
            <a:ext cx="926592" cy="92659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7043928" y="2008632"/>
            <a:ext cx="1664208" cy="10668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021080" y="3599688"/>
            <a:ext cx="155448" cy="31089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182624" y="2100072"/>
            <a:ext cx="9238488" cy="2871216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551432" y="451104"/>
            <a:ext cx="1658112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河南省委</a:t>
            </a:r>
          </a:p>
        </p:txBody>
      </p:sp>
      <p:sp>
        <p:nvSpPr>
          <p:cNvPr id="7" name=""/>
          <p:cNvSpPr/>
          <p:nvPr/>
        </p:nvSpPr>
        <p:spPr>
          <a:xfrm>
            <a:off x="3989832" y="451104"/>
            <a:ext cx="1658112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解决方案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189988" y="5193792"/>
            <a:ext cx="576072" cy="56692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083564" y="5198364"/>
            <a:ext cx="576072" cy="55778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305556" y="2418588"/>
            <a:ext cx="562356" cy="53492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189988" y="2418588"/>
            <a:ext cx="576072" cy="53949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3305556" y="5193792"/>
            <a:ext cx="562356" cy="56235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3305556" y="3790188"/>
            <a:ext cx="562356" cy="566928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1083564" y="3790188"/>
            <a:ext cx="576072" cy="57150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2189988" y="3790188"/>
            <a:ext cx="576072" cy="5715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1549908" y="448056"/>
            <a:ext cx="1659636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3200">
                <a:latin typeface="MingLiU"/>
                <a:ea typeface="MingLiU"/>
              </a:rPr>
              <a:t>河南省委</a:t>
            </a:r>
          </a:p>
        </p:txBody>
      </p:sp>
      <p:sp>
        <p:nvSpPr>
          <p:cNvPr id="11" name=""/>
          <p:cNvSpPr/>
          <p:nvPr/>
        </p:nvSpPr>
        <p:spPr>
          <a:xfrm>
            <a:off x="859536" y="1856232"/>
            <a:ext cx="539496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综合通信</a:t>
            </a:r>
          </a:p>
        </p:txBody>
      </p:sp>
      <p:sp>
        <p:nvSpPr>
          <p:cNvPr id="12" name=""/>
          <p:cNvSpPr/>
          <p:nvPr/>
        </p:nvSpPr>
        <p:spPr>
          <a:xfrm>
            <a:off x="2862072" y="1856232"/>
            <a:ext cx="525780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日程安排</a:t>
            </a:r>
          </a:p>
        </p:txBody>
      </p:sp>
      <p:sp>
        <p:nvSpPr>
          <p:cNvPr id="13" name=""/>
          <p:cNvSpPr/>
          <p:nvPr/>
        </p:nvSpPr>
        <p:spPr>
          <a:xfrm>
            <a:off x="3698748" y="1856232"/>
            <a:ext cx="809244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我关注的信息</a:t>
            </a:r>
          </a:p>
        </p:txBody>
      </p:sp>
      <p:sp>
        <p:nvSpPr>
          <p:cNvPr id="14" name=""/>
          <p:cNvSpPr/>
          <p:nvPr/>
        </p:nvSpPr>
        <p:spPr>
          <a:xfrm>
            <a:off x="4750308" y="1856232"/>
            <a:ext cx="676656" cy="15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672711"/>
                </a:solidFill>
                <a:latin typeface="MingLiU"/>
                <a:ea typeface="MingLiU"/>
              </a:rPr>
              <a:t>公告和动态</a:t>
            </a:r>
          </a:p>
        </p:txBody>
      </p:sp>
      <p:sp>
        <p:nvSpPr>
          <p:cNvPr id="15" name=""/>
          <p:cNvSpPr/>
          <p:nvPr/>
        </p:nvSpPr>
        <p:spPr>
          <a:xfrm>
            <a:off x="5875020" y="2057400"/>
            <a:ext cx="534924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综合通信</a:t>
            </a:r>
          </a:p>
        </p:txBody>
      </p:sp>
      <p:sp>
        <p:nvSpPr>
          <p:cNvPr id="16" name=""/>
          <p:cNvSpPr/>
          <p:nvPr/>
        </p:nvSpPr>
        <p:spPr>
          <a:xfrm>
            <a:off x="6844284" y="2057400"/>
            <a:ext cx="539496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1C2934"/>
                </a:solidFill>
                <a:latin typeface="MingLiU"/>
                <a:ea typeface="MingLiU"/>
              </a:rPr>
              <a:t>办公导航</a:t>
            </a:r>
          </a:p>
        </p:txBody>
      </p:sp>
      <p:sp>
        <p:nvSpPr>
          <p:cNvPr id="17" name=""/>
          <p:cNvSpPr/>
          <p:nvPr/>
        </p:nvSpPr>
        <p:spPr>
          <a:xfrm>
            <a:off x="7840980" y="2057400"/>
            <a:ext cx="516636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672711"/>
                </a:solidFill>
                <a:latin typeface="MingLiU"/>
                <a:ea typeface="MingLiU"/>
              </a:rPr>
              <a:t>日</a:t>
            </a:r>
            <a:r>
              <a:rPr lang="zh-TW" sz="900">
                <a:latin typeface="MingLiU"/>
                <a:ea typeface="MingLiU"/>
              </a:rPr>
              <a:t>程安排</a:t>
            </a:r>
          </a:p>
        </p:txBody>
      </p:sp>
      <p:sp>
        <p:nvSpPr>
          <p:cNvPr id="18" name=""/>
          <p:cNvSpPr/>
          <p:nvPr/>
        </p:nvSpPr>
        <p:spPr>
          <a:xfrm>
            <a:off x="8663940" y="2057400"/>
            <a:ext cx="795528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900">
                <a:latin typeface="MingLiU"/>
                <a:ea typeface="MingLiU"/>
              </a:rPr>
              <a:t>我关注的信息</a:t>
            </a:r>
          </a:p>
        </p:txBody>
      </p:sp>
      <p:sp>
        <p:nvSpPr>
          <p:cNvPr id="19" name=""/>
          <p:cNvSpPr/>
          <p:nvPr/>
        </p:nvSpPr>
        <p:spPr>
          <a:xfrm>
            <a:off x="10671048" y="2057400"/>
            <a:ext cx="667512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文件和刊物</a:t>
            </a:r>
          </a:p>
        </p:txBody>
      </p:sp>
      <p:sp>
        <p:nvSpPr>
          <p:cNvPr id="20" name=""/>
          <p:cNvSpPr/>
          <p:nvPr/>
        </p:nvSpPr>
        <p:spPr>
          <a:xfrm>
            <a:off x="996696" y="3081528"/>
            <a:ext cx="7269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综合办公平台</a:t>
            </a:r>
          </a:p>
        </p:txBody>
      </p:sp>
      <p:sp>
        <p:nvSpPr>
          <p:cNvPr id="21" name=""/>
          <p:cNvSpPr/>
          <p:nvPr/>
        </p:nvSpPr>
        <p:spPr>
          <a:xfrm>
            <a:off x="2221992" y="3081528"/>
            <a:ext cx="489204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latin typeface="MingLiU"/>
                <a:ea typeface="MingLiU"/>
              </a:rPr>
              <a:t>厅内通知</a:t>
            </a:r>
          </a:p>
        </p:txBody>
      </p:sp>
      <p:sp>
        <p:nvSpPr>
          <p:cNvPr id="22" name=""/>
          <p:cNvSpPr/>
          <p:nvPr/>
        </p:nvSpPr>
        <p:spPr>
          <a:xfrm>
            <a:off x="3214116" y="3081528"/>
            <a:ext cx="7269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厅内文件收发</a:t>
            </a:r>
          </a:p>
        </p:txBody>
      </p:sp>
      <p:sp>
        <p:nvSpPr>
          <p:cNvPr id="23" name=""/>
          <p:cNvSpPr/>
          <p:nvPr/>
        </p:nvSpPr>
        <p:spPr>
          <a:xfrm>
            <a:off x="4320540" y="3081528"/>
            <a:ext cx="731520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综合事务处理</a:t>
            </a:r>
          </a:p>
        </p:txBody>
      </p:sp>
      <p:sp>
        <p:nvSpPr>
          <p:cNvPr id="24" name=""/>
          <p:cNvSpPr/>
          <p:nvPr/>
        </p:nvSpPr>
        <p:spPr>
          <a:xfrm>
            <a:off x="5426964" y="3081528"/>
            <a:ext cx="164592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latin typeface="MingLiU"/>
                <a:ea typeface="MingLiU"/>
              </a:rPr>
              <a:t>综</a:t>
            </a:r>
          </a:p>
        </p:txBody>
      </p:sp>
      <p:sp>
        <p:nvSpPr>
          <p:cNvPr id="25" name=""/>
          <p:cNvSpPr/>
          <p:nvPr/>
        </p:nvSpPr>
        <p:spPr>
          <a:xfrm>
            <a:off x="1115568" y="4480560"/>
            <a:ext cx="4983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转版助手</a:t>
            </a:r>
          </a:p>
        </p:txBody>
      </p:sp>
      <p:sp>
        <p:nvSpPr>
          <p:cNvPr id="26" name=""/>
          <p:cNvSpPr/>
          <p:nvPr/>
        </p:nvSpPr>
        <p:spPr>
          <a:xfrm>
            <a:off x="2221992" y="4480560"/>
            <a:ext cx="4983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快速通道</a:t>
            </a:r>
          </a:p>
        </p:txBody>
      </p:sp>
      <p:sp>
        <p:nvSpPr>
          <p:cNvPr id="27" name=""/>
          <p:cNvSpPr/>
          <p:nvPr/>
        </p:nvSpPr>
        <p:spPr>
          <a:xfrm>
            <a:off x="3214116" y="4480560"/>
            <a:ext cx="7269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资料存储共享</a:t>
            </a:r>
          </a:p>
        </p:txBody>
      </p:sp>
      <p:sp>
        <p:nvSpPr>
          <p:cNvPr id="28" name=""/>
          <p:cNvSpPr/>
          <p:nvPr/>
        </p:nvSpPr>
        <p:spPr>
          <a:xfrm>
            <a:off x="4434840" y="4480560"/>
            <a:ext cx="489204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工资查询</a:t>
            </a:r>
          </a:p>
        </p:txBody>
      </p:sp>
      <p:sp>
        <p:nvSpPr>
          <p:cNvPr id="29" name=""/>
          <p:cNvSpPr/>
          <p:nvPr/>
        </p:nvSpPr>
        <p:spPr>
          <a:xfrm>
            <a:off x="5486400" y="4489704"/>
            <a:ext cx="105156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艮</a:t>
            </a:r>
          </a:p>
        </p:txBody>
      </p:sp>
      <p:sp>
        <p:nvSpPr>
          <p:cNvPr id="30" name=""/>
          <p:cNvSpPr/>
          <p:nvPr/>
        </p:nvSpPr>
        <p:spPr>
          <a:xfrm>
            <a:off x="1060704" y="5884164"/>
            <a:ext cx="6126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呈报件阅看</a:t>
            </a:r>
          </a:p>
        </p:txBody>
      </p:sp>
      <p:sp>
        <p:nvSpPr>
          <p:cNvPr id="31" name=""/>
          <p:cNvSpPr/>
          <p:nvPr/>
        </p:nvSpPr>
        <p:spPr>
          <a:xfrm>
            <a:off x="2167128" y="5884164"/>
            <a:ext cx="612648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批示件阅看</a:t>
            </a:r>
          </a:p>
        </p:txBody>
      </p:sp>
      <p:sp>
        <p:nvSpPr>
          <p:cNvPr id="32" name=""/>
          <p:cNvSpPr/>
          <p:nvPr/>
        </p:nvSpPr>
        <p:spPr>
          <a:xfrm>
            <a:off x="3159252" y="5884164"/>
            <a:ext cx="845820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安排与落实情况</a:t>
            </a:r>
          </a:p>
        </p:txBody>
      </p:sp>
      <p:sp>
        <p:nvSpPr>
          <p:cNvPr id="33" name=""/>
          <p:cNvSpPr/>
          <p:nvPr/>
        </p:nvSpPr>
        <p:spPr>
          <a:xfrm>
            <a:off x="4320540" y="5884164"/>
            <a:ext cx="731520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会议材料阅看</a:t>
            </a:r>
          </a:p>
        </p:txBody>
      </p:sp>
      <p:sp>
        <p:nvSpPr>
          <p:cNvPr id="34" name=""/>
          <p:cNvSpPr/>
          <p:nvPr/>
        </p:nvSpPr>
        <p:spPr>
          <a:xfrm>
            <a:off x="5426964" y="5884164"/>
            <a:ext cx="164592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latin typeface="MingLiU"/>
                <a:ea typeface="MingLiU"/>
              </a:rPr>
              <a:t>会</a:t>
            </a:r>
          </a:p>
        </p:txBody>
      </p:sp>
      <p:sp>
        <p:nvSpPr>
          <p:cNvPr id="35" name=""/>
          <p:cNvSpPr/>
          <p:nvPr/>
        </p:nvSpPr>
        <p:spPr>
          <a:xfrm>
            <a:off x="544068" y="1444752"/>
            <a:ext cx="1152144" cy="182880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100">
                <a:solidFill>
                  <a:srgbClr val="FFFFFF"/>
                </a:solidFill>
                <a:latin typeface="MingLiU"/>
                <a:ea typeface="MingLiU"/>
              </a:rPr>
              <a:t>斗综合办公桌面</a:t>
            </a:r>
          </a:p>
        </p:txBody>
      </p:sp>
      <p:sp>
        <p:nvSpPr>
          <p:cNvPr id="36" name=""/>
          <p:cNvSpPr/>
          <p:nvPr/>
        </p:nvSpPr>
        <p:spPr>
          <a:xfrm>
            <a:off x="11306556" y="1563624"/>
            <a:ext cx="297180" cy="109728"/>
          </a:xfrm>
          <a:prstGeom prst="rect">
            <a:avLst/>
          </a:prstGeom>
          <a:solidFill>
            <a:srgbClr val="E35851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CN" sz="700">
                <a:solidFill>
                  <a:srgbClr val="FFFFFF"/>
                </a:solidFill>
                <a:latin typeface="MingLiU"/>
                <a:ea typeface="MingLiU"/>
              </a:rPr>
              <a:t>口 </a:t>
            </a:r>
            <a:r>
              <a:rPr lang="zh-TW" sz="900">
                <a:solidFill>
                  <a:srgbClr val="FFFFFF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37" name=""/>
          <p:cNvSpPr/>
          <p:nvPr/>
        </p:nvSpPr>
        <p:spPr>
          <a:xfrm>
            <a:off x="1851660" y="1856232"/>
            <a:ext cx="544068" cy="155448"/>
          </a:xfrm>
          <a:prstGeom prst="rect">
            <a:avLst/>
          </a:prstGeom>
          <a:solidFill>
            <a:srgbClr val="27A9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办公导航</a:t>
            </a:r>
          </a:p>
        </p:txBody>
      </p:sp>
      <p:sp>
        <p:nvSpPr>
          <p:cNvPr id="38" name=""/>
          <p:cNvSpPr/>
          <p:nvPr/>
        </p:nvSpPr>
        <p:spPr>
          <a:xfrm>
            <a:off x="9701784" y="2057400"/>
            <a:ext cx="662940" cy="150876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公告</a:t>
            </a:r>
            <a:r>
              <a:rPr lang="zh-TW" sz="900">
                <a:solidFill>
                  <a:srgbClr val="B7E5F5"/>
                </a:solidFill>
                <a:latin typeface="MingLiU"/>
                <a:ea typeface="MingLiU"/>
              </a:rPr>
              <a:t>和动态</a:t>
            </a:r>
          </a:p>
        </p:txBody>
      </p:sp>
      <p:sp>
        <p:nvSpPr>
          <p:cNvPr id="39" name=""/>
          <p:cNvSpPr/>
          <p:nvPr/>
        </p:nvSpPr>
        <p:spPr>
          <a:xfrm>
            <a:off x="5783580" y="2738628"/>
            <a:ext cx="470916" cy="146304"/>
          </a:xfrm>
          <a:prstGeom prst="rect">
            <a:avLst/>
          </a:prstGeom>
          <a:solidFill>
            <a:srgbClr val="27A9F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通知公吿</a:t>
            </a:r>
          </a:p>
        </p:txBody>
      </p:sp>
      <p:sp>
        <p:nvSpPr>
          <p:cNvPr id="40" name=""/>
          <p:cNvSpPr/>
          <p:nvPr/>
        </p:nvSpPr>
        <p:spPr>
          <a:xfrm>
            <a:off x="8595360" y="2738628"/>
            <a:ext cx="470916" cy="146304"/>
          </a:xfrm>
          <a:prstGeom prst="rect">
            <a:avLst/>
          </a:prstGeom>
          <a:solidFill>
            <a:srgbClr val="27A9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900">
                <a:solidFill>
                  <a:srgbClr val="FFFFFF"/>
                </a:solidFill>
                <a:latin typeface="MingLiU"/>
                <a:ea typeface="MingLiU"/>
              </a:rPr>
              <a:t>工作动态</a:t>
            </a:r>
          </a:p>
        </p:txBody>
      </p:sp>
      <p:sp>
        <p:nvSpPr>
          <p:cNvPr id="41" name=""/>
          <p:cNvSpPr/>
          <p:nvPr/>
        </p:nvSpPr>
        <p:spPr>
          <a:xfrm>
            <a:off x="7648956" y="2958084"/>
            <a:ext cx="672084" cy="26014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[2017-11-21]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[2017-11-07]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[2017-11-04]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[2017-11-02]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[2017-11-01]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[2017-10-25]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785475"/>
                </a:solidFill>
                <a:latin typeface="Arial"/>
              </a:rPr>
              <a:t>[2017-10-22]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[2017-10-21]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785475"/>
                </a:solidFill>
                <a:latin typeface="Arial"/>
              </a:rPr>
              <a:t>[2017-10-14]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785475"/>
                </a:solidFill>
                <a:latin typeface="Arial"/>
              </a:rPr>
              <a:t>[2017-10-12]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[2017-09-30]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[2017-09-26]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6E3F3A"/>
                </a:solidFill>
                <a:latin typeface="Arial"/>
              </a:rPr>
              <a:t>[2017-09-20]</a:t>
            </a:r>
          </a:p>
          <a:p>
            <a:pPr algn="just" indent="0"/>
            <a:r>
              <a:rPr lang="en-US" sz="950">
                <a:solidFill>
                  <a:srgbClr val="785475"/>
                </a:solidFill>
                <a:latin typeface="Arial"/>
              </a:rPr>
              <a:t>[2017-09-14]</a:t>
            </a:r>
          </a:p>
        </p:txBody>
      </p:sp>
      <p:sp>
        <p:nvSpPr>
          <p:cNvPr id="42" name=""/>
          <p:cNvSpPr/>
          <p:nvPr/>
        </p:nvSpPr>
        <p:spPr>
          <a:xfrm>
            <a:off x="10469880" y="2958084"/>
            <a:ext cx="667512" cy="26014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[2017-11-16]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[2017-11-07]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[2017-11-06]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[2017-11-06]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[2017-11-06]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[2017-10-23]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[2017-10-21]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[2017-10-13]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[2017-10-11]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[2017-10-11]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[2017-09-05]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[2017-09-05]</a:t>
            </a:r>
          </a:p>
          <a:p>
            <a:pPr algn="just" indent="0">
              <a:spcAft>
                <a:spcPts val="210"/>
              </a:spcAft>
            </a:pPr>
            <a:r>
              <a:rPr lang="en-US" sz="950">
                <a:solidFill>
                  <a:srgbClr val="1C2934"/>
                </a:solidFill>
                <a:latin typeface="Arial"/>
              </a:rPr>
              <a:t>[2017-09-05]</a:t>
            </a:r>
          </a:p>
          <a:p>
            <a:pPr algn="just" indent="0"/>
            <a:r>
              <a:rPr lang="en-US" sz="950">
                <a:solidFill>
                  <a:srgbClr val="1C2934"/>
                </a:solidFill>
                <a:latin typeface="Arial"/>
              </a:rPr>
              <a:t>[2017-09-04]</a:t>
            </a:r>
          </a:p>
        </p:txBody>
      </p:sp>
      <p:sp>
        <p:nvSpPr>
          <p:cNvPr id="43" name=""/>
          <p:cNvSpPr/>
          <p:nvPr/>
        </p:nvSpPr>
        <p:spPr>
          <a:xfrm>
            <a:off x="5728716" y="2948940"/>
            <a:ext cx="1824228" cy="26014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483"/>
              </a:lnSpc>
            </a:pP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关于开展公厅无纸化办公业务 </a:t>
            </a: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登录省电子政务内网业务系统的说明 </a:t>
            </a:r>
            <a:r>
              <a:rPr lang="en-US" b="1" sz="750">
                <a:latin typeface="MingLiU"/>
              </a:rPr>
              <a:t>•</a:t>
            </a:r>
            <a:r>
              <a:rPr lang="zh-TW" b="1" sz="750">
                <a:latin typeface="MingLiU"/>
                <a:ea typeface="MingLiU"/>
              </a:rPr>
              <a:t>关于开通庁无纸化办公部分业务系统 •关于报送</a:t>
            </a:r>
            <a:r>
              <a:rPr lang="zh-CN" b="1" sz="750">
                <a:latin typeface="MingLiU"/>
                <a:ea typeface="MingLiU"/>
              </a:rPr>
              <a:t>“对</a:t>
            </a:r>
            <a:r>
              <a:rPr lang="zh-TW" b="1" sz="750">
                <a:latin typeface="MingLiU"/>
                <a:ea typeface="MingLiU"/>
              </a:rPr>
              <a:t>标学习中办、改进提升 </a:t>
            </a: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关于开通尽離送内网用户信，郞口开 •关于报送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办公厅</a:t>
            </a:r>
            <a:r>
              <a:rPr lang="zh-TW" b="1" sz="750">
                <a:latin typeface="MingLiU"/>
                <a:ea typeface="MingLiU"/>
              </a:rPr>
              <a:t>单位内网工</a:t>
            </a:r>
          </a:p>
          <a:p>
            <a:pPr algn="just" indent="0">
              <a:lnSpc>
                <a:spcPts val="1483"/>
              </a:lnSpc>
            </a:pPr>
            <a:r>
              <a:rPr lang="en-US" sz="900">
                <a:latin typeface="MingLiU"/>
              </a:rPr>
              <a:t>•</a:t>
            </a:r>
            <a:r>
              <a:rPr lang="zh-TW" sz="900">
                <a:latin typeface="MingLiU"/>
                <a:ea typeface="MingLiU"/>
              </a:rPr>
              <a:t>关于开展瑜伽培训班的实施方案</a:t>
            </a:r>
          </a:p>
          <a:p>
            <a:pPr algn="just" indent="0">
              <a:lnSpc>
                <a:spcPts val="1483"/>
              </a:lnSpc>
              <a:spcAft>
                <a:spcPts val="210"/>
              </a:spcAft>
            </a:pPr>
            <a:r>
              <a:rPr lang="en-US" b="1" sz="750">
                <a:latin typeface="MingLiU"/>
              </a:rPr>
              <a:t>•   </a:t>
            </a:r>
            <a:r>
              <a:rPr lang="zh-TW" b="1" sz="750">
                <a:latin typeface="MingLiU"/>
                <a:ea typeface="MingLiU"/>
              </a:rPr>
              <a:t>公厅机珈班就餐毆办法</a:t>
            </a:r>
            <a:r>
              <a:rPr lang="en-US" b="1" sz="750">
                <a:latin typeface="MingLiU"/>
              </a:rPr>
              <a:t>｛</a:t>
            </a:r>
          </a:p>
          <a:p>
            <a:pPr indent="0">
              <a:lnSpc>
                <a:spcPct val="136000"/>
              </a:lnSpc>
            </a:pPr>
            <a:r>
              <a:rPr lang="en-US" sz="950">
                <a:latin typeface="Arial"/>
              </a:rPr>
              <a:t>• </a:t>
            </a:r>
            <a:r>
              <a:rPr lang="zh-TW" sz="950">
                <a:latin typeface="Arial"/>
                <a:ea typeface="Arial"/>
              </a:rPr>
              <a:t>10 </a:t>
            </a:r>
            <a:r>
              <a:rPr lang="zh-TW" b="1" sz="750">
                <a:latin typeface="MingLiU"/>
                <a:ea typeface="MingLiU"/>
              </a:rPr>
              <a:t>月 </a:t>
            </a:r>
            <a:r>
              <a:rPr lang="zh-TW" sz="950">
                <a:latin typeface="Arial"/>
                <a:ea typeface="Arial"/>
              </a:rPr>
              <a:t>14 </a:t>
            </a:r>
            <a:r>
              <a:rPr lang="zh-TW" b="1" sz="750">
                <a:latin typeface="MingLiU"/>
                <a:ea typeface="MingLiU"/>
              </a:rPr>
              <a:t>日至 </a:t>
            </a:r>
            <a:r>
              <a:rPr lang="zh-TW" sz="950">
                <a:latin typeface="Arial"/>
                <a:ea typeface="Arial"/>
              </a:rPr>
              <a:t>25 </a:t>
            </a:r>
            <a:r>
              <a:rPr lang="zh-TW" b="1" sz="750">
                <a:latin typeface="MingLiU"/>
                <a:ea typeface="MingLiU"/>
              </a:rPr>
              <a:t>日 </a:t>
            </a:r>
            <a:r>
              <a:rPr lang="en-US" sz="950">
                <a:latin typeface="Arial"/>
              </a:rPr>
              <a:t>17:30—</a:t>
            </a:r>
          </a:p>
          <a:p>
            <a:pPr algn="just" indent="0">
              <a:lnSpc>
                <a:spcPts val="1488"/>
              </a:lnSpc>
            </a:pPr>
            <a:r>
              <a:rPr lang="zh-TW" b="1" sz="750">
                <a:latin typeface="MingLiU"/>
                <a:ea typeface="MingLiU"/>
              </a:rPr>
              <a:t>.各喧、各单位服鉗呆障党的十九大 </a:t>
            </a: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关于</a:t>
            </a:r>
            <a:r>
              <a:rPr lang="en-US" b="1" sz="750">
                <a:latin typeface="MingLiU"/>
              </a:rPr>
              <a:t>TO?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十九大前后</a:t>
            </a:r>
            <a:r>
              <a:rPr lang="zh-TW" b="1" sz="750">
                <a:latin typeface="MingLiU"/>
                <a:ea typeface="MingLiU"/>
              </a:rPr>
              <a:t>信访讎工作的 </a:t>
            </a: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各处室（单位）”对标学习中办、改 .谡请函</a:t>
            </a:r>
          </a:p>
          <a:p>
            <a:pPr algn="just" indent="0">
              <a:lnSpc>
                <a:spcPts val="1488"/>
              </a:lnSpc>
            </a:pPr>
            <a:r>
              <a:rPr lang="zh-CN" b="1" sz="750">
                <a:latin typeface="MingLiU"/>
                <a:ea typeface="MingLiU"/>
              </a:rPr>
              <a:t>-</a:t>
            </a:r>
            <a:r>
              <a:rPr lang="zh-TW" b="1" sz="750">
                <a:latin typeface="MingLiU"/>
                <a:ea typeface="MingLiU"/>
              </a:rPr>
              <a:t>关于推荐</a:t>
            </a:r>
            <a:r>
              <a:rPr lang="en-US" sz="950">
                <a:latin typeface="Arial"/>
              </a:rPr>
              <a:t>2015-2016</a:t>
            </a:r>
            <a:r>
              <a:rPr lang="zh-TW" b="1" sz="750">
                <a:latin typeface="MingLiU"/>
                <a:ea typeface="MingLiU"/>
              </a:rPr>
              <a:t>年度省</a:t>
            </a:r>
          </a:p>
        </p:txBody>
      </p:sp>
      <p:sp>
        <p:nvSpPr>
          <p:cNvPr id="44" name=""/>
          <p:cNvSpPr/>
          <p:nvPr/>
        </p:nvSpPr>
        <p:spPr>
          <a:xfrm>
            <a:off x="5737860" y="1650492"/>
            <a:ext cx="955548" cy="178308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100">
                <a:solidFill>
                  <a:srgbClr val="B7E5F5"/>
                </a:solidFill>
                <a:latin typeface="MingLiU"/>
                <a:ea typeface="MingLiU"/>
              </a:rPr>
              <a:t>综合办公桌面</a:t>
            </a:r>
          </a:p>
        </p:txBody>
      </p:sp>
      <p:sp>
        <p:nvSpPr>
          <p:cNvPr id="45" name=""/>
          <p:cNvSpPr/>
          <p:nvPr/>
        </p:nvSpPr>
        <p:spPr>
          <a:xfrm>
            <a:off x="8609076" y="2948940"/>
            <a:ext cx="1714500" cy="26106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［机关党委］机关工作第</a:t>
            </a:r>
            <a:r>
              <a:rPr lang="zh-TW" sz="950">
                <a:latin typeface="Arial"/>
                <a:ea typeface="Arial"/>
              </a:rPr>
              <a:t>39</a:t>
            </a:r>
            <a:r>
              <a:rPr lang="zh-TW" b="1" sz="750">
                <a:latin typeface="MingLiU"/>
                <a:ea typeface="MingLiU"/>
              </a:rPr>
              <a:t>期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办公 </a:t>
            </a:r>
            <a:r>
              <a:rPr lang="zh-TW" b="1" sz="750">
                <a:latin typeface="MingLiU"/>
                <a:ea typeface="MingLiU"/>
              </a:rPr>
              <a:t>［机关党委］机关工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作第</a:t>
            </a:r>
            <a:r>
              <a:rPr lang="zh-TW" sz="950">
                <a:solidFill>
                  <a:srgbClr val="9A793E"/>
                </a:solidFill>
                <a:latin typeface="Arial"/>
                <a:ea typeface="Arial"/>
              </a:rPr>
              <a:t>38</a:t>
            </a:r>
            <a:r>
              <a:rPr lang="zh-TW" b="1" sz="750">
                <a:latin typeface="MingLiU"/>
                <a:ea typeface="MingLiU"/>
              </a:rPr>
              <a:t>期第 ［机关党委］机关工作第</a:t>
            </a:r>
            <a:r>
              <a:rPr lang="zh-TW" sz="950">
                <a:latin typeface="Arial"/>
                <a:ea typeface="Arial"/>
              </a:rPr>
              <a:t>37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期</a:t>
            </a:r>
            <a:r>
              <a:rPr lang="zh-TW" b="1" sz="750">
                <a:latin typeface="MingLiU"/>
                <a:ea typeface="MingLiU"/>
              </a:rPr>
              <a:t>省国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［机关党委］机关工作第</a:t>
            </a:r>
            <a:r>
              <a:rPr lang="zh-TW" sz="950">
                <a:latin typeface="Arial"/>
                <a:ea typeface="Arial"/>
              </a:rPr>
              <a:t>36</a:t>
            </a:r>
            <a:r>
              <a:rPr lang="zh-TW" b="1" sz="750">
                <a:latin typeface="MingLiU"/>
                <a:ea typeface="MingLiU"/>
              </a:rPr>
              <a:t>期学习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［机关党委］机关工作第</a:t>
            </a:r>
            <a:r>
              <a:rPr lang="zh-TW" sz="950">
                <a:solidFill>
                  <a:srgbClr val="9A793E"/>
                </a:solidFill>
                <a:latin typeface="Arial"/>
                <a:ea typeface="Arial"/>
              </a:rPr>
              <a:t>35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期</a:t>
            </a:r>
            <a:r>
              <a:rPr lang="zh-TW" b="1" sz="750">
                <a:latin typeface="MingLiU"/>
                <a:ea typeface="MingLiU"/>
              </a:rPr>
              <a:t>办公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2017-34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办公</a:t>
            </a:r>
            <a:r>
              <a:rPr lang="en-US" sz="950">
                <a:latin typeface="Arial"/>
              </a:rPr>
              <a:t>JTffi</a:t>
            </a:r>
            <a:r>
              <a:rPr lang="zh-TW" b="1" sz="750">
                <a:solidFill>
                  <a:srgbClr val="9A793E"/>
                </a:solidFill>
                <a:latin typeface="MingLiU"/>
                <a:ea typeface="MingLiU"/>
              </a:rPr>
              <a:t>心</a:t>
            </a:r>
            <a:r>
              <a:rPr lang="zh-TW" b="1" sz="750">
                <a:latin typeface="MingLiU"/>
                <a:ea typeface="MingLiU"/>
              </a:rPr>
              <a:t>组织党员干部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2017-32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2Q17-31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2017-30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2017-29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2017-28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2017-27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［机关党委］机关工作</a:t>
            </a:r>
            <a:r>
              <a:rPr lang="en-US" sz="950">
                <a:latin typeface="Arial"/>
              </a:rPr>
              <a:t>2017-26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7576" y="259080"/>
            <a:ext cx="926592" cy="92659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231392" y="1536192"/>
            <a:ext cx="530352" cy="52425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216152" y="5343144"/>
            <a:ext cx="3520440" cy="4572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51432" y="451104"/>
            <a:ext cx="1658112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河南省委</a:t>
            </a:r>
          </a:p>
        </p:txBody>
      </p:sp>
      <p:sp>
        <p:nvSpPr>
          <p:cNvPr id="6" name=""/>
          <p:cNvSpPr/>
          <p:nvPr/>
        </p:nvSpPr>
        <p:spPr>
          <a:xfrm>
            <a:off x="3989832" y="451104"/>
            <a:ext cx="1658112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解决方案</a:t>
            </a:r>
          </a:p>
        </p:txBody>
      </p:sp>
      <p:sp>
        <p:nvSpPr>
          <p:cNvPr id="7" name=""/>
          <p:cNvSpPr/>
          <p:nvPr/>
        </p:nvSpPr>
        <p:spPr>
          <a:xfrm>
            <a:off x="1883664" y="1642872"/>
            <a:ext cx="3261360" cy="405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27000"/>
            <a:r>
              <a:rPr lang="zh-TW" sz="1500">
                <a:solidFill>
                  <a:srgbClr val="DF1218"/>
                </a:solidFill>
                <a:latin typeface="MingLiU"/>
                <a:ea typeface="MingLiU"/>
              </a:rPr>
              <a:t>中共河南省委办公厅电子政务内网</a:t>
            </a:r>
          </a:p>
          <a:p>
            <a:pPr indent="127000"/>
            <a:r>
              <a:rPr lang="en-US" sz="850">
                <a:solidFill>
                  <a:srgbClr val="F96664"/>
                </a:solidFill>
                <a:latin typeface="Times New Roman"/>
              </a:rPr>
              <a:t>zhong gong he nan sheng wei ban gong ting dian zi zheng wu nei wang</a:t>
            </a:r>
          </a:p>
        </p:txBody>
      </p:sp>
      <p:sp>
        <p:nvSpPr>
          <p:cNvPr id="8" name=""/>
          <p:cNvSpPr/>
          <p:nvPr/>
        </p:nvSpPr>
        <p:spPr>
          <a:xfrm>
            <a:off x="1277112" y="2587752"/>
            <a:ext cx="402336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700">
                <a:solidFill>
                  <a:srgbClr val="DF1218"/>
                </a:solidFill>
                <a:latin typeface="MingLiU"/>
              </a:rPr>
              <a:t>M</a:t>
            </a:r>
            <a:r>
              <a:rPr lang="zh-TW" sz="700">
                <a:solidFill>
                  <a:srgbClr val="DF1218"/>
                </a:solidFill>
                <a:latin typeface="MingLiU"/>
                <a:ea typeface="MingLiU"/>
              </a:rPr>
              <a:t>膝信息</a:t>
            </a:r>
          </a:p>
        </p:txBody>
      </p:sp>
      <p:sp>
        <p:nvSpPr>
          <p:cNvPr id="9" name=""/>
          <p:cNvSpPr/>
          <p:nvPr/>
        </p:nvSpPr>
        <p:spPr>
          <a:xfrm>
            <a:off x="4876800" y="2264664"/>
            <a:ext cx="576072" cy="158496"/>
          </a:xfrm>
          <a:prstGeom prst="rect">
            <a:avLst/>
          </a:prstGeom>
          <a:solidFill>
            <a:srgbClr val="C1010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850">
                <a:solidFill>
                  <a:srgbClr val="FFFFFF"/>
                </a:solidFill>
                <a:latin typeface="MingLiU"/>
                <a:ea typeface="MingLiU"/>
              </a:rPr>
              <a:t>貝</a:t>
            </a:r>
            <a:r>
              <a:rPr lang="zh-CN" sz="850">
                <a:solidFill>
                  <a:srgbClr val="FFFFFF"/>
                </a:solidFill>
                <a:latin typeface="MingLiU"/>
                <a:ea typeface="MingLiU"/>
              </a:rPr>
              <a:t>融文明</a:t>
            </a:r>
          </a:p>
        </p:txBody>
      </p:sp>
      <p:sp>
        <p:nvSpPr>
          <p:cNvPr id="10" name=""/>
          <p:cNvSpPr/>
          <p:nvPr/>
        </p:nvSpPr>
        <p:spPr>
          <a:xfrm>
            <a:off x="1761744" y="2273808"/>
            <a:ext cx="323088" cy="149352"/>
          </a:xfrm>
          <a:prstGeom prst="rect">
            <a:avLst/>
          </a:prstGeom>
          <a:solidFill>
            <a:srgbClr val="C10100"/>
          </a:solidFill>
        </p:spPr>
        <p:txBody>
          <a:bodyPr lIns="0" tIns="0" rIns="0" bIns="0" wrap="none">
            <a:noAutofit/>
          </a:bodyPr>
          <a:p>
            <a:pPr indent="-266700"/>
            <a:r>
              <a:rPr lang="zh-TW" sz="850">
                <a:solidFill>
                  <a:srgbClr val="FFFFFF"/>
                </a:solidFill>
                <a:latin typeface="MingLiU"/>
                <a:ea typeface="MingLiU"/>
              </a:rPr>
              <a:t>含网</a:t>
            </a:r>
            <a:r>
              <a:rPr lang="zh-TW" sz="850">
                <a:solidFill>
                  <a:srgbClr val="EAC5C3"/>
                </a:solidFill>
                <a:latin typeface="MingLiU"/>
                <a:ea typeface="MingLiU"/>
              </a:rPr>
              <a:t>站首页</a:t>
            </a:r>
          </a:p>
        </p:txBody>
      </p:sp>
      <p:sp>
        <p:nvSpPr>
          <p:cNvPr id="11" name=""/>
          <p:cNvSpPr/>
          <p:nvPr/>
        </p:nvSpPr>
        <p:spPr>
          <a:xfrm>
            <a:off x="2612136" y="2273808"/>
            <a:ext cx="167640" cy="149352"/>
          </a:xfrm>
          <a:prstGeom prst="rect">
            <a:avLst/>
          </a:prstGeom>
          <a:solidFill>
            <a:srgbClr val="C1010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60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2" name=""/>
          <p:cNvSpPr/>
          <p:nvPr/>
        </p:nvSpPr>
        <p:spPr>
          <a:xfrm>
            <a:off x="5986272" y="2273808"/>
            <a:ext cx="597408" cy="149352"/>
          </a:xfrm>
          <a:prstGeom prst="rect">
            <a:avLst/>
          </a:prstGeom>
          <a:solidFill>
            <a:srgbClr val="C1010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850">
                <a:solidFill>
                  <a:srgbClr val="EAC5C3"/>
                </a:solidFill>
                <a:latin typeface="MingLiU"/>
                <a:ea typeface="MingLiU"/>
              </a:rPr>
              <a:t>器曄专栏</a:t>
            </a:r>
          </a:p>
        </p:txBody>
      </p:sp>
      <p:sp>
        <p:nvSpPr>
          <p:cNvPr id="13" name=""/>
          <p:cNvSpPr/>
          <p:nvPr/>
        </p:nvSpPr>
        <p:spPr>
          <a:xfrm>
            <a:off x="1374648" y="2819400"/>
            <a:ext cx="2045208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机关工作第</a:t>
            </a:r>
            <a:r>
              <a:rPr lang="zh-TW" sz="650">
                <a:latin typeface="Arial"/>
                <a:ea typeface="Arial"/>
              </a:rPr>
              <a:t>39</a:t>
            </a:r>
            <a:r>
              <a:rPr lang="zh-TW" sz="750">
                <a:latin typeface="MingLiU"/>
                <a:ea typeface="MingLiU"/>
              </a:rPr>
              <a:t>期.血装厅组织.开.展第十五次集体学习</a:t>
            </a:r>
          </a:p>
        </p:txBody>
      </p:sp>
      <p:sp>
        <p:nvSpPr>
          <p:cNvPr id="14" name=""/>
          <p:cNvSpPr/>
          <p:nvPr/>
        </p:nvSpPr>
        <p:spPr>
          <a:xfrm>
            <a:off x="4050792" y="2834640"/>
            <a:ext cx="472440" cy="97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800">
                <a:latin typeface="Times New Roman"/>
              </a:rPr>
              <a:t>2017-11-16</a:t>
            </a:r>
          </a:p>
        </p:txBody>
      </p:sp>
      <p:sp>
        <p:nvSpPr>
          <p:cNvPr id="15" name=""/>
          <p:cNvSpPr/>
          <p:nvPr/>
        </p:nvSpPr>
        <p:spPr>
          <a:xfrm>
            <a:off x="1374648" y="2962656"/>
            <a:ext cx="2389632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机关工作第</a:t>
            </a:r>
            <a:r>
              <a:rPr lang="zh-TW" sz="650">
                <a:solidFill>
                  <a:srgbClr val="672711"/>
                </a:solidFill>
                <a:latin typeface="Arial"/>
                <a:ea typeface="Arial"/>
              </a:rPr>
              <a:t>33</a:t>
            </a:r>
            <a:r>
              <a:rPr lang="zh-TW" sz="750">
                <a:latin typeface="MingLiU"/>
                <a:ea typeface="MingLiU"/>
              </a:rPr>
              <a:t>期第一秘书处党支部组织党员曰活动深</a:t>
            </a:r>
            <a:r>
              <a:rPr lang="zh-CN" sz="750">
                <a:latin typeface="MingLiU"/>
                <a:ea typeface="MingLiU"/>
              </a:rPr>
              <a:t>入学.</a:t>
            </a:r>
          </a:p>
        </p:txBody>
      </p:sp>
      <p:sp>
        <p:nvSpPr>
          <p:cNvPr id="16" name=""/>
          <p:cNvSpPr/>
          <p:nvPr/>
        </p:nvSpPr>
        <p:spPr>
          <a:xfrm>
            <a:off x="4050792" y="2977896"/>
            <a:ext cx="472440" cy="97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800">
                <a:latin typeface="Times New Roman"/>
              </a:rPr>
              <a:t>2017-11-07</a:t>
            </a:r>
          </a:p>
        </p:txBody>
      </p:sp>
      <p:sp>
        <p:nvSpPr>
          <p:cNvPr id="17" name=""/>
          <p:cNvSpPr/>
          <p:nvPr/>
        </p:nvSpPr>
        <p:spPr>
          <a:xfrm>
            <a:off x="1374648" y="3105912"/>
            <a:ext cx="2435352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128"/>
              </a:lnSpc>
            </a:pPr>
            <a:r>
              <a:rPr lang="zh-TW" sz="750">
                <a:latin typeface="MingLiU"/>
                <a:ea typeface="MingLiU"/>
              </a:rPr>
              <a:t>机关工作第</a:t>
            </a:r>
            <a:r>
              <a:rPr lang="zh-TW" sz="650">
                <a:solidFill>
                  <a:srgbClr val="6E3F3A"/>
                </a:solidFill>
                <a:latin typeface="Arial"/>
                <a:ea typeface="Arial"/>
              </a:rPr>
              <a:t>3</a:t>
            </a:r>
            <a:r>
              <a:rPr lang="zh-TW" sz="750">
                <a:latin typeface="MingLiU"/>
                <a:ea typeface="MingLiU"/>
              </a:rPr>
              <a:t>「期省国家保密局召开全体干部职工大会学习宣 机关工作第</a:t>
            </a:r>
            <a:r>
              <a:rPr lang="en-US" sz="750">
                <a:latin typeface="MingLiU"/>
              </a:rPr>
              <a:t>*</a:t>
            </a:r>
            <a:r>
              <a:rPr lang="zh-TW" sz="750">
                <a:latin typeface="MingLiU"/>
                <a:ea typeface="MingLiU"/>
              </a:rPr>
              <a:t>期学习十九大精神着力推动各项工作提质僧…</a:t>
            </a:r>
          </a:p>
        </p:txBody>
      </p:sp>
      <p:sp>
        <p:nvSpPr>
          <p:cNvPr id="18" name=""/>
          <p:cNvSpPr/>
          <p:nvPr/>
        </p:nvSpPr>
        <p:spPr>
          <a:xfrm>
            <a:off x="4050792" y="3121152"/>
            <a:ext cx="472440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800">
                <a:latin typeface="Times New Roman"/>
              </a:rPr>
              <a:t>2017-11-06</a:t>
            </a:r>
          </a:p>
          <a:p>
            <a:pPr indent="0"/>
            <a:r>
              <a:rPr lang="en-US" sz="800">
                <a:latin typeface="Times New Roman"/>
              </a:rPr>
              <a:t>2017-11-06</a:t>
            </a:r>
          </a:p>
        </p:txBody>
      </p:sp>
      <p:sp>
        <p:nvSpPr>
          <p:cNvPr id="19" name=""/>
          <p:cNvSpPr/>
          <p:nvPr/>
        </p:nvSpPr>
        <p:spPr>
          <a:xfrm>
            <a:off x="1374648" y="3383280"/>
            <a:ext cx="2435352" cy="124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机关工作第</a:t>
            </a:r>
            <a:r>
              <a:rPr lang="zh-TW" sz="650">
                <a:solidFill>
                  <a:srgbClr val="1C2934"/>
                </a:solidFill>
                <a:latin typeface="Arial"/>
                <a:ea typeface="Arial"/>
              </a:rPr>
              <a:t>35</a:t>
            </a:r>
            <a:r>
              <a:rPr lang="zh-TW" sz="750">
                <a:latin typeface="MingLiU"/>
                <a:ea typeface="MingLiU"/>
              </a:rPr>
              <a:t>期办公厅召开全厅党员干部会议传达学习</a:t>
            </a:r>
            <a:r>
              <a:rPr lang="zh-CN" sz="750">
                <a:latin typeface="MingLiU"/>
                <a:ea typeface="MingLiU"/>
              </a:rPr>
              <a:t>党的.</a:t>
            </a:r>
          </a:p>
        </p:txBody>
      </p:sp>
      <p:sp>
        <p:nvSpPr>
          <p:cNvPr id="20" name=""/>
          <p:cNvSpPr/>
          <p:nvPr/>
        </p:nvSpPr>
        <p:spPr>
          <a:xfrm>
            <a:off x="4050792" y="3398520"/>
            <a:ext cx="472440" cy="94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800">
                <a:latin typeface="Times New Roman"/>
              </a:rPr>
              <a:t>2017-11-06</a:t>
            </a:r>
          </a:p>
        </p:txBody>
      </p:sp>
      <p:sp>
        <p:nvSpPr>
          <p:cNvPr id="21" name=""/>
          <p:cNvSpPr/>
          <p:nvPr/>
        </p:nvSpPr>
        <p:spPr>
          <a:xfrm>
            <a:off x="1374648" y="3526536"/>
            <a:ext cx="2209800" cy="124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177800"/>
            <a:r>
              <a:rPr lang="zh-TW" sz="750">
                <a:latin typeface="MingLiU"/>
                <a:ea typeface="MingLiU"/>
              </a:rPr>
              <a:t>机关工作</a:t>
            </a:r>
            <a:r>
              <a:rPr lang="en-US" sz="650">
                <a:solidFill>
                  <a:srgbClr val="785475"/>
                </a:solidFill>
                <a:latin typeface="Arial"/>
              </a:rPr>
              <a:t>2017-34</a:t>
            </a:r>
            <a:r>
              <a:rPr lang="zh-TW" sz="750">
                <a:latin typeface="MingLiU"/>
                <a:ea typeface="MingLiU"/>
              </a:rPr>
              <a:t>期省国家保密局召开党总支（扩大</a:t>
            </a:r>
            <a:r>
              <a:rPr lang="en-US" sz="750">
                <a:latin typeface="MingLiU"/>
              </a:rPr>
              <a:t>...</a:t>
            </a:r>
          </a:p>
        </p:txBody>
      </p:sp>
      <p:sp>
        <p:nvSpPr>
          <p:cNvPr id="22" name=""/>
          <p:cNvSpPr/>
          <p:nvPr/>
        </p:nvSpPr>
        <p:spPr>
          <a:xfrm>
            <a:off x="4050792" y="3541776"/>
            <a:ext cx="472440" cy="94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800">
                <a:solidFill>
                  <a:srgbClr val="9A793E"/>
                </a:solidFill>
                <a:latin typeface="Times New Roman"/>
              </a:rPr>
              <a:t>2017-10-23</a:t>
            </a:r>
          </a:p>
        </p:txBody>
      </p:sp>
      <p:sp>
        <p:nvSpPr>
          <p:cNvPr id="23" name=""/>
          <p:cNvSpPr/>
          <p:nvPr/>
        </p:nvSpPr>
        <p:spPr>
          <a:xfrm>
            <a:off x="1374648" y="3666744"/>
            <a:ext cx="2097024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984"/>
              </a:lnSpc>
            </a:pPr>
            <a:r>
              <a:rPr lang="zh-TW" sz="750">
                <a:latin typeface="MingLiU"/>
                <a:ea typeface="MingLiU"/>
              </a:rPr>
              <a:t>办公厅精心组织党员干部集中收看党的+九大开幕式 机关工作</a:t>
            </a:r>
            <a:r>
              <a:rPr lang="en-US" sz="650">
                <a:solidFill>
                  <a:srgbClr val="785475"/>
                </a:solidFill>
                <a:latin typeface="Arial"/>
              </a:rPr>
              <a:t>2017-32</a:t>
            </a:r>
            <a:r>
              <a:rPr lang="zh-TW" sz="750">
                <a:latin typeface="MingLiU"/>
                <a:ea typeface="MingLiU"/>
              </a:rPr>
              <a:t>期増强</a:t>
            </a:r>
            <a:r>
              <a:rPr lang="zh-CN" sz="750">
                <a:latin typeface="MingLiU"/>
                <a:ea typeface="MingLiU"/>
              </a:rPr>
              <a:t>“四个</a:t>
            </a:r>
            <a:r>
              <a:rPr lang="zh-TW" sz="750">
                <a:latin typeface="MingLiU"/>
                <a:ea typeface="MingLiU"/>
              </a:rPr>
              <a:t>意识”强化责任担</a:t>
            </a:r>
            <a:r>
              <a:rPr lang="en-US" sz="750">
                <a:latin typeface="MingLiU"/>
              </a:rPr>
              <a:t>•.</a:t>
            </a:r>
          </a:p>
        </p:txBody>
      </p:sp>
      <p:sp>
        <p:nvSpPr>
          <p:cNvPr id="24" name=""/>
          <p:cNvSpPr/>
          <p:nvPr/>
        </p:nvSpPr>
        <p:spPr>
          <a:xfrm>
            <a:off x="4050792" y="3681984"/>
            <a:ext cx="472440" cy="231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800">
                <a:latin typeface="Times New Roman"/>
              </a:rPr>
              <a:t>2017-10-21</a:t>
            </a:r>
          </a:p>
          <a:p>
            <a:pPr indent="0"/>
            <a:r>
              <a:rPr lang="en-US" sz="800">
                <a:latin typeface="Times New Roman"/>
              </a:rPr>
              <a:t>2017-10-13</a:t>
            </a:r>
          </a:p>
        </p:txBody>
      </p:sp>
      <p:sp>
        <p:nvSpPr>
          <p:cNvPr id="25" name=""/>
          <p:cNvSpPr/>
          <p:nvPr/>
        </p:nvSpPr>
        <p:spPr>
          <a:xfrm>
            <a:off x="4818888" y="2953512"/>
            <a:ext cx="161544" cy="118872"/>
          </a:xfrm>
          <a:prstGeom prst="rect">
            <a:avLst/>
          </a:prstGeom>
          <a:solidFill>
            <a:srgbClr val="55AAE1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发</a:t>
            </a:r>
          </a:p>
        </p:txBody>
      </p:sp>
      <p:sp>
        <p:nvSpPr>
          <p:cNvPr id="26" name=""/>
          <p:cNvSpPr/>
          <p:nvPr/>
        </p:nvSpPr>
        <p:spPr>
          <a:xfrm>
            <a:off x="6047232" y="2959608"/>
            <a:ext cx="819912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42900">
              <a:spcAft>
                <a:spcPts val="1330"/>
              </a:spcAft>
            </a:pPr>
            <a:r>
              <a:rPr lang="zh-TW" sz="700">
                <a:latin typeface="MingLiU"/>
                <a:ea typeface="MingLiU"/>
              </a:rPr>
              <a:t>收到的通知</a:t>
            </a:r>
          </a:p>
          <a:p>
            <a:pPr indent="0"/>
            <a:r>
              <a:rPr lang="zh-TW" sz="600">
                <a:latin typeface="MingLiU"/>
                <a:ea typeface="MingLiU"/>
              </a:rPr>
              <a:t>公   風</a:t>
            </a:r>
          </a:p>
        </p:txBody>
      </p:sp>
      <p:sp>
        <p:nvSpPr>
          <p:cNvPr id="27" name=""/>
          <p:cNvSpPr/>
          <p:nvPr/>
        </p:nvSpPr>
        <p:spPr>
          <a:xfrm>
            <a:off x="6970776" y="2630424"/>
            <a:ext cx="329184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latin typeface="MingLiU"/>
                <a:ea typeface="MingLiU"/>
              </a:rPr>
              <a:t>关還字:</a:t>
            </a:r>
          </a:p>
        </p:txBody>
      </p:sp>
      <p:graphicFrame>
        <p:nvGraphicFramePr>
          <p:cNvPr id="28" name=""/>
          <p:cNvGraphicFramePr>
            <a:graphicFrameLocks noGrp="1"/>
          </p:cNvGraphicFramePr>
          <p:nvPr/>
        </p:nvGraphicFramePr>
        <p:xfrm>
          <a:off x="1194816" y="4169664"/>
          <a:ext cx="3550920" cy="950976"/>
        </p:xfrm>
        <a:graphic>
          <a:graphicData uri="http://schemas.openxmlformats.org/drawingml/2006/table">
            <a:tbl>
              <a:tblPr/>
              <a:tblGrid>
                <a:gridCol w="1274064"/>
                <a:gridCol w="621792"/>
                <a:gridCol w="1267968"/>
                <a:gridCol w="387096"/>
              </a:tblGrid>
              <a:tr h="195072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精敝明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00">
                          <a:solidFill>
                            <a:srgbClr val="DF1218"/>
                          </a:solidFill>
                          <a:latin typeface="MingLiU"/>
                          <a:ea typeface="MingLiU"/>
                        </a:rPr>
                        <a:t>党</a:t>
                      </a:r>
                      <a:r>
                        <a:rPr lang="en-US" sz="550">
                          <a:solidFill>
                            <a:srgbClr val="DF1218"/>
                          </a:solidFill>
                          <a:latin typeface="Arial"/>
                        </a:rPr>
                        <a:t>gft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176784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关于组织开展文明旅游活动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latin typeface="Times New Roman"/>
                        </a:rPr>
                        <a:t>2016-09-24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省委常委、省委秘书长程为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latin typeface="Times New Roman"/>
                        </a:rPr>
                        <a:t>2017-08</a:t>
                      </a:r>
                    </a:p>
                  </a:txBody>
                  <a:tcPr marL="0" marR="0" marT="0" marB="0" anchor="b"/>
                </a:tc>
              </a:tr>
              <a:tr h="149352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省委办公厅广播体■操队在第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solidFill>
                            <a:srgbClr val="4B687B"/>
                          </a:solidFill>
                          <a:latin typeface="Times New Roman"/>
                        </a:rPr>
                        <a:t>2016-07-28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latin typeface="MingLiU"/>
                          <a:ea typeface="MingLiU"/>
                        </a:rPr>
                        <a:t>・程为民秘书长在省委办公厅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latin typeface="Times New Roman"/>
                        </a:rPr>
                        <a:t>2017-05</a:t>
                      </a:r>
                    </a:p>
                  </a:txBody>
                  <a:tcPr marL="0" marR="0" marT="0" marB="0"/>
                </a:tc>
              </a:tr>
              <a:tr h="14325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solidFill>
                            <a:srgbClr val="A7B9C4"/>
                          </a:solidFill>
                          <a:latin typeface="MingLiU"/>
                          <a:ea typeface="MingLiU"/>
                        </a:rPr>
                        <a:t>・</a:t>
                      </a:r>
                      <a:r>
                        <a:rPr lang="zh-TW" sz="750">
                          <a:latin typeface="MingLiU"/>
                          <a:ea typeface="MingLiU"/>
                        </a:rPr>
                        <a:t>亦公厅组织党员干部观看现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latin typeface="Times New Roman"/>
                        </a:rPr>
                        <a:t>2016-06-01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750">
                          <a:latin typeface="MingLiU"/>
                        </a:rPr>
                        <a:t>•</a:t>
                      </a:r>
                      <a:r>
                        <a:rPr lang="zh-TW" sz="750">
                          <a:latin typeface="MingLiU"/>
                          <a:ea typeface="MingLiU"/>
                        </a:rPr>
                        <a:t>根为民秘书长在省委亦公厅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solidFill>
                            <a:srgbClr val="785475"/>
                          </a:solidFill>
                          <a:latin typeface="Times New Roman"/>
                        </a:rPr>
                        <a:t>2017-03</a:t>
                      </a:r>
                    </a:p>
                  </a:txBody>
                  <a:tcPr marL="0" marR="0" marT="0" marB="0" anchor="b"/>
                </a:tc>
              </a:tr>
              <a:tr h="14935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solidFill>
                            <a:srgbClr val="A7B9C4"/>
                          </a:solidFill>
                          <a:latin typeface="MingLiU"/>
                          <a:ea typeface="MingLiU"/>
                        </a:rPr>
                        <a:t>＞</a:t>
                      </a:r>
                      <a:r>
                        <a:rPr lang="zh-TW" sz="750">
                          <a:latin typeface="MingLiU"/>
                          <a:ea typeface="MingLiU"/>
                        </a:rPr>
                        <a:t>关于志愿参加省直机关工作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latin typeface="Times New Roman"/>
                        </a:rPr>
                        <a:t>2016-04-27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习近平：&amp;关于新形势下党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solidFill>
                            <a:srgbClr val="4B687B"/>
                          </a:solidFill>
                          <a:latin typeface="Times New Roman"/>
                        </a:rPr>
                        <a:t>2016-11</a:t>
                      </a:r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750">
                          <a:latin typeface="MingLiU"/>
                          <a:ea typeface="MingLiU"/>
                        </a:rPr>
                        <a:t>习近平总书记关于精神玄明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solidFill>
                            <a:srgbClr val="4B687B"/>
                          </a:solidFill>
                          <a:latin typeface="Times New Roman"/>
                        </a:rPr>
                        <a:t>2016-03-18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CN" sz="750">
                          <a:latin typeface="MingLiU"/>
                          <a:ea typeface="MingLiU"/>
                        </a:rPr>
                        <a:t>王岐山</a:t>
                      </a:r>
                      <a:r>
                        <a:rPr lang="zh-TW" sz="750">
                          <a:latin typeface="MingLiU"/>
                          <a:ea typeface="MingLiU"/>
                        </a:rPr>
                        <a:t>：用担当的行</a:t>
                      </a:r>
                      <a:r>
                        <a:rPr lang="zh-CN" sz="750">
                          <a:latin typeface="MingLiU"/>
                          <a:ea typeface="MingLiU"/>
                        </a:rPr>
                        <a:t>动诠暮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800">
                          <a:solidFill>
                            <a:srgbClr val="4B687B"/>
                          </a:solidFill>
                          <a:latin typeface="Times New Roman"/>
                        </a:rPr>
                        <a:t>2016-07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9" name=""/>
          <p:cNvSpPr/>
          <p:nvPr/>
        </p:nvSpPr>
        <p:spPr>
          <a:xfrm>
            <a:off x="7973568" y="2959608"/>
            <a:ext cx="524256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350"/>
              </a:spcAft>
            </a:pPr>
            <a:r>
              <a:rPr lang="zh-TW" sz="700">
                <a:latin typeface="MingLiU"/>
                <a:ea typeface="MingLiU"/>
              </a:rPr>
              <a:t>物单位</a:t>
            </a:r>
          </a:p>
          <a:p>
            <a:pPr algn="just" indent="0">
              <a:spcAft>
                <a:spcPts val="350"/>
              </a:spcAft>
            </a:pPr>
            <a:r>
              <a:rPr lang="zh-TW" sz="650">
                <a:latin typeface="MingLiU"/>
                <a:ea typeface="MingLiU"/>
              </a:rPr>
              <a:t>内网管理中心</a:t>
            </a:r>
          </a:p>
          <a:p>
            <a:pPr algn="just" indent="0"/>
            <a:r>
              <a:rPr lang="zh-TW" sz="650">
                <a:latin typeface="MingLiU"/>
                <a:ea typeface="MingLiU"/>
              </a:rPr>
              <a:t>内网管理中心</a:t>
            </a:r>
          </a:p>
        </p:txBody>
      </p:sp>
      <p:sp>
        <p:nvSpPr>
          <p:cNvPr id="30" name=""/>
          <p:cNvSpPr/>
          <p:nvPr/>
        </p:nvSpPr>
        <p:spPr>
          <a:xfrm>
            <a:off x="1283208" y="5910072"/>
            <a:ext cx="405384" cy="124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solidFill>
                  <a:srgbClr val="DF1218"/>
                </a:solidFill>
                <a:latin typeface="MingLiU"/>
                <a:ea typeface="MingLiU"/>
              </a:rPr>
              <a:t>制度建设</a:t>
            </a:r>
          </a:p>
        </p:txBody>
      </p:sp>
      <p:sp>
        <p:nvSpPr>
          <p:cNvPr id="31" name=""/>
          <p:cNvSpPr/>
          <p:nvPr/>
        </p:nvSpPr>
        <p:spPr>
          <a:xfrm>
            <a:off x="3011424" y="5910072"/>
            <a:ext cx="618744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DF1218"/>
                </a:solidFill>
                <a:latin typeface="MingLiU"/>
                <a:ea typeface="MingLiU"/>
              </a:rPr>
              <a:t>平安建设简报</a:t>
            </a:r>
          </a:p>
        </p:txBody>
      </p:sp>
      <p:sp>
        <p:nvSpPr>
          <p:cNvPr id="32" name=""/>
          <p:cNvSpPr/>
          <p:nvPr/>
        </p:nvSpPr>
        <p:spPr>
          <a:xfrm>
            <a:off x="6007608" y="5772912"/>
            <a:ext cx="1575816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共</a:t>
            </a:r>
            <a:r>
              <a:rPr lang="en-US" b="1" sz="550">
                <a:latin typeface="Arial"/>
              </a:rPr>
              <a:t>［1］</a:t>
            </a:r>
            <a:r>
              <a:rPr lang="zh-TW" sz="600">
                <a:solidFill>
                  <a:srgbClr val="BB6F83"/>
                </a:solidFill>
                <a:latin typeface="MingLiU"/>
                <a:ea typeface="MingLiU"/>
              </a:rPr>
              <a:t>豆</a:t>
            </a:r>
            <a:r>
              <a:rPr lang="zh-TW" sz="600">
                <a:latin typeface="MingLiU"/>
                <a:ea typeface="MingLiU"/>
              </a:rPr>
              <a:t>【</a:t>
            </a:r>
            <a:r>
              <a:rPr lang="zh-TW" b="1" sz="550">
                <a:latin typeface="Arial"/>
                <a:ea typeface="Arial"/>
              </a:rPr>
              <a:t>2</a:t>
            </a:r>
            <a:r>
              <a:rPr lang="zh-TW" sz="600">
                <a:latin typeface="MingLiU"/>
                <a:ea typeface="MingLiU"/>
              </a:rPr>
              <a:t>】条，每夷【</a:t>
            </a:r>
            <a:r>
              <a:rPr lang="zh-TW" b="1" sz="550">
                <a:latin typeface="Arial"/>
                <a:ea typeface="Arial"/>
              </a:rPr>
              <a:t>5</a:t>
            </a:r>
            <a:r>
              <a:rPr lang="zh-TW" sz="600">
                <a:latin typeface="MingLiU"/>
                <a:ea typeface="MingLiU"/>
              </a:rPr>
              <a:t>】条，兰前第</a:t>
            </a:r>
            <a:r>
              <a:rPr lang="en-US" b="1" sz="550">
                <a:latin typeface="Arial"/>
              </a:rPr>
              <a:t>［1］ </a:t>
            </a:r>
            <a:r>
              <a:rPr lang="en-US" i="1" sz="650">
                <a:latin typeface="Arial"/>
              </a:rPr>
              <a:t>15.</a:t>
            </a:r>
          </a:p>
        </p:txBody>
      </p:sp>
      <p:sp>
        <p:nvSpPr>
          <p:cNvPr id="33" name=""/>
          <p:cNvSpPr/>
          <p:nvPr/>
        </p:nvSpPr>
        <p:spPr>
          <a:xfrm>
            <a:off x="9820656" y="2624328"/>
            <a:ext cx="283464" cy="112776"/>
          </a:xfrm>
          <a:prstGeom prst="rect">
            <a:avLst/>
          </a:prstGeom>
          <a:solidFill>
            <a:srgbClr val="FEAF30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solidFill>
                  <a:srgbClr val="FAF2B4"/>
                </a:solidFill>
                <a:latin typeface="MingLiU"/>
                <a:ea typeface="MingLiU"/>
              </a:rPr>
              <a:t>检</a:t>
            </a:r>
            <a:r>
              <a:rPr lang="zh-TW" i="1" sz="400">
                <a:solidFill>
                  <a:srgbClr val="FFFFFF"/>
                </a:solidFill>
                <a:latin typeface="MingLiU"/>
                <a:ea typeface="MingLiU"/>
              </a:rPr>
              <a:t>素</a:t>
            </a:r>
          </a:p>
        </p:txBody>
      </p:sp>
      <p:sp>
        <p:nvSpPr>
          <p:cNvPr id="34" name=""/>
          <p:cNvSpPr/>
          <p:nvPr/>
        </p:nvSpPr>
        <p:spPr>
          <a:xfrm>
            <a:off x="8955024" y="2959608"/>
            <a:ext cx="304800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通知人</a:t>
            </a:r>
          </a:p>
        </p:txBody>
      </p:sp>
      <p:sp>
        <p:nvSpPr>
          <p:cNvPr id="35" name=""/>
          <p:cNvSpPr/>
          <p:nvPr/>
        </p:nvSpPr>
        <p:spPr>
          <a:xfrm>
            <a:off x="9634728" y="2959608"/>
            <a:ext cx="38709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通知时间</a:t>
            </a:r>
          </a:p>
        </p:txBody>
      </p:sp>
      <p:sp>
        <p:nvSpPr>
          <p:cNvPr id="36" name=""/>
          <p:cNvSpPr/>
          <p:nvPr/>
        </p:nvSpPr>
        <p:spPr>
          <a:xfrm>
            <a:off x="8967216" y="3145536"/>
            <a:ext cx="286512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i="1" sz="750">
                <a:latin typeface="MingLiU"/>
                <a:ea typeface="MingLiU"/>
              </a:rPr>
              <a:t>言段</a:t>
            </a:r>
          </a:p>
        </p:txBody>
      </p:sp>
      <p:sp>
        <p:nvSpPr>
          <p:cNvPr id="37" name=""/>
          <p:cNvSpPr/>
          <p:nvPr/>
        </p:nvSpPr>
        <p:spPr>
          <a:xfrm>
            <a:off x="10302240" y="2959608"/>
            <a:ext cx="737616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latin typeface="MingLiU"/>
                <a:ea typeface="MingLiU"/>
              </a:rPr>
              <a:t>材料反馈 报名</a:t>
            </a:r>
          </a:p>
        </p:txBody>
      </p:sp>
      <p:sp>
        <p:nvSpPr>
          <p:cNvPr id="38" name=""/>
          <p:cNvSpPr/>
          <p:nvPr/>
        </p:nvSpPr>
        <p:spPr>
          <a:xfrm>
            <a:off x="9470136" y="3145536"/>
            <a:ext cx="1210056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750">
                <a:latin typeface="Times New Roman"/>
              </a:rPr>
              <a:t>2017-11-22 </a:t>
            </a:r>
            <a:r>
              <a:rPr lang="zh-TW" sz="750">
                <a:latin typeface="Times New Roman"/>
                <a:ea typeface="Times New Roman"/>
              </a:rPr>
              <a:t>11:58   </a:t>
            </a:r>
            <a:r>
              <a:rPr lang="zh-TW" sz="650">
                <a:latin typeface="MingLiU"/>
                <a:ea typeface="MingLiU"/>
              </a:rPr>
              <a:t>反馈材料</a:t>
            </a:r>
          </a:p>
        </p:txBody>
      </p:sp>
      <p:sp>
        <p:nvSpPr>
          <p:cNvPr id="39" name=""/>
          <p:cNvSpPr/>
          <p:nvPr/>
        </p:nvSpPr>
        <p:spPr>
          <a:xfrm>
            <a:off x="9470136" y="3310128"/>
            <a:ext cx="1560576" cy="11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750">
                <a:latin typeface="Times New Roman"/>
              </a:rPr>
              <a:t>2017-11-15 </a:t>
            </a:r>
            <a:r>
              <a:rPr lang="zh-TW" sz="750">
                <a:latin typeface="Times New Roman"/>
                <a:ea typeface="Times New Roman"/>
              </a:rPr>
              <a:t>19:32  </a:t>
            </a:r>
            <a:r>
              <a:rPr lang="zh-TW" sz="650">
                <a:latin typeface="MingLiU"/>
                <a:ea typeface="MingLiU"/>
              </a:rPr>
              <a:t>反馈材料   报名</a:t>
            </a:r>
          </a:p>
        </p:txBody>
      </p:sp>
      <p:sp>
        <p:nvSpPr>
          <p:cNvPr id="40" name=""/>
          <p:cNvSpPr/>
          <p:nvPr/>
        </p:nvSpPr>
        <p:spPr>
          <a:xfrm>
            <a:off x="9317736" y="5739384"/>
            <a:ext cx="704088" cy="97536"/>
          </a:xfrm>
          <a:prstGeom prst="rect">
            <a:avLst/>
          </a:prstGeom>
          <a:solidFill>
            <a:srgbClr val="55AAE1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下一页 </a:t>
            </a:r>
            <a:r>
              <a:rPr lang="zh-TW" b="1" sz="550">
                <a:solidFill>
                  <a:srgbClr val="FFFFFF"/>
                </a:solidFill>
                <a:latin typeface="Arial"/>
                <a:ea typeface="Arial"/>
              </a:rPr>
              <a:t>I 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上一页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6052" y="5061204"/>
            <a:ext cx="2372868" cy="38404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014216" y="3899916"/>
            <a:ext cx="256032" cy="25603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959352" y="6551676"/>
            <a:ext cx="2345436" cy="178308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402336" y="242316"/>
            <a:ext cx="2807208" cy="950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u="sng" sz="3200">
                <a:solidFill>
                  <a:srgbClr val="01A79D"/>
                </a:solidFill>
                <a:latin typeface="MingLiU"/>
                <a:ea typeface="MingLiU"/>
              </a:rPr>
              <a:t>岡</a:t>
            </a:r>
            <a:r>
              <a:rPr lang="zh-TW" sz="3200">
                <a:latin typeface="MingLiU"/>
                <a:ea typeface="MingLiU"/>
              </a:rPr>
              <a:t>河南省委</a:t>
            </a:r>
          </a:p>
        </p:txBody>
      </p:sp>
      <p:graphicFrame>
        <p:nvGraphicFramePr>
          <p:cNvPr id="6" name=""/>
          <p:cNvGraphicFramePr>
            <a:graphicFrameLocks noGrp="1"/>
          </p:cNvGraphicFramePr>
          <p:nvPr/>
        </p:nvGraphicFramePr>
        <p:xfrm>
          <a:off x="411480" y="1303020"/>
          <a:ext cx="7584948" cy="992124"/>
        </p:xfrm>
        <a:graphic>
          <a:graphicData uri="http://schemas.openxmlformats.org/drawingml/2006/table">
            <a:tbl>
              <a:tblPr/>
              <a:tblGrid>
                <a:gridCol w="2368296"/>
                <a:gridCol w="946404"/>
                <a:gridCol w="772668"/>
                <a:gridCol w="836676"/>
                <a:gridCol w="1764792"/>
                <a:gridCol w="896112"/>
              </a:tblGrid>
              <a:tr h="40690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11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省电子政务内网综合通信平台</a:t>
                      </a:r>
                    </a:p>
                  </a:txBody>
                  <a:tcPr marL="0" marR="0" marT="0" marB="0" anchor="ctr">
                    <a:solidFill>
                      <a:srgbClr val="2487CA"/>
                    </a:solidFill>
                  </a:tcPr>
                </a:tc>
                <a:tc gridSpan="3">
                  <a:txBody>
                    <a:bodyPr lIns="0" tIns="0" rIns="0" bIns="0">
                      <a:noAutofit/>
                    </a:bodyPr>
                    <a:p>
                      <a:pPr indent="165100"/>
                      <a:r>
                        <a:rPr lang="zh-TW" sz="10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综合办公桌面</a:t>
                      </a:r>
                    </a:p>
                  </a:txBody>
                  <a:tcPr marL="0" marR="0" marT="0" marB="0" anchor="ctr">
                    <a:solidFill>
                      <a:srgbClr val="2487CA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_ X</a:t>
                      </a:r>
                    </a:p>
                  </a:txBody>
                  <a:tcPr marL="0" marR="0" marT="0" marB="0">
                    <a:solidFill>
                      <a:srgbClr val="2487CA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58521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65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卜、、段丽</a:t>
                      </a:r>
                      <a:r>
                        <a:rPr lang="zh-TW" sz="65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（测</a:t>
                      </a:r>
                      <a:r>
                        <a:rPr lang="zh-TW" sz="65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试）</a:t>
                      </a:r>
                    </a:p>
                    <a:p>
                      <a:pPr indent="139700"/>
                      <a:r>
                        <a:rPr lang="zh-TW" sz="500">
                          <a:solidFill>
                            <a:srgbClr val="9FE224"/>
                          </a:solidFill>
                          <a:latin typeface="MingLiU"/>
                          <a:ea typeface="MingLiU"/>
                        </a:rPr>
                        <a:t>&amp; </a:t>
                      </a:r>
                      <a:r>
                        <a:rPr lang="en-US" sz="500">
                          <a:solidFill>
                            <a:srgbClr val="B7E5F5"/>
                          </a:solidFill>
                          <a:latin typeface="MingLiU"/>
                        </a:rPr>
                        <a:t>,</a:t>
                      </a:r>
                      <a:r>
                        <a:rPr lang="zh-TW" sz="5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编揪个人</a:t>
                      </a:r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窗言信</a:t>
                      </a:r>
                      <a:r>
                        <a:rPr lang="zh-TW" sz="5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息</a:t>
                      </a:r>
                    </a:p>
                  </a:txBody>
                  <a:tcPr marL="0" marR="0" marT="0" marB="0">
                    <a:solidFill>
                      <a:srgbClr val="2487C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Bef>
                          <a:spcPts val="350"/>
                        </a:spcBef>
                      </a:pPr>
                      <a:r>
                        <a:rPr lang="zh-TW" b="1" sz="750">
                          <a:latin typeface="MingLiU"/>
                          <a:ea typeface="MingLiU"/>
                        </a:rPr>
                        <a:t>综合通信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Bef>
                          <a:spcPts val="350"/>
                        </a:spcBef>
                      </a:pPr>
                      <a:r>
                        <a:rPr lang="zh-TW" b="1" sz="750">
                          <a:latin typeface="MingLiU"/>
                          <a:ea typeface="MingLiU"/>
                        </a:rPr>
                        <a:t>办公导航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41300">
                        <a:spcBef>
                          <a:spcPts val="350"/>
                        </a:spcBef>
                      </a:pPr>
                      <a:r>
                        <a:rPr lang="zh-TW" b="1" sz="750">
                          <a:latin typeface="MingLiU"/>
                          <a:ea typeface="MingLiU"/>
                        </a:rPr>
                        <a:t>日</a:t>
                      </a:r>
                      <a:r>
                        <a:rPr lang="zh-TW" b="1" sz="750">
                          <a:solidFill>
                            <a:srgbClr val="6E3F3A"/>
                          </a:solidFill>
                          <a:latin typeface="MingLiU"/>
                          <a:ea typeface="MingLiU"/>
                        </a:rPr>
                        <a:t>程安排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Bef>
                          <a:spcPts val="350"/>
                        </a:spcBef>
                      </a:pPr>
                      <a:r>
                        <a:rPr lang="zh-TW" b="1" sz="750">
                          <a:latin typeface="MingLiU"/>
                          <a:ea typeface="MingLiU"/>
                        </a:rPr>
                        <a:t>我关注的信息 公告和动态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>
                        <a:spcBef>
                          <a:spcPts val="350"/>
                        </a:spcBef>
                      </a:pPr>
                      <a:r>
                        <a:rPr lang="zh-TW" b="1" sz="750">
                          <a:latin typeface="MingLiU"/>
                          <a:ea typeface="MingLiU"/>
                        </a:rPr>
                        <a:t>文件和刊物＞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</a:tbl>
          </a:graphicData>
        </a:graphic>
      </p:graphicFrame>
      <p:sp>
        <p:nvSpPr>
          <p:cNvPr id="7" name=""/>
          <p:cNvSpPr/>
          <p:nvPr/>
        </p:nvSpPr>
        <p:spPr>
          <a:xfrm>
            <a:off x="484632" y="2418588"/>
            <a:ext cx="2249424" cy="301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8900">
              <a:spcAft>
                <a:spcPts val="35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联系人 </a:t>
            </a:r>
            <a:r>
              <a:rPr lang="zh-TW" sz="600">
                <a:solidFill>
                  <a:srgbClr val="A7B9C4"/>
                </a:solidFill>
                <a:latin typeface="MingLiU"/>
                <a:ea typeface="MingLiU"/>
              </a:rPr>
              <a:t>工作组  常用联系人最近联系人</a:t>
            </a:r>
          </a:p>
          <a:p>
            <a:pPr indent="0"/>
            <a:r>
              <a:rPr lang="zh-TW" b="1" sz="750">
                <a:latin typeface="MingLiU"/>
                <a:ea typeface="MingLiU"/>
              </a:rPr>
              <a:t>,国家电子政务内网</a:t>
            </a:r>
          </a:p>
        </p:txBody>
      </p:sp>
      <p:sp>
        <p:nvSpPr>
          <p:cNvPr id="8" name=""/>
          <p:cNvSpPr/>
          <p:nvPr/>
        </p:nvSpPr>
        <p:spPr>
          <a:xfrm>
            <a:off x="3040380" y="2523744"/>
            <a:ext cx="626364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信息综合处理</a:t>
            </a:r>
          </a:p>
        </p:txBody>
      </p:sp>
      <p:sp>
        <p:nvSpPr>
          <p:cNvPr id="9" name=""/>
          <p:cNvSpPr/>
          <p:nvPr/>
        </p:nvSpPr>
        <p:spPr>
          <a:xfrm>
            <a:off x="3118104" y="3140964"/>
            <a:ext cx="480060" cy="7315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140"/>
              </a:spcAft>
            </a:pPr>
            <a:r>
              <a:rPr lang="en-US" sz="3900">
                <a:solidFill>
                  <a:srgbClr val="F96664"/>
                </a:solidFill>
                <a:latin typeface="Arial"/>
              </a:rPr>
              <a:t>（B</a:t>
            </a:r>
          </a:p>
          <a:p>
            <a:pPr indent="0"/>
            <a:r>
              <a:rPr lang="zh-TW" sz="700">
                <a:latin typeface="MingLiU"/>
                <a:ea typeface="MingLiU"/>
              </a:rPr>
              <a:t>信息发布</a:t>
            </a:r>
          </a:p>
        </p:txBody>
      </p:sp>
      <p:sp>
        <p:nvSpPr>
          <p:cNvPr id="10" name=""/>
          <p:cNvSpPr/>
          <p:nvPr/>
        </p:nvSpPr>
        <p:spPr>
          <a:xfrm>
            <a:off x="3108960" y="4361688"/>
            <a:ext cx="480060" cy="7269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140"/>
              </a:spcAft>
            </a:pPr>
            <a:r>
              <a:rPr lang="en-US" sz="3900">
                <a:solidFill>
                  <a:srgbClr val="0DA3DA"/>
                </a:solidFill>
                <a:latin typeface="Arial"/>
              </a:rPr>
              <a:t>O</a:t>
            </a:r>
          </a:p>
          <a:p>
            <a:pPr indent="0"/>
            <a:r>
              <a:rPr lang="zh-TW" sz="700">
                <a:latin typeface="MingLiU"/>
                <a:ea typeface="MingLiU"/>
              </a:rPr>
              <a:t>档案管理</a:t>
            </a:r>
          </a:p>
        </p:txBody>
      </p:sp>
      <p:sp>
        <p:nvSpPr>
          <p:cNvPr id="11" name=""/>
          <p:cNvSpPr/>
          <p:nvPr/>
        </p:nvSpPr>
        <p:spPr>
          <a:xfrm>
            <a:off x="3991356" y="2523744"/>
            <a:ext cx="626364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省直公文变换</a:t>
            </a:r>
          </a:p>
        </p:txBody>
      </p:sp>
      <p:sp>
        <p:nvSpPr>
          <p:cNvPr id="12" name=""/>
          <p:cNvSpPr/>
          <p:nvPr/>
        </p:nvSpPr>
        <p:spPr>
          <a:xfrm>
            <a:off x="4997196" y="2523744"/>
            <a:ext cx="612648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退休干部信息</a:t>
            </a:r>
          </a:p>
        </p:txBody>
      </p:sp>
      <p:sp>
        <p:nvSpPr>
          <p:cNvPr id="13" name=""/>
          <p:cNvSpPr/>
          <p:nvPr/>
        </p:nvSpPr>
        <p:spPr>
          <a:xfrm>
            <a:off x="5847588" y="2523744"/>
            <a:ext cx="722376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维修瓯综合管理</a:t>
            </a:r>
          </a:p>
        </p:txBody>
      </p:sp>
      <p:sp>
        <p:nvSpPr>
          <p:cNvPr id="14" name=""/>
          <p:cNvSpPr/>
          <p:nvPr/>
        </p:nvSpPr>
        <p:spPr>
          <a:xfrm>
            <a:off x="6853428" y="2523744"/>
            <a:ext cx="608076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00">
                <a:latin typeface="MingLiU"/>
                <a:ea typeface="MingLiU"/>
              </a:rPr>
              <a:t>廉政魅案信息</a:t>
            </a:r>
          </a:p>
        </p:txBody>
      </p:sp>
      <p:sp>
        <p:nvSpPr>
          <p:cNvPr id="15" name=""/>
          <p:cNvSpPr/>
          <p:nvPr/>
        </p:nvSpPr>
        <p:spPr>
          <a:xfrm>
            <a:off x="11320272" y="2647188"/>
            <a:ext cx="105156" cy="100584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i="1" sz="500">
                <a:solidFill>
                  <a:srgbClr val="FFFFFF"/>
                </a:solidFill>
                <a:latin typeface="MingLiU"/>
                <a:ea typeface="MingLiU"/>
              </a:rPr>
              <a:t>X</a:t>
            </a:r>
          </a:p>
        </p:txBody>
      </p:sp>
      <p:sp>
        <p:nvSpPr>
          <p:cNvPr id="16" name=""/>
          <p:cNvSpPr/>
          <p:nvPr/>
        </p:nvSpPr>
        <p:spPr>
          <a:xfrm>
            <a:off x="4005072" y="2706624"/>
            <a:ext cx="1906524" cy="169164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100">
                <a:solidFill>
                  <a:srgbClr val="FFFFFF"/>
                </a:solidFill>
                <a:latin typeface="MingLiU"/>
                <a:ea typeface="MingLiU"/>
              </a:rPr>
              <a:t>省电子政务内网综合通信平台</a:t>
            </a:r>
          </a:p>
        </p:txBody>
      </p:sp>
      <p:sp>
        <p:nvSpPr>
          <p:cNvPr id="17" name=""/>
          <p:cNvSpPr/>
          <p:nvPr/>
        </p:nvSpPr>
        <p:spPr>
          <a:xfrm>
            <a:off x="6291072" y="2720340"/>
            <a:ext cx="982980" cy="160020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200">
                <a:solidFill>
                  <a:srgbClr val="FFFFFF"/>
                </a:solidFill>
                <a:latin typeface="Arial"/>
              </a:rPr>
              <a:t>SS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综合办公桌面</a:t>
            </a:r>
          </a:p>
        </p:txBody>
      </p:sp>
      <p:graphicFrame>
        <p:nvGraphicFramePr>
          <p:cNvPr id="18" name=""/>
          <p:cNvGraphicFramePr>
            <a:graphicFrameLocks noGrp="1"/>
          </p:cNvGraphicFramePr>
          <p:nvPr/>
        </p:nvGraphicFramePr>
        <p:xfrm>
          <a:off x="4018788" y="3031236"/>
          <a:ext cx="7365492" cy="411480"/>
        </p:xfrm>
        <a:graphic>
          <a:graphicData uri="http://schemas.openxmlformats.org/drawingml/2006/table">
            <a:tbl>
              <a:tblPr/>
              <a:tblGrid>
                <a:gridCol w="2290572"/>
                <a:gridCol w="900684"/>
                <a:gridCol w="850392"/>
                <a:gridCol w="781812"/>
                <a:gridCol w="937260"/>
                <a:gridCol w="758952"/>
                <a:gridCol w="845820"/>
              </a:tblGrid>
              <a:tr h="214884">
                <a:tc>
                  <a:txBody>
                    <a:bodyPr lIns="0" tIns="0" rIns="0" bIns="0">
                      <a:noAutofit/>
                    </a:bodyPr>
                    <a:p>
                      <a:pPr indent="533400"/>
                      <a:r>
                        <a:rPr lang="zh-TW" sz="65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飼</a:t>
                      </a:r>
                      <a:r>
                        <a:rPr lang="zh-TW" sz="65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（测</a:t>
                      </a:r>
                      <a:r>
                        <a:rPr lang="zh-TW" sz="65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试）</a:t>
                      </a:r>
                    </a:p>
                    <a:p>
                      <a:pPr indent="0"/>
                      <a:r>
                        <a:rPr lang="en-US" sz="500">
                          <a:solidFill>
                            <a:srgbClr val="B7E5F5"/>
                          </a:solidFill>
                          <a:latin typeface="MingLiU"/>
                        </a:rPr>
                        <a:t>,      </a:t>
                      </a:r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钢个人留言信</a:t>
                      </a:r>
                      <a:r>
                        <a:rPr lang="zh-TW" sz="500">
                          <a:solidFill>
                            <a:srgbClr val="FAF2B4"/>
                          </a:solidFill>
                          <a:latin typeface="MingLiU"/>
                          <a:ea typeface="MingLiU"/>
                        </a:rPr>
                        <a:t>息</a:t>
                      </a:r>
                    </a:p>
                  </a:txBody>
                  <a:tcPr marL="0" marR="0" marT="0" marB="0" anchor="b">
                    <a:solidFill>
                      <a:srgbClr val="2487C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750">
                          <a:latin typeface="MingLiU"/>
                          <a:ea typeface="MingLiU"/>
                        </a:rPr>
                        <a:t>综合通信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750">
                          <a:solidFill>
                            <a:srgbClr val="6E3F3A"/>
                          </a:solidFill>
                          <a:latin typeface="MingLiU"/>
                          <a:ea typeface="MingLiU"/>
                        </a:rPr>
                        <a:t>办公导航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90500"/>
                      <a:r>
                        <a:rPr lang="zh-TW" b="1" sz="750">
                          <a:latin typeface="MingLiU"/>
                          <a:ea typeface="MingLiU"/>
                        </a:rPr>
                        <a:t>日程安排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750">
                          <a:latin typeface="MingLiU"/>
                          <a:ea typeface="MingLiU"/>
                        </a:rPr>
                        <a:t>我关注的信息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750">
                          <a:latin typeface="MingLiU"/>
                          <a:ea typeface="MingLiU"/>
                        </a:rPr>
                        <a:t>公告和动态</a:t>
                      </a:r>
                    </a:p>
                  </a:txBody>
                  <a:tcPr marL="0" marR="0" marT="0" marB="0">
                    <a:solidFill>
                      <a:srgbClr val="27A9FF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zh-TW" b="1" sz="750">
                          <a:solidFill>
                            <a:srgbClr val="6E3F3A"/>
                          </a:solidFill>
                          <a:latin typeface="MingLiU"/>
                          <a:ea typeface="MingLiU"/>
                        </a:rPr>
                        <a:t>文件和刊物</a:t>
                      </a:r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  <a:tr h="196596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sz="1400">
                          <a:solidFill>
                            <a:srgbClr val="FFFFFF"/>
                          </a:solidFill>
                          <a:latin typeface="Arial"/>
                        </a:rPr>
                        <a:t>f-</a:t>
                      </a:r>
                    </a:p>
                  </a:txBody>
                  <a:tcPr marL="0" marR="0" marT="0" marB="0" anchor="b">
                    <a:solidFill>
                      <a:srgbClr val="2487C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>
                    <a:solidFill>
                      <a:srgbClr val="D7EDFA"/>
                    </a:solidFill>
                  </a:tcPr>
                </a:tc>
              </a:tr>
            </a:tbl>
          </a:graphicData>
        </a:graphic>
      </p:graphicFrame>
      <p:sp>
        <p:nvSpPr>
          <p:cNvPr id="19" name=""/>
          <p:cNvSpPr/>
          <p:nvPr/>
        </p:nvSpPr>
        <p:spPr>
          <a:xfrm>
            <a:off x="4114800" y="3707892"/>
            <a:ext cx="2148840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A7B9C4"/>
                </a:solidFill>
                <a:latin typeface="MingLiU"/>
                <a:ea typeface="MingLiU"/>
              </a:rPr>
              <a:t>联系人 工作组 常用联系人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最近联系人</a:t>
            </a:r>
          </a:p>
        </p:txBody>
      </p:sp>
      <p:sp>
        <p:nvSpPr>
          <p:cNvPr id="20" name=""/>
          <p:cNvSpPr/>
          <p:nvPr/>
        </p:nvSpPr>
        <p:spPr>
          <a:xfrm>
            <a:off x="4306824" y="3872484"/>
            <a:ext cx="1568196" cy="2697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b="1" sz="750">
                <a:solidFill>
                  <a:srgbClr val="672711"/>
                </a:solidFill>
                <a:latin typeface="MingLiU"/>
                <a:ea typeface="MingLiU"/>
              </a:rPr>
              <a:t>中</a:t>
            </a:r>
            <a:r>
              <a:rPr lang="zh-TW" b="1" sz="750">
                <a:latin typeface="MingLiU"/>
                <a:ea typeface="MingLiU"/>
              </a:rPr>
              <a:t>软测试</a:t>
            </a:r>
          </a:p>
          <a:p>
            <a:pPr indent="0"/>
            <a:r>
              <a:rPr lang="zh-TW" sz="500">
                <a:latin typeface="MingLiU"/>
                <a:ea typeface="MingLiU"/>
              </a:rPr>
              <a:t>［图</a:t>
            </a:r>
            <a:r>
              <a:rPr lang="zh-TW" sz="500">
                <a:solidFill>
                  <a:srgbClr val="A7B9C4"/>
                </a:solidFill>
                <a:latin typeface="MingLiU"/>
                <a:ea typeface="MingLiU"/>
              </a:rPr>
              <a:t>片］已经接</a:t>
            </a:r>
            <a:r>
              <a:rPr lang="zh-TW" sz="500">
                <a:latin typeface="MingLiU"/>
                <a:ea typeface="MingLiU"/>
              </a:rPr>
              <a:t>收了文件</a:t>
            </a:r>
            <a:r>
              <a:rPr lang="zh-TW" sz="500">
                <a:solidFill>
                  <a:srgbClr val="A7B9C4"/>
                </a:solidFill>
                <a:latin typeface="MingLiU"/>
                <a:ea typeface="MingLiU"/>
              </a:rPr>
              <a:t>（夹）</a:t>
            </a:r>
            <a:r>
              <a:rPr lang="zh-TW" sz="500">
                <a:latin typeface="MingLiU"/>
                <a:ea typeface="MingLiU"/>
              </a:rPr>
              <a:t>［压縮包测试</a:t>
            </a:r>
            <a:r>
              <a:rPr lang="zh-TW" sz="600">
                <a:latin typeface="Arial"/>
                <a:ea typeface="Arial"/>
              </a:rPr>
              <a:t>3</a:t>
            </a:r>
            <a:r>
              <a:rPr lang="zh-TW" sz="500">
                <a:latin typeface="MingLiU"/>
                <a:ea typeface="MingLiU"/>
              </a:rPr>
              <a:t>』</a:t>
            </a:r>
          </a:p>
        </p:txBody>
      </p:sp>
      <p:sp>
        <p:nvSpPr>
          <p:cNvPr id="21" name=""/>
          <p:cNvSpPr/>
          <p:nvPr/>
        </p:nvSpPr>
        <p:spPr>
          <a:xfrm>
            <a:off x="6085332" y="3899916"/>
            <a:ext cx="178308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昨天</a:t>
            </a:r>
          </a:p>
        </p:txBody>
      </p:sp>
      <p:sp>
        <p:nvSpPr>
          <p:cNvPr id="22" name=""/>
          <p:cNvSpPr/>
          <p:nvPr/>
        </p:nvSpPr>
        <p:spPr>
          <a:xfrm>
            <a:off x="6405372" y="3799332"/>
            <a:ext cx="1577340" cy="2258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290"/>
              </a:lnSpc>
            </a:pPr>
            <a:r>
              <a:rPr lang="zh-TW" sz="600">
                <a:latin typeface="MingLiU"/>
                <a:ea typeface="MingLiU"/>
              </a:rPr>
              <a:t>・关于开展瑜伽培训的通知</a:t>
            </a:r>
          </a:p>
          <a:p>
            <a:pPr indent="0">
              <a:lnSpc>
                <a:spcPts val="1290"/>
              </a:lnSpc>
            </a:pPr>
            <a:r>
              <a:rPr lang="zh-CN" sz="600">
                <a:latin typeface="MingLiU"/>
                <a:ea typeface="MingLiU"/>
              </a:rPr>
              <a:t>•各</a:t>
            </a:r>
            <a:r>
              <a:rPr lang="zh-TW" sz="600">
                <a:latin typeface="MingLiU"/>
                <a:ea typeface="MingLiU"/>
              </a:rPr>
              <a:t>处室（单位）“対标学习中办、改 </a:t>
            </a:r>
            <a:r>
              <a:rPr lang="zh-CN" sz="600">
                <a:latin typeface="MingLiU"/>
                <a:ea typeface="MingLiU"/>
              </a:rPr>
              <a:t>-</a:t>
            </a:r>
            <a:r>
              <a:rPr lang="zh-TW" sz="600">
                <a:latin typeface="MingLiU"/>
                <a:ea typeface="MingLiU"/>
              </a:rPr>
              <a:t>机关食堂就餐卡管理办法及餐卡申办</a:t>
            </a:r>
          </a:p>
          <a:p>
            <a:pPr algn="just" indent="0">
              <a:lnSpc>
                <a:spcPts val="1290"/>
              </a:lnSpc>
            </a:pPr>
            <a:r>
              <a:rPr lang="zh-CN" sz="600">
                <a:latin typeface="MingLiU"/>
                <a:ea typeface="MingLiU"/>
              </a:rPr>
              <a:t>•省委</a:t>
            </a:r>
            <a:r>
              <a:rPr lang="zh-TW" sz="600">
                <a:latin typeface="MingLiU"/>
                <a:ea typeface="MingLiU"/>
              </a:rPr>
              <a:t>办公厅</a:t>
            </a:r>
            <a:r>
              <a:rPr lang="zh-TW" sz="1200">
                <a:solidFill>
                  <a:srgbClr val="9A793E"/>
                </a:solidFill>
                <a:latin typeface="Times New Roman"/>
                <a:ea typeface="Times New Roman"/>
              </a:rPr>
              <a:t>201</a:t>
            </a:r>
            <a:r>
              <a:rPr lang="zh-TW" sz="1200">
                <a:latin typeface="Times New Roman"/>
                <a:ea typeface="Times New Roman"/>
              </a:rPr>
              <a:t>7</a:t>
            </a:r>
            <a:r>
              <a:rPr lang="zh-TW" sz="600">
                <a:solidFill>
                  <a:srgbClr val="9A793E"/>
                </a:solidFill>
                <a:latin typeface="MingLiU"/>
                <a:ea typeface="MingLiU"/>
              </a:rPr>
              <a:t>年工</a:t>
            </a:r>
            <a:r>
              <a:rPr lang="zh-TW" sz="600">
                <a:latin typeface="MingLiU"/>
                <a:ea typeface="MingLiU"/>
              </a:rPr>
              <a:t>作总結</a:t>
            </a:r>
          </a:p>
          <a:p>
            <a:pPr algn="just" indent="0">
              <a:lnSpc>
                <a:spcPts val="1290"/>
              </a:lnSpc>
            </a:pPr>
            <a:r>
              <a:rPr lang="zh-CN" sz="600">
                <a:latin typeface="MingLiU"/>
                <a:ea typeface="MingLiU"/>
              </a:rPr>
              <a:t>-</a:t>
            </a:r>
            <a:r>
              <a:rPr lang="zh-TW" sz="600">
                <a:latin typeface="MingLiU"/>
                <a:ea typeface="MingLiU"/>
              </a:rPr>
              <a:t>省委办公厅省管干部</a:t>
            </a:r>
            <a:r>
              <a:rPr lang="zh-TW" sz="1200">
                <a:latin typeface="Times New Roman"/>
                <a:ea typeface="Times New Roman"/>
              </a:rPr>
              <a:t>2017</a:t>
            </a:r>
            <a:r>
              <a:rPr lang="zh-TW" sz="600">
                <a:latin typeface="MingLiU"/>
                <a:ea typeface="MingLiU"/>
              </a:rPr>
              <a:t>年度述</a:t>
            </a:r>
          </a:p>
          <a:p>
            <a:pPr algn="just" indent="0">
              <a:lnSpc>
                <a:spcPts val="1290"/>
              </a:lnSpc>
            </a:pPr>
            <a:r>
              <a:rPr lang="zh-CN" sz="600">
                <a:latin typeface="MingLiU"/>
                <a:ea typeface="MingLiU"/>
              </a:rPr>
              <a:t>-</a:t>
            </a:r>
            <a:r>
              <a:rPr lang="zh-TW" sz="600">
                <a:latin typeface="MingLiU"/>
                <a:ea typeface="MingLiU"/>
              </a:rPr>
              <a:t>关于开通</a:t>
            </a:r>
            <a:r>
              <a:rPr lang="zh-CN" sz="600">
                <a:latin typeface="MingLiU"/>
                <a:ea typeface="MingLiU"/>
              </a:rPr>
              <a:t>“信息</a:t>
            </a:r>
            <a:r>
              <a:rPr lang="zh-TW" sz="600">
                <a:latin typeface="MingLiU"/>
                <a:ea typeface="MingLiU"/>
              </a:rPr>
              <a:t>参谋联动平台</a:t>
            </a:r>
            <a:r>
              <a:rPr lang="zh-CN" sz="600">
                <a:latin typeface="MingLiU"/>
                <a:ea typeface="MingLiU"/>
              </a:rPr>
              <a:t>”的通</a:t>
            </a:r>
          </a:p>
          <a:p>
            <a:pPr algn="just" indent="0">
              <a:lnSpc>
                <a:spcPts val="1290"/>
              </a:lnSpc>
            </a:pPr>
            <a:r>
              <a:rPr lang="zh-TW" sz="600">
                <a:latin typeface="MingLiU"/>
                <a:ea typeface="MingLiU"/>
              </a:rPr>
              <a:t>，关于新增健身视频播放服务的通知</a:t>
            </a:r>
          </a:p>
          <a:p>
            <a:pPr algn="just" indent="0">
              <a:lnSpc>
                <a:spcPts val="1290"/>
              </a:lnSpc>
            </a:pPr>
            <a:r>
              <a:rPr lang="zh-TW" sz="600">
                <a:latin typeface="MingLiU"/>
                <a:ea typeface="MingLiU"/>
              </a:rPr>
              <a:t>・关于幵展省委办公厅无纸化办公业务 </a:t>
            </a:r>
            <a:r>
              <a:rPr lang="zh-CN" sz="600">
                <a:latin typeface="MingLiU"/>
                <a:ea typeface="MingLiU"/>
              </a:rPr>
              <a:t>-</a:t>
            </a:r>
            <a:r>
              <a:rPr lang="zh-TW" sz="600">
                <a:latin typeface="MingLiU"/>
                <a:ea typeface="MingLiU"/>
              </a:rPr>
              <a:t>登录省电子政务内网业务系统的说明 ・关于开通厅无纸化办公部分业务系统 </a:t>
            </a:r>
            <a:r>
              <a:rPr lang="zh-CN" sz="600">
                <a:latin typeface="MingLiU"/>
                <a:ea typeface="MingLiU"/>
              </a:rPr>
              <a:t>■关</a:t>
            </a:r>
            <a:r>
              <a:rPr lang="zh-TW" sz="600">
                <a:solidFill>
                  <a:srgbClr val="9A793E"/>
                </a:solidFill>
                <a:latin typeface="MingLiU"/>
                <a:ea typeface="MingLiU"/>
              </a:rPr>
              <a:t>于报送</a:t>
            </a:r>
            <a:r>
              <a:rPr lang="zh-CN" sz="600">
                <a:latin typeface="MingLiU"/>
                <a:ea typeface="MingLiU"/>
              </a:rPr>
              <a:t>“对</a:t>
            </a:r>
            <a:r>
              <a:rPr lang="zh-TW" sz="600">
                <a:latin typeface="MingLiU"/>
                <a:ea typeface="MingLiU"/>
              </a:rPr>
              <a:t>标学习中办、改进提升</a:t>
            </a:r>
          </a:p>
          <a:p>
            <a:pPr algn="just" indent="0">
              <a:lnSpc>
                <a:spcPts val="1290"/>
              </a:lnSpc>
            </a:pPr>
            <a:r>
              <a:rPr lang="zh-TW" sz="600">
                <a:latin typeface="MingLiU"/>
                <a:ea typeface="MingLiU"/>
              </a:rPr>
              <a:t>・关于幵通尽快报送内网用户信息和开 </a:t>
            </a:r>
            <a:r>
              <a:rPr lang="zh-CN" sz="600">
                <a:latin typeface="MingLiU"/>
                <a:ea typeface="MingLiU"/>
              </a:rPr>
              <a:t>•关于</a:t>
            </a:r>
            <a:r>
              <a:rPr lang="zh-TW" sz="600">
                <a:solidFill>
                  <a:srgbClr val="9A793E"/>
                </a:solidFill>
                <a:latin typeface="MingLiU"/>
                <a:ea typeface="MingLiU"/>
              </a:rPr>
              <a:t>报送办</a:t>
            </a:r>
            <a:r>
              <a:rPr lang="zh-TW" sz="600">
                <a:latin typeface="MingLiU"/>
                <a:ea typeface="MingLiU"/>
              </a:rPr>
              <a:t>公厅各处室、单位内网工 </a:t>
            </a:r>
            <a:r>
              <a:rPr lang="zh-CN" sz="600">
                <a:latin typeface="MingLiU"/>
                <a:ea typeface="MingLiU"/>
              </a:rPr>
              <a:t>-</a:t>
            </a:r>
            <a:r>
              <a:rPr lang="zh-TW" sz="600">
                <a:latin typeface="MingLiU"/>
                <a:ea typeface="MingLiU"/>
              </a:rPr>
              <a:t>关于幵展瑜伽培训班的实施方案</a:t>
            </a:r>
          </a:p>
        </p:txBody>
      </p:sp>
      <p:sp>
        <p:nvSpPr>
          <p:cNvPr id="23" name=""/>
          <p:cNvSpPr/>
          <p:nvPr/>
        </p:nvSpPr>
        <p:spPr>
          <a:xfrm>
            <a:off x="8092440" y="3808476"/>
            <a:ext cx="566928" cy="2249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en-US" sz="1200">
                <a:solidFill>
                  <a:srgbClr val="672711"/>
                </a:solidFill>
                <a:latin typeface="Times New Roman"/>
              </a:rPr>
              <a:t>[2018-03-02]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[2018-01-29]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[2018-01-16]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[2018-01-06]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[2018-01-061</a:t>
            </a:r>
          </a:p>
          <a:p>
            <a:pPr algn="just" indent="0">
              <a:lnSpc>
                <a:spcPct val="91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[2018-01-04]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E3F3A"/>
                </a:solidFill>
                <a:latin typeface="Times New Roman"/>
              </a:rPr>
              <a:t>[2017-12-11]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E3F3A"/>
                </a:solidFill>
                <a:latin typeface="Times New Roman"/>
              </a:rPr>
              <a:t>[2017-11-21]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[2017-11-07]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[2017-11-04]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[2017-11-02]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E3F3A"/>
                </a:solidFill>
                <a:latin typeface="Times New Roman"/>
              </a:rPr>
              <a:t>[2017-11-01]</a:t>
            </a:r>
          </a:p>
          <a:p>
            <a:pPr algn="just" indent="0">
              <a:lnSpc>
                <a:spcPct val="96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[2017-10-25]</a:t>
            </a:r>
          </a:p>
          <a:p>
            <a:pPr algn="just" indent="0">
              <a:lnSpc>
                <a:spcPct val="91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[2017-10-22]</a:t>
            </a:r>
          </a:p>
        </p:txBody>
      </p:sp>
      <p:sp>
        <p:nvSpPr>
          <p:cNvPr id="24" name=""/>
          <p:cNvSpPr/>
          <p:nvPr/>
        </p:nvSpPr>
        <p:spPr>
          <a:xfrm>
            <a:off x="8897112" y="3625596"/>
            <a:ext cx="429768" cy="128016"/>
          </a:xfrm>
          <a:prstGeom prst="rect">
            <a:avLst/>
          </a:prstGeom>
          <a:solidFill>
            <a:srgbClr val="28A9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100">
                <a:solidFill>
                  <a:srgbClr val="FFFFFF"/>
                </a:solidFill>
                <a:latin typeface="MingLiU"/>
                <a:ea typeface="MingLiU"/>
              </a:rPr>
              <a:t>工冋遍</a:t>
            </a:r>
          </a:p>
        </p:txBody>
      </p:sp>
      <p:sp>
        <p:nvSpPr>
          <p:cNvPr id="25" name=""/>
          <p:cNvSpPr/>
          <p:nvPr/>
        </p:nvSpPr>
        <p:spPr>
          <a:xfrm>
            <a:off x="8842248" y="3799332"/>
            <a:ext cx="1275588" cy="2258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293"/>
              </a:lnSpc>
            </a:pP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8-28 </a:t>
            </a:r>
            <a:r>
              <a:rPr lang="zh-TW" sz="600">
                <a:latin typeface="MingLiU"/>
                <a:ea typeface="MingLiU"/>
              </a:rPr>
              <a:t>•［机关党委］厅内交流</a:t>
            </a:r>
            <a:r>
              <a:rPr lang="en-US" sz="1200">
                <a:latin typeface="Times New Roman"/>
              </a:rPr>
              <a:t>2018-14 </a:t>
            </a:r>
            <a:r>
              <a:rPr lang="zh-TW" sz="600">
                <a:latin typeface="MingLiU"/>
                <a:ea typeface="MingLiU"/>
              </a:rPr>
              <a:t>•［机关党委］机关工作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8-27 </a:t>
            </a:r>
            <a:r>
              <a:rPr lang="zh-TW" sz="600">
                <a:latin typeface="MingLiU"/>
                <a:ea typeface="MingLiU"/>
              </a:rPr>
              <a:t>•［机关党委］厅内交流</a:t>
            </a:r>
            <a:r>
              <a:rPr lang="en-US" sz="1200">
                <a:latin typeface="Times New Roman"/>
              </a:rPr>
              <a:t>2018-11 </a:t>
            </a:r>
            <a:r>
              <a:rPr lang="zh-TW" sz="600">
                <a:latin typeface="MingLiU"/>
                <a:ea typeface="MingLiU"/>
              </a:rPr>
              <a:t>•［机关党委］机关工作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8-26 </a:t>
            </a:r>
            <a:r>
              <a:rPr lang="zh-TW" sz="600">
                <a:latin typeface="MingLiU"/>
                <a:ea typeface="MingLiU"/>
              </a:rPr>
              <a:t>•［机关党委］机关工作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8-24 </a:t>
            </a:r>
            <a:r>
              <a:rPr lang="zh-TW" sz="600">
                <a:latin typeface="MingLiU"/>
                <a:ea typeface="MingLiU"/>
              </a:rPr>
              <a:t>•［机关覚委］厅内交流</a:t>
            </a:r>
            <a:r>
              <a:rPr lang="en-US" sz="1200">
                <a:latin typeface="Times New Roman"/>
              </a:rPr>
              <a:t>2018-10 </a:t>
            </a:r>
            <a:r>
              <a:rPr lang="zh-TW" sz="600">
                <a:latin typeface="MingLiU"/>
                <a:ea typeface="MingLiU"/>
              </a:rPr>
              <a:t>•［机关党委］机关工作</a:t>
            </a:r>
            <a:r>
              <a:rPr lang="en-US" sz="1200">
                <a:latin typeface="Times New Roman"/>
              </a:rPr>
              <a:t>2018-25 </a:t>
            </a: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［机关党委］厅内交流</a:t>
            </a:r>
            <a:r>
              <a:rPr lang="en-US" sz="1200">
                <a:latin typeface="Times New Roman"/>
              </a:rPr>
              <a:t>2018-9</a:t>
            </a:r>
            <a:r>
              <a:rPr lang="zh-TW" sz="600">
                <a:latin typeface="MingLiU"/>
                <a:ea typeface="MingLiU"/>
              </a:rPr>
              <a:t>期 </a:t>
            </a: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［机关党委］厅内交流</a:t>
            </a:r>
            <a:r>
              <a:rPr lang="en-US" sz="1200">
                <a:latin typeface="Times New Roman"/>
              </a:rPr>
              <a:t>2018-8</a:t>
            </a:r>
            <a:r>
              <a:rPr lang="zh-TW" sz="600">
                <a:latin typeface="MingLiU"/>
                <a:ea typeface="MingLiU"/>
              </a:rPr>
              <a:t>期 </a:t>
            </a: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8-23 </a:t>
            </a:r>
            <a:r>
              <a:rPr lang="en-US" sz="600">
                <a:latin typeface="MingLiU"/>
              </a:rPr>
              <a:t>•</a:t>
            </a:r>
            <a:r>
              <a:rPr lang="zh-TW" sz="600">
                <a:latin typeface="MingLiU"/>
                <a:ea typeface="MingLiU"/>
              </a:rPr>
              <a:t>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8-22 </a:t>
            </a:r>
            <a:r>
              <a:rPr lang="zh-TW" sz="600">
                <a:latin typeface="MingLiU"/>
                <a:ea typeface="MingLiU"/>
              </a:rPr>
              <a:t>•［机关党委］机关工作</a:t>
            </a:r>
            <a:r>
              <a:rPr lang="zh-TW" sz="1200">
                <a:latin typeface="Times New Roman"/>
                <a:ea typeface="Times New Roman"/>
              </a:rPr>
              <a:t>201</a:t>
            </a:r>
            <a:r>
              <a:rPr lang="en-US" sz="1200">
                <a:latin typeface="Times New Roman"/>
              </a:rPr>
              <a:t>8-21 </a:t>
            </a:r>
            <a:r>
              <a:rPr lang="zh-TW" sz="600">
                <a:latin typeface="MingLiU"/>
                <a:ea typeface="MingLiU"/>
              </a:rPr>
              <a:t>•［机关党委］厅内交流</a:t>
            </a:r>
            <a:r>
              <a:rPr lang="en-US" sz="1200">
                <a:latin typeface="Times New Roman"/>
              </a:rPr>
              <a:t>2018-7</a:t>
            </a:r>
            <a:r>
              <a:rPr lang="zh-TW" sz="600">
                <a:latin typeface="MingLiU"/>
                <a:ea typeface="MingLiU"/>
              </a:rPr>
              <a:t>期</a:t>
            </a:r>
          </a:p>
        </p:txBody>
      </p:sp>
      <p:sp>
        <p:nvSpPr>
          <p:cNvPr id="26" name=""/>
          <p:cNvSpPr/>
          <p:nvPr/>
        </p:nvSpPr>
        <p:spPr>
          <a:xfrm>
            <a:off x="10529316" y="3808476"/>
            <a:ext cx="566928" cy="2249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en-US" sz="1200">
                <a:solidFill>
                  <a:srgbClr val="672711"/>
                </a:solidFill>
                <a:latin typeface="Times New Roman"/>
              </a:rPr>
              <a:t>[2018-06-05]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[2018-06-05]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[2018-06-04]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[2018-05-28]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[2018-05-281</a:t>
            </a:r>
          </a:p>
          <a:p>
            <a:pPr algn="just" indent="0">
              <a:lnSpc>
                <a:spcPct val="91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[2018-05-25]</a:t>
            </a:r>
          </a:p>
          <a:p>
            <a:pPr algn="just" indent="0">
              <a:lnSpc>
                <a:spcPct val="91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[2018-05-24]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[2018-05-24]</a:t>
            </a:r>
          </a:p>
          <a:p>
            <a:pPr algn="just" indent="0">
              <a:lnSpc>
                <a:spcPct val="96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[2018-05-21]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[2018-05-16]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[2018-05-15]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[2018-05-15]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[2018-05-11]</a:t>
            </a:r>
          </a:p>
          <a:p>
            <a:pPr algn="just" indent="0">
              <a:lnSpc>
                <a:spcPct val="93000"/>
              </a:lnSpc>
            </a:pPr>
            <a:r>
              <a:rPr lang="en-US" sz="1200">
                <a:solidFill>
                  <a:srgbClr val="672711"/>
                </a:solidFill>
                <a:latin typeface="Times New Roman"/>
              </a:rPr>
              <a:t>[2018-05-03]</a:t>
            </a:r>
          </a:p>
        </p:txBody>
      </p:sp>
      <p:sp>
        <p:nvSpPr>
          <p:cNvPr id="27" name=""/>
          <p:cNvSpPr/>
          <p:nvPr/>
        </p:nvSpPr>
        <p:spPr>
          <a:xfrm>
            <a:off x="5957316" y="6377940"/>
            <a:ext cx="274320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400">
                <a:solidFill>
                  <a:srgbClr val="9A793E"/>
                </a:solidFill>
                <a:latin typeface="Arial"/>
                <a:ea typeface="Arial"/>
              </a:rPr>
              <a:t>:;</a:t>
            </a:r>
            <a:r>
              <a:rPr lang="en-US" sz="1400">
                <a:latin typeface="Arial"/>
              </a:rPr>
              <a:t>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526792" y="1335024"/>
            <a:ext cx="573024" cy="13411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048512" y="4194048"/>
            <a:ext cx="1972056" cy="103632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4306824" y="3078480"/>
            <a:ext cx="670560" cy="51816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51432" y="451104"/>
            <a:ext cx="1652016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特变电工</a:t>
            </a:r>
          </a:p>
        </p:txBody>
      </p:sp>
      <p:sp>
        <p:nvSpPr>
          <p:cNvPr id="6" name=""/>
          <p:cNvSpPr/>
          <p:nvPr/>
        </p:nvSpPr>
        <p:spPr>
          <a:xfrm>
            <a:off x="1213104" y="2593848"/>
            <a:ext cx="917448" cy="1237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90"/>
              </a:spcAft>
            </a:pP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帐号：</a:t>
            </a:r>
            <a:r>
              <a:rPr lang="en-US" b="1" u="sng" sz="550">
                <a:solidFill>
                  <a:srgbClr val="1C2934"/>
                </a:solidFill>
                <a:latin typeface="Arial"/>
              </a:rPr>
              <a:t>|ceshi</a:t>
            </a:r>
          </a:p>
          <a:p>
            <a:pPr indent="0">
              <a:spcAft>
                <a:spcPts val="910"/>
              </a:spcAft>
            </a:pP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密码：</a:t>
            </a:r>
            <a:r>
              <a:rPr lang="en-US" sz="750">
                <a:latin typeface="MingLiU"/>
              </a:rPr>
              <a:t>*</a:t>
            </a:r>
          </a:p>
          <a:p>
            <a:pPr indent="266700">
              <a:spcAft>
                <a:spcPts val="350"/>
              </a:spcAft>
            </a:pPr>
            <a:r>
              <a:rPr lang="en-US" sz="750">
                <a:solidFill>
                  <a:srgbClr val="4B687B"/>
                </a:solidFill>
                <a:latin typeface="MingLiU"/>
              </a:rPr>
              <a:t>[?]</a:t>
            </a: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记住密码</a:t>
            </a:r>
          </a:p>
          <a:p>
            <a:pPr indent="266700">
              <a:spcAft>
                <a:spcPts val="910"/>
              </a:spcAft>
            </a:pPr>
            <a:r>
              <a:rPr lang="en-US" sz="750">
                <a:solidFill>
                  <a:srgbClr val="819CAD"/>
                </a:solidFill>
                <a:latin typeface="MingLiU"/>
              </a:rPr>
              <a:t>□</a:t>
            </a: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自动登录</a:t>
            </a:r>
          </a:p>
          <a:p>
            <a:pPr algn="r" indent="0"/>
            <a:r>
              <a:rPr lang="zh-TW" b="1" sz="750">
                <a:solidFill>
                  <a:srgbClr val="1C2934"/>
                </a:solidFill>
                <a:latin typeface="MingLiU"/>
                <a:ea typeface="MingLiU"/>
              </a:rPr>
              <a:t>登录</a:t>
            </a:r>
          </a:p>
        </p:txBody>
      </p:sp>
      <p:sp>
        <p:nvSpPr>
          <p:cNvPr id="7" name=""/>
          <p:cNvSpPr/>
          <p:nvPr/>
        </p:nvSpPr>
        <p:spPr>
          <a:xfrm>
            <a:off x="1106424" y="5858256"/>
            <a:ext cx="563880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solidFill>
                  <a:srgbClr val="15438C"/>
                </a:solidFill>
                <a:latin typeface="Arial"/>
                <a:ea typeface="Arial"/>
              </a:rPr>
              <a:t>V</a:t>
            </a: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网络设置</a:t>
            </a:r>
          </a:p>
        </p:txBody>
      </p:sp>
      <p:sp>
        <p:nvSpPr>
          <p:cNvPr id="8" name=""/>
          <p:cNvSpPr/>
          <p:nvPr/>
        </p:nvSpPr>
        <p:spPr>
          <a:xfrm>
            <a:off x="3328416" y="1331976"/>
            <a:ext cx="2593848" cy="1432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750">
                <a:latin typeface="MingLiU"/>
              </a:rPr>
              <a:t>.</a:t>
            </a:r>
            <a:r>
              <a:rPr lang="zh-TW" b="1" sz="750">
                <a:latin typeface="MingLiU"/>
                <a:ea typeface="MingLiU"/>
              </a:rPr>
              <a:t>中国彩劫</a:t>
            </a:r>
            <a:r>
              <a:rPr lang="en-US" sz="950">
                <a:latin typeface="Arial"/>
              </a:rPr>
              <a:t>4G</a:t>
            </a:r>
            <a:r>
              <a:rPr lang="zh-TW" b="1" sz="750">
                <a:latin typeface="MingLiU"/>
                <a:ea typeface="MingLiU"/>
              </a:rPr>
              <a:t>今中</a:t>
            </a:r>
            <a:r>
              <a:rPr lang="en-US" sz="950">
                <a:latin typeface="Arial"/>
              </a:rPr>
              <a:t>0© </a:t>
            </a:r>
            <a:r>
              <a:rPr lang="zh-TW" sz="950">
                <a:latin typeface="Arial"/>
                <a:ea typeface="Arial"/>
              </a:rPr>
              <a:t>14:22 93% </a:t>
            </a:r>
            <a:r>
              <a:rPr lang="en-US" sz="950">
                <a:latin typeface="Arial"/>
              </a:rPr>
              <a:t>MB</a:t>
            </a:r>
          </a:p>
        </p:txBody>
      </p:sp>
      <p:sp>
        <p:nvSpPr>
          <p:cNvPr id="9" name=""/>
          <p:cNvSpPr/>
          <p:nvPr/>
        </p:nvSpPr>
        <p:spPr>
          <a:xfrm>
            <a:off x="3901440" y="3874008"/>
            <a:ext cx="1466088" cy="298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1080"/>
              </a:lnSpc>
            </a:pPr>
            <a:r>
              <a:rPr lang="en-US" i="1" sz="1300">
                <a:solidFill>
                  <a:srgbClr val="15438C"/>
                </a:solidFill>
                <a:latin typeface="Arial"/>
              </a:rPr>
              <a:t>TBEA</a:t>
            </a:r>
            <a:r>
              <a:rPr lang="zh-TW" sz="700">
                <a:solidFill>
                  <a:srgbClr val="15438C"/>
                </a:solidFill>
                <a:latin typeface="MingLiU"/>
                <a:ea typeface="MingLiU"/>
              </a:rPr>
              <a:t>君亚电工 会魯中园歎鲁世界</a:t>
            </a:r>
          </a:p>
        </p:txBody>
      </p:sp>
      <p:sp>
        <p:nvSpPr>
          <p:cNvPr id="10" name=""/>
          <p:cNvSpPr/>
          <p:nvPr/>
        </p:nvSpPr>
        <p:spPr>
          <a:xfrm>
            <a:off x="6388608" y="1426464"/>
            <a:ext cx="4602480" cy="11399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816"/>
              </a:lnSpc>
            </a:pPr>
            <a:r>
              <a:rPr lang="zh-TW" sz="1000">
                <a:latin typeface="MingLiU"/>
                <a:ea typeface="MingLiU"/>
              </a:rPr>
              <a:t>特变电工是较早</a:t>
            </a:r>
            <a:r>
              <a:rPr lang="en-US" sz="1000">
                <a:latin typeface="MingLiU"/>
              </a:rPr>
              <a:t>T</a:t>
            </a:r>
            <a:r>
              <a:rPr lang="zh-TW" sz="1000">
                <a:latin typeface="MingLiU"/>
                <a:ea typeface="MingLiU"/>
              </a:rPr>
              <a:t>比以新型</a:t>
            </a:r>
            <a:r>
              <a:rPr lang="en-US" sz="1000">
                <a:latin typeface="Arial"/>
              </a:rPr>
              <a:t>CS</a:t>
            </a:r>
            <a:r>
              <a:rPr lang="zh-TW" sz="1000">
                <a:latin typeface="MingLiU"/>
                <a:ea typeface="MingLiU"/>
              </a:rPr>
              <a:t>门户为入口的企业，注册用户数</a:t>
            </a:r>
            <a:r>
              <a:rPr lang="en-US" sz="1000">
                <a:latin typeface="Arial"/>
              </a:rPr>
              <a:t>13693A.</a:t>
            </a:r>
            <a:r>
              <a:rPr lang="zh-TW" sz="1000">
                <a:latin typeface="MingLiU"/>
                <a:ea typeface="MingLiU"/>
              </a:rPr>
              <a:t>现有业 务系统</a:t>
            </a:r>
            <a:r>
              <a:rPr lang="zh-TW" sz="1000">
                <a:latin typeface="Arial"/>
                <a:ea typeface="Arial"/>
              </a:rPr>
              <a:t>22</a:t>
            </a:r>
            <a:r>
              <a:rPr lang="zh-TW" sz="1000">
                <a:latin typeface="MingLiU"/>
                <a:ea typeface="MingLiU"/>
              </a:rPr>
              <a:t>个，每个用户需要记住这</a:t>
            </a:r>
            <a:r>
              <a:rPr lang="zh-TW" sz="1000">
                <a:latin typeface="Arial"/>
                <a:ea typeface="Arial"/>
              </a:rPr>
              <a:t>22</a:t>
            </a:r>
            <a:r>
              <a:rPr lang="zh-TW" sz="1000">
                <a:latin typeface="MingLiU"/>
                <a:ea typeface="MingLiU"/>
              </a:rPr>
              <a:t>个业务系统的账号密码，并且需要频繁刷新 网页去处理流程待办内容；没有任何企业内部通讯工具，所有敏感信息全部放在 公共网络上进行研究和讨论。</a:t>
            </a:r>
          </a:p>
        </p:txBody>
      </p:sp>
      <p:sp>
        <p:nvSpPr>
          <p:cNvPr id="11" name=""/>
          <p:cNvSpPr/>
          <p:nvPr/>
        </p:nvSpPr>
        <p:spPr>
          <a:xfrm>
            <a:off x="6391656" y="3069336"/>
            <a:ext cx="4599432" cy="1371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776"/>
              </a:lnSpc>
            </a:pPr>
            <a:r>
              <a:rPr lang="zh-TW" sz="1000">
                <a:latin typeface="MingLiU"/>
                <a:ea typeface="MingLiU"/>
              </a:rPr>
              <a:t>建设即时通讯内部应用平台，每个业务系统都需要进行分类整合，并且这些业务 系统在赫呈节点中产生的待办、遨口、审批等内容需要实时处理；</a:t>
            </a:r>
          </a:p>
          <a:p>
            <a:pPr indent="0">
              <a:lnSpc>
                <a:spcPts val="1896"/>
              </a:lnSpc>
            </a:pPr>
            <a:r>
              <a:rPr lang="zh-TW" sz="1000">
                <a:latin typeface="MingLiU"/>
                <a:ea typeface="MingLiU"/>
              </a:rPr>
              <a:t>移动端引入应用门户，同时也需要将</a:t>
            </a:r>
            <a:r>
              <a:rPr lang="zh-TW" sz="1000">
                <a:latin typeface="Arial"/>
                <a:ea typeface="Arial"/>
              </a:rPr>
              <a:t>22</a:t>
            </a:r>
            <a:r>
              <a:rPr lang="zh-TW" sz="1000">
                <a:latin typeface="MingLiU"/>
                <a:ea typeface="MingLiU"/>
              </a:rPr>
              <a:t>个业务系统根据要求分类整合至移动门户 使用，用户在没有电脑设备的时候可以用手机进行办公；</a:t>
            </a:r>
          </a:p>
          <a:p>
            <a:pPr indent="0">
              <a:lnSpc>
                <a:spcPts val="1896"/>
              </a:lnSpc>
            </a:pPr>
            <a:r>
              <a:rPr lang="zh-TW" sz="1000">
                <a:latin typeface="MingLiU"/>
                <a:ea typeface="MingLiU"/>
              </a:rPr>
              <a:t>针对于万人用户和移动端的同时使用，需要保证系统平稳有序运行。</a:t>
            </a:r>
          </a:p>
        </p:txBody>
      </p:sp>
      <p:sp>
        <p:nvSpPr>
          <p:cNvPr id="12" name=""/>
          <p:cNvSpPr/>
          <p:nvPr/>
        </p:nvSpPr>
        <p:spPr>
          <a:xfrm>
            <a:off x="6513576" y="4946904"/>
            <a:ext cx="685800" cy="618744"/>
          </a:xfrm>
          <a:prstGeom prst="rect">
            <a:avLst/>
          </a:prstGeom>
          <a:solidFill>
            <a:srgbClr val="0CA3DA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4800">
                <a:solidFill>
                  <a:srgbClr val="FFFFFF"/>
                </a:solidFill>
                <a:latin typeface="MingLiU"/>
                <a:ea typeface="MingLiU"/>
              </a:rPr>
              <a:t>岛</a:t>
            </a:r>
          </a:p>
        </p:txBody>
      </p:sp>
      <p:sp>
        <p:nvSpPr>
          <p:cNvPr id="13" name=""/>
          <p:cNvSpPr/>
          <p:nvPr/>
        </p:nvSpPr>
        <p:spPr>
          <a:xfrm>
            <a:off x="7748016" y="4812792"/>
            <a:ext cx="3316224" cy="853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en-US" sz="3900">
                <a:solidFill>
                  <a:srgbClr val="0DA3DA"/>
                </a:solidFill>
                <a:latin typeface="Arial"/>
              </a:rPr>
              <a:t>Q </a:t>
            </a:r>
            <a:r>
              <a:rPr lang="zh-TW" sz="6800">
                <a:solidFill>
                  <a:srgbClr val="0DA3DA"/>
                </a:solidFill>
                <a:latin typeface="MingLiU"/>
                <a:ea typeface="MingLiU"/>
              </a:rPr>
              <a:t>晶 </a:t>
            </a:r>
            <a:r>
              <a:rPr lang="en-US" sz="3900">
                <a:solidFill>
                  <a:srgbClr val="0DA3DA"/>
                </a:solidFill>
                <a:latin typeface="Arial"/>
              </a:rPr>
              <a:t>kit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1551432" y="451104"/>
            <a:ext cx="2462784" cy="432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河南省水利厅</a:t>
            </a:r>
          </a:p>
        </p:txBody>
      </p:sp>
      <p:sp>
        <p:nvSpPr>
          <p:cNvPr id="3" name=""/>
          <p:cNvSpPr/>
          <p:nvPr/>
        </p:nvSpPr>
        <p:spPr>
          <a:xfrm>
            <a:off x="1563624" y="3051048"/>
            <a:ext cx="2798064" cy="408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solidFill>
                  <a:srgbClr val="DF1218"/>
                </a:solidFill>
                <a:latin typeface="MingLiU"/>
                <a:ea typeface="MingLiU"/>
              </a:rPr>
              <a:t>河南省水利厅</a:t>
            </a:r>
          </a:p>
        </p:txBody>
      </p:sp>
      <p:sp>
        <p:nvSpPr>
          <p:cNvPr id="4" name=""/>
          <p:cNvSpPr/>
          <p:nvPr/>
        </p:nvSpPr>
        <p:spPr>
          <a:xfrm>
            <a:off x="1572768" y="3526536"/>
            <a:ext cx="1219200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cap="small" sz="1200">
                <a:solidFill>
                  <a:srgbClr val="1270B3"/>
                </a:solidFill>
                <a:latin typeface="Arial"/>
              </a:rPr>
              <a:t>slt.heiman.gov.cn</a:t>
            </a:r>
          </a:p>
        </p:txBody>
      </p:sp>
      <p:sp>
        <p:nvSpPr>
          <p:cNvPr id="5" name=""/>
          <p:cNvSpPr/>
          <p:nvPr/>
        </p:nvSpPr>
        <p:spPr>
          <a:xfrm>
            <a:off x="6406896" y="1578864"/>
            <a:ext cx="4593336" cy="1371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794"/>
              </a:lnSpc>
            </a:pPr>
            <a:r>
              <a:rPr lang="zh-TW" sz="1000">
                <a:latin typeface="MingLiU"/>
                <a:ea typeface="MingLiU"/>
              </a:rPr>
              <a:t>在河南省委案例推广至其他单位后，河南省水利厅也要求进行搭建信创环境下的 信息化系统。除使用环境为兆芯银河麒麟系统外，嶄端所连接的数据库也采用 了国内自主研发的</a:t>
            </a:r>
            <a:r>
              <a:rPr lang="en-US" sz="1000">
                <a:latin typeface="Arial"/>
              </a:rPr>
              <a:t>Gbase</a:t>
            </a:r>
            <a:r>
              <a:rPr lang="zh-TW" sz="1000">
                <a:latin typeface="MingLiU"/>
                <a:ea typeface="MingLiU"/>
              </a:rPr>
              <a:t>数据库。在信创环境刚刚起步的情况下，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很好地解 决了内网用户基本办公沟通的问题，并且通过集成</a:t>
            </a:r>
            <a:r>
              <a:rPr lang="en-US" sz="100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懸动端</a:t>
            </a:r>
            <a:r>
              <a:rPr lang="en-US" sz="1000">
                <a:latin typeface="Arial"/>
              </a:rPr>
              <a:t>SDK,</a:t>
            </a:r>
            <a:r>
              <a:rPr lang="zh-TW" sz="1000">
                <a:latin typeface="MingLiU"/>
                <a:ea typeface="MingLiU"/>
              </a:rPr>
              <a:t>满足了移动 设备在新创环境下的正常踊</a:t>
            </a:r>
          </a:p>
        </p:txBody>
      </p:sp>
      <p:sp>
        <p:nvSpPr>
          <p:cNvPr id="6" name=""/>
          <p:cNvSpPr/>
          <p:nvPr/>
        </p:nvSpPr>
        <p:spPr>
          <a:xfrm>
            <a:off x="6406896" y="3486912"/>
            <a:ext cx="2377440" cy="1600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752"/>
              </a:lnSpc>
            </a:pPr>
            <a:r>
              <a:rPr lang="zh-TW" sz="1000">
                <a:latin typeface="MingLiU"/>
                <a:ea typeface="MingLiU"/>
              </a:rPr>
              <a:t>在兆芯银河呻操作系统下觥； 定时理一认证平台取得部门和人员信息; 对接</a:t>
            </a:r>
            <a:r>
              <a:rPr lang="en-US" sz="1000">
                <a:latin typeface="Arial"/>
              </a:rPr>
              <a:t>Gbase</a:t>
            </a:r>
            <a:r>
              <a:rPr lang="zh-TW" sz="1000">
                <a:latin typeface="MingLiU"/>
                <a:ea typeface="MingLiU"/>
              </a:rPr>
              <a:t>数据库；</a:t>
            </a:r>
          </a:p>
          <a:p>
            <a:pPr indent="0">
              <a:lnSpc>
                <a:spcPts val="1860"/>
              </a:lnSpc>
            </a:pPr>
            <a:r>
              <a:rPr lang="zh-TW" sz="1000">
                <a:latin typeface="MingLiU"/>
                <a:ea typeface="MingLiU"/>
              </a:rPr>
              <a:t>在银河稣躇器上觥移动端</a:t>
            </a:r>
            <a:r>
              <a:rPr lang="en-US" sz="1000">
                <a:latin typeface="Arial"/>
              </a:rPr>
              <a:t>SDK; </a:t>
            </a:r>
            <a:r>
              <a:rPr lang="zh-TW" sz="1000">
                <a:latin typeface="MingLiU"/>
                <a:ea typeface="MingLiU"/>
              </a:rPr>
              <a:t>内嵌个人工作台，整合内网办公平台； 定制化接口，满足用户二欠开发的需求</a:t>
            </a:r>
            <a:r>
              <a:rPr lang="en-US" sz="1000">
                <a:latin typeface="MingLiU"/>
              </a:rPr>
              <a:t>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895856" y="1176528"/>
            <a:ext cx="1950720" cy="8442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072640" y="2255520"/>
            <a:ext cx="1112520" cy="14935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520440" y="2267712"/>
            <a:ext cx="320040" cy="29870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3608832" y="5574792"/>
            <a:ext cx="228600" cy="316992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2005584" y="5949696"/>
            <a:ext cx="563880" cy="149352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51432" y="451104"/>
            <a:ext cx="2462784" cy="432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河南省水利厅</a:t>
            </a:r>
          </a:p>
        </p:txBody>
      </p:sp>
      <p:sp>
        <p:nvSpPr>
          <p:cNvPr id="8" name=""/>
          <p:cNvSpPr/>
          <p:nvPr/>
        </p:nvSpPr>
        <p:spPr>
          <a:xfrm>
            <a:off x="1941576" y="2054352"/>
            <a:ext cx="1588008" cy="131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A7B9C4"/>
                </a:solidFill>
                <a:latin typeface="MingLiU"/>
                <a:ea typeface="MingLiU"/>
              </a:rPr>
              <a:t>搜索:联系人持姓名,简拼,手机号）</a:t>
            </a:r>
          </a:p>
        </p:txBody>
      </p:sp>
      <p:sp>
        <p:nvSpPr>
          <p:cNvPr id="9" name=""/>
          <p:cNvSpPr/>
          <p:nvPr/>
        </p:nvSpPr>
        <p:spPr>
          <a:xfrm>
            <a:off x="2069592" y="2438400"/>
            <a:ext cx="405384" cy="103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000">
                <a:latin typeface="Arial"/>
              </a:rPr>
              <a:t>► m</a:t>
            </a:r>
            <a:r>
              <a:rPr lang="zh-TW" sz="600">
                <a:latin typeface="MingLiU"/>
                <a:ea typeface="MingLiU"/>
              </a:rPr>
              <a:t>贝导</a:t>
            </a:r>
          </a:p>
        </p:txBody>
      </p:sp>
      <p:sp>
        <p:nvSpPr>
          <p:cNvPr id="10" name=""/>
          <p:cNvSpPr/>
          <p:nvPr/>
        </p:nvSpPr>
        <p:spPr>
          <a:xfrm>
            <a:off x="2045208" y="2578608"/>
            <a:ext cx="746760" cy="3099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280"/>
              </a:spcAft>
            </a:pPr>
            <a:r>
              <a:rPr lang="en-US" b="1" sz="800">
                <a:latin typeface="Times New Roman"/>
              </a:rPr>
              <a:t>►</a:t>
            </a:r>
            <a:r>
              <a:rPr lang="zh-TW" b="1" sz="750">
                <a:latin typeface="MingLiU"/>
                <a:ea typeface="MingLiU"/>
              </a:rPr>
              <a:t>厅机关处室</a:t>
            </a:r>
          </a:p>
          <a:p>
            <a:pPr algn="just" indent="0"/>
            <a:r>
              <a:rPr lang="zh-TW" b="1" sz="750">
                <a:latin typeface="MingLiU"/>
                <a:ea typeface="MingLiU"/>
              </a:rPr>
              <a:t>•厅直属单位</a:t>
            </a:r>
          </a:p>
          <a:p>
            <a:pPr algn="just" indent="0">
              <a:spcAft>
                <a:spcPts val="280"/>
              </a:spcAft>
            </a:pPr>
            <a:r>
              <a:rPr lang="en-US" sz="1400">
                <a:latin typeface="Times New Roman"/>
              </a:rPr>
              <a:t>►</a:t>
            </a:r>
            <a:r>
              <a:rPr lang="zh-TW" sz="1300">
                <a:latin typeface="MingLiU"/>
                <a:ea typeface="MingLiU"/>
              </a:rPr>
              <a:t>诵泌</a:t>
            </a:r>
          </a:p>
          <a:p>
            <a:pPr algn="just" indent="0">
              <a:spcAft>
                <a:spcPts val="280"/>
              </a:spcAft>
            </a:pPr>
            <a:r>
              <a:rPr lang="en-US" b="1" sz="750">
                <a:latin typeface="MingLiU"/>
              </a:rPr>
              <a:t>▼</a:t>
            </a:r>
            <a:r>
              <a:rPr lang="zh-TW" b="1" sz="750">
                <a:latin typeface="MingLiU"/>
                <a:ea typeface="MingLiU"/>
              </a:rPr>
              <a:t>信息中心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丑世新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陈会峰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王骏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张旭阳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马广亮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张新景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列念龙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曲勋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赵新强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李延峰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solidFill>
                  <a:srgbClr val="9AAC6E"/>
                </a:solidFill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赵倩倩</a:t>
            </a:r>
            <a:r>
              <a:rPr lang="zh-TW" b="1" sz="750">
                <a:solidFill>
                  <a:srgbClr val="7CE15E"/>
                </a:solidFill>
                <a:latin typeface="MingLiU"/>
                <a:ea typeface="MingLiU"/>
              </a:rPr>
              <a:t>田</a:t>
            </a:r>
          </a:p>
          <a:p>
            <a:pPr algn="just" indent="152400">
              <a:spcAft>
                <a:spcPts val="280"/>
              </a:spcAft>
            </a:pPr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吕鹏举</a:t>
            </a:r>
          </a:p>
          <a:p>
            <a:pPr algn="just" indent="152400">
              <a:spcAft>
                <a:spcPts val="280"/>
              </a:spcAft>
            </a:pPr>
            <a:r>
              <a:rPr lang="zh-TW" b="1" sz="750">
                <a:latin typeface="MingLiU"/>
                <a:ea typeface="MingLiU"/>
              </a:rPr>
              <a:t>@蔡</a:t>
            </a:r>
            <a:r>
              <a:rPr lang="en-US" sz="950">
                <a:latin typeface="Arial"/>
              </a:rPr>
              <a:t>ms</a:t>
            </a:r>
          </a:p>
          <a:p>
            <a:pPr algn="just" indent="152400"/>
            <a:r>
              <a:rPr lang="en-US" b="1" sz="750">
                <a:latin typeface="MingLiU"/>
              </a:rPr>
              <a:t>®</a:t>
            </a:r>
            <a:r>
              <a:rPr lang="zh-TW" b="1" sz="750">
                <a:latin typeface="MingLiU"/>
                <a:ea typeface="MingLiU"/>
              </a:rPr>
              <a:t>侯爵</a:t>
            </a:r>
          </a:p>
        </p:txBody>
      </p:sp>
      <p:sp>
        <p:nvSpPr>
          <p:cNvPr id="11" name=""/>
          <p:cNvSpPr/>
          <p:nvPr/>
        </p:nvSpPr>
        <p:spPr>
          <a:xfrm>
            <a:off x="3087624" y="5958840"/>
            <a:ext cx="716280" cy="134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819CAD"/>
                </a:solidFill>
                <a:latin typeface="MingLiU"/>
                <a:ea typeface="MingLiU"/>
              </a:rPr>
              <a:t>用户数</a:t>
            </a:r>
            <a:r>
              <a:rPr lang="zh-TW" sz="950">
                <a:solidFill>
                  <a:srgbClr val="819CAD"/>
                </a:solidFill>
                <a:latin typeface="Arial"/>
                <a:ea typeface="Arial"/>
              </a:rPr>
              <a:t>:3/951</a:t>
            </a:r>
            <a:r>
              <a:rPr lang="zh-TW" b="1" sz="750">
                <a:solidFill>
                  <a:srgbClr val="819CAD"/>
                </a:solidFill>
                <a:latin typeface="MingLiU"/>
                <a:ea typeface="MingLiU"/>
              </a:rPr>
              <a:t>人</a:t>
            </a:r>
          </a:p>
        </p:txBody>
      </p:sp>
      <p:sp>
        <p:nvSpPr>
          <p:cNvPr id="12" name=""/>
          <p:cNvSpPr/>
          <p:nvPr/>
        </p:nvSpPr>
        <p:spPr>
          <a:xfrm>
            <a:off x="4157472" y="1712976"/>
            <a:ext cx="411480" cy="124968"/>
          </a:xfrm>
          <a:prstGeom prst="rect">
            <a:avLst/>
          </a:prstGeom>
          <a:solidFill>
            <a:srgbClr val="30567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髒门户</a:t>
            </a:r>
          </a:p>
        </p:txBody>
      </p:sp>
      <p:sp>
        <p:nvSpPr>
          <p:cNvPr id="14" name=""/>
          <p:cNvSpPr/>
          <p:nvPr/>
        </p:nvSpPr>
        <p:spPr>
          <a:xfrm>
            <a:off x="4081272" y="1932432"/>
            <a:ext cx="847344" cy="128016"/>
          </a:xfrm>
          <a:prstGeom prst="rect">
            <a:avLst/>
          </a:prstGeom>
          <a:solidFill>
            <a:srgbClr val="335676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400">
                <a:solidFill>
                  <a:srgbClr val="FFFFFF"/>
                </a:solidFill>
                <a:latin typeface="Arial"/>
              </a:rPr>
              <a:t>ME</a:t>
            </a:r>
          </a:p>
        </p:txBody>
      </p:sp>
      <p:sp>
        <p:nvSpPr>
          <p:cNvPr id="15" name=""/>
          <p:cNvSpPr/>
          <p:nvPr/>
        </p:nvSpPr>
        <p:spPr>
          <a:xfrm>
            <a:off x="8269224" y="1712976"/>
            <a:ext cx="1636776" cy="362712"/>
          </a:xfrm>
          <a:prstGeom prst="rect">
            <a:avLst/>
          </a:prstGeom>
          <a:solidFill>
            <a:srgbClr val="305675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350"/>
              </a:spcAft>
            </a:pPr>
            <a:r>
              <a:rPr lang="zh-TW" sz="1200">
                <a:solidFill>
                  <a:srgbClr val="FFFFFF"/>
                </a:solidFill>
                <a:latin typeface="Arial"/>
                <a:ea typeface="Arial"/>
              </a:rPr>
              <a:t>_ </a:t>
            </a:r>
            <a:r>
              <a:rPr lang="en-US" sz="1200">
                <a:solidFill>
                  <a:srgbClr val="FFFFFF"/>
                </a:solidFill>
                <a:latin typeface="Arial"/>
              </a:rPr>
              <a:t>x</a:t>
            </a:r>
          </a:p>
          <a:p>
            <a:pPr algn="r" marR="37660" indent="0"/>
            <a:r>
              <a:rPr lang="zh-TW" sz="950">
                <a:solidFill>
                  <a:srgbClr val="819CAD"/>
                </a:solidFill>
                <a:latin typeface="Arial"/>
                <a:ea typeface="Arial"/>
              </a:rPr>
              <a:t>I</a:t>
            </a:r>
            <a:r>
              <a:rPr lang="zh-TW" sz="700">
                <a:solidFill>
                  <a:srgbClr val="819CAD"/>
                </a:solidFill>
                <a:latin typeface="MingLiU"/>
                <a:ea typeface="MingLiU"/>
              </a:rPr>
              <a:t>刷新 河南省水利厅办公室李靖</a:t>
            </a:r>
            <a:r>
              <a:rPr lang="zh-TW" sz="950">
                <a:solidFill>
                  <a:srgbClr val="819CAD"/>
                </a:solidFill>
                <a:latin typeface="Arial"/>
                <a:ea typeface="Arial"/>
              </a:rPr>
              <a:t>I</a:t>
            </a:r>
          </a:p>
        </p:txBody>
      </p:sp>
      <p:graphicFrame>
        <p:nvGraphicFramePr>
          <p:cNvPr id="16" name=""/>
          <p:cNvGraphicFramePr>
            <a:graphicFrameLocks noGrp="1"/>
          </p:cNvGraphicFramePr>
          <p:nvPr/>
        </p:nvGraphicFramePr>
        <p:xfrm>
          <a:off x="4026408" y="2191512"/>
          <a:ext cx="6101080" cy="1801368"/>
        </p:xfrm>
        <a:graphic>
          <a:graphicData uri="http://schemas.openxmlformats.org/drawingml/2006/table">
            <a:tbl>
              <a:tblPr/>
              <a:tblGrid>
                <a:gridCol w="208280"/>
                <a:gridCol w="545592"/>
                <a:gridCol w="569976"/>
                <a:gridCol w="640080"/>
                <a:gridCol w="208280"/>
                <a:gridCol w="329184"/>
                <a:gridCol w="560832"/>
                <a:gridCol w="3038856"/>
              </a:tblGrid>
              <a:tr h="502920">
                <a:tc rowSpan="2">
                  <a:txBody>
                    <a:bodyPr lIns="0" tIns="0" rIns="0" bIns="0">
                      <a:noAutofit/>
                    </a:bodyPr>
                    <a:p>
                      <a:pPr algn="just" indent="0"/>
                      <a:r>
                        <a:rPr lang="en-US" sz="2400">
                          <a:solidFill>
                            <a:srgbClr val="4B687B"/>
                          </a:solidFill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10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闫</a:t>
                      </a:r>
                      <a:r>
                        <a:rPr lang="zh-TW" sz="10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待办事项</a:t>
                      </a:r>
                    </a:p>
                  </a:txBody>
                  <a:tcPr marL="0" marR="0" marT="0" marB="0" anchor="ctr">
                    <a:solidFill>
                      <a:srgbClr val="2D5473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4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  <a:tc rowSpan="2">
                  <a:txBody>
                    <a:bodyPr lIns="0" tIns="0" rIns="0" bIns="0">
                      <a:noAutofit/>
                    </a:bodyPr>
                    <a:p>
                      <a:endParaRPr sz="2400"/>
                    </a:p>
                  </a:txBody>
                  <a:tcPr marL="0" marR="0" marT="0" marB="0">
                    <a:solidFill>
                      <a:srgbClr val="517494"/>
                    </a:solidFill>
                  </a:tcPr>
                </a:tc>
                <a:tc rowSpan="2">
                  <a:txBody>
                    <a:bodyPr lIns="0" tIns="0" rIns="0" bIns="0">
                      <a:noAutofit/>
                    </a:bodyPr>
                    <a:p>
                      <a:pPr algn="r" indent="0">
                        <a:spcBef>
                          <a:spcPts val="910"/>
                        </a:spcBef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</a:rPr>
                        <a:t>••</a:t>
                      </a:r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10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应</a:t>
                      </a:r>
                      <a:r>
                        <a:rPr lang="zh-TW" sz="10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用中心</a:t>
                      </a:r>
                    </a:p>
                  </a:txBody>
                  <a:tcPr marL="0" marR="0" marT="0" marB="0" anchor="ctr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4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</a:tr>
              <a:tr h="451104">
                <a:tc vMerge="1">
                  <a:txBody>
                    <a:bodyPr lIns="0" tIns="0" rIns="0" bIns="0">
                      <a:no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b="1" sz="75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公文审批</a:t>
                      </a:r>
                    </a:p>
                    <a:p>
                      <a:pPr algn="ctr" indent="0"/>
                      <a:r>
                        <a:rPr lang="zh-TW" sz="13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561</a:t>
                      </a:r>
                    </a:p>
                  </a:txBody>
                  <a:tcPr marL="0" marR="0" marT="0" marB="0" anchor="b">
                    <a:solidFill>
                      <a:srgbClr val="FF534C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b="1" sz="75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■察督办</a:t>
                      </a:r>
                    </a:p>
                    <a:p>
                      <a:pPr indent="381000"/>
                      <a:r>
                        <a:rPr lang="zh-TW" sz="13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FE8A51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b="1" sz="750">
                          <a:solidFill>
                            <a:srgbClr val="FAF2B4"/>
                          </a:solidFill>
                          <a:latin typeface="MingLiU"/>
                          <a:ea typeface="MingLiU"/>
                        </a:rPr>
                        <a:t>行政审批</a:t>
                      </a:r>
                    </a:p>
                    <a:p>
                      <a:pPr indent="393700"/>
                      <a:r>
                        <a:rPr lang="zh-TW" sz="13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FEB54F"/>
                    </a:solidFill>
                  </a:tcPr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6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电子公文</a:t>
                      </a:r>
                    </a:p>
                  </a:txBody>
                  <a:tcPr marL="0" marR="0" marT="0" marB="0" anchor="b">
                    <a:solidFill>
                      <a:srgbClr val="546E87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77800"/>
                      <a:r>
                        <a:rPr lang="zh-TW" sz="7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办公门户   在线督查   </a:t>
                      </a:r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电</a:t>
                      </a:r>
                      <a:r>
                        <a:rPr lang="zh-TW" sz="7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子邮件   行政审批</a:t>
                      </a:r>
                    </a:p>
                  </a:txBody>
                  <a:tcPr marL="0" marR="0" marT="0" marB="0" anchor="b">
                    <a:solidFill>
                      <a:srgbClr val="546E87"/>
                    </a:solidFill>
                  </a:tcPr>
                </a:tc>
              </a:tr>
              <a:tr h="847344">
                <a:tc>
                  <a:txBody>
                    <a:bodyPr lIns="0" tIns="0" rIns="0" bIns="0">
                      <a:noAutofit/>
                    </a:bodyPr>
                    <a:p>
                      <a:endParaRPr sz="41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b="1" sz="750">
                          <a:solidFill>
                            <a:srgbClr val="EAC5C3"/>
                          </a:solidFill>
                          <a:latin typeface="MingLiU"/>
                          <a:ea typeface="MingLiU"/>
                        </a:rPr>
                        <a:t>会议审批</a:t>
                      </a:r>
                    </a:p>
                    <a:p>
                      <a:pPr indent="342900"/>
                      <a:r>
                        <a:rPr lang="zh-TW" sz="13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b="1" sz="750">
                          <a:solidFill>
                            <a:srgbClr val="FAF2B4"/>
                          </a:solidFill>
                          <a:latin typeface="MingLiU"/>
                          <a:ea typeface="MingLiU"/>
                        </a:rPr>
                        <a:t>值班审批</a:t>
                      </a:r>
                    </a:p>
                    <a:p>
                      <a:pPr indent="381000"/>
                      <a:r>
                        <a:rPr lang="zh-TW" sz="13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41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4100"/>
                    </a:p>
                  </a:txBody>
                  <a:tcPr marL="0" marR="0" marT="0" marB="0">
                    <a:solidFill>
                      <a:srgbClr val="517494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41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15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+</a:t>
                      </a:r>
                    </a:p>
                  </a:txBody>
                  <a:tcPr marL="0" marR="0" marT="0" marB="0" anchor="ctr">
                    <a:solidFill>
                      <a:srgbClr val="546E87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4100"/>
                    </a:p>
                  </a:txBody>
                  <a:tcPr marL="0" marR="0" marT="0" marB="0">
                    <a:solidFill>
                      <a:srgbClr val="2D5473"/>
                    </a:solidFill>
                  </a:tcPr>
                </a:tc>
              </a:tr>
            </a:tbl>
          </a:graphicData>
        </a:graphic>
      </p:graphicFrame>
      <p:sp>
        <p:nvSpPr>
          <p:cNvPr id="17" name=""/>
          <p:cNvSpPr/>
          <p:nvPr/>
        </p:nvSpPr>
        <p:spPr>
          <a:xfrm>
            <a:off x="4145280" y="4148328"/>
            <a:ext cx="1642872" cy="1929384"/>
          </a:xfrm>
          <a:prstGeom prst="rect">
            <a:avLst/>
          </a:prstGeom>
          <a:solidFill>
            <a:srgbClr val="2D5473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490"/>
              </a:spcAft>
            </a:pP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围通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知公告     </a:t>
            </a:r>
            <a:r>
              <a:rPr lang="en-US" sz="900">
                <a:solidFill>
                  <a:srgbClr val="B7E5F5"/>
                </a:solidFill>
                <a:latin typeface="Times New Roman"/>
              </a:rPr>
              <a:t>+MORE</a:t>
            </a:r>
          </a:p>
          <a:p>
            <a:pPr indent="0">
              <a:lnSpc>
                <a:spcPts val="1344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通知：值班工作通报</a:t>
            </a:r>
          </a:p>
          <a:p>
            <a:pPr indent="0">
              <a:lnSpc>
                <a:spcPts val="1344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</a:t>
            </a:r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于</a:t>
            </a:r>
            <a:r>
              <a:rPr lang="zh-TW" sz="900">
                <a:solidFill>
                  <a:srgbClr val="B7E5F5"/>
                </a:solidFill>
                <a:latin typeface="Times New Roman"/>
                <a:ea typeface="Times New Roman"/>
              </a:rPr>
              <a:t>2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。</a:t>
            </a:r>
            <a:r>
              <a:rPr lang="zh-TW" sz="900">
                <a:solidFill>
                  <a:srgbClr val="B7E5F5"/>
                </a:solidFill>
                <a:latin typeface="Times New Roman"/>
                <a:ea typeface="Times New Roman"/>
              </a:rPr>
              <a:t>18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年度体检截</a:t>
            </a:r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止时间</a:t>
            </a:r>
            <a:r>
              <a:rPr lang="en-US" sz="700">
                <a:solidFill>
                  <a:srgbClr val="A7B9C4"/>
                </a:solidFill>
                <a:latin typeface="MingLiU"/>
              </a:rPr>
              <a:t>... 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通知：春节放</a:t>
            </a:r>
            <a:r>
              <a:rPr lang="en-US" sz="900">
                <a:solidFill>
                  <a:srgbClr val="B7E5F5"/>
                </a:solidFill>
                <a:latin typeface="Times New Roman"/>
              </a:rPr>
              <a:t>IH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</a:t>
            </a:r>
          </a:p>
          <a:p>
            <a:pPr indent="0">
              <a:lnSpc>
                <a:spcPts val="1224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通知：关于做好春节期间有关工作</a:t>
            </a:r>
            <a:r>
              <a:rPr lang="en-US" sz="700">
                <a:solidFill>
                  <a:srgbClr val="B7E5F5"/>
                </a:solidFill>
                <a:latin typeface="MingLiU"/>
              </a:rPr>
              <a:t>... 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通知：关于</a:t>
            </a:r>
            <a:r>
              <a:rPr lang="zh-TW" sz="900">
                <a:solidFill>
                  <a:srgbClr val="B7E5F5"/>
                </a:solidFill>
                <a:latin typeface="Times New Roman"/>
                <a:ea typeface="Times New Roman"/>
              </a:rPr>
              <a:t>2019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年"舂节"尚期值...</a:t>
            </a:r>
          </a:p>
          <a:p>
            <a:pPr indent="0">
              <a:lnSpc>
                <a:spcPts val="1332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通知：元旦节放闻通知</a:t>
            </a:r>
          </a:p>
          <a:p>
            <a:pPr indent="0">
              <a:lnSpc>
                <a:spcPts val="1332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通知：关于报送发文计划的通知</a:t>
            </a:r>
          </a:p>
          <a:p>
            <a:pPr indent="0">
              <a:lnSpc>
                <a:spcPts val="1332"/>
              </a:lnSpc>
            </a:pP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通知：关于</a:t>
            </a:r>
            <a:r>
              <a:rPr lang="zh-TW" sz="900">
                <a:solidFill>
                  <a:srgbClr val="B7E5F5"/>
                </a:solidFill>
                <a:latin typeface="Times New Roman"/>
                <a:ea typeface="Times New Roman"/>
              </a:rPr>
              <a:t>2018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年体检的通知 通知：关于意识形态工作专栏的通</a:t>
            </a:r>
            <a:r>
              <a:rPr lang="en-US" sz="700">
                <a:solidFill>
                  <a:srgbClr val="A7B9C4"/>
                </a:solidFill>
                <a:latin typeface="MingLiU"/>
              </a:rPr>
              <a:t>... </a:t>
            </a:r>
            <a:r>
              <a:rPr lang="zh-TW" sz="700">
                <a:solidFill>
                  <a:srgbClr val="B7E5F5"/>
                </a:solidFill>
                <a:latin typeface="MingLiU"/>
                <a:ea typeface="MingLiU"/>
              </a:rPr>
              <a:t>通知：关于做好中秋国庆节期间有</a:t>
            </a:r>
            <a:r>
              <a:rPr lang="en-US" sz="700">
                <a:solidFill>
                  <a:srgbClr val="A7B9C4"/>
                </a:solidFill>
                <a:latin typeface="MingLiU"/>
              </a:rPr>
              <a:t>...</a:t>
            </a:r>
          </a:p>
        </p:txBody>
      </p:sp>
      <p:sp>
        <p:nvSpPr>
          <p:cNvPr id="18" name=""/>
          <p:cNvSpPr/>
          <p:nvPr/>
        </p:nvSpPr>
        <p:spPr>
          <a:xfrm>
            <a:off x="6086856" y="4157472"/>
            <a:ext cx="740664" cy="185928"/>
          </a:xfrm>
          <a:prstGeom prst="rect">
            <a:avLst/>
          </a:prstGeom>
          <a:solidFill>
            <a:srgbClr val="2D5473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400">
                <a:solidFill>
                  <a:srgbClr val="B7E5F5"/>
                </a:solidFill>
                <a:latin typeface="Arial"/>
              </a:rPr>
              <a:t>Q</a:t>
            </a: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日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程安排</a:t>
            </a:r>
          </a:p>
        </p:txBody>
      </p:sp>
      <p:graphicFrame>
        <p:nvGraphicFramePr>
          <p:cNvPr id="19" name=""/>
          <p:cNvGraphicFramePr>
            <a:graphicFrameLocks noGrp="1"/>
          </p:cNvGraphicFramePr>
          <p:nvPr/>
        </p:nvGraphicFramePr>
        <p:xfrm>
          <a:off x="6050280" y="4428744"/>
          <a:ext cx="1993392" cy="1691640"/>
        </p:xfrm>
        <a:graphic>
          <a:graphicData uri="http://schemas.openxmlformats.org/drawingml/2006/table">
            <a:tbl>
              <a:tblPr/>
              <a:tblGrid>
                <a:gridCol w="289560"/>
                <a:gridCol w="283464"/>
                <a:gridCol w="283464"/>
                <a:gridCol w="280416"/>
                <a:gridCol w="249936"/>
                <a:gridCol w="353568"/>
                <a:gridCol w="252984"/>
              </a:tblGrid>
              <a:tr h="240792">
                <a:tc gridSpan="2"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b="1" sz="950">
                          <a:solidFill>
                            <a:srgbClr val="B7E5F5"/>
                          </a:solidFill>
                          <a:latin typeface="Arial"/>
                          <a:ea typeface="Arial"/>
                        </a:rPr>
                        <a:t>2019/05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1000">
                          <a:solidFill>
                            <a:srgbClr val="FE926B"/>
                          </a:solidFill>
                          <a:latin typeface="MingLiU"/>
                        </a:rPr>
                        <a:t>•&lt;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10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&gt;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</a:tr>
              <a:tr h="213360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—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二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75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三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四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五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7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六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</a:tr>
              <a:tr h="201168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B7E5F5"/>
                          </a:solidFill>
                          <a:latin typeface="Arial"/>
                          <a:ea typeface="Arial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B7E5F5"/>
                          </a:solidFill>
                          <a:latin typeface="Arial"/>
                          <a:ea typeface="Arial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CA844B"/>
                          </a:solidFill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F1AA3A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</a:tr>
              <a:tr h="195072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>
                        <a:spcBef>
                          <a:spcPts val="280"/>
                        </a:spcBef>
                      </a:pPr>
                      <a:r>
                        <a:rPr lang="zh-TW" i="1" sz="500">
                          <a:solidFill>
                            <a:srgbClr val="E4C17B"/>
                          </a:solidFill>
                          <a:latin typeface="MingLiU"/>
                          <a:ea typeface="MingLiU"/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1AA3A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EAC5C3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rgbClr val="FD8A52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FE926B"/>
                          </a:solidFill>
                          <a:latin typeface="Arial"/>
                          <a:ea typeface="Arial"/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950">
                          <a:solidFill>
                            <a:srgbClr val="CA844B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</a:tr>
              <a:tr h="19507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14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16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</a:tr>
              <a:tr h="19507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1AA3A"/>
                          </a:solidFill>
                          <a:latin typeface="Arial"/>
                          <a:ea typeface="Arial"/>
                        </a:rPr>
                        <a:t>21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F1AA3A"/>
                          </a:solidFill>
                          <a:latin typeface="Arial"/>
                          <a:ea typeface="Arial"/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23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24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rgbClr val="5A7590"/>
                    </a:solidFill>
                  </a:tcPr>
                </a:tc>
              </a:tr>
              <a:tr h="195072"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CA844B"/>
                          </a:solidFill>
                          <a:latin typeface="Arial"/>
                          <a:ea typeface="Arial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CA844B"/>
                          </a:solidFill>
                          <a:latin typeface="Arial"/>
                          <a:ea typeface="Arial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101600"/>
                      <a:r>
                        <a:rPr lang="zh-TW" sz="950">
                          <a:solidFill>
                            <a:srgbClr val="E4C17B"/>
                          </a:solidFill>
                          <a:latin typeface="Arial"/>
                          <a:ea typeface="Arial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</a:tr>
              <a:tr h="256032"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B7E5F5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B7E5F5"/>
                          </a:solidFill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i="1" sz="500">
                          <a:solidFill>
                            <a:srgbClr val="B7E5F5"/>
                          </a:solidFill>
                          <a:latin typeface="MingLiU"/>
                          <a:ea typeface="MingLiU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9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5A7590"/>
                    </a:solidFill>
                  </a:tcPr>
                </a:tc>
              </a:tr>
            </a:tbl>
          </a:graphicData>
        </a:graphic>
      </p:graphicFrame>
      <p:sp>
        <p:nvSpPr>
          <p:cNvPr id="20" name=""/>
          <p:cNvSpPr/>
          <p:nvPr/>
        </p:nvSpPr>
        <p:spPr>
          <a:xfrm>
            <a:off x="8171688" y="4477512"/>
            <a:ext cx="448056" cy="128016"/>
          </a:xfrm>
          <a:prstGeom prst="rect">
            <a:avLst/>
          </a:prstGeom>
          <a:solidFill>
            <a:srgbClr val="30567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个人日程</a:t>
            </a:r>
          </a:p>
        </p:txBody>
      </p:sp>
      <p:sp>
        <p:nvSpPr>
          <p:cNvPr id="21" name=""/>
          <p:cNvSpPr/>
          <p:nvPr/>
        </p:nvSpPr>
        <p:spPr>
          <a:xfrm>
            <a:off x="8577072" y="5907024"/>
            <a:ext cx="783336" cy="185928"/>
          </a:xfrm>
          <a:prstGeom prst="rect">
            <a:avLst/>
          </a:prstGeom>
          <a:solidFill>
            <a:srgbClr val="345775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400">
                <a:solidFill>
                  <a:srgbClr val="FFFFFF"/>
                </a:solidFill>
                <a:latin typeface="MingLiU"/>
              </a:rPr>
              <a:t>© -- 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52272" y="1728216"/>
            <a:ext cx="1350264" cy="53035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3755136" y="1722120"/>
            <a:ext cx="1127760" cy="117652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362456" y="3072384"/>
            <a:ext cx="2511552" cy="954024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51432" y="451104"/>
            <a:ext cx="1658112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贵州省委</a:t>
            </a:r>
          </a:p>
        </p:txBody>
      </p:sp>
      <p:sp>
        <p:nvSpPr>
          <p:cNvPr id="6" name=""/>
          <p:cNvSpPr/>
          <p:nvPr/>
        </p:nvSpPr>
        <p:spPr>
          <a:xfrm>
            <a:off x="6406896" y="1578864"/>
            <a:ext cx="4632960" cy="1371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近几年的政府信息化建设正在逐步偏向于在信创环境下进行规划，贵州省委是其 中几个率先开始的项目。在新创环境下，用户更加注重敏感信息安全方面的功能, 提出了一些规避手段，对用户增加密级等级控制，对传输文件增加限制，并且与 邮件安全系统进行整合，在发送文件时，发送至用户指定邮箱进行安全认证。在 信创环境通用机上正常館后，也漸办助用户往涉密</a:t>
            </a:r>
            <a:r>
              <a:rPr lang="en-US" sz="1000">
                <a:latin typeface="MingLiU"/>
              </a:rPr>
              <a:t>F</a:t>
            </a:r>
            <a:r>
              <a:rPr lang="zh-TW" sz="1000">
                <a:latin typeface="MingLiU"/>
                <a:ea typeface="MingLiU"/>
              </a:rPr>
              <a:t>机上进行业辩专移。</a:t>
            </a:r>
          </a:p>
        </p:txBody>
      </p:sp>
      <p:sp>
        <p:nvSpPr>
          <p:cNvPr id="7" name=""/>
          <p:cNvSpPr/>
          <p:nvPr/>
        </p:nvSpPr>
        <p:spPr>
          <a:xfrm>
            <a:off x="6403848" y="3486912"/>
            <a:ext cx="3779520" cy="1371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840"/>
              </a:lnSpc>
            </a:pPr>
            <a:r>
              <a:rPr lang="zh-TW" sz="1000">
                <a:latin typeface="MingLiU"/>
                <a:ea typeface="MingLiU"/>
              </a:rPr>
              <a:t>同步邮件系统的部门和人员信息，作为</a:t>
            </a:r>
            <a:r>
              <a:rPr lang="en-US" sz="55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的用户名和密码； 鳗用户可由管理员心人员密集鼻，并亍严格的密婭制; 文件收发遵循用户密集等级，低密级等级用户无去接收高密级文件; 文件发送经过邮件系统，发送至接</a:t>
            </a:r>
            <a:r>
              <a:rPr lang="zh-CN" sz="1000">
                <a:latin typeface="MingLiU"/>
                <a:ea typeface="MingLiU"/>
              </a:rPr>
              <a:t>有的瞄</a:t>
            </a:r>
          </a:p>
          <a:p>
            <a:pPr indent="0">
              <a:lnSpc>
                <a:spcPts val="1840"/>
              </a:lnSpc>
            </a:pPr>
            <a:r>
              <a:rPr lang="zh-TW" sz="1000">
                <a:latin typeface="MingLiU"/>
                <a:ea typeface="MingLiU"/>
              </a:rPr>
              <a:t>增加瀚密的兼容性考虑。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864608" y="2199132"/>
            <a:ext cx="809244" cy="80467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996696" y="1604772"/>
            <a:ext cx="1362456" cy="54406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6963156" y="886968"/>
            <a:ext cx="2034540" cy="47548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7155180" y="1549908"/>
            <a:ext cx="649224" cy="15087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8174736" y="1549908"/>
            <a:ext cx="141732" cy="146304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49908" y="448056"/>
            <a:ext cx="1659636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贵州省委</a:t>
            </a:r>
          </a:p>
        </p:txBody>
      </p:sp>
      <p:sp>
        <p:nvSpPr>
          <p:cNvPr id="8" name=""/>
          <p:cNvSpPr/>
          <p:nvPr/>
        </p:nvSpPr>
        <p:spPr>
          <a:xfrm>
            <a:off x="5618988" y="1650492"/>
            <a:ext cx="114300" cy="105156"/>
          </a:xfrm>
          <a:prstGeom prst="rect">
            <a:avLst/>
          </a:prstGeom>
          <a:solidFill>
            <a:srgbClr val="DB3333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200">
                <a:solidFill>
                  <a:srgbClr val="FFFFFF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9" name=""/>
          <p:cNvSpPr/>
          <p:nvPr/>
        </p:nvSpPr>
        <p:spPr>
          <a:xfrm>
            <a:off x="1879092" y="1723644"/>
            <a:ext cx="1897380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【当前会话塵级为一般,请注意信息安全保护】</a:t>
            </a:r>
          </a:p>
        </p:txBody>
      </p:sp>
      <p:sp>
        <p:nvSpPr>
          <p:cNvPr id="10" name=""/>
          <p:cNvSpPr/>
          <p:nvPr/>
        </p:nvSpPr>
        <p:spPr>
          <a:xfrm>
            <a:off x="4873752" y="3067812"/>
            <a:ext cx="210312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latin typeface="MingLiU"/>
                <a:ea typeface="MingLiU"/>
              </a:rPr>
              <a:t>职务:</a:t>
            </a:r>
          </a:p>
        </p:txBody>
      </p:sp>
      <p:sp>
        <p:nvSpPr>
          <p:cNvPr id="11" name=""/>
          <p:cNvSpPr/>
          <p:nvPr/>
        </p:nvSpPr>
        <p:spPr>
          <a:xfrm>
            <a:off x="4873752" y="3241548"/>
            <a:ext cx="210312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solidFill>
                  <a:srgbClr val="785475"/>
                </a:solidFill>
                <a:latin typeface="MingLiU"/>
                <a:ea typeface="MingLiU"/>
              </a:rPr>
              <a:t>分机:</a:t>
            </a:r>
          </a:p>
        </p:txBody>
      </p:sp>
      <p:sp>
        <p:nvSpPr>
          <p:cNvPr id="12" name=""/>
          <p:cNvSpPr/>
          <p:nvPr/>
        </p:nvSpPr>
        <p:spPr>
          <a:xfrm>
            <a:off x="4873752" y="3415284"/>
            <a:ext cx="210312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50">
                <a:latin typeface="MingLiU"/>
                <a:ea typeface="MingLiU"/>
              </a:rPr>
              <a:t>座机;</a:t>
            </a:r>
          </a:p>
        </p:txBody>
      </p:sp>
      <p:sp>
        <p:nvSpPr>
          <p:cNvPr id="13" name=""/>
          <p:cNvSpPr/>
          <p:nvPr/>
        </p:nvSpPr>
        <p:spPr>
          <a:xfrm>
            <a:off x="4873752" y="3589020"/>
            <a:ext cx="210312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50">
                <a:solidFill>
                  <a:srgbClr val="6E3F3A"/>
                </a:solidFill>
                <a:latin typeface="MingLiU"/>
                <a:ea typeface="MingLiU"/>
              </a:rPr>
              <a:t>莉:</a:t>
            </a:r>
          </a:p>
        </p:txBody>
      </p:sp>
      <p:sp>
        <p:nvSpPr>
          <p:cNvPr id="14" name=""/>
          <p:cNvSpPr/>
          <p:nvPr/>
        </p:nvSpPr>
        <p:spPr>
          <a:xfrm>
            <a:off x="4882896" y="3767328"/>
            <a:ext cx="754380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50">
                <a:solidFill>
                  <a:srgbClr val="4B687B"/>
                </a:solidFill>
                <a:latin typeface="MingLiU"/>
                <a:ea typeface="MingLiU"/>
              </a:rPr>
              <a:t>邮件</a:t>
            </a:r>
            <a:r>
              <a:rPr lang="en-US" sz="650">
                <a:solidFill>
                  <a:srgbClr val="4B687B"/>
                </a:solidFill>
                <a:latin typeface="Arial"/>
              </a:rPr>
              <a:t>:lizx@eet</a:t>
            </a:r>
            <a:r>
              <a:rPr lang="en-US" sz="650">
                <a:solidFill>
                  <a:srgbClr val="4B687B"/>
                </a:solidFill>
                <a:latin typeface="MingLiU"/>
              </a:rPr>
              <a:t>『</a:t>
            </a:r>
            <a:r>
              <a:rPr lang="en-US" sz="650">
                <a:solidFill>
                  <a:srgbClr val="4B687B"/>
                </a:solidFill>
                <a:latin typeface="Arial"/>
              </a:rPr>
              <a:t>iist </a:t>
            </a:r>
            <a:r>
              <a:rPr lang="zh-CN" sz="650">
                <a:solidFill>
                  <a:srgbClr val="4B687B"/>
                </a:solidFill>
                <a:latin typeface="Arial"/>
                <a:ea typeface="Arial"/>
              </a:rPr>
              <a:t>.…</a:t>
            </a:r>
          </a:p>
        </p:txBody>
      </p:sp>
      <p:sp>
        <p:nvSpPr>
          <p:cNvPr id="15" name=""/>
          <p:cNvSpPr/>
          <p:nvPr/>
        </p:nvSpPr>
        <p:spPr>
          <a:xfrm>
            <a:off x="1101852" y="4050792"/>
            <a:ext cx="1705356" cy="1508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50">
                <a:solidFill>
                  <a:srgbClr val="8ACCEF"/>
                </a:solidFill>
                <a:latin typeface="Arial"/>
              </a:rPr>
              <a:t>A © </a:t>
            </a:r>
            <a:r>
              <a:rPr lang="zh-TW" sz="650">
                <a:solidFill>
                  <a:srgbClr val="8ACCEF"/>
                </a:solidFill>
                <a:latin typeface="Arial"/>
                <a:ea typeface="Arial"/>
              </a:rPr>
              <a:t>0 X 0 </a:t>
            </a:r>
            <a:r>
              <a:rPr lang="zh-TW" sz="750">
                <a:solidFill>
                  <a:srgbClr val="819CAD"/>
                </a:solidFill>
                <a:latin typeface="MingLiU"/>
                <a:ea typeface="MingLiU"/>
              </a:rPr>
              <a:t>曰清屏 </a:t>
            </a:r>
            <a:r>
              <a:rPr lang="en-US" sz="650">
                <a:solidFill>
                  <a:srgbClr val="8ACCEF"/>
                </a:solidFill>
                <a:latin typeface="Arial"/>
              </a:rPr>
              <a:t>EJiBS</a:t>
            </a:r>
          </a:p>
        </p:txBody>
      </p:sp>
      <p:sp>
        <p:nvSpPr>
          <p:cNvPr id="16" name=""/>
          <p:cNvSpPr/>
          <p:nvPr/>
        </p:nvSpPr>
        <p:spPr>
          <a:xfrm>
            <a:off x="1097280" y="4919472"/>
            <a:ext cx="717804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600">
                <a:solidFill>
                  <a:srgbClr val="4B687B"/>
                </a:solidFill>
                <a:latin typeface="MingLiU"/>
              </a:rPr>
              <a:t>□</a:t>
            </a:r>
            <a:r>
              <a:rPr lang="zh-TW" sz="600">
                <a:latin typeface="MingLiU"/>
                <a:ea typeface="MingLiU"/>
              </a:rPr>
              <a:t>以签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检</a:t>
            </a:r>
          </a:p>
        </p:txBody>
      </p:sp>
      <p:sp>
        <p:nvSpPr>
          <p:cNvPr id="17" name=""/>
          <p:cNvSpPr/>
          <p:nvPr/>
        </p:nvSpPr>
        <p:spPr>
          <a:xfrm>
            <a:off x="3845052" y="4910328"/>
            <a:ext cx="192024" cy="109728"/>
          </a:xfrm>
          <a:prstGeom prst="rect">
            <a:avLst/>
          </a:prstGeom>
          <a:solidFill>
            <a:srgbClr val="FE9A76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关闭</a:t>
            </a:r>
          </a:p>
        </p:txBody>
      </p:sp>
      <p:sp>
        <p:nvSpPr>
          <p:cNvPr id="18" name=""/>
          <p:cNvSpPr/>
          <p:nvPr/>
        </p:nvSpPr>
        <p:spPr>
          <a:xfrm>
            <a:off x="1101852" y="2231136"/>
            <a:ext cx="1449324" cy="292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650">
                <a:solidFill>
                  <a:srgbClr val="819CAD"/>
                </a:solidFill>
                <a:latin typeface="MingLiU"/>
                <a:ea typeface="MingLiU"/>
              </a:rPr>
              <a:t>沙勇 </a:t>
            </a:r>
            <a:r>
              <a:rPr lang="zh-TW" sz="650">
                <a:solidFill>
                  <a:srgbClr val="819CAD"/>
                </a:solidFill>
                <a:latin typeface="Arial"/>
                <a:ea typeface="Arial"/>
              </a:rPr>
              <a:t>14:12:55</a:t>
            </a:r>
          </a:p>
          <a:p>
            <a:pPr indent="0"/>
            <a:r>
              <a:rPr lang="zh-TW" sz="950">
                <a:solidFill>
                  <a:srgbClr val="672711"/>
                </a:solidFill>
                <a:latin typeface="MingLiU"/>
                <a:ea typeface="MingLiU"/>
              </a:rPr>
              <a:t>下午五点开始</a:t>
            </a:r>
            <a:r>
              <a:rPr lang="zh-TW" sz="950">
                <a:latin typeface="MingLiU"/>
                <a:ea typeface="MingLiU"/>
              </a:rPr>
              <a:t>一会议</a:t>
            </a:r>
            <a:r>
              <a:rPr lang="zh-TW" sz="950">
                <a:solidFill>
                  <a:srgbClr val="06325D"/>
                </a:solidFill>
                <a:latin typeface="MingLiU"/>
                <a:ea typeface="MingLiU"/>
              </a:rPr>
              <a:t>室开会</a:t>
            </a:r>
          </a:p>
        </p:txBody>
      </p:sp>
      <p:sp>
        <p:nvSpPr>
          <p:cNvPr id="19" name=""/>
          <p:cNvSpPr/>
          <p:nvPr/>
        </p:nvSpPr>
        <p:spPr>
          <a:xfrm>
            <a:off x="1101852" y="2724912"/>
            <a:ext cx="909828" cy="292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650">
                <a:solidFill>
                  <a:srgbClr val="4DB264"/>
                </a:solidFill>
                <a:latin typeface="MingLiU"/>
                <a:ea typeface="MingLiU"/>
              </a:rPr>
              <a:t>沙勇 </a:t>
            </a:r>
            <a:r>
              <a:rPr lang="zh-TW" sz="650">
                <a:solidFill>
                  <a:srgbClr val="4DB264"/>
                </a:solidFill>
                <a:latin typeface="Arial"/>
                <a:ea typeface="Arial"/>
              </a:rPr>
              <a:t>14:13:08</a:t>
            </a:r>
          </a:p>
          <a:p>
            <a:pPr indent="101600"/>
            <a:r>
              <a:rPr lang="zh-TW" sz="950">
                <a:solidFill>
                  <a:srgbClr val="1C2934"/>
                </a:solidFill>
                <a:latin typeface="MingLiU"/>
                <a:ea typeface="MingLiU"/>
              </a:rPr>
              <a:t>请</a:t>
            </a:r>
            <a:r>
              <a:rPr lang="zh-TW" sz="950">
                <a:latin typeface="MingLiU"/>
                <a:ea typeface="MingLiU"/>
              </a:rPr>
              <a:t>大家准</a:t>
            </a:r>
            <a:r>
              <a:rPr lang="zh-TW" sz="950">
                <a:solidFill>
                  <a:srgbClr val="1C2934"/>
                </a:solidFill>
                <a:latin typeface="MingLiU"/>
                <a:ea typeface="MingLiU"/>
              </a:rPr>
              <a:t>时参加</a:t>
            </a:r>
          </a:p>
        </p:txBody>
      </p:sp>
      <p:sp>
        <p:nvSpPr>
          <p:cNvPr id="20" name=""/>
          <p:cNvSpPr/>
          <p:nvPr/>
        </p:nvSpPr>
        <p:spPr>
          <a:xfrm>
            <a:off x="1088136" y="5582412"/>
            <a:ext cx="4229100" cy="795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1800">
                <a:latin typeface="MingLiU"/>
                <a:ea typeface="MingLiU"/>
              </a:rPr>
              <a:t>密级等级限制</a:t>
            </a:r>
          </a:p>
          <a:p>
            <a:pPr marL="945456" indent="0">
              <a:spcAft>
                <a:spcPts val="420"/>
              </a:spcAft>
            </a:pPr>
            <a:r>
              <a:rPr lang="zh-TW" sz="1100">
                <a:latin typeface="MingLiU"/>
                <a:ea typeface="MingLiU"/>
              </a:rPr>
              <a:t>用户的瞰輙      系前用户</a:t>
            </a:r>
          </a:p>
          <a:p>
            <a:pPr indent="0"/>
            <a:r>
              <a:rPr lang="zh-TW" sz="1100">
                <a:latin typeface="MingLiU"/>
                <a:ea typeface="MingLiU"/>
              </a:rPr>
              <a:t>诲信息姓毗</a:t>
            </a:r>
          </a:p>
        </p:txBody>
      </p:sp>
      <p:sp>
        <p:nvSpPr>
          <p:cNvPr id="21" name=""/>
          <p:cNvSpPr/>
          <p:nvPr/>
        </p:nvSpPr>
        <p:spPr>
          <a:xfrm>
            <a:off x="6999732" y="676656"/>
            <a:ext cx="516636" cy="141732"/>
          </a:xfrm>
          <a:prstGeom prst="rect">
            <a:avLst/>
          </a:prstGeom>
          <a:solidFill>
            <a:srgbClr val="D73435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900">
                <a:solidFill>
                  <a:srgbClr val="EAC5C3"/>
                </a:solidFill>
                <a:latin typeface="MingLiU"/>
                <a:ea typeface="MingLiU"/>
              </a:rPr>
              <a:t>即旳逼</a:t>
            </a:r>
            <a:r>
              <a:rPr lang="en-US" sz="1000">
                <a:solidFill>
                  <a:srgbClr val="EAC5C3"/>
                </a:solidFill>
                <a:latin typeface="Arial"/>
              </a:rPr>
              <a:t>iR</a:t>
            </a:r>
          </a:p>
        </p:txBody>
      </p:sp>
      <p:sp>
        <p:nvSpPr>
          <p:cNvPr id="22" name=""/>
          <p:cNvSpPr/>
          <p:nvPr/>
        </p:nvSpPr>
        <p:spPr>
          <a:xfrm>
            <a:off x="7008876" y="1385316"/>
            <a:ext cx="1335024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50">
                <a:solidFill>
                  <a:srgbClr val="A7B9C4"/>
                </a:solidFill>
                <a:latin typeface="MingLiU"/>
                <a:ea typeface="MingLiU"/>
              </a:rPr>
              <a:t>站      名,筒拼,莉号）</a:t>
            </a:r>
          </a:p>
        </p:txBody>
      </p:sp>
      <p:sp>
        <p:nvSpPr>
          <p:cNvPr id="23" name=""/>
          <p:cNvSpPr/>
          <p:nvPr/>
        </p:nvSpPr>
        <p:spPr>
          <a:xfrm>
            <a:off x="7050024" y="1737360"/>
            <a:ext cx="425196" cy="7909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14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zh-TW" sz="750">
                <a:latin typeface="MingLiU"/>
                <a:ea typeface="MingLiU"/>
              </a:rPr>
              <a:t>市砌</a:t>
            </a:r>
          </a:p>
          <a:p>
            <a:pPr algn="just" indent="0">
              <a:spcAft>
                <a:spcPts val="980"/>
              </a:spcAft>
            </a:pPr>
            <a:r>
              <a:rPr lang="zh-TW" sz="650">
                <a:latin typeface="MingLiU"/>
                <a:ea typeface="MingLiU"/>
              </a:rPr>
              <a:t>，证券部</a:t>
            </a:r>
          </a:p>
          <a:p>
            <a:pPr algn="just" indent="0">
              <a:spcAft>
                <a:spcPts val="140"/>
              </a:spcAft>
            </a:pPr>
            <a:r>
              <a:rPr lang="en-US" sz="700">
                <a:latin typeface="Times New Roman"/>
              </a:rPr>
              <a:t>►</a:t>
            </a:r>
            <a:r>
              <a:rPr lang="zh-TW" sz="650">
                <a:latin typeface="MingLiU"/>
                <a:ea typeface="MingLiU"/>
              </a:rPr>
              <a:t>售前</a:t>
            </a:r>
          </a:p>
          <a:p>
            <a:pPr algn="just" indent="0">
              <a:spcAft>
                <a:spcPts val="140"/>
              </a:spcAft>
            </a:pPr>
            <a:r>
              <a:rPr lang="en-US" sz="700">
                <a:latin typeface="Times New Roman"/>
              </a:rPr>
              <a:t>►</a:t>
            </a:r>
            <a:r>
              <a:rPr lang="zh-TW" sz="650">
                <a:latin typeface="MingLiU"/>
                <a:ea typeface="MingLiU"/>
              </a:rPr>
              <a:t>技术建</a:t>
            </a:r>
          </a:p>
          <a:p>
            <a:pPr algn="just" indent="0"/>
            <a:r>
              <a:rPr lang="zh-TW" sz="650">
                <a:latin typeface="MingLiU"/>
                <a:ea typeface="MingLiU"/>
              </a:rPr>
              <a:t>，邮件组</a:t>
            </a:r>
          </a:p>
        </p:txBody>
      </p:sp>
      <p:sp>
        <p:nvSpPr>
          <p:cNvPr id="24" name=""/>
          <p:cNvSpPr/>
          <p:nvPr/>
        </p:nvSpPr>
        <p:spPr>
          <a:xfrm>
            <a:off x="8453628" y="5120640"/>
            <a:ext cx="51206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50">
                <a:solidFill>
                  <a:srgbClr val="819CAD"/>
                </a:solidFill>
                <a:latin typeface="MingLiU"/>
                <a:ea typeface="MingLiU"/>
              </a:rPr>
              <a:t>用户数</a:t>
            </a:r>
            <a:r>
              <a:rPr lang="en-US" sz="650">
                <a:solidFill>
                  <a:srgbClr val="819CAD"/>
                </a:solidFill>
                <a:latin typeface="Arial"/>
              </a:rPr>
              <a:t>"6</a:t>
            </a:r>
            <a:r>
              <a:rPr lang="zh-TW" sz="650">
                <a:solidFill>
                  <a:srgbClr val="819CAD"/>
                </a:solidFill>
                <a:latin typeface="MingLiU"/>
                <a:ea typeface="MingLiU"/>
              </a:rPr>
              <a:t>人</a:t>
            </a:r>
          </a:p>
        </p:txBody>
      </p:sp>
      <p:sp>
        <p:nvSpPr>
          <p:cNvPr id="25" name=""/>
          <p:cNvSpPr/>
          <p:nvPr/>
        </p:nvSpPr>
        <p:spPr>
          <a:xfrm>
            <a:off x="7040880" y="5582412"/>
            <a:ext cx="4233672" cy="10469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涉密一体机的使用</a:t>
            </a:r>
          </a:p>
          <a:p>
            <a:pPr indent="0">
              <a:lnSpc>
                <a:spcPts val="1944"/>
              </a:lnSpc>
            </a:pPr>
            <a:r>
              <a:rPr lang="zh-TW" sz="1100">
                <a:latin typeface="MingLiU"/>
                <a:ea typeface="MingLiU"/>
              </a:rPr>
              <a:t>在涉密终端机器上进行</a:t>
            </a:r>
            <a:r>
              <a:rPr lang="en-US" sz="1000">
                <a:latin typeface="Arial"/>
              </a:rPr>
              <a:t>il</a:t>
            </a:r>
            <a:r>
              <a:rPr lang="zh-TW" sz="1100">
                <a:latin typeface="MingLiU"/>
                <a:ea typeface="MingLiU"/>
              </a:rPr>
              <a:t>鼠 由于一些高级权限蟀用，</a:t>
            </a:r>
            <a:r>
              <a:rPr lang="en-US" sz="1000">
                <a:latin typeface="Arial"/>
              </a:rPr>
              <a:t>e-LinkMr </a:t>
            </a:r>
            <a:r>
              <a:rPr lang="zh-TW" sz="1100">
                <a:latin typeface="MingLiU"/>
                <a:ea typeface="MingLiU"/>
              </a:rPr>
              <a:t>踏丁觇安保证用户正常蟾；在使用上，完全</a:t>
            </a:r>
          </a:p>
          <a:p>
            <a:pPr indent="0">
              <a:lnSpc>
                <a:spcPts val="1944"/>
              </a:lnSpc>
            </a:pPr>
            <a:r>
              <a:rPr lang="zh-TW" sz="1100">
                <a:latin typeface="MingLiU"/>
                <a:ea typeface="MingLiU"/>
              </a:rPr>
              <a:t>机的使用曲口习®礙成4 界面</a:t>
            </a:r>
            <a:r>
              <a:rPr lang="en-US" sz="1100">
                <a:latin typeface="MingLiU"/>
              </a:rPr>
              <a:t>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39952" y="3532632"/>
            <a:ext cx="3176016" cy="1072896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566672" y="463296"/>
            <a:ext cx="2029968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国家邮政局</a:t>
            </a:r>
          </a:p>
        </p:txBody>
      </p:sp>
      <p:sp>
        <p:nvSpPr>
          <p:cNvPr id="4" name=""/>
          <p:cNvSpPr/>
          <p:nvPr/>
        </p:nvSpPr>
        <p:spPr>
          <a:xfrm>
            <a:off x="5257800" y="1840992"/>
            <a:ext cx="176784" cy="158496"/>
          </a:xfrm>
          <a:prstGeom prst="rect">
            <a:avLst/>
          </a:prstGeom>
          <a:solidFill>
            <a:srgbClr val="2A8CC7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400">
                <a:solidFill>
                  <a:srgbClr val="B7E5F5"/>
                </a:solidFill>
                <a:latin typeface="Arial"/>
                <a:ea typeface="Arial"/>
              </a:rPr>
              <a:t>X</a:t>
            </a:r>
          </a:p>
        </p:txBody>
      </p:sp>
      <p:sp>
        <p:nvSpPr>
          <p:cNvPr id="5" name=""/>
          <p:cNvSpPr/>
          <p:nvPr/>
        </p:nvSpPr>
        <p:spPr>
          <a:xfrm>
            <a:off x="1045464" y="2295144"/>
            <a:ext cx="3758184" cy="350520"/>
          </a:xfrm>
          <a:prstGeom prst="rect">
            <a:avLst/>
          </a:prstGeom>
          <a:solidFill>
            <a:srgbClr val="DEECF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2300">
                <a:solidFill>
                  <a:srgbClr val="FFFFFF"/>
                </a:solidFill>
                <a:latin typeface="MingLiU"/>
                <a:ea typeface="MingLiU"/>
              </a:rPr>
              <a:t>国家邮政局即时通讯系统</a:t>
            </a:r>
          </a:p>
        </p:txBody>
      </p:sp>
      <p:sp>
        <p:nvSpPr>
          <p:cNvPr id="6" name=""/>
          <p:cNvSpPr/>
          <p:nvPr/>
        </p:nvSpPr>
        <p:spPr>
          <a:xfrm>
            <a:off x="2554224" y="4843272"/>
            <a:ext cx="432816" cy="179832"/>
          </a:xfrm>
          <a:prstGeom prst="rect">
            <a:avLst/>
          </a:prstGeom>
          <a:solidFill>
            <a:srgbClr val="43ABE3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100">
                <a:solidFill>
                  <a:srgbClr val="B7E5F5"/>
                </a:solidFill>
                <a:latin typeface="MingLiU"/>
                <a:ea typeface="MingLiU"/>
              </a:rPr>
              <a:t>登录</a:t>
            </a:r>
          </a:p>
        </p:txBody>
      </p:sp>
      <p:sp>
        <p:nvSpPr>
          <p:cNvPr id="7" name=""/>
          <p:cNvSpPr/>
          <p:nvPr/>
        </p:nvSpPr>
        <p:spPr>
          <a:xfrm>
            <a:off x="6403848" y="1920240"/>
            <a:ext cx="4636008" cy="4194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1400">
                <a:latin typeface="MingLiU"/>
                <a:ea typeface="MingLiU"/>
              </a:rPr>
              <a:t>项目背景</a:t>
            </a:r>
          </a:p>
          <a:p>
            <a:pPr indent="0">
              <a:lnSpc>
                <a:spcPts val="1804"/>
              </a:lnSpc>
              <a:spcAft>
                <a:spcPts val="1750"/>
              </a:spcAft>
            </a:pPr>
            <a:r>
              <a:rPr lang="zh-TW" sz="1000">
                <a:latin typeface="MingLiU"/>
                <a:ea typeface="MingLiU"/>
              </a:rPr>
              <a:t>国家邮政局由于准备接入新创环境下终端的使用，需要建设一套完整的内部沟通 应用系统，既要满足</a:t>
            </a:r>
            <a:r>
              <a:rPr lang="en-US" sz="550">
                <a:latin typeface="Arial"/>
              </a:rPr>
              <a:t>Windows</a:t>
            </a:r>
            <a:r>
              <a:rPr lang="zh-TW" sz="1000">
                <a:latin typeface="MingLiU"/>
                <a:ea typeface="MingLiU"/>
              </a:rPr>
              <a:t>环境下文字沟通和文件收发的功能，还需要适应中 标麒麟操作系统下的使用，并且两种平台终端需要互相通讯；用户组织结构庞大, 各部门间独立展示，一级单位需要统管整体部门，又要避免其他省市县的人员直 接和一级单位人员沟通；同时，在信创环境下，保证大并发时用户的长期稳定， 也是需要解决的难题。</a:t>
            </a:r>
          </a:p>
          <a:p>
            <a:pPr algn="just" indent="0"/>
            <a:r>
              <a:rPr lang="zh-TW" sz="1400">
                <a:latin typeface="MingLiU"/>
                <a:ea typeface="MingLiU"/>
              </a:rPr>
              <a:t>建设目标</a:t>
            </a:r>
          </a:p>
          <a:p>
            <a:pPr indent="0">
              <a:lnSpc>
                <a:spcPts val="1848"/>
              </a:lnSpc>
            </a:pPr>
            <a:r>
              <a:rPr lang="zh-TW" sz="1000">
                <a:latin typeface="MingLiU"/>
                <a:ea typeface="MingLiU"/>
              </a:rPr>
              <a:t>满足中》^操作系统下用户的正常跡；</a:t>
            </a:r>
          </a:p>
          <a:p>
            <a:pPr indent="0">
              <a:lnSpc>
                <a:spcPts val="1848"/>
              </a:lnSpc>
            </a:pPr>
            <a:r>
              <a:rPr lang="zh-TW" sz="1000">
                <a:latin typeface="MingLiU"/>
                <a:ea typeface="MingLiU"/>
              </a:rPr>
              <a:t>与</a:t>
            </a:r>
            <a:r>
              <a:rPr lang="en-US" sz="550">
                <a:latin typeface="Arial"/>
              </a:rPr>
              <a:t>Windows</a:t>
            </a:r>
            <a:r>
              <a:rPr lang="zh-TW" sz="1000">
                <a:latin typeface="MingLiU"/>
                <a:ea typeface="MingLiU"/>
              </a:rPr>
              <a:t>操作系统实现跨平台、跨系统的互联互通，包括文字消息、文件传输 等功能；</a:t>
            </a:r>
          </a:p>
          <a:p>
            <a:pPr indent="0">
              <a:lnSpc>
                <a:spcPts val="1848"/>
              </a:lnSpc>
            </a:pPr>
            <a:r>
              <a:rPr lang="zh-TW" sz="1000">
                <a:latin typeface="MingLiU"/>
                <a:ea typeface="MingLiU"/>
              </a:rPr>
              <a:t>使用特有的虚拟组织结构，将各个部门独立展示，而一级单位可管理整个组织结 构；</a:t>
            </a:r>
          </a:p>
          <a:p>
            <a:pPr indent="0">
              <a:lnSpc>
                <a:spcPts val="1848"/>
              </a:lnSpc>
            </a:pPr>
            <a:r>
              <a:rPr lang="zh-TW" sz="1000">
                <a:latin typeface="MingLiU"/>
                <a:ea typeface="MingLiU"/>
              </a:rPr>
              <a:t>用户实时并发量、消息量较大，操作系统及硬件本身性能相对较低，采用消息检 索瞄与即时通讯主月</a:t>
            </a:r>
            <a:r>
              <a:rPr lang="zh-CN" sz="1000">
                <a:latin typeface="MingLiU"/>
                <a:ea typeface="MingLiU"/>
              </a:rPr>
              <a:t>"'离</a:t>
            </a:r>
            <a:r>
              <a:rPr lang="zh-TW" sz="1000">
                <a:latin typeface="MingLiU"/>
                <a:ea typeface="MingLiU"/>
              </a:rPr>
              <a:t>部署的方式保证敖稳定运行；</a:t>
            </a:r>
          </a:p>
          <a:p>
            <a:pPr indent="0">
              <a:lnSpc>
                <a:spcPts val="1896"/>
              </a:lnSpc>
            </a:pPr>
            <a:r>
              <a:rPr lang="zh-TW" sz="1000">
                <a:latin typeface="MingLiU"/>
                <a:ea typeface="MingLiU"/>
              </a:rPr>
              <a:t>为保证系统</a:t>
            </a:r>
            <a:r>
              <a:rPr lang="en-US" sz="550">
                <a:latin typeface="Arial"/>
              </a:rPr>
              <a:t>7X24</a:t>
            </a:r>
            <a:r>
              <a:rPr lang="zh-TW" sz="1000">
                <a:latin typeface="MingLiU"/>
                <a:ea typeface="MingLiU"/>
              </a:rPr>
              <a:t>小时不间断运行，系统启用双机热备方案，在主服务由于夕熾因 素断开时，不影响单位员工的正常蛔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61744" y="2029968"/>
            <a:ext cx="8881872" cy="201168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566672" y="457200"/>
            <a:ext cx="2029968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国家邮政局</a:t>
            </a:r>
          </a:p>
        </p:txBody>
      </p:sp>
      <p:sp>
        <p:nvSpPr>
          <p:cNvPr id="4" name=""/>
          <p:cNvSpPr/>
          <p:nvPr/>
        </p:nvSpPr>
        <p:spPr>
          <a:xfrm>
            <a:off x="1716024" y="4453128"/>
            <a:ext cx="2087880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跨平台多终端</a:t>
            </a:r>
          </a:p>
          <a:p>
            <a:pPr indent="0">
              <a:lnSpc>
                <a:spcPts val="1464"/>
              </a:lnSpc>
            </a:pPr>
            <a:r>
              <a:rPr lang="en-US" sz="1200">
                <a:latin typeface="Times New Roman"/>
              </a:rPr>
              <a:t>Windows</a:t>
            </a:r>
            <a:r>
              <a:rPr lang="zh-TW" b="1" sz="750">
                <a:latin typeface="MingLiU"/>
                <a:ea typeface="MingLiU"/>
              </a:rPr>
              <a:t>环境与信创环境同时使用，两终端功 能相同，可相互之间直接进行会话，文件互发, 群组创建，各省市县组织结构单独显示，不与 总局人员相互冲突。</a:t>
            </a:r>
          </a:p>
        </p:txBody>
      </p:sp>
      <p:sp>
        <p:nvSpPr>
          <p:cNvPr id="5" name=""/>
          <p:cNvSpPr/>
          <p:nvPr/>
        </p:nvSpPr>
        <p:spPr>
          <a:xfrm>
            <a:off x="5084064" y="4450080"/>
            <a:ext cx="2118360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尙并发</a:t>
            </a:r>
          </a:p>
          <a:p>
            <a:pPr indent="0">
              <a:lnSpc>
                <a:spcPts val="1424"/>
              </a:lnSpc>
            </a:pPr>
            <a:r>
              <a:rPr lang="zh-TW" b="1" sz="750">
                <a:latin typeface="MingLiU"/>
                <a:ea typeface="MingLiU"/>
              </a:rPr>
              <a:t>受限于新创环境系统的性能，经过反复测试调 试，服务端采用分离部署的方式，将请求频繁 的朝賭单独睥，剛主齢上的压力， 在应对</a:t>
            </a:r>
            <a:r>
              <a:rPr lang="zh-TW" sz="1200">
                <a:latin typeface="Times New Roman"/>
                <a:ea typeface="Times New Roman"/>
              </a:rPr>
              <a:t>8000</a:t>
            </a:r>
            <a:r>
              <a:rPr lang="zh-TW" b="1" sz="750">
                <a:latin typeface="MingLiU"/>
                <a:ea typeface="MingLiU"/>
              </a:rPr>
              <a:t>人使用时，略步保证系掘定性。</a:t>
            </a:r>
          </a:p>
        </p:txBody>
      </p:sp>
      <p:sp>
        <p:nvSpPr>
          <p:cNvPr id="6" name=""/>
          <p:cNvSpPr/>
          <p:nvPr/>
        </p:nvSpPr>
        <p:spPr>
          <a:xfrm>
            <a:off x="8580120" y="4447032"/>
            <a:ext cx="2066544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双机热备</a:t>
            </a:r>
          </a:p>
          <a:p>
            <a:pPr algn="just" indent="0">
              <a:lnSpc>
                <a:spcPts val="1448"/>
              </a:lnSpc>
            </a:pPr>
            <a:r>
              <a:rPr lang="zh-TW" b="1" sz="750">
                <a:latin typeface="MingLiU"/>
                <a:ea typeface="MingLiU"/>
              </a:rPr>
              <a:t>搭岸备两个够端，通攻击臓机制保证 系统</a:t>
            </a:r>
            <a:r>
              <a:rPr lang="en-US" sz="1200">
                <a:latin typeface="Times New Roman"/>
              </a:rPr>
              <a:t>7X24</a:t>
            </a:r>
            <a:r>
              <a:rPr lang="zh-TW" b="1" sz="750">
                <a:latin typeface="MingLiU"/>
                <a:ea typeface="MingLiU"/>
              </a:rPr>
              <a:t>小时不间断运行，在主</a:t>
            </a:r>
            <a:r>
              <a:rPr lang="zh-TW" sz="1200">
                <a:latin typeface="Times New Roman"/>
                <a:ea typeface="Times New Roman"/>
              </a:rPr>
              <a:t>8</a:t>
            </a:r>
            <a:r>
              <a:rPr lang="zh-TW" b="1" sz="750">
                <a:latin typeface="MingLiU"/>
                <a:ea typeface="MingLiU"/>
              </a:rPr>
              <a:t>赠器由于其 他因素宕机或无法连接时，用户自动连接至备 用験使用。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1480" y="252984"/>
            <a:ext cx="941832" cy="94183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486400" y="2572512"/>
            <a:ext cx="1072896" cy="91135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1328928" y="5367528"/>
            <a:ext cx="1078992" cy="61264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410968" y="1959864"/>
            <a:ext cx="265176" cy="26212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6918960" y="1472184"/>
            <a:ext cx="2029968" cy="85344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7068312" y="2417064"/>
            <a:ext cx="1758696" cy="195072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9128760" y="1466088"/>
            <a:ext cx="1868424" cy="704088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9186672" y="2258568"/>
            <a:ext cx="1478280" cy="100584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9140952" y="2410968"/>
            <a:ext cx="1792224" cy="185928"/>
          </a:xfrm>
          <a:prstGeom prst="rect">
            <a:avLst/>
          </a:prstGeom>
        </p:spPr>
      </p:pic>
      <p:sp>
        <p:nvSpPr>
          <p:cNvPr id="11" name=""/>
          <p:cNvSpPr/>
          <p:nvPr/>
        </p:nvSpPr>
        <p:spPr>
          <a:xfrm>
            <a:off x="1566672" y="448056"/>
            <a:ext cx="2029968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国家邮政局</a:t>
            </a:r>
          </a:p>
        </p:txBody>
      </p:sp>
      <p:sp>
        <p:nvSpPr>
          <p:cNvPr id="12" name=""/>
          <p:cNvSpPr/>
          <p:nvPr/>
        </p:nvSpPr>
        <p:spPr>
          <a:xfrm>
            <a:off x="3096768" y="2648712"/>
            <a:ext cx="1700784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更多消息清在消息记录中查阅，打开消息记录</a:t>
            </a:r>
          </a:p>
        </p:txBody>
      </p:sp>
      <p:sp>
        <p:nvSpPr>
          <p:cNvPr id="13" name=""/>
          <p:cNvSpPr/>
          <p:nvPr/>
        </p:nvSpPr>
        <p:spPr>
          <a:xfrm>
            <a:off x="1456944" y="2657856"/>
            <a:ext cx="685800" cy="1066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750">
                <a:solidFill>
                  <a:srgbClr val="3B8BCA"/>
                </a:solidFill>
                <a:latin typeface="Arial"/>
              </a:rPr>
              <a:t>testl </a:t>
            </a:r>
            <a:r>
              <a:rPr lang="zh-TW" sz="750">
                <a:solidFill>
                  <a:srgbClr val="3B8BCA"/>
                </a:solidFill>
                <a:latin typeface="Arial"/>
                <a:ea typeface="Arial"/>
              </a:rPr>
              <a:t>16:40:43</a:t>
            </a:r>
          </a:p>
        </p:txBody>
      </p:sp>
      <p:sp>
        <p:nvSpPr>
          <p:cNvPr id="14" name=""/>
          <p:cNvSpPr/>
          <p:nvPr/>
        </p:nvSpPr>
        <p:spPr>
          <a:xfrm>
            <a:off x="1520952" y="2837688"/>
            <a:ext cx="170688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785475"/>
                </a:solidFill>
                <a:latin typeface="MingLiU"/>
                <a:ea typeface="MingLiU"/>
              </a:rPr>
              <a:t>你好</a:t>
            </a:r>
          </a:p>
        </p:txBody>
      </p:sp>
      <p:sp>
        <p:nvSpPr>
          <p:cNvPr id="15" name=""/>
          <p:cNvSpPr/>
          <p:nvPr/>
        </p:nvSpPr>
        <p:spPr>
          <a:xfrm>
            <a:off x="2453640" y="2849880"/>
            <a:ext cx="1091184" cy="103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solidFill>
                  <a:srgbClr val="15438C"/>
                </a:solidFill>
                <a:latin typeface="Arial"/>
                <a:ea typeface="Arial"/>
              </a:rPr>
              <a:t>12 </a:t>
            </a:r>
            <a:r>
              <a:rPr lang="en-US" sz="650">
                <a:solidFill>
                  <a:srgbClr val="15438C"/>
                </a:solidFill>
                <a:latin typeface="Arial"/>
              </a:rPr>
              <a:t>2019-10-09 </a:t>
            </a:r>
            <a:r>
              <a:rPr lang="zh-TW" sz="650">
                <a:solidFill>
                  <a:srgbClr val="15438C"/>
                </a:solidFill>
                <a:latin typeface="Arial"/>
                <a:ea typeface="Arial"/>
              </a:rPr>
              <a:t>16:39:45</a:t>
            </a:r>
          </a:p>
        </p:txBody>
      </p:sp>
      <p:sp>
        <p:nvSpPr>
          <p:cNvPr id="16" name=""/>
          <p:cNvSpPr/>
          <p:nvPr/>
        </p:nvSpPr>
        <p:spPr>
          <a:xfrm>
            <a:off x="5590032" y="3541776"/>
            <a:ext cx="338328" cy="134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819CAD"/>
                </a:solidFill>
                <a:latin typeface="MingLiU"/>
                <a:ea typeface="MingLiU"/>
              </a:rPr>
              <a:t>〉</a:t>
            </a:r>
            <a:r>
              <a:rPr lang="zh-TW" sz="750">
                <a:latin typeface="MingLiU"/>
                <a:ea typeface="MingLiU"/>
              </a:rPr>
              <a:t>职务:</a:t>
            </a:r>
          </a:p>
        </p:txBody>
      </p:sp>
      <p:sp>
        <p:nvSpPr>
          <p:cNvPr id="17" name=""/>
          <p:cNvSpPr/>
          <p:nvPr/>
        </p:nvSpPr>
        <p:spPr>
          <a:xfrm>
            <a:off x="5681472" y="3736848"/>
            <a:ext cx="246888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分机：</a:t>
            </a:r>
          </a:p>
        </p:txBody>
      </p:sp>
      <p:sp>
        <p:nvSpPr>
          <p:cNvPr id="18" name=""/>
          <p:cNvSpPr/>
          <p:nvPr/>
        </p:nvSpPr>
        <p:spPr>
          <a:xfrm>
            <a:off x="5681472" y="3938016"/>
            <a:ext cx="246888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座机:</a:t>
            </a:r>
          </a:p>
        </p:txBody>
      </p:sp>
      <p:sp>
        <p:nvSpPr>
          <p:cNvPr id="19" name=""/>
          <p:cNvSpPr/>
          <p:nvPr/>
        </p:nvSpPr>
        <p:spPr>
          <a:xfrm>
            <a:off x="5681472" y="4142232"/>
            <a:ext cx="246888" cy="121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手机：</a:t>
            </a:r>
          </a:p>
        </p:txBody>
      </p:sp>
      <p:sp>
        <p:nvSpPr>
          <p:cNvPr id="20" name=""/>
          <p:cNvSpPr/>
          <p:nvPr/>
        </p:nvSpPr>
        <p:spPr>
          <a:xfrm>
            <a:off x="1463040" y="4197096"/>
            <a:ext cx="826008" cy="164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200">
                <a:solidFill>
                  <a:srgbClr val="A7B9C4"/>
                </a:solidFill>
                <a:latin typeface="Arial"/>
              </a:rPr>
              <a:t>A</a:t>
            </a:r>
            <a:r>
              <a:rPr lang="zh-TW" sz="650">
                <a:solidFill>
                  <a:srgbClr val="A7B9C4"/>
                </a:solidFill>
                <a:latin typeface="MingLiU"/>
                <a:ea typeface="MingLiU"/>
              </a:rPr>
              <a:t>。</a:t>
            </a:r>
            <a:r>
              <a:rPr lang="en-US" sz="1200">
                <a:solidFill>
                  <a:srgbClr val="A7B9C4"/>
                </a:solidFill>
                <a:latin typeface="Arial"/>
              </a:rPr>
              <a:t>O</a:t>
            </a:r>
            <a:r>
              <a:rPr lang="zh-TW" sz="650">
                <a:solidFill>
                  <a:srgbClr val="A7B9C4"/>
                </a:solidFill>
                <a:latin typeface="MingLiU"/>
                <a:ea typeface="MingLiU"/>
              </a:rPr>
              <a:t>色</a:t>
            </a:r>
          </a:p>
        </p:txBody>
      </p:sp>
      <p:sp>
        <p:nvSpPr>
          <p:cNvPr id="21" name=""/>
          <p:cNvSpPr/>
          <p:nvPr/>
        </p:nvSpPr>
        <p:spPr>
          <a:xfrm>
            <a:off x="5681472" y="4337304"/>
            <a:ext cx="280416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揶件：</a:t>
            </a:r>
          </a:p>
        </p:txBody>
      </p:sp>
      <p:sp>
        <p:nvSpPr>
          <p:cNvPr id="22" name=""/>
          <p:cNvSpPr/>
          <p:nvPr/>
        </p:nvSpPr>
        <p:spPr>
          <a:xfrm>
            <a:off x="5355336" y="4858512"/>
            <a:ext cx="237744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清屏</a:t>
            </a:r>
          </a:p>
        </p:txBody>
      </p:sp>
      <p:sp>
        <p:nvSpPr>
          <p:cNvPr id="23" name=""/>
          <p:cNvSpPr/>
          <p:nvPr/>
        </p:nvSpPr>
        <p:spPr>
          <a:xfrm>
            <a:off x="1441704" y="5166360"/>
            <a:ext cx="381000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750">
                <a:latin typeface="MingLiU"/>
                <a:ea typeface="MingLiU"/>
              </a:rPr>
              <a:t>口以签</a:t>
            </a:r>
          </a:p>
        </p:txBody>
      </p:sp>
      <p:sp>
        <p:nvSpPr>
          <p:cNvPr id="24" name=""/>
          <p:cNvSpPr/>
          <p:nvPr/>
        </p:nvSpPr>
        <p:spPr>
          <a:xfrm>
            <a:off x="2432304" y="5763768"/>
            <a:ext cx="777240" cy="131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750">
                <a:solidFill>
                  <a:srgbClr val="A7B9C4"/>
                </a:solidFill>
                <a:latin typeface="MingLiU"/>
              </a:rPr>
              <a:t>□</a:t>
            </a:r>
            <a:r>
              <a:rPr lang="zh-TW" sz="750">
                <a:latin typeface="MingLiU"/>
                <a:ea typeface="MingLiU"/>
              </a:rPr>
              <a:t>以签收模式发送</a:t>
            </a:r>
          </a:p>
        </p:txBody>
      </p:sp>
      <p:sp>
        <p:nvSpPr>
          <p:cNvPr id="25" name=""/>
          <p:cNvSpPr/>
          <p:nvPr/>
        </p:nvSpPr>
        <p:spPr>
          <a:xfrm>
            <a:off x="6315456" y="1511808"/>
            <a:ext cx="301752" cy="115824"/>
          </a:xfrm>
          <a:prstGeom prst="rect">
            <a:avLst/>
          </a:prstGeom>
          <a:solidFill>
            <a:srgbClr val="D63538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000">
                <a:solidFill>
                  <a:srgbClr val="FFFFFF"/>
                </a:solidFill>
                <a:latin typeface="Arial"/>
              </a:rPr>
              <a:t>n x</a:t>
            </a:r>
          </a:p>
        </p:txBody>
      </p:sp>
      <p:sp>
        <p:nvSpPr>
          <p:cNvPr id="26" name=""/>
          <p:cNvSpPr/>
          <p:nvPr/>
        </p:nvSpPr>
        <p:spPr>
          <a:xfrm>
            <a:off x="1408176" y="1813560"/>
            <a:ext cx="435864" cy="195072"/>
          </a:xfrm>
          <a:prstGeom prst="rect">
            <a:avLst/>
          </a:prstGeom>
          <a:solidFill>
            <a:srgbClr val="D73436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鬱密</a:t>
            </a:r>
          </a:p>
        </p:txBody>
      </p:sp>
      <p:sp>
        <p:nvSpPr>
          <p:cNvPr id="27" name=""/>
          <p:cNvSpPr/>
          <p:nvPr/>
        </p:nvSpPr>
        <p:spPr>
          <a:xfrm>
            <a:off x="6336792" y="1972056"/>
            <a:ext cx="301752" cy="115824"/>
          </a:xfrm>
          <a:prstGeom prst="rect">
            <a:avLst/>
          </a:prstGeom>
          <a:solidFill>
            <a:srgbClr val="2687C7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000">
                <a:solidFill>
                  <a:srgbClr val="FFFFFF"/>
                </a:solidFill>
                <a:latin typeface="Arial"/>
              </a:rPr>
              <a:t>n x</a:t>
            </a:r>
          </a:p>
        </p:txBody>
      </p:sp>
      <p:sp>
        <p:nvSpPr>
          <p:cNvPr id="28" name=""/>
          <p:cNvSpPr/>
          <p:nvPr/>
        </p:nvSpPr>
        <p:spPr>
          <a:xfrm>
            <a:off x="2447544" y="2267712"/>
            <a:ext cx="441960" cy="195072"/>
          </a:xfrm>
          <a:prstGeom prst="rect">
            <a:avLst/>
          </a:prstGeom>
          <a:solidFill>
            <a:srgbClr val="2587C8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1300">
                <a:solidFill>
                  <a:srgbClr val="FFFFFF"/>
                </a:solidFill>
                <a:latin typeface="MingLiU"/>
                <a:ea typeface="MingLiU"/>
              </a:rPr>
              <a:t>貝密</a:t>
            </a:r>
          </a:p>
        </p:txBody>
      </p:sp>
      <p:sp>
        <p:nvSpPr>
          <p:cNvPr id="29" name=""/>
          <p:cNvSpPr/>
          <p:nvPr/>
        </p:nvSpPr>
        <p:spPr>
          <a:xfrm>
            <a:off x="5035296" y="5751576"/>
            <a:ext cx="536448" cy="170688"/>
          </a:xfrm>
          <a:prstGeom prst="rect">
            <a:avLst/>
          </a:prstGeom>
          <a:solidFill>
            <a:srgbClr val="2892D2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900">
                <a:solidFill>
                  <a:srgbClr val="B7E5F5"/>
                </a:solidFill>
                <a:latin typeface="MingLiU"/>
                <a:ea typeface="MingLiU"/>
              </a:rPr>
              <a:t>好⑶ </a:t>
            </a:r>
            <a:r>
              <a:rPr lang="en-US" sz="900">
                <a:solidFill>
                  <a:srgbClr val="FFFFFF"/>
                </a:solidFill>
                <a:latin typeface="MingLiU"/>
              </a:rPr>
              <a:t>[▼</a:t>
            </a:r>
          </a:p>
        </p:txBody>
      </p:sp>
      <p:sp>
        <p:nvSpPr>
          <p:cNvPr id="30" name=""/>
          <p:cNvSpPr/>
          <p:nvPr/>
        </p:nvSpPr>
        <p:spPr>
          <a:xfrm>
            <a:off x="4547616" y="5779008"/>
            <a:ext cx="310896" cy="121920"/>
          </a:xfrm>
          <a:prstGeom prst="rect">
            <a:avLst/>
          </a:prstGeom>
          <a:solidFill>
            <a:srgbClr val="2893D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关闭©</a:t>
            </a:r>
          </a:p>
        </p:txBody>
      </p:sp>
      <p:sp>
        <p:nvSpPr>
          <p:cNvPr id="31" name=""/>
          <p:cNvSpPr/>
          <p:nvPr/>
        </p:nvSpPr>
        <p:spPr>
          <a:xfrm>
            <a:off x="2441448" y="3422904"/>
            <a:ext cx="1249680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8300" indent="-114300">
              <a:lnSpc>
                <a:spcPts val="1152"/>
              </a:lnSpc>
            </a:pPr>
            <a:r>
              <a:rPr lang="en-US" sz="650">
                <a:solidFill>
                  <a:srgbClr val="4B687B"/>
                </a:solidFill>
                <a:latin typeface="Arial"/>
              </a:rPr>
              <a:t>testl 2019-10-09 </a:t>
            </a:r>
            <a:r>
              <a:rPr lang="zh-TW" sz="650">
                <a:solidFill>
                  <a:srgbClr val="4B687B"/>
                </a:solidFill>
                <a:latin typeface="Arial"/>
                <a:ea typeface="Arial"/>
              </a:rPr>
              <a:t>16:40:43 </a:t>
            </a:r>
            <a:r>
              <a:rPr lang="zh-TW" sz="750">
                <a:solidFill>
                  <a:srgbClr val="1C2934"/>
                </a:solidFill>
                <a:latin typeface="MingLiU"/>
                <a:ea typeface="MingLiU"/>
              </a:rPr>
              <a:t>你好</a:t>
            </a:r>
          </a:p>
        </p:txBody>
      </p:sp>
      <p:sp>
        <p:nvSpPr>
          <p:cNvPr id="32" name=""/>
          <p:cNvSpPr/>
          <p:nvPr/>
        </p:nvSpPr>
        <p:spPr>
          <a:xfrm>
            <a:off x="1469136" y="2145792"/>
            <a:ext cx="569976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zh-TW" sz="650">
                <a:solidFill>
                  <a:srgbClr val="819CAD"/>
                </a:solidFill>
                <a:latin typeface="Arial"/>
                <a:ea typeface="Arial"/>
              </a:rPr>
              <a:t>12 16:39:45</a:t>
            </a:r>
          </a:p>
          <a:p>
            <a:pPr indent="0"/>
            <a:r>
              <a:rPr lang="en-US" sz="650">
                <a:latin typeface="Arial"/>
              </a:rPr>
              <a:t>hello</a:t>
            </a:r>
          </a:p>
        </p:txBody>
      </p:sp>
      <p:sp>
        <p:nvSpPr>
          <p:cNvPr id="33" name=""/>
          <p:cNvSpPr/>
          <p:nvPr/>
        </p:nvSpPr>
        <p:spPr>
          <a:xfrm>
            <a:off x="2481072" y="4852416"/>
            <a:ext cx="1496568" cy="161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200">
                <a:solidFill>
                  <a:srgbClr val="A7B9C4"/>
                </a:solidFill>
                <a:latin typeface="Arial"/>
              </a:rPr>
              <a:t>A O O * </a:t>
            </a:r>
            <a:r>
              <a:rPr lang="en-US" sz="1200">
                <a:latin typeface="Arial"/>
              </a:rPr>
              <a:t>▼ </a:t>
            </a:r>
            <a:r>
              <a:rPr lang="en-US" sz="1200">
                <a:solidFill>
                  <a:srgbClr val="A7B9C4"/>
                </a:solidFill>
                <a:latin typeface="Arial"/>
              </a:rPr>
              <a:t>E </a:t>
            </a:r>
            <a:r>
              <a:rPr lang="zh-TW" sz="1200">
                <a:solidFill>
                  <a:srgbClr val="A7B9C4"/>
                </a:solidFill>
                <a:latin typeface="Arial"/>
                <a:ea typeface="Arial"/>
              </a:rPr>
              <a:t>I</a:t>
            </a:r>
            <a:r>
              <a:rPr lang="zh-TW" b="1" sz="750">
                <a:solidFill>
                  <a:srgbClr val="4B687B"/>
                </a:solidFill>
                <a:latin typeface="MingLiU"/>
                <a:ea typeface="MingLiU"/>
              </a:rPr>
              <a:t>冒记录</a:t>
            </a:r>
          </a:p>
        </p:txBody>
      </p:sp>
      <p:sp>
        <p:nvSpPr>
          <p:cNvPr id="34" name=""/>
          <p:cNvSpPr/>
          <p:nvPr/>
        </p:nvSpPr>
        <p:spPr>
          <a:xfrm>
            <a:off x="1444752" y="1505712"/>
            <a:ext cx="1673352" cy="246888"/>
          </a:xfrm>
          <a:prstGeom prst="rect">
            <a:avLst/>
          </a:prstGeom>
          <a:solidFill>
            <a:srgbClr val="D93436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950">
                <a:solidFill>
                  <a:srgbClr val="EAC5C3"/>
                </a:solidFill>
                <a:latin typeface="Arial"/>
              </a:rPr>
              <a:t>© (testl)</a:t>
            </a:r>
            <a:r>
              <a:rPr lang="zh-TW" sz="900">
                <a:solidFill>
                  <a:srgbClr val="EAC5C3"/>
                </a:solidFill>
                <a:latin typeface="MingLiU"/>
                <a:ea typeface="MingLiU"/>
              </a:rPr>
              <a:t>国</a:t>
            </a:r>
            <a:r>
              <a:rPr lang="zh-CN" sz="900">
                <a:solidFill>
                  <a:srgbClr val="EAC5C3"/>
                </a:solidFill>
                <a:latin typeface="MingLiU"/>
                <a:ea typeface="MingLiU"/>
              </a:rPr>
              <a:t>家邮陶</a:t>
            </a:r>
            <a:r>
              <a:rPr lang="zh-TW" sz="900">
                <a:solidFill>
                  <a:srgbClr val="EAC5C3"/>
                </a:solidFill>
                <a:latin typeface="MingLiU"/>
                <a:ea typeface="MingLiU"/>
              </a:rPr>
              <a:t>海领导</a:t>
            </a:r>
          </a:p>
        </p:txBody>
      </p:sp>
      <p:sp>
        <p:nvSpPr>
          <p:cNvPr id="35" name=""/>
          <p:cNvSpPr/>
          <p:nvPr/>
        </p:nvSpPr>
        <p:spPr>
          <a:xfrm>
            <a:off x="6961632" y="2670048"/>
            <a:ext cx="1892808" cy="3048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560"/>
              </a:spcAft>
            </a:pPr>
            <a:r>
              <a:rPr lang="en-US" sz="750">
                <a:solidFill>
                  <a:srgbClr val="A7B9C4"/>
                </a:solidFill>
                <a:latin typeface="MingLiU"/>
              </a:rPr>
              <a:t>▼</a:t>
            </a:r>
            <a:r>
              <a:rPr lang="zh-TW" sz="750">
                <a:latin typeface="MingLiU"/>
                <a:ea typeface="MingLiU"/>
              </a:rPr>
              <a:t>局领导                    </a:t>
            </a:r>
            <a:r>
              <a:rPr lang="en-US" sz="750">
                <a:latin typeface="MingLiU"/>
              </a:rPr>
              <a:t>'</a:t>
            </a:r>
          </a:p>
          <a:p>
            <a:pPr indent="444500">
              <a:spcAft>
                <a:spcPts val="560"/>
              </a:spcAft>
            </a:pPr>
            <a:r>
              <a:rPr lang="en-US" sz="650">
                <a:latin typeface="Arial"/>
              </a:rPr>
              <a:t>testl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马军胜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戴应军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刘君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杨春光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赵民</a:t>
            </a:r>
          </a:p>
          <a:p>
            <a:pPr indent="444500">
              <a:spcAft>
                <a:spcPts val="560"/>
              </a:spcAft>
            </a:pPr>
            <a:r>
              <a:rPr lang="zh-TW" sz="750">
                <a:latin typeface="MingLiU"/>
                <a:ea typeface="MingLiU"/>
              </a:rPr>
              <a:t>李鹤</a:t>
            </a:r>
          </a:p>
          <a:p>
            <a:pPr indent="444500">
              <a:spcAft>
                <a:spcPts val="560"/>
              </a:spcAft>
            </a:pPr>
            <a:r>
              <a:rPr lang="en-US" sz="650">
                <a:latin typeface="Arial"/>
              </a:rPr>
              <a:t>CS001</a:t>
            </a:r>
          </a:p>
          <a:p>
            <a:pPr indent="444500">
              <a:spcAft>
                <a:spcPts val="560"/>
              </a:spcAft>
            </a:pPr>
            <a:r>
              <a:rPr lang="zh-TW" sz="650">
                <a:latin typeface="Arial"/>
                <a:ea typeface="Arial"/>
              </a:rPr>
              <a:t>5</a:t>
            </a:r>
          </a:p>
          <a:p>
            <a:pPr indent="444500">
              <a:spcAft>
                <a:spcPts val="560"/>
              </a:spcAft>
            </a:pPr>
            <a:r>
              <a:rPr lang="zh-TW" sz="650">
                <a:latin typeface="Arial"/>
                <a:ea typeface="Arial"/>
              </a:rPr>
              <a:t>6</a:t>
            </a:r>
          </a:p>
          <a:p>
            <a:pPr indent="444500">
              <a:spcAft>
                <a:spcPts val="560"/>
              </a:spcAft>
            </a:pPr>
            <a:r>
              <a:rPr lang="zh-TW" sz="650">
                <a:latin typeface="Arial"/>
                <a:ea typeface="Arial"/>
              </a:rPr>
              <a:t>7</a:t>
            </a:r>
          </a:p>
          <a:p>
            <a:pPr indent="444500">
              <a:spcAft>
                <a:spcPts val="1540"/>
              </a:spcAft>
            </a:pPr>
            <a:r>
              <a:rPr lang="zh-TW" sz="650">
                <a:latin typeface="Arial"/>
                <a:ea typeface="Arial"/>
              </a:rPr>
              <a:t>20                                    </a:t>
            </a:r>
            <a:r>
              <a:rPr lang="zh-TW" sz="1000">
                <a:latin typeface="MingLiU"/>
                <a:ea typeface="MingLiU"/>
              </a:rPr>
              <a:t>、</a:t>
            </a:r>
          </a:p>
          <a:p>
            <a:pPr indent="0"/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三                   </a:t>
            </a:r>
            <a:r>
              <a:rPr lang="zh-TW" sz="750">
                <a:solidFill>
                  <a:srgbClr val="819CAD"/>
                </a:solidFill>
                <a:latin typeface="MingLiU"/>
                <a:ea typeface="MingLiU"/>
              </a:rPr>
              <a:t>用户数：</a:t>
            </a:r>
            <a:r>
              <a:rPr lang="zh-TW" sz="650">
                <a:solidFill>
                  <a:srgbClr val="819CAD"/>
                </a:solidFill>
                <a:latin typeface="Arial"/>
                <a:ea typeface="Arial"/>
              </a:rPr>
              <a:t>2/1654</a:t>
            </a:r>
            <a:r>
              <a:rPr lang="zh-TW" sz="750">
                <a:solidFill>
                  <a:srgbClr val="819CAD"/>
                </a:solidFill>
                <a:latin typeface="MingLiU"/>
                <a:ea typeface="MingLiU"/>
              </a:rPr>
              <a:t>。</a:t>
            </a:r>
          </a:p>
        </p:txBody>
      </p:sp>
      <p:sp>
        <p:nvSpPr>
          <p:cNvPr id="36" name=""/>
          <p:cNvSpPr/>
          <p:nvPr/>
        </p:nvSpPr>
        <p:spPr>
          <a:xfrm>
            <a:off x="9220200" y="2642616"/>
            <a:ext cx="1706880" cy="3224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en-US" sz="750">
                <a:latin typeface="MingLiU"/>
              </a:rPr>
              <a:t>▼</a:t>
            </a:r>
            <a:r>
              <a:rPr lang="zh-TW" sz="750">
                <a:latin typeface="MingLiU"/>
                <a:ea typeface="MingLiU"/>
              </a:rPr>
              <a:t>国家邮政局</a:t>
            </a:r>
          </a:p>
          <a:p>
            <a:pPr indent="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・局领导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马军胜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戴应军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刘君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杨春光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赵民</a:t>
            </a:r>
          </a:p>
          <a:p>
            <a:pPr indent="254000">
              <a:spcAft>
                <a:spcPts val="280"/>
              </a:spcAft>
            </a:pPr>
            <a:r>
              <a:rPr lang="zh-TW" sz="750">
                <a:latin typeface="MingLiU"/>
                <a:ea typeface="MingLiU"/>
              </a:rPr>
              <a:t>李鹳</a:t>
            </a:r>
          </a:p>
          <a:p>
            <a:pPr indent="254000">
              <a:spcAft>
                <a:spcPts val="280"/>
              </a:spcAft>
            </a:pPr>
            <a:r>
              <a:rPr lang="en-US" sz="750">
                <a:solidFill>
                  <a:srgbClr val="672711"/>
                </a:solidFill>
                <a:latin typeface="Arial"/>
              </a:rPr>
              <a:t>testl</a:t>
            </a:r>
          </a:p>
          <a:p>
            <a:pPr indent="254000">
              <a:spcAft>
                <a:spcPts val="280"/>
              </a:spcAft>
            </a:pPr>
            <a:r>
              <a:rPr lang="en-US" sz="650">
                <a:latin typeface="Arial"/>
              </a:rPr>
              <a:t>CS001</a:t>
            </a:r>
          </a:p>
          <a:p>
            <a:pPr indent="254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5</a:t>
            </a:r>
          </a:p>
          <a:p>
            <a:pPr indent="127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£ 6</a:t>
            </a:r>
          </a:p>
          <a:p>
            <a:pPr indent="127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£ 7</a:t>
            </a:r>
          </a:p>
          <a:p>
            <a:pPr indent="254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20</a:t>
            </a:r>
          </a:p>
          <a:p>
            <a:pPr indent="254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25</a:t>
            </a:r>
          </a:p>
          <a:p>
            <a:pPr indent="254000">
              <a:spcAft>
                <a:spcPts val="280"/>
              </a:spcAft>
            </a:pPr>
            <a:r>
              <a:rPr lang="zh-TW" sz="650">
                <a:latin typeface="Arial"/>
                <a:ea typeface="Arial"/>
              </a:rPr>
              <a:t>1</a:t>
            </a:r>
          </a:p>
          <a:p>
            <a:pPr indent="254000">
              <a:spcAft>
                <a:spcPts val="1680"/>
              </a:spcAft>
            </a:pPr>
            <a:r>
              <a:rPr lang="zh-TW" sz="750">
                <a:latin typeface="MingLiU"/>
                <a:ea typeface="MingLiU"/>
              </a:rPr>
              <a:t>测试</a:t>
            </a:r>
            <a:r>
              <a:rPr lang="zh-TW" sz="650">
                <a:latin typeface="Arial"/>
                <a:ea typeface="Arial"/>
              </a:rPr>
              <a:t>3 8</a:t>
            </a:r>
          </a:p>
          <a:p>
            <a:pPr indent="0"/>
            <a:r>
              <a:rPr lang="zh-TW" sz="750">
                <a:solidFill>
                  <a:srgbClr val="3B8BCA"/>
                </a:solidFill>
                <a:latin typeface="MingLiU"/>
                <a:ea typeface="MingLiU"/>
              </a:rPr>
              <a:t>=            </a:t>
            </a:r>
            <a:r>
              <a:rPr lang="zh-TW" sz="750">
                <a:latin typeface="MingLiU"/>
                <a:ea typeface="MingLiU"/>
              </a:rPr>
              <a:t>用户数</a:t>
            </a:r>
            <a:r>
              <a:rPr lang="zh-TW" sz="650">
                <a:latin typeface="Arial"/>
                <a:ea typeface="Arial"/>
              </a:rPr>
              <a:t>:2/6655</a:t>
            </a:r>
            <a:r>
              <a:rPr lang="zh-TW" sz="750">
                <a:latin typeface="MingLiU"/>
                <a:ea typeface="MingLiU"/>
              </a:rPr>
              <a:t>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477256" y="3517392"/>
            <a:ext cx="1237488" cy="1359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5952"/>
              </a:lnSpc>
            </a:pPr>
            <a:r>
              <a:rPr lang="zh-TW" sz="4800">
                <a:latin typeface="MingLiU"/>
                <a:ea typeface="MingLiU"/>
              </a:rPr>
              <a:t>事业</a:t>
            </a:r>
          </a:p>
          <a:p>
            <a:pPr algn="ctr" indent="0">
              <a:lnSpc>
                <a:spcPts val="5952"/>
              </a:lnSpc>
            </a:pPr>
            <a:r>
              <a:rPr lang="zh-TW" sz="4800">
                <a:latin typeface="MingLiU"/>
                <a:ea typeface="MingLiU"/>
              </a:rPr>
              <a:t>单位</a:t>
            </a:r>
          </a:p>
        </p:txBody>
      </p:sp>
      <p:sp>
        <p:nvSpPr>
          <p:cNvPr id="3" name=""/>
          <p:cNvSpPr/>
          <p:nvPr/>
        </p:nvSpPr>
        <p:spPr>
          <a:xfrm>
            <a:off x="4160520" y="5760720"/>
            <a:ext cx="3867912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简化企业办公湍呈，多种形式提升沟通效率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773083" y="2190403"/>
            <a:ext cx="3075709" cy="296764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554480" y="448887"/>
            <a:ext cx="1629294" cy="4364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冀东油田</a:t>
            </a:r>
          </a:p>
        </p:txBody>
      </p:sp>
      <p:sp>
        <p:nvSpPr>
          <p:cNvPr id="4" name=""/>
          <p:cNvSpPr/>
          <p:nvPr/>
        </p:nvSpPr>
        <p:spPr>
          <a:xfrm>
            <a:off x="5835534" y="1886989"/>
            <a:ext cx="943495" cy="261851"/>
          </a:xfrm>
          <a:prstGeom prst="rect">
            <a:avLst/>
          </a:prstGeom>
          <a:solidFill>
            <a:srgbClr val="01A89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项目背景</a:t>
            </a:r>
          </a:p>
        </p:txBody>
      </p:sp>
      <p:sp>
        <p:nvSpPr>
          <p:cNvPr id="5" name=""/>
          <p:cNvSpPr/>
          <p:nvPr/>
        </p:nvSpPr>
        <p:spPr>
          <a:xfrm>
            <a:off x="5029200" y="2522912"/>
            <a:ext cx="2597727" cy="3474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2179"/>
              </a:lnSpc>
            </a:pPr>
            <a:r>
              <a:rPr lang="zh-TW" sz="1000">
                <a:latin typeface="MingLiU"/>
                <a:ea typeface="MingLiU"/>
              </a:rPr>
              <a:t>冀东石油公司计划全面替代原有产品，重新 规划建设，由于一线员工长期在外工作，移 动设备的应用是重中之重，为不同岗位的员 工提供多途径，多手段，多终端的文件传输、 信息共享的沟通平台。除满足基本沟通之夕卜, 还要具备会议室预约、语音视频通话、网络 企业内部为了实现沟通与管理相结合，加速 业务流程，促进业务变革；建设即时通讯平 台系统，与现有主体业务对接，打破信息孤 岛；实现办公业务移动查阅、审批；企业需 要开展各种形式的会议和培训教学活动，这 就要求即建即时通讯平台系统支持网络直播 教学功能。</a:t>
            </a:r>
          </a:p>
        </p:txBody>
      </p:sp>
      <p:sp>
        <p:nvSpPr>
          <p:cNvPr id="6" name=""/>
          <p:cNvSpPr/>
          <p:nvPr/>
        </p:nvSpPr>
        <p:spPr>
          <a:xfrm>
            <a:off x="9264534" y="1886989"/>
            <a:ext cx="943495" cy="257694"/>
          </a:xfrm>
          <a:prstGeom prst="rect">
            <a:avLst/>
          </a:prstGeom>
          <a:solidFill>
            <a:srgbClr val="0C2834"/>
          </a:solidFill>
        </p:spPr>
        <p:txBody>
          <a:bodyPr lIns="0" tIns="0" rIns="0" bIns="0" wrap="none">
            <a:noAutofit/>
          </a:bodyPr>
          <a:p>
            <a:pPr algn="ctr" indent="0">
              <a:spcBef>
                <a:spcPts val="700"/>
              </a:spcBef>
            </a:pPr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建设目标</a:t>
            </a:r>
          </a:p>
        </p:txBody>
      </p:sp>
      <p:sp>
        <p:nvSpPr>
          <p:cNvPr id="7" name=""/>
          <p:cNvSpPr/>
          <p:nvPr/>
        </p:nvSpPr>
        <p:spPr>
          <a:xfrm>
            <a:off x="8462356" y="2522912"/>
            <a:ext cx="2560320" cy="267669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00"/>
              </a:lnSpc>
              <a:spcAft>
                <a:spcPts val="420"/>
              </a:spcAft>
            </a:pPr>
            <a:r>
              <a:rPr lang="zh-TW" sz="1000">
                <a:latin typeface="MingLiU"/>
                <a:ea typeface="MingLiU"/>
              </a:rPr>
              <a:t>以建设</a:t>
            </a:r>
            <a:r>
              <a:rPr lang="zh-CN" sz="1000">
                <a:latin typeface="MingLiU"/>
                <a:ea typeface="MingLiU"/>
              </a:rPr>
              <a:t>“统</a:t>
            </a:r>
            <a:r>
              <a:rPr lang="zh-TW" sz="1000">
                <a:latin typeface="MingLiU"/>
                <a:ea typeface="MingLiU"/>
              </a:rPr>
              <a:t>一组织，统一消息，统一应用， 统一搜索"稳定、高效、安全的信息共享的 沟通平台。提高工作效率，加强办公协同， 降低企业成本。改变原有传统的办公模式， 平台实现以下系统：</a:t>
            </a:r>
          </a:p>
          <a:p>
            <a:pPr indent="0">
              <a:lnSpc>
                <a:spcPct val="285000"/>
              </a:lnSpc>
              <a:spcAft>
                <a:spcPts val="910"/>
              </a:spcAft>
            </a:pPr>
            <a:r>
              <a:rPr lang="en-US" sz="550">
                <a:latin typeface="Arial"/>
              </a:rPr>
              <a:t>1. </a:t>
            </a:r>
            <a:r>
              <a:rPr lang="zh-TW" sz="1000">
                <a:latin typeface="MingLiU"/>
                <a:ea typeface="MingLiU"/>
              </a:rPr>
              <a:t>即时通讯综合应用平台；</a:t>
            </a:r>
          </a:p>
          <a:p>
            <a:pPr indent="0">
              <a:lnSpc>
                <a:spcPct val="285000"/>
              </a:lnSpc>
              <a:spcAft>
                <a:spcPts val="420"/>
              </a:spcAft>
            </a:pPr>
            <a:r>
              <a:rPr lang="zh-TW" sz="550">
                <a:latin typeface="Arial"/>
                <a:ea typeface="Arial"/>
              </a:rPr>
              <a:t>2. </a:t>
            </a:r>
            <a:r>
              <a:rPr lang="zh-TW" sz="1000">
                <a:latin typeface="MingLiU"/>
                <a:ea typeface="MingLiU"/>
              </a:rPr>
              <a:t>网络直播教学系统；</a:t>
            </a:r>
          </a:p>
          <a:p>
            <a:pPr algn="ctr" indent="0">
              <a:lnSpc>
                <a:spcPts val="1800"/>
              </a:lnSpc>
              <a:spcAft>
                <a:spcPts val="1680"/>
              </a:spcAft>
            </a:pPr>
            <a:r>
              <a:rPr lang="zh-TW" sz="1000">
                <a:latin typeface="MingLiU"/>
                <a:ea typeface="MingLiU"/>
              </a:rPr>
              <a:t>统；</a:t>
            </a:r>
          </a:p>
          <a:p>
            <a:pPr indent="0">
              <a:lnSpc>
                <a:spcPct val="285000"/>
              </a:lnSpc>
            </a:pPr>
            <a:r>
              <a:rPr lang="zh-TW" sz="550">
                <a:latin typeface="Arial"/>
                <a:ea typeface="Arial"/>
              </a:rPr>
              <a:t>4</a:t>
            </a:r>
            <a:r>
              <a:rPr lang="zh-TW" sz="1000">
                <a:latin typeface="MingLiU"/>
                <a:ea typeface="MingLiU"/>
              </a:rPr>
              <a:t>.企业网盘系统。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069080" y="2316480"/>
            <a:ext cx="1578864" cy="158800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578864" y="2322576"/>
            <a:ext cx="1572768" cy="157886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51432" y="451104"/>
            <a:ext cx="1633728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冀东油田</a:t>
            </a:r>
          </a:p>
        </p:txBody>
      </p:sp>
      <p:sp>
        <p:nvSpPr>
          <p:cNvPr id="5" name=""/>
          <p:cNvSpPr/>
          <p:nvPr/>
        </p:nvSpPr>
        <p:spPr>
          <a:xfrm>
            <a:off x="1374648" y="4319016"/>
            <a:ext cx="1959864" cy="1682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140"/>
              </a:spcAft>
            </a:pPr>
            <a:r>
              <a:rPr lang="zh-TW" sz="1800">
                <a:latin typeface="MingLiU"/>
                <a:ea typeface="MingLiU"/>
              </a:rPr>
              <a:t>即时通讯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降低^业内部各部门单位之间沟通 成本，提升协同办公效率；移动设 备的引入，</a:t>
            </a:r>
            <a:r>
              <a:rPr lang="en-US" sz="1000">
                <a:latin typeface="MingLiU"/>
              </a:rPr>
              <a:t>Y</a:t>
            </a:r>
            <a:r>
              <a:rPr lang="zh-TW" sz="1000">
                <a:latin typeface="MingLiU"/>
                <a:ea typeface="MingLiU"/>
              </a:rPr>
              <a:t>员工可以第一时间 接收到企业内部通知，项目组需要 协调内容，可在工作组内直接沟通 解决。</a:t>
            </a:r>
          </a:p>
        </p:txBody>
      </p:sp>
      <p:sp>
        <p:nvSpPr>
          <p:cNvPr id="6" name=""/>
          <p:cNvSpPr/>
          <p:nvPr/>
        </p:nvSpPr>
        <p:spPr>
          <a:xfrm>
            <a:off x="3861816" y="4315968"/>
            <a:ext cx="1953768" cy="1685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直播教学</a:t>
            </a:r>
          </a:p>
          <a:p>
            <a:pPr algn="just" indent="0">
              <a:lnSpc>
                <a:spcPts val="1809"/>
              </a:lnSpc>
            </a:pPr>
            <a:r>
              <a:rPr lang="zh-TW" sz="1000">
                <a:latin typeface="MingLiU"/>
                <a:ea typeface="MingLiU"/>
              </a:rPr>
              <a:t>企业内部可开展多种形式的颇会 议和培训，每周项目组和部门的工 作例会，方案研讨会等其他形式的 叙都可以在线上进行，叙競 录像回放功能，未能参会的员工还 可进行回看。</a:t>
            </a:r>
          </a:p>
        </p:txBody>
      </p:sp>
      <p:sp>
        <p:nvSpPr>
          <p:cNvPr id="7" name=""/>
          <p:cNvSpPr/>
          <p:nvPr/>
        </p:nvSpPr>
        <p:spPr>
          <a:xfrm>
            <a:off x="6565392" y="2322576"/>
            <a:ext cx="4069080" cy="1578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56500">
                <a:solidFill>
                  <a:srgbClr val="1C2934"/>
                </a:solidFill>
                <a:latin typeface="MingLiU"/>
                <a:ea typeface="MingLiU"/>
              </a:rPr>
              <a:t>。</a:t>
            </a:r>
            <a:r>
              <a:rPr lang="zh-TW" sz="16700">
                <a:solidFill>
                  <a:srgbClr val="01A79D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8" name=""/>
          <p:cNvSpPr/>
          <p:nvPr/>
        </p:nvSpPr>
        <p:spPr>
          <a:xfrm>
            <a:off x="6763512" y="4315968"/>
            <a:ext cx="1176528" cy="265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会议室管理</a:t>
            </a:r>
          </a:p>
        </p:txBody>
      </p:sp>
      <p:sp>
        <p:nvSpPr>
          <p:cNvPr id="9" name=""/>
          <p:cNvSpPr/>
          <p:nvPr/>
        </p:nvSpPr>
        <p:spPr>
          <a:xfrm>
            <a:off x="9372600" y="4315968"/>
            <a:ext cx="947928" cy="262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消息推送</a:t>
            </a:r>
          </a:p>
        </p:txBody>
      </p:sp>
      <p:sp>
        <p:nvSpPr>
          <p:cNvPr id="10" name=""/>
          <p:cNvSpPr/>
          <p:nvPr/>
        </p:nvSpPr>
        <p:spPr>
          <a:xfrm>
            <a:off x="6358128" y="4693920"/>
            <a:ext cx="1959864" cy="15361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使用叙室管麟统，完美解决会 议室使用需求不合理的情况，员工 提前申《«室资源，提前上厩 议资料，系统自动按需分配，不仅 可以合理利用叙室资源，也林 提升了叙本身的效率，避免冗长 的会议时间。</a:t>
            </a:r>
          </a:p>
        </p:txBody>
      </p:sp>
      <p:sp>
        <p:nvSpPr>
          <p:cNvPr id="11" name=""/>
          <p:cNvSpPr/>
          <p:nvPr/>
        </p:nvSpPr>
        <p:spPr>
          <a:xfrm>
            <a:off x="8854440" y="4693920"/>
            <a:ext cx="1975104" cy="15361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24"/>
              </a:lnSpc>
            </a:pPr>
            <a:r>
              <a:rPr lang="zh-TW" sz="1000">
                <a:latin typeface="MingLiU"/>
                <a:ea typeface="MingLiU"/>
              </a:rPr>
              <a:t>与</a:t>
            </a:r>
            <a:r>
              <a:rPr lang="en-US" sz="550">
                <a:latin typeface="Arial"/>
              </a:rPr>
              <a:t>0A</a:t>
            </a:r>
            <a:r>
              <a:rPr lang="zh-TW" sz="1000">
                <a:latin typeface="MingLiU"/>
                <a:ea typeface="MingLiU"/>
              </a:rPr>
              <a:t>和</a:t>
            </a:r>
            <a:r>
              <a:rPr lang="en-US" sz="550">
                <a:latin typeface="Arial"/>
              </a:rPr>
              <a:t>CMS</a:t>
            </a:r>
            <a:r>
              <a:rPr lang="zh-TW" sz="1000">
                <a:latin typeface="MingLiU"/>
                <a:ea typeface="MingLiU"/>
              </a:rPr>
              <a:t>系统集成，调用</a:t>
            </a:r>
            <a:r>
              <a:rPr lang="en-US" sz="550">
                <a:latin typeface="Arial"/>
              </a:rPr>
              <a:t>e-Link </a:t>
            </a:r>
            <a:r>
              <a:rPr lang="zh-TW" sz="1000">
                <a:latin typeface="MingLiU"/>
                <a:ea typeface="MingLiU"/>
              </a:rPr>
              <a:t>消息瞧接口，将业务系统审批、 待办等信息实时推送至</a:t>
            </a:r>
            <a:r>
              <a:rPr lang="en-US" sz="55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隨端, 用户点击消息即可</a:t>
            </a:r>
            <a:r>
              <a:rPr lang="zh-TW" sz="550">
                <a:latin typeface="Arial"/>
                <a:ea typeface="Arial"/>
              </a:rPr>
              <a:t>I</a:t>
            </a:r>
            <a:r>
              <a:rPr lang="zh-TW" sz="1000">
                <a:latin typeface="MingLiU"/>
                <a:ea typeface="MingLiU"/>
              </a:rPr>
              <a:t>掘至审批、待 办页面，</a:t>
            </a:r>
            <a:r>
              <a:rPr lang="zh-TW" sz="550">
                <a:latin typeface="Arial"/>
                <a:ea typeface="Arial"/>
              </a:rPr>
              <a:t>7</a:t>
            </a:r>
            <a:r>
              <a:rPr lang="zh-TW" sz="1000">
                <a:latin typeface="MingLiU"/>
                <a:ea typeface="MingLiU"/>
              </a:rPr>
              <a:t>曄，无需琐 的操作，紧急申请实时畋上级部 门，加快审批环节。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3172968" y="3072384"/>
            <a:ext cx="338328" cy="31089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755648" y="1060704"/>
            <a:ext cx="1965960" cy="121158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2656332" y="4142232"/>
            <a:ext cx="329184" cy="32918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1769364" y="2491740"/>
            <a:ext cx="228600" cy="256032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1755648" y="2766060"/>
            <a:ext cx="274320" cy="30175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2660904" y="2546604"/>
            <a:ext cx="324612" cy="32004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2651760" y="3040380"/>
            <a:ext cx="347472" cy="342900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PictId7"/>
          <a:stretch>
            <a:fillRect/>
          </a:stretch>
        </p:blipFill>
        <p:spPr>
          <a:xfrm>
            <a:off x="3177540" y="4128516"/>
            <a:ext cx="352044" cy="347472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PictId8"/>
          <a:stretch>
            <a:fillRect/>
          </a:stretch>
        </p:blipFill>
        <p:spPr>
          <a:xfrm>
            <a:off x="3177540" y="2542032"/>
            <a:ext cx="347472" cy="338328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PictId9"/>
          <a:stretch>
            <a:fillRect/>
          </a:stretch>
        </p:blipFill>
        <p:spPr>
          <a:xfrm>
            <a:off x="1769364" y="2231136"/>
            <a:ext cx="237744" cy="210312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PictId10"/>
          <a:stretch>
            <a:fillRect/>
          </a:stretch>
        </p:blipFill>
        <p:spPr>
          <a:xfrm>
            <a:off x="1764792" y="4956048"/>
            <a:ext cx="306324" cy="333756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PictId11"/>
          <a:stretch>
            <a:fillRect/>
          </a:stretch>
        </p:blipFill>
        <p:spPr>
          <a:xfrm>
            <a:off x="4928616" y="1947672"/>
            <a:ext cx="475488" cy="1010412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PictId12"/>
          <a:stretch>
            <a:fillRect/>
          </a:stretch>
        </p:blipFill>
        <p:spPr>
          <a:xfrm>
            <a:off x="5042916" y="3168396"/>
            <a:ext cx="251460" cy="224028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PictId13"/>
          <a:stretch>
            <a:fillRect/>
          </a:stretch>
        </p:blipFill>
        <p:spPr>
          <a:xfrm>
            <a:off x="5824728" y="2551176"/>
            <a:ext cx="278892" cy="27432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PictId14"/>
          <a:stretch>
            <a:fillRect/>
          </a:stretch>
        </p:blipFill>
        <p:spPr>
          <a:xfrm>
            <a:off x="5696712" y="3131820"/>
            <a:ext cx="539496" cy="420624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PictId15"/>
          <a:stretch>
            <a:fillRect/>
          </a:stretch>
        </p:blipFill>
        <p:spPr>
          <a:xfrm>
            <a:off x="6537960" y="2537460"/>
            <a:ext cx="448056" cy="882396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PictId16"/>
          <a:stretch>
            <a:fillRect/>
          </a:stretch>
        </p:blipFill>
        <p:spPr>
          <a:xfrm>
            <a:off x="4777740" y="3739896"/>
            <a:ext cx="2363724" cy="1513332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PictId17"/>
          <a:stretch>
            <a:fillRect/>
          </a:stretch>
        </p:blipFill>
        <p:spPr>
          <a:xfrm>
            <a:off x="8412480" y="2482596"/>
            <a:ext cx="233172" cy="251460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PictId18"/>
          <a:stretch>
            <a:fillRect/>
          </a:stretch>
        </p:blipFill>
        <p:spPr>
          <a:xfrm>
            <a:off x="8435340" y="1060704"/>
            <a:ext cx="1929384" cy="978408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PictId19"/>
          <a:stretch>
            <a:fillRect/>
          </a:stretch>
        </p:blipFill>
        <p:spPr>
          <a:xfrm>
            <a:off x="8412480" y="2217420"/>
            <a:ext cx="237744" cy="214884"/>
          </a:xfrm>
          <a:prstGeom prst="rect">
            <a:avLst/>
          </a:prstGeom>
        </p:spPr>
      </p:pic>
      <p:sp>
        <p:nvSpPr>
          <p:cNvPr id="22" name=""/>
          <p:cNvSpPr/>
          <p:nvPr/>
        </p:nvSpPr>
        <p:spPr>
          <a:xfrm>
            <a:off x="1549908" y="448056"/>
            <a:ext cx="1655064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特变电工</a:t>
            </a:r>
          </a:p>
        </p:txBody>
      </p:sp>
      <p:sp>
        <p:nvSpPr>
          <p:cNvPr id="23" name=""/>
          <p:cNvSpPr/>
          <p:nvPr/>
        </p:nvSpPr>
        <p:spPr>
          <a:xfrm>
            <a:off x="2610612" y="1266444"/>
            <a:ext cx="278892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00">
                <a:latin typeface="Arial"/>
              </a:rPr>
              <a:t>• liH '</a:t>
            </a:r>
          </a:p>
        </p:txBody>
      </p:sp>
      <p:sp>
        <p:nvSpPr>
          <p:cNvPr id="24" name=""/>
          <p:cNvSpPr/>
          <p:nvPr/>
        </p:nvSpPr>
        <p:spPr>
          <a:xfrm>
            <a:off x="1769364" y="1764792"/>
            <a:ext cx="1504188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搜索：联系人（支持姓名、简持、手机号）</a:t>
            </a:r>
          </a:p>
        </p:txBody>
      </p:sp>
      <p:sp>
        <p:nvSpPr>
          <p:cNvPr id="25" name=""/>
          <p:cNvSpPr/>
          <p:nvPr/>
        </p:nvSpPr>
        <p:spPr>
          <a:xfrm>
            <a:off x="2551176" y="2354580"/>
            <a:ext cx="978408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集团财务系统酔件系统</a:t>
            </a:r>
          </a:p>
        </p:txBody>
      </p:sp>
      <p:sp>
        <p:nvSpPr>
          <p:cNvPr id="26" name=""/>
          <p:cNvSpPr/>
          <p:nvPr/>
        </p:nvSpPr>
        <p:spPr>
          <a:xfrm>
            <a:off x="2043684" y="2898648"/>
            <a:ext cx="48920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协同办公</a:t>
            </a:r>
            <a:r>
              <a:rPr lang="en-US" sz="950">
                <a:latin typeface="Arial"/>
              </a:rPr>
              <a:t>OA</a:t>
            </a:r>
          </a:p>
        </p:txBody>
      </p:sp>
      <p:sp>
        <p:nvSpPr>
          <p:cNvPr id="27" name=""/>
          <p:cNvSpPr/>
          <p:nvPr/>
        </p:nvSpPr>
        <p:spPr>
          <a:xfrm>
            <a:off x="2551176" y="2898648"/>
            <a:ext cx="1060704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人力资源系统智慧果行系统</a:t>
            </a:r>
          </a:p>
        </p:txBody>
      </p:sp>
      <p:sp>
        <p:nvSpPr>
          <p:cNvPr id="28" name=""/>
          <p:cNvSpPr/>
          <p:nvPr/>
        </p:nvSpPr>
        <p:spPr>
          <a:xfrm>
            <a:off x="2592324" y="3387852"/>
            <a:ext cx="978408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供应链系统网页版骆驼</a:t>
            </a:r>
          </a:p>
        </p:txBody>
      </p:sp>
      <p:sp>
        <p:nvSpPr>
          <p:cNvPr id="29" name=""/>
          <p:cNvSpPr/>
          <p:nvPr/>
        </p:nvSpPr>
        <p:spPr>
          <a:xfrm>
            <a:off x="2674620" y="3557016"/>
            <a:ext cx="822960" cy="2834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/>
            <a:r>
              <a:rPr lang="zh-TW" sz="1900">
                <a:solidFill>
                  <a:srgbClr val="1C2934"/>
                </a:solidFill>
                <a:latin typeface="Arial"/>
                <a:ea typeface="Arial"/>
              </a:rPr>
              <a:t>66 </a:t>
            </a:r>
            <a:r>
              <a:rPr lang="en-US" sz="1900">
                <a:solidFill>
                  <a:srgbClr val="DF1218"/>
                </a:solidFill>
                <a:latin typeface="Arial"/>
              </a:rPr>
              <a:t>H</a:t>
            </a:r>
          </a:p>
          <a:p>
            <a:pPr algn="r" indent="0">
              <a:lnSpc>
                <a:spcPct val="75000"/>
              </a:lnSpc>
            </a:pPr>
            <a:r>
              <a:rPr lang="en-US" sz="400">
                <a:solidFill>
                  <a:srgbClr val="BB6F83"/>
                </a:solidFill>
                <a:latin typeface="Arial"/>
              </a:rPr>
              <a:t>JCMWORLO</a:t>
            </a:r>
          </a:p>
        </p:txBody>
      </p:sp>
      <p:sp>
        <p:nvSpPr>
          <p:cNvPr id="30" name=""/>
          <p:cNvSpPr/>
          <p:nvPr/>
        </p:nvSpPr>
        <p:spPr>
          <a:xfrm>
            <a:off x="2185416" y="4192524"/>
            <a:ext cx="182880" cy="777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b="1" sz="550">
                <a:latin typeface="Arial"/>
              </a:rPr>
              <a:t>vnvs</a:t>
            </a:r>
          </a:p>
        </p:txBody>
      </p:sp>
      <p:sp>
        <p:nvSpPr>
          <p:cNvPr id="31" name=""/>
          <p:cNvSpPr/>
          <p:nvPr/>
        </p:nvSpPr>
        <p:spPr>
          <a:xfrm>
            <a:off x="2125980" y="1979676"/>
            <a:ext cx="320040" cy="265176"/>
          </a:xfrm>
          <a:prstGeom prst="rect">
            <a:avLst/>
          </a:prstGeom>
          <a:solidFill>
            <a:srgbClr val="77D5FA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2000">
                <a:solidFill>
                  <a:srgbClr val="FFFFFF"/>
                </a:solidFill>
                <a:latin typeface="MingLiU"/>
                <a:ea typeface="MingLiU"/>
              </a:rPr>
              <a:t>品</a:t>
            </a:r>
          </a:p>
        </p:txBody>
      </p:sp>
      <p:sp>
        <p:nvSpPr>
          <p:cNvPr id="32" name=""/>
          <p:cNvSpPr/>
          <p:nvPr/>
        </p:nvSpPr>
        <p:spPr>
          <a:xfrm>
            <a:off x="2025396" y="2290572"/>
            <a:ext cx="521208" cy="1874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576"/>
              </a:lnSpc>
            </a:pPr>
            <a:r>
              <a:rPr lang="zh-TW" sz="600">
                <a:solidFill>
                  <a:srgbClr val="C04F56"/>
                </a:solidFill>
                <a:latin typeface="MingLiU"/>
                <a:ea typeface="MingLiU"/>
              </a:rPr>
              <a:t>待变电工云门 户</a:t>
            </a:r>
          </a:p>
        </p:txBody>
      </p:sp>
      <p:sp>
        <p:nvSpPr>
          <p:cNvPr id="33" name=""/>
          <p:cNvSpPr/>
          <p:nvPr/>
        </p:nvSpPr>
        <p:spPr>
          <a:xfrm>
            <a:off x="2144268" y="5166360"/>
            <a:ext cx="955548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用户数:</a:t>
            </a:r>
            <a:r>
              <a:rPr lang="zh-TW" b="1" sz="550">
                <a:solidFill>
                  <a:srgbClr val="1C2934"/>
                </a:solidFill>
                <a:latin typeface="Arial"/>
                <a:ea typeface="Arial"/>
              </a:rPr>
              <a:t>3615/13693</a:t>
            </a:r>
            <a:r>
              <a:rPr lang="en-US" b="1" sz="550">
                <a:solidFill>
                  <a:srgbClr val="1C2934"/>
                </a:solidFill>
                <a:latin typeface="Arial"/>
              </a:rPr>
              <a:t>A com</a:t>
            </a:r>
          </a:p>
        </p:txBody>
      </p:sp>
      <p:sp>
        <p:nvSpPr>
          <p:cNvPr id="35" name=""/>
          <p:cNvSpPr/>
          <p:nvPr/>
        </p:nvSpPr>
        <p:spPr>
          <a:xfrm>
            <a:off x="2020824" y="3387852"/>
            <a:ext cx="470916" cy="457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桌面虔拟化</a:t>
            </a:r>
          </a:p>
          <a:p>
            <a:pPr indent="0">
              <a:lnSpc>
                <a:spcPct val="75000"/>
              </a:lnSpc>
            </a:pPr>
            <a:r>
              <a:rPr lang="en-US" sz="4800">
                <a:solidFill>
                  <a:srgbClr val="0DA3DA"/>
                </a:solidFill>
                <a:latin typeface="Times New Roman"/>
              </a:rPr>
              <a:t>o</a:t>
            </a:r>
          </a:p>
        </p:txBody>
      </p:sp>
      <p:sp>
        <p:nvSpPr>
          <p:cNvPr id="36" name=""/>
          <p:cNvSpPr/>
          <p:nvPr/>
        </p:nvSpPr>
        <p:spPr>
          <a:xfrm>
            <a:off x="2020824" y="3895344"/>
            <a:ext cx="1586484" cy="1965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经莒営控信息      众和公司应用</a:t>
            </a:r>
          </a:p>
          <a:p>
            <a:pPr indent="165100"/>
            <a:r>
              <a:rPr lang="zh-TW" sz="600">
                <a:latin typeface="MingLiU"/>
                <a:ea typeface="MingLiU"/>
              </a:rPr>
              <a:t>平台电用好=敦</a:t>
            </a:r>
          </a:p>
        </p:txBody>
      </p:sp>
      <p:sp>
        <p:nvSpPr>
          <p:cNvPr id="38" name=""/>
          <p:cNvSpPr/>
          <p:nvPr/>
        </p:nvSpPr>
        <p:spPr>
          <a:xfrm>
            <a:off x="2084832" y="4393692"/>
            <a:ext cx="347472" cy="45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u="sng" sz="950">
                <a:latin typeface="Arial"/>
              </a:rPr>
              <a:t>Mta</a:t>
            </a:r>
            <a:r>
              <a:rPr lang="zh-TW" u="sng" sz="600">
                <a:latin typeface="MingLiU"/>
                <a:ea typeface="MingLiU"/>
              </a:rPr>
              <a:t>史心丄</a:t>
            </a:r>
          </a:p>
        </p:txBody>
      </p:sp>
      <p:sp>
        <p:nvSpPr>
          <p:cNvPr id="39" name=""/>
          <p:cNvSpPr/>
          <p:nvPr/>
        </p:nvSpPr>
        <p:spPr>
          <a:xfrm>
            <a:off x="2368296" y="4507992"/>
            <a:ext cx="1184148" cy="1417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266700"/>
            <a:r>
              <a:rPr lang="zh-TW" sz="600">
                <a:latin typeface="MingLiU"/>
                <a:ea typeface="MingLiU"/>
              </a:rPr>
              <a:t>电子常用工*下载公司外网站</a:t>
            </a:r>
          </a:p>
        </p:txBody>
      </p:sp>
      <p:sp>
        <p:nvSpPr>
          <p:cNvPr id="40" name=""/>
          <p:cNvSpPr/>
          <p:nvPr/>
        </p:nvSpPr>
        <p:spPr>
          <a:xfrm>
            <a:off x="2084832" y="4649724"/>
            <a:ext cx="1485900" cy="301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26670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家</a:t>
            </a:r>
            <a:r>
              <a:rPr lang="en-US" sz="950">
                <a:solidFill>
                  <a:srgbClr val="3B8BCA"/>
                </a:solidFill>
                <a:latin typeface="Arial"/>
              </a:rPr>
              <a:t>i       （SI5_</a:t>
            </a:r>
          </a:p>
        </p:txBody>
      </p:sp>
      <p:sp>
        <p:nvSpPr>
          <p:cNvPr id="41" name=""/>
          <p:cNvSpPr/>
          <p:nvPr/>
        </p:nvSpPr>
        <p:spPr>
          <a:xfrm>
            <a:off x="2235708" y="4951476"/>
            <a:ext cx="1335024" cy="146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12700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、屈</a:t>
            </a:r>
            <a:r>
              <a:rPr lang="en-US" sz="950">
                <a:solidFill>
                  <a:srgbClr val="3B8BCA"/>
                </a:solidFill>
                <a:latin typeface="Arial"/>
              </a:rPr>
              <a:t>E</a:t>
            </a:r>
          </a:p>
        </p:txBody>
      </p:sp>
      <p:sp>
        <p:nvSpPr>
          <p:cNvPr id="42" name=""/>
          <p:cNvSpPr/>
          <p:nvPr/>
        </p:nvSpPr>
        <p:spPr>
          <a:xfrm>
            <a:off x="2354580" y="5426964"/>
            <a:ext cx="749808" cy="2148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400">
                <a:latin typeface="MingLiU"/>
                <a:ea typeface="MingLiU"/>
              </a:rPr>
              <a:t>系隘合</a:t>
            </a:r>
          </a:p>
        </p:txBody>
      </p:sp>
      <p:sp>
        <p:nvSpPr>
          <p:cNvPr id="43" name=""/>
          <p:cNvSpPr/>
          <p:nvPr/>
        </p:nvSpPr>
        <p:spPr>
          <a:xfrm>
            <a:off x="1559052" y="5765292"/>
            <a:ext cx="2345436" cy="685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04"/>
              </a:lnSpc>
            </a:pPr>
            <a:r>
              <a:rPr lang="zh-TW" sz="1000">
                <a:latin typeface="MingLiU"/>
                <a:ea typeface="MingLiU"/>
              </a:rPr>
              <a:t>通过</a:t>
            </a:r>
            <a:r>
              <a:rPr lang="en-US" sz="950">
                <a:latin typeface="Arial"/>
              </a:rPr>
              <a:t>e-Lin</a:t>
            </a:r>
            <a:r>
              <a:rPr lang="zh-TW" sz="1000">
                <a:latin typeface="MingLiU"/>
                <a:ea typeface="MingLiU"/>
              </a:rPr>
              <a:t>俭业即时通讯门户入口，可快 速进入城电工现有的</a:t>
            </a:r>
            <a:r>
              <a:rPr lang="zh-TW" sz="950">
                <a:latin typeface="Arial"/>
                <a:ea typeface="Arial"/>
              </a:rPr>
              <a:t>22</a:t>
            </a:r>
            <a:r>
              <a:rPr lang="zh-TW" sz="1000">
                <a:latin typeface="MingLiU"/>
                <a:ea typeface="MingLiU"/>
              </a:rPr>
              <a:t>个应用系统；并 且有统一的消息中心，所有峻系撅消 息都分夠中诚一呈现。</a:t>
            </a:r>
          </a:p>
        </p:txBody>
      </p:sp>
      <p:sp>
        <p:nvSpPr>
          <p:cNvPr id="44" name=""/>
          <p:cNvSpPr/>
          <p:nvPr/>
        </p:nvSpPr>
        <p:spPr>
          <a:xfrm>
            <a:off x="4951476" y="1092708"/>
            <a:ext cx="2171700" cy="128016"/>
          </a:xfrm>
          <a:prstGeom prst="rect">
            <a:avLst/>
          </a:prstGeom>
          <a:solidFill>
            <a:srgbClr val="0BA4D9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中</a:t>
            </a:r>
            <a:r>
              <a:rPr lang="zh-CN" sz="600">
                <a:solidFill>
                  <a:srgbClr val="8ACCEF"/>
                </a:solidFill>
                <a:latin typeface="MingLiU"/>
                <a:ea typeface="MingLiU"/>
              </a:rPr>
              <a:t>国移劫</a:t>
            </a:r>
            <a:r>
              <a:rPr lang="en-US" sz="950">
                <a:solidFill>
                  <a:srgbClr val="B7E5F5"/>
                </a:solidFill>
                <a:latin typeface="Arial"/>
              </a:rPr>
              <a:t>4G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今</a:t>
            </a:r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中</a:t>
            </a:r>
            <a:r>
              <a:rPr lang="en-US" sz="950">
                <a:solidFill>
                  <a:srgbClr val="B7E5F5"/>
                </a:solidFill>
                <a:latin typeface="Arial"/>
              </a:rPr>
              <a:t>C9 </a:t>
            </a:r>
            <a:r>
              <a:rPr lang="zh-TW" i="1" sz="1000">
                <a:solidFill>
                  <a:srgbClr val="B7E5F5"/>
                </a:solidFill>
                <a:latin typeface="Arial"/>
                <a:ea typeface="Arial"/>
              </a:rPr>
              <a:t>15:20</a:t>
            </a:r>
            <a:r>
              <a:rPr lang="zh-TW" sz="950">
                <a:solidFill>
                  <a:srgbClr val="B7E5F5"/>
                </a:solidFill>
                <a:latin typeface="Arial"/>
                <a:ea typeface="Arial"/>
              </a:rPr>
              <a:t> 100%</a:t>
            </a:r>
            <a:r>
              <a:rPr lang="en-US" sz="950">
                <a:solidFill>
                  <a:srgbClr val="FFFFFF"/>
                </a:solidFill>
                <a:latin typeface="Arial"/>
              </a:rPr>
              <a:t>■!</a:t>
            </a:r>
          </a:p>
        </p:txBody>
      </p:sp>
      <p:sp>
        <p:nvSpPr>
          <p:cNvPr id="45" name=""/>
          <p:cNvSpPr/>
          <p:nvPr/>
        </p:nvSpPr>
        <p:spPr>
          <a:xfrm>
            <a:off x="4860036" y="1655064"/>
            <a:ext cx="548640" cy="128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9A793E"/>
                </a:solidFill>
                <a:latin typeface="MingLiU"/>
                <a:ea typeface="MingLiU"/>
              </a:rPr>
              <a:t>“</a:t>
            </a:r>
            <a:r>
              <a:rPr lang="zh-TW" sz="600">
                <a:latin typeface="MingLiU"/>
                <a:ea typeface="MingLiU"/>
              </a:rPr>
              <a:t>日常办公</a:t>
            </a:r>
          </a:p>
        </p:txBody>
      </p:sp>
      <p:sp>
        <p:nvSpPr>
          <p:cNvPr id="46" name=""/>
          <p:cNvSpPr/>
          <p:nvPr/>
        </p:nvSpPr>
        <p:spPr>
          <a:xfrm>
            <a:off x="4928616" y="3447288"/>
            <a:ext cx="480060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950">
                <a:latin typeface="Arial"/>
              </a:rPr>
              <a:t>NC</a:t>
            </a:r>
            <a:r>
              <a:rPr lang="zh-TW" sz="600">
                <a:latin typeface="MingLiU"/>
                <a:ea typeface="MingLiU"/>
              </a:rPr>
              <a:t>财务审枇</a:t>
            </a:r>
          </a:p>
        </p:txBody>
      </p:sp>
      <p:sp>
        <p:nvSpPr>
          <p:cNvPr id="47" name=""/>
          <p:cNvSpPr/>
          <p:nvPr/>
        </p:nvSpPr>
        <p:spPr>
          <a:xfrm>
            <a:off x="5865876" y="2011680"/>
            <a:ext cx="187452" cy="150876"/>
          </a:xfrm>
          <a:prstGeom prst="rect">
            <a:avLst/>
          </a:prstGeom>
          <a:solidFill>
            <a:srgbClr val="0BA5D9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200">
                <a:solidFill>
                  <a:srgbClr val="B7E5F5"/>
                </a:solidFill>
                <a:latin typeface="Arial"/>
              </a:rPr>
              <a:t>B</a:t>
            </a:r>
          </a:p>
        </p:txBody>
      </p:sp>
      <p:sp>
        <p:nvSpPr>
          <p:cNvPr id="48" name=""/>
          <p:cNvSpPr/>
          <p:nvPr/>
        </p:nvSpPr>
        <p:spPr>
          <a:xfrm>
            <a:off x="5875020" y="2258568"/>
            <a:ext cx="164592" cy="10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邮件</a:t>
            </a:r>
          </a:p>
        </p:txBody>
      </p:sp>
      <p:sp>
        <p:nvSpPr>
          <p:cNvPr id="49" name=""/>
          <p:cNvSpPr/>
          <p:nvPr/>
        </p:nvSpPr>
        <p:spPr>
          <a:xfrm>
            <a:off x="5710428" y="2852928"/>
            <a:ext cx="493776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轻营营技平台</a:t>
            </a:r>
          </a:p>
        </p:txBody>
      </p:sp>
      <p:sp>
        <p:nvSpPr>
          <p:cNvPr id="50" name=""/>
          <p:cNvSpPr/>
          <p:nvPr/>
        </p:nvSpPr>
        <p:spPr>
          <a:xfrm>
            <a:off x="6629400" y="2025396"/>
            <a:ext cx="256032" cy="169164"/>
          </a:xfrm>
          <a:prstGeom prst="rect">
            <a:avLst/>
          </a:prstGeom>
          <a:solidFill>
            <a:srgbClr val="1897EA"/>
          </a:solidFill>
        </p:spPr>
        <p:txBody>
          <a:bodyPr lIns="0" tIns="0" rIns="0" bIns="0" wrap="none">
            <a:noAutofit/>
          </a:bodyPr>
          <a:p>
            <a:pPr algn="r" indent="0">
              <a:spcBef>
                <a:spcPts val="560"/>
              </a:spcBef>
            </a:pPr>
            <a:r>
              <a:rPr lang="en-US" b="1" sz="1000">
                <a:solidFill>
                  <a:srgbClr val="FFFFFF"/>
                </a:solidFill>
                <a:latin typeface="Arial"/>
              </a:rPr>
              <a:t>OA</a:t>
            </a:r>
          </a:p>
        </p:txBody>
      </p:sp>
      <p:sp>
        <p:nvSpPr>
          <p:cNvPr id="51" name=""/>
          <p:cNvSpPr/>
          <p:nvPr/>
        </p:nvSpPr>
        <p:spPr>
          <a:xfrm>
            <a:off x="6524244" y="2258568"/>
            <a:ext cx="461772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协同办公</a:t>
            </a:r>
            <a:r>
              <a:rPr lang="en-US" sz="950">
                <a:latin typeface="Arial"/>
              </a:rPr>
              <a:t>OA</a:t>
            </a:r>
          </a:p>
        </p:txBody>
      </p:sp>
      <p:sp>
        <p:nvSpPr>
          <p:cNvPr id="52" name=""/>
          <p:cNvSpPr/>
          <p:nvPr/>
        </p:nvSpPr>
        <p:spPr>
          <a:xfrm>
            <a:off x="6473952" y="3447288"/>
            <a:ext cx="55778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暂息银行倂网丿</a:t>
            </a:r>
          </a:p>
        </p:txBody>
      </p:sp>
      <p:sp>
        <p:nvSpPr>
          <p:cNvPr id="53" name=""/>
          <p:cNvSpPr/>
          <p:nvPr/>
        </p:nvSpPr>
        <p:spPr>
          <a:xfrm>
            <a:off x="4782312" y="5426964"/>
            <a:ext cx="2336292" cy="1024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560"/>
              </a:spcAft>
            </a:pPr>
            <a:r>
              <a:rPr lang="zh-TW" sz="1400">
                <a:latin typeface="MingLiU"/>
                <a:ea typeface="MingLiU"/>
              </a:rPr>
              <a:t>移动端恥</a:t>
            </a:r>
          </a:p>
          <a:p>
            <a:pPr indent="0">
              <a:lnSpc>
                <a:spcPts val="1368"/>
              </a:lnSpc>
            </a:pPr>
            <a:r>
              <a:rPr lang="zh-TW" sz="1000">
                <a:latin typeface="MingLiU"/>
                <a:ea typeface="MingLiU"/>
              </a:rPr>
              <a:t>所有内容（组録构、系统整合、消劇隹 送、权限管理等）倜翎</a:t>
            </a:r>
            <a:r>
              <a:rPr lang="en-US" sz="950">
                <a:latin typeface="Arial"/>
              </a:rPr>
              <a:t>1PC</a:t>
            </a:r>
            <a:r>
              <a:rPr lang="zh-TW" sz="1000">
                <a:latin typeface="MingLiU"/>
                <a:ea typeface="MingLiU"/>
              </a:rPr>
              <a:t>端门户</a:t>
            </a:r>
            <a:r>
              <a:rPr lang="en-US" sz="950">
                <a:latin typeface="Arial"/>
              </a:rPr>
              <a:t>TC </a:t>
            </a:r>
            <a:r>
              <a:rPr lang="zh-TW" sz="1000">
                <a:latin typeface="MingLiU"/>
                <a:ea typeface="MingLiU"/>
              </a:rPr>
              <a:t>移动门户各邮赦的阅审幡消 息统一在消息中心分类展示.</a:t>
            </a:r>
          </a:p>
        </p:txBody>
      </p:sp>
      <p:sp>
        <p:nvSpPr>
          <p:cNvPr id="54" name=""/>
          <p:cNvSpPr/>
          <p:nvPr/>
        </p:nvSpPr>
        <p:spPr>
          <a:xfrm>
            <a:off x="8417052" y="1755648"/>
            <a:ext cx="1495044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搜索：联系人（支持</a:t>
            </a:r>
            <a:r>
              <a:rPr lang="zh-TW" i="1" sz="600">
                <a:latin typeface="MingLiU"/>
                <a:ea typeface="MingLiU"/>
              </a:rPr>
              <a:t>姓名、</a:t>
            </a:r>
            <a:r>
              <a:rPr lang="zh-TW" sz="600">
                <a:latin typeface="MingLiU"/>
                <a:ea typeface="MingLiU"/>
              </a:rPr>
              <a:t>简扱、手机号;</a:t>
            </a:r>
          </a:p>
        </p:txBody>
      </p:sp>
      <p:sp>
        <p:nvSpPr>
          <p:cNvPr id="55" name=""/>
          <p:cNvSpPr/>
          <p:nvPr/>
        </p:nvSpPr>
        <p:spPr>
          <a:xfrm>
            <a:off x="8430768" y="1929384"/>
            <a:ext cx="201168" cy="1783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1300">
                <a:solidFill>
                  <a:srgbClr val="0DA3DA"/>
                </a:solidFill>
                <a:latin typeface="MingLiU"/>
                <a:ea typeface="MingLiU"/>
              </a:rPr>
              <a:t>昭</a:t>
            </a:r>
          </a:p>
        </p:txBody>
      </p:sp>
      <p:sp>
        <p:nvSpPr>
          <p:cNvPr id="56" name=""/>
          <p:cNvSpPr/>
          <p:nvPr/>
        </p:nvSpPr>
        <p:spPr>
          <a:xfrm>
            <a:off x="8755380" y="5148072"/>
            <a:ext cx="1613916" cy="173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latin typeface="MingLiU"/>
                <a:ea typeface="MingLiU"/>
              </a:rPr>
              <a:t>用户数:</a:t>
            </a:r>
            <a:r>
              <a:rPr lang="zh-TW" sz="950">
                <a:latin typeface="Arial"/>
                <a:ea typeface="Arial"/>
              </a:rPr>
              <a:t>3615/13693</a:t>
            </a:r>
            <a:r>
              <a:rPr lang="zh-TW" sz="600">
                <a:latin typeface="MingLiU"/>
                <a:ea typeface="MingLiU"/>
              </a:rPr>
              <a:t>人</a:t>
            </a:r>
            <a:r>
              <a:rPr lang="zh-TW" sz="650">
                <a:latin typeface="Times New Roman"/>
                <a:ea typeface="Times New Roman"/>
              </a:rPr>
              <a:t>♦</a:t>
            </a:r>
            <a:r>
              <a:rPr lang="zh-TW" sz="600">
                <a:latin typeface="MingLiU"/>
                <a:ea typeface="MingLiU"/>
              </a:rPr>
              <a:t>特变电工投诉举扌</a:t>
            </a:r>
            <a:r>
              <a:rPr lang="zh-TW" sz="950">
                <a:latin typeface="Arial"/>
                <a:ea typeface="Arial"/>
              </a:rPr>
              <a:t>I</a:t>
            </a:r>
          </a:p>
        </p:txBody>
      </p:sp>
      <p:sp>
        <p:nvSpPr>
          <p:cNvPr id="57" name=""/>
          <p:cNvSpPr/>
          <p:nvPr/>
        </p:nvSpPr>
        <p:spPr>
          <a:xfrm>
            <a:off x="8705088" y="2125980"/>
            <a:ext cx="1536192" cy="26654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备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公司机关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后勤管理公司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＞工业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文化旅密公司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》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特変电工股份有限装司新疆変压器厂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天津市特寛电工変压器有限公司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特变电工新疆线缆厂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＞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特変电工股份有限装司进出口会司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》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特変电工衡阳变压器有限公司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%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特变电工山东鲁能秦山电缆有限公司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特变电工（德阳）电缆股份有限公司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特変电工新疆新能源股份有限公司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＞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特変电工沈阳变压器集团有限公司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》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新疆天池能源有限亶任袤司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新特能源股份有限公司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备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新疆众</a:t>
            </a:r>
            <a:r>
              <a:rPr lang="zh-CN" sz="600">
                <a:solidFill>
                  <a:srgbClr val="1C2934"/>
                </a:solidFill>
                <a:latin typeface="MingLiU"/>
                <a:ea typeface="MingLiU"/>
              </a:rPr>
              <a:t>和股份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有限公司</a:t>
            </a:r>
          </a:p>
          <a:p>
            <a:pPr indent="0">
              <a:spcAft>
                <a:spcPts val="210"/>
              </a:spcAft>
            </a:pPr>
            <a:r>
              <a:rPr lang="zh-TW" i="1" sz="600">
                <a:solidFill>
                  <a:srgbClr val="3B8BCA"/>
                </a:solidFill>
                <a:latin typeface="MingLiU"/>
                <a:ea typeface="MingLiU"/>
              </a:rPr>
              <a:t>箏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新疆特変电工篥团有限公司</a:t>
            </a:r>
          </a:p>
          <a:p>
            <a:pPr indent="0">
              <a:spcAft>
                <a:spcPts val="210"/>
              </a:spcAft>
            </a:pP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》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特変电工国际工程有限公司</a:t>
            </a:r>
          </a:p>
          <a:p>
            <a:pPr indent="0"/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»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特变电工股份有限公司能源动力分公司</a:t>
            </a:r>
          </a:p>
        </p:txBody>
      </p:sp>
      <p:sp>
        <p:nvSpPr>
          <p:cNvPr id="58" name=""/>
          <p:cNvSpPr/>
          <p:nvPr/>
        </p:nvSpPr>
        <p:spPr>
          <a:xfrm>
            <a:off x="8147304" y="5426964"/>
            <a:ext cx="2336292" cy="7086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490"/>
              </a:spcAft>
            </a:pPr>
            <a:r>
              <a:rPr lang="zh-TW" sz="1400">
                <a:latin typeface="MingLiU"/>
                <a:ea typeface="MingLiU"/>
              </a:rPr>
              <a:t>大并发量</a:t>
            </a:r>
          </a:p>
          <a:p>
            <a:pPr indent="0">
              <a:lnSpc>
                <a:spcPts val="1404"/>
              </a:lnSpc>
            </a:pPr>
            <a:r>
              <a:rPr lang="zh-TW" sz="1000">
                <a:latin typeface="MingLiU"/>
                <a:ea typeface="MingLiU"/>
              </a:rPr>
              <a:t>各分公司人员同时使用，承载万名员工的 日常办公邮和消瀚话，日消戚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6313932" y="1860804"/>
            <a:ext cx="795528" cy="7863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221224" y="4407408"/>
            <a:ext cx="1888236" cy="97383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7543800" y="1088136"/>
            <a:ext cx="566928" cy="566928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49908" y="448056"/>
            <a:ext cx="1636776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冀东油田</a:t>
            </a:r>
          </a:p>
        </p:txBody>
      </p:sp>
      <p:sp>
        <p:nvSpPr>
          <p:cNvPr id="6" name=""/>
          <p:cNvSpPr/>
          <p:nvPr/>
        </p:nvSpPr>
        <p:spPr>
          <a:xfrm>
            <a:off x="2724912" y="1266444"/>
            <a:ext cx="1376172" cy="260604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看其他-■试</a:t>
            </a:r>
            <a:r>
              <a:rPr lang="zh-TW" sz="950">
                <a:solidFill>
                  <a:srgbClr val="B7E5F5"/>
                </a:solidFill>
                <a:latin typeface="Arial"/>
                <a:ea typeface="Arial"/>
              </a:rPr>
              <a:t>03 </a:t>
            </a: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［高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线］</a:t>
            </a:r>
          </a:p>
        </p:txBody>
      </p:sp>
      <p:sp>
        <p:nvSpPr>
          <p:cNvPr id="8" name=""/>
          <p:cNvSpPr/>
          <p:nvPr/>
        </p:nvSpPr>
        <p:spPr>
          <a:xfrm>
            <a:off x="2747772" y="1805940"/>
            <a:ext cx="2441448" cy="10561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828"/>
              </a:lnSpc>
              <a:spcAft>
                <a:spcPts val="490"/>
              </a:spcAft>
            </a:pPr>
            <a:r>
              <a:rPr lang="zh-TW" i="1" sz="1000">
                <a:solidFill>
                  <a:srgbClr val="15438C"/>
                </a:solidFill>
                <a:latin typeface="Arial"/>
                <a:ea typeface="Arial"/>
              </a:rPr>
              <a:t>V</a:t>
            </a:r>
            <a:r>
              <a:rPr lang="zh-TW" sz="600">
                <a:latin typeface="MingLiU"/>
                <a:ea typeface="MingLiU"/>
              </a:rPr>
              <a:t>对方离线或隐身,可能无法立即回复.</a:t>
            </a:r>
          </a:p>
          <a:p>
            <a:pPr marL="840300" indent="0">
              <a:lnSpc>
                <a:spcPts val="828"/>
              </a:lnSpc>
              <a:spcAft>
                <a:spcPts val="280"/>
              </a:spcAft>
            </a:pPr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更多消息请在消息记录中查阅，打开消息记录</a:t>
            </a:r>
          </a:p>
          <a:p>
            <a:pPr indent="0">
              <a:lnSpc>
                <a:spcPts val="828"/>
              </a:lnSpc>
              <a:spcAft>
                <a:spcPts val="770"/>
              </a:spcAft>
            </a:pPr>
            <a:r>
              <a:rPr lang="zh-TW" sz="600">
                <a:solidFill>
                  <a:srgbClr val="008040"/>
                </a:solidFill>
                <a:latin typeface="MingLiU"/>
                <a:ea typeface="MingLiU"/>
              </a:rPr>
              <a:t>刑试</a:t>
            </a:r>
            <a:r>
              <a:rPr lang="en-US" b="1" sz="550">
                <a:solidFill>
                  <a:srgbClr val="008040"/>
                </a:solidFill>
                <a:latin typeface="Arial"/>
              </a:rPr>
              <a:t>Q2 </a:t>
            </a:r>
            <a:r>
              <a:rPr lang="zh-TW" b="1" sz="550">
                <a:solidFill>
                  <a:srgbClr val="008040"/>
                </a:solidFill>
                <a:latin typeface="Arial"/>
                <a:ea typeface="Arial"/>
              </a:rPr>
              <a:t>2020/8/6 9: 42: </a:t>
            </a:r>
            <a:r>
              <a:rPr lang="en-US" b="1" sz="550">
                <a:solidFill>
                  <a:srgbClr val="008040"/>
                </a:solidFill>
                <a:latin typeface="Arial"/>
              </a:rPr>
              <a:t>1E</a:t>
            </a:r>
          </a:p>
          <a:p>
            <a:pPr indent="203200">
              <a:lnSpc>
                <a:spcPct val="131000"/>
              </a:lnSpc>
              <a:spcAft>
                <a:spcPts val="280"/>
              </a:spcAft>
            </a:pPr>
            <a:r>
              <a:rPr lang="en-US" b="1" sz="550">
                <a:latin typeface="Arial"/>
              </a:rPr>
              <a:t>B</a:t>
            </a:r>
            <a:r>
              <a:rPr lang="en-US" b="1" sz="550">
                <a:latin typeface="Arial"/>
              </a:rPr>
              <a:t> UserProfile, db</a:t>
            </a:r>
          </a:p>
          <a:p>
            <a:pPr indent="419100">
              <a:lnSpc>
                <a:spcPts val="828"/>
              </a:lnSpc>
              <a:spcAft>
                <a:spcPts val="490"/>
              </a:spcAft>
            </a:pPr>
            <a:r>
              <a:rPr lang="zh-TW" sz="600">
                <a:latin typeface="MingLiU"/>
                <a:ea typeface="MingLiU"/>
              </a:rPr>
              <a:t>未控收</a:t>
            </a:r>
          </a:p>
          <a:p>
            <a:pPr marL="1094300" indent="0">
              <a:lnSpc>
                <a:spcPts val="936"/>
              </a:lnSpc>
            </a:pPr>
            <a:r>
              <a:rPr lang="zh-TW" sz="600">
                <a:solidFill>
                  <a:srgbClr val="0DA3DA"/>
                </a:solidFill>
                <a:latin typeface="MingLiU"/>
                <a:ea typeface="MingLiU"/>
              </a:rPr>
              <a:t>搔收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另存为转发</a:t>
            </a:r>
          </a:p>
        </p:txBody>
      </p:sp>
      <p:sp>
        <p:nvSpPr>
          <p:cNvPr id="9" name=""/>
          <p:cNvSpPr/>
          <p:nvPr/>
        </p:nvSpPr>
        <p:spPr>
          <a:xfrm>
            <a:off x="2747772" y="2907792"/>
            <a:ext cx="3753612" cy="630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936"/>
              </a:lnSpc>
            </a:pPr>
            <a:r>
              <a:rPr lang="zh-TW" sz="600">
                <a:latin typeface="MingLiU"/>
                <a:ea typeface="MingLiU"/>
              </a:rPr>
              <a:t>分机 </a:t>
            </a:r>
            <a:r>
              <a:rPr lang="zh-CN" sz="600">
                <a:solidFill>
                  <a:srgbClr val="0000F9"/>
                </a:solidFill>
                <a:latin typeface="MingLiU"/>
                <a:ea typeface="MingLiU"/>
              </a:rPr>
              <a:t>则试</a:t>
            </a:r>
            <a:r>
              <a:rPr lang="zh-TW" b="1" sz="550">
                <a:solidFill>
                  <a:srgbClr val="0000F9"/>
                </a:solidFill>
                <a:latin typeface="Arial"/>
                <a:ea typeface="Arial"/>
              </a:rPr>
              <a:t>03 2020/8/6 9:42:29                                                  </a:t>
            </a:r>
            <a:r>
              <a:rPr lang="zh-TW" sz="600">
                <a:solidFill>
                  <a:srgbClr val="0000F9"/>
                </a:solidFill>
                <a:latin typeface="MingLiU"/>
                <a:ea typeface="MingLiU"/>
              </a:rPr>
              <a:t>一二</a:t>
            </a:r>
            <a:r>
              <a:rPr lang="zh-TW" sz="600">
                <a:latin typeface="MingLiU"/>
                <a:ea typeface="MingLiU"/>
              </a:rPr>
              <a:t>打</a:t>
            </a:r>
          </a:p>
          <a:p>
            <a:pPr algn="just" marL="65600" indent="3467100">
              <a:lnSpc>
                <a:spcPts val="720"/>
              </a:lnSpc>
            </a:pPr>
            <a:r>
              <a:rPr lang="zh-TW" sz="600">
                <a:latin typeface="MingLiU"/>
                <a:ea typeface="MingLiU"/>
              </a:rPr>
              <a:t>座机 </a:t>
            </a:r>
            <a:r>
              <a:rPr lang="zh-TW" sz="600">
                <a:solidFill>
                  <a:srgbClr val="3B8BCA"/>
                </a:solidFill>
                <a:latin typeface="MingLiU"/>
                <a:ea typeface="MingLiU"/>
              </a:rPr>
              <a:t>哪</a:t>
            </a:r>
            <a:r>
              <a:rPr lang="zh-TW" sz="600">
                <a:latin typeface="MingLiU"/>
                <a:ea typeface="MingLiU"/>
              </a:rPr>
              <a:t>已经援收了离线文件（夷）</a:t>
            </a:r>
            <a:r>
              <a:rPr lang="en-US" b="1" sz="550">
                <a:latin typeface="Arial"/>
              </a:rPr>
              <a:t>［UserProf ile. db］</a:t>
            </a:r>
          </a:p>
          <a:p>
            <a:pPr marL="3532700" indent="0">
              <a:lnSpc>
                <a:spcPts val="720"/>
              </a:lnSpc>
              <a:spcAft>
                <a:spcPts val="280"/>
              </a:spcAft>
            </a:pPr>
            <a:r>
              <a:rPr lang="zh-TW" sz="600">
                <a:latin typeface="MingLiU"/>
                <a:ea typeface="MingLiU"/>
              </a:rPr>
              <a:t>手机</a:t>
            </a:r>
          </a:p>
          <a:p>
            <a:pPr marL="3532700" indent="0">
              <a:lnSpc>
                <a:spcPts val="828"/>
              </a:lnSpc>
            </a:pPr>
            <a:r>
              <a:rPr lang="zh-TW" sz="600">
                <a:latin typeface="MingLiU"/>
                <a:ea typeface="MingLiU"/>
              </a:rPr>
              <a:t>邮件</a:t>
            </a:r>
          </a:p>
        </p:txBody>
      </p:sp>
      <p:sp>
        <p:nvSpPr>
          <p:cNvPr id="10" name=""/>
          <p:cNvSpPr/>
          <p:nvPr/>
        </p:nvSpPr>
        <p:spPr>
          <a:xfrm>
            <a:off x="2756916" y="4370832"/>
            <a:ext cx="1792224" cy="1783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1200">
                <a:solidFill>
                  <a:srgbClr val="8ACCEF"/>
                </a:solidFill>
                <a:latin typeface="Times New Roman"/>
              </a:rPr>
              <a:t>A 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◎回况</a:t>
            </a:r>
            <a:r>
              <a:rPr lang="zh-TW" sz="600">
                <a:solidFill>
                  <a:srgbClr val="819CAD"/>
                </a:solidFill>
                <a:latin typeface="MingLiU"/>
                <a:ea typeface="MingLiU"/>
              </a:rPr>
              <a:t>，心</a:t>
            </a:r>
            <a:r>
              <a:rPr lang="zh-CN" sz="600">
                <a:latin typeface="MingLiU"/>
                <a:ea typeface="MingLiU"/>
              </a:rPr>
              <a:t>|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字</a:t>
            </a:r>
            <a:r>
              <a:rPr lang="zh-TW" baseline="30000" sz="600">
                <a:solidFill>
                  <a:srgbClr val="8ACCEF"/>
                </a:solidFill>
                <a:latin typeface="MingLiU"/>
                <a:ea typeface="MingLiU"/>
              </a:rPr>
              <a:t>1</a:t>
            </a:r>
            <a:r>
              <a:rPr lang="zh-TW" sz="600">
                <a:solidFill>
                  <a:srgbClr val="1C2934"/>
                </a:solidFill>
                <a:latin typeface="MingLiU"/>
                <a:ea typeface="MingLiU"/>
              </a:rPr>
              <a:t>回复</a:t>
            </a:r>
            <a:r>
              <a:rPr lang="zh-CN" sz="600">
                <a:solidFill>
                  <a:srgbClr val="8ACCEF"/>
                </a:solidFill>
                <a:latin typeface="MingLiU"/>
                <a:ea typeface="MingLiU"/>
              </a:rPr>
              <a:t>国记录</a:t>
            </a:r>
          </a:p>
        </p:txBody>
      </p:sp>
      <p:sp>
        <p:nvSpPr>
          <p:cNvPr id="11" name=""/>
          <p:cNvSpPr/>
          <p:nvPr/>
        </p:nvSpPr>
        <p:spPr>
          <a:xfrm>
            <a:off x="3090672" y="5212080"/>
            <a:ext cx="772668" cy="173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52A4F6"/>
                </a:solidFill>
                <a:latin typeface="MingLiU"/>
                <a:ea typeface="MingLiU"/>
              </a:rPr>
              <a:t>匚</a:t>
            </a:r>
            <a:r>
              <a:rPr lang="zh-TW" sz="600">
                <a:latin typeface="MingLiU"/>
                <a:ea typeface="MingLiU"/>
              </a:rPr>
              <a:t>以签收模式发送</a:t>
            </a:r>
          </a:p>
        </p:txBody>
      </p:sp>
      <p:sp>
        <p:nvSpPr>
          <p:cNvPr id="12" name=""/>
          <p:cNvSpPr/>
          <p:nvPr/>
        </p:nvSpPr>
        <p:spPr>
          <a:xfrm>
            <a:off x="946404" y="5833872"/>
            <a:ext cx="3319272" cy="4251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1764"/>
              </a:lnSpc>
            </a:pPr>
            <a:r>
              <a:rPr lang="zh-TW" sz="1100">
                <a:latin typeface="MingLiU"/>
                <a:ea typeface="MingLiU"/>
              </a:rPr>
              <a:t>构树形</a:t>
            </a:r>
            <a:r>
              <a:rPr lang="en-US" sz="1100">
                <a:latin typeface="MingLiU"/>
              </a:rPr>
              <a:t>g </a:t>
            </a:r>
            <a:r>
              <a:rPr lang="zh-TW" sz="1100">
                <a:latin typeface="MingLiU"/>
                <a:ea typeface="MingLiU"/>
              </a:rPr>
              <a:t>林直审扌幡办信 息实时推送，支持单点登录，直接跳转至审批页。</a:t>
            </a:r>
          </a:p>
        </p:txBody>
      </p:sp>
      <p:sp>
        <p:nvSpPr>
          <p:cNvPr id="14" name=""/>
          <p:cNvSpPr/>
          <p:nvPr/>
        </p:nvSpPr>
        <p:spPr>
          <a:xfrm>
            <a:off x="7575804" y="790956"/>
            <a:ext cx="2340864" cy="155448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en-US" sz="1000">
                <a:solidFill>
                  <a:srgbClr val="FAF2B4"/>
                </a:solidFill>
                <a:latin typeface="MingLiU"/>
              </a:rPr>
              <a:t>*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冀东油田          </a:t>
            </a:r>
            <a:r>
              <a:rPr lang="zh-TW" sz="1000">
                <a:solidFill>
                  <a:srgbClr val="FFFFFF"/>
                </a:solidFill>
                <a:latin typeface="MingLiU"/>
                <a:ea typeface="MingLiU"/>
              </a:rPr>
              <a:t>一 </a:t>
            </a:r>
            <a:r>
              <a:rPr lang="zh-TW" i="1" sz="500">
                <a:solidFill>
                  <a:srgbClr val="FFFFFF"/>
                </a:solidFill>
                <a:latin typeface="MingLiU"/>
                <a:ea typeface="MingLiU"/>
              </a:rPr>
              <a:t>X</a:t>
            </a:r>
          </a:p>
        </p:txBody>
      </p:sp>
      <p:sp>
        <p:nvSpPr>
          <p:cNvPr id="15" name=""/>
          <p:cNvSpPr/>
          <p:nvPr/>
        </p:nvSpPr>
        <p:spPr>
          <a:xfrm>
            <a:off x="8206740" y="946404"/>
            <a:ext cx="1709928" cy="690372"/>
          </a:xfrm>
          <a:prstGeom prst="rect">
            <a:avLst/>
          </a:prstGeom>
          <a:solidFill>
            <a:srgbClr val="2487CA"/>
          </a:solidFill>
        </p:spPr>
        <p:txBody>
          <a:bodyPr lIns="0" tIns="0" rIns="0" bIns="0">
            <a:noAutofit/>
          </a:bodyPr>
          <a:p>
            <a:pPr indent="609600">
              <a:spcAft>
                <a:spcPts val="140"/>
              </a:spcAft>
            </a:pPr>
            <a:r>
              <a:rPr lang="zh-TW" sz="1600">
                <a:solidFill>
                  <a:srgbClr val="B7E5F5"/>
                </a:solidFill>
                <a:latin typeface="MingLiU"/>
                <a:ea typeface="MingLiU"/>
              </a:rPr>
              <a:t>脉</a:t>
            </a:r>
            <a:r>
              <a:rPr lang="en-US" sz="1600">
                <a:solidFill>
                  <a:srgbClr val="B7E5F5"/>
                </a:solidFill>
                <a:latin typeface="MingLiU"/>
              </a:rPr>
              <a:t>...</a:t>
            </a:r>
          </a:p>
          <a:p>
            <a:pPr algn="ctr" indent="0">
              <a:spcAft>
                <a:spcPts val="350"/>
              </a:spcAft>
            </a:pPr>
            <a:r>
              <a:rPr lang="zh-TW" b="1" sz="750">
                <a:solidFill>
                  <a:srgbClr val="FFFFFF"/>
                </a:solidFill>
                <a:latin typeface="MingLiU"/>
                <a:ea typeface="MingLiU"/>
              </a:rPr>
              <a:t>编辑个人留言信息</a:t>
            </a:r>
          </a:p>
          <a:p>
            <a:pPr algn="ctr" indent="0"/>
            <a:r>
              <a:rPr lang="en-US" sz="1200">
                <a:solidFill>
                  <a:srgbClr val="A7B9C4"/>
                </a:solidFill>
                <a:latin typeface="Arial"/>
              </a:rPr>
              <a:t>EiaS~lB </a:t>
            </a:r>
            <a:r>
              <a:rPr lang="zh-TW" sz="1000">
                <a:solidFill>
                  <a:srgbClr val="B7E5F5"/>
                </a:solidFill>
                <a:latin typeface="MingLiU"/>
                <a:ea typeface="MingLiU"/>
              </a:rPr>
              <a:t>密</a:t>
            </a:r>
          </a:p>
        </p:txBody>
      </p:sp>
      <p:sp>
        <p:nvSpPr>
          <p:cNvPr id="16" name=""/>
          <p:cNvSpPr/>
          <p:nvPr/>
        </p:nvSpPr>
        <p:spPr>
          <a:xfrm>
            <a:off x="7562088" y="1783080"/>
            <a:ext cx="2308860" cy="427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54500" indent="-190500">
              <a:lnSpc>
                <a:spcPts val="1260"/>
              </a:lnSpc>
            </a:pPr>
            <a:r>
              <a:rPr lang="zh-TW" b="1" u="sng" sz="750">
                <a:solidFill>
                  <a:srgbClr val="A7B9C4"/>
                </a:solidFill>
                <a:latin typeface="MingLiU"/>
                <a:ea typeface="MingLiU"/>
              </a:rPr>
              <a:t>蚁：联孩段姓名</a:t>
            </a:r>
            <a:r>
              <a:rPr lang="zh-CN" b="1" u="sng" sz="750">
                <a:solidFill>
                  <a:srgbClr val="A7B9C4"/>
                </a:solidFill>
                <a:latin typeface="MingLiU"/>
                <a:ea typeface="MingLiU"/>
              </a:rPr>
              <a:t>"简抓</a:t>
            </a:r>
            <a:r>
              <a:rPr lang="zh-TW" b="1" u="sng" sz="750">
                <a:solidFill>
                  <a:srgbClr val="A7B9C4"/>
                </a:solidFill>
                <a:latin typeface="MingLiU"/>
                <a:ea typeface="MingLiU"/>
              </a:rPr>
              <a:t>钊号）</a:t>
            </a:r>
            <a:r>
              <a:rPr lang="zh-TW" b="1" sz="750">
                <a:solidFill>
                  <a:srgbClr val="A7B9C4"/>
                </a:solidFill>
                <a:latin typeface="MingLiU"/>
                <a:ea typeface="MingLiU"/>
              </a:rPr>
              <a:t> </a:t>
            </a:r>
            <a:r>
              <a:rPr lang="en-US" b="1" sz="550">
                <a:solidFill>
                  <a:srgbClr val="A7B9C4"/>
                </a:solidFill>
                <a:latin typeface="Arial"/>
              </a:rPr>
              <a:t>Q </a:t>
            </a:r>
            <a:r>
              <a:rPr lang="en-US" b="1" sz="550">
                <a:solidFill>
                  <a:srgbClr val="3B8BCA"/>
                </a:solidFill>
                <a:latin typeface="Arial"/>
              </a:rPr>
              <a:t>.</a:t>
            </a:r>
          </a:p>
          <a:p>
            <a:pPr algn="just" indent="177800">
              <a:lnSpc>
                <a:spcPct val="75000"/>
              </a:lnSpc>
            </a:pPr>
            <a:r>
              <a:rPr lang="en-US" b="1" sz="550">
                <a:latin typeface="Arial"/>
              </a:rPr>
              <a:t>■ 1</a:t>
            </a:r>
            <a:r>
              <a:rPr lang="zh-TW" b="1" sz="550">
                <a:latin typeface="Arial"/>
                <a:ea typeface="Arial"/>
              </a:rPr>
              <a:t>1</a:t>
            </a:r>
          </a:p>
          <a:p>
            <a:pPr algn="just" indent="177800">
              <a:lnSpc>
                <a:spcPct val="75000"/>
              </a:lnSpc>
              <a:spcAft>
                <a:spcPts val="560"/>
              </a:spcAft>
            </a:pPr>
            <a:r>
              <a:rPr lang="zh-TW" b="1" sz="550">
                <a:solidFill>
                  <a:srgbClr val="3B8BCA"/>
                </a:solidFill>
                <a:latin typeface="Arial"/>
                <a:ea typeface="Arial"/>
              </a:rPr>
              <a:t>■”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我的设备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其他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总经理助理、首席专家、副总師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党委办公室（办公室）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生产运行处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规划计划处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财务处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人事处（党委组织部）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勘探处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开发处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质里安全环保处</a:t>
            </a:r>
          </a:p>
          <a:p>
            <a:pPr algn="just" indent="139700">
              <a:lnSpc>
                <a:spcPts val="1260"/>
              </a:lnSpc>
              <a:spcAft>
                <a:spcPts val="560"/>
              </a:spcAft>
            </a:pPr>
            <a:r>
              <a:rPr lang="en-US" b="1" sz="750">
                <a:solidFill>
                  <a:srgbClr val="3B8BCA"/>
                </a:solidFill>
                <a:latin typeface="MingLiU"/>
              </a:rPr>
              <a:t>©</a:t>
            </a:r>
            <a:r>
              <a:rPr lang="zh-TW" b="1" sz="750">
                <a:latin typeface="MingLiU"/>
                <a:ea typeface="MingLiU"/>
              </a:rPr>
              <a:t>科技处</a:t>
            </a:r>
          </a:p>
          <a:p>
            <a:pPr indent="139700">
              <a:spcAft>
                <a:spcPts val="280"/>
              </a:spcAft>
            </a:pPr>
            <a:r>
              <a:rPr lang="en-US" sz="600">
                <a:latin typeface="MingLiU"/>
              </a:rPr>
              <a:t>G </a:t>
            </a:r>
            <a:r>
              <a:rPr lang="zh-TW" sz="600">
                <a:latin typeface="MingLiU"/>
                <a:ea typeface="MingLiU"/>
              </a:rPr>
              <a:t>厶</a:t>
            </a:r>
            <a:r>
              <a:rPr lang="en-US" sz="600">
                <a:latin typeface="MingLiU"/>
              </a:rPr>
              <a:t>a；.』</a:t>
            </a:r>
            <a:r>
              <a:rPr lang="en-US" b="1" sz="550">
                <a:latin typeface="Arial"/>
              </a:rPr>
              <a:t>In </a:t>
            </a:r>
            <a:r>
              <a:rPr lang="en-US" i="1" sz="650">
                <a:latin typeface="Arial"/>
              </a:rPr>
              <a:t>hk</a:t>
            </a:r>
          </a:p>
          <a:p>
            <a:pPr indent="0">
              <a:spcAft>
                <a:spcPts val="280"/>
              </a:spcAft>
            </a:pPr>
            <a:r>
              <a:rPr lang="zh-TW" sz="1100">
                <a:solidFill>
                  <a:srgbClr val="E99898"/>
                </a:solidFill>
                <a:latin typeface="MingLiU"/>
                <a:ea typeface="MingLiU"/>
              </a:rPr>
              <a:t>二国</a:t>
            </a:r>
            <a:r>
              <a:rPr lang="zh-TW" sz="1100">
                <a:solidFill>
                  <a:srgbClr val="CA844B"/>
                </a:solidFill>
                <a:latin typeface="MingLiU"/>
                <a:ea typeface="MingLiU"/>
              </a:rPr>
              <a:t>旧国</a:t>
            </a:r>
            <a:r>
              <a:rPr lang="zh-TW" sz="1100">
                <a:solidFill>
                  <a:srgbClr val="819CAD"/>
                </a:solidFill>
                <a:latin typeface="MingLiU"/>
                <a:ea typeface="MingLiU"/>
              </a:rPr>
              <a:t>每惣陽 </a:t>
            </a:r>
            <a:r>
              <a:rPr lang="zh-TW" sz="1100">
                <a:solidFill>
                  <a:srgbClr val="9A793E"/>
                </a:solidFill>
                <a:latin typeface="MingLiU"/>
                <a:ea typeface="MingLiU"/>
              </a:rPr>
              <a:t>::</a:t>
            </a:r>
          </a:p>
          <a:p>
            <a:pPr indent="0">
              <a:lnSpc>
                <a:spcPct val="78000"/>
              </a:lnSpc>
            </a:pPr>
            <a:r>
              <a:rPr lang="zh-TW" u="sng" sz="1400">
                <a:solidFill>
                  <a:srgbClr val="3B8BCA"/>
                </a:solidFill>
                <a:latin typeface="Arial"/>
                <a:ea typeface="Arial"/>
              </a:rPr>
              <a:t>=</a:t>
            </a:r>
            <a:r>
              <a:rPr lang="en-US" u="sng" sz="1400">
                <a:solidFill>
                  <a:srgbClr val="3B8BCA"/>
                </a:solidFill>
                <a:latin typeface="Arial"/>
              </a:rPr>
              <a:t>I® </a:t>
            </a:r>
            <a:r>
              <a:rPr lang="en-US" u="sng" sz="1400">
                <a:solidFill>
                  <a:srgbClr val="819CAD"/>
                </a:solidFill>
                <a:latin typeface="Arial"/>
              </a:rPr>
              <a:t>Q A     </a:t>
            </a:r>
            <a:r>
              <a:rPr lang="zh-TW" b="1" u="sng" sz="750">
                <a:solidFill>
                  <a:srgbClr val="819CAD"/>
                </a:solidFill>
                <a:latin typeface="MingLiU"/>
                <a:ea typeface="MingLiU"/>
              </a:rPr>
              <a:t>用户数:</a:t>
            </a:r>
            <a:r>
              <a:rPr lang="zh-TW" b="1" u="sng" sz="550">
                <a:solidFill>
                  <a:srgbClr val="819CAD"/>
                </a:solidFill>
                <a:latin typeface="Arial"/>
                <a:ea typeface="Arial"/>
              </a:rPr>
              <a:t>2990/5989</a:t>
            </a:r>
            <a:r>
              <a:rPr lang="zh-TW" b="1" u="sng" sz="750">
                <a:solidFill>
                  <a:srgbClr val="819CAD"/>
                </a:solidFill>
                <a:latin typeface="MingLiU"/>
                <a:ea typeface="MingLiU"/>
              </a:rPr>
              <a:t>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459736" y="4471416"/>
            <a:ext cx="964692" cy="92811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459736" y="1508760"/>
            <a:ext cx="187452" cy="21031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7210044" y="2468880"/>
            <a:ext cx="1741932" cy="324612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49908" y="443484"/>
            <a:ext cx="1636776" cy="448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冀东油田</a:t>
            </a:r>
          </a:p>
        </p:txBody>
      </p:sp>
      <p:sp>
        <p:nvSpPr>
          <p:cNvPr id="6" name=""/>
          <p:cNvSpPr/>
          <p:nvPr/>
        </p:nvSpPr>
        <p:spPr>
          <a:xfrm>
            <a:off x="3474720" y="1865376"/>
            <a:ext cx="475488" cy="1508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950">
                <a:solidFill>
                  <a:srgbClr val="4B687B"/>
                </a:solidFill>
                <a:latin typeface="MingLiU"/>
                <a:ea typeface="MingLiU"/>
              </a:rPr>
              <a:t>会议管理</a:t>
            </a:r>
          </a:p>
        </p:txBody>
      </p:sp>
      <p:sp>
        <p:nvSpPr>
          <p:cNvPr id="7" name=""/>
          <p:cNvSpPr/>
          <p:nvPr/>
        </p:nvSpPr>
        <p:spPr>
          <a:xfrm>
            <a:off x="3744468" y="2313432"/>
            <a:ext cx="292608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会议名称</a:t>
            </a:r>
          </a:p>
        </p:txBody>
      </p:sp>
      <p:sp>
        <p:nvSpPr>
          <p:cNvPr id="8" name=""/>
          <p:cNvSpPr/>
          <p:nvPr/>
        </p:nvSpPr>
        <p:spPr>
          <a:xfrm>
            <a:off x="3616452" y="2912364"/>
            <a:ext cx="301752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会议列表</a:t>
            </a:r>
          </a:p>
        </p:txBody>
      </p:sp>
      <p:sp>
        <p:nvSpPr>
          <p:cNvPr id="9" name=""/>
          <p:cNvSpPr/>
          <p:nvPr/>
        </p:nvSpPr>
        <p:spPr>
          <a:xfrm>
            <a:off x="4018788" y="3369564"/>
            <a:ext cx="301752" cy="1234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会议名称</a:t>
            </a:r>
          </a:p>
        </p:txBody>
      </p:sp>
      <p:sp>
        <p:nvSpPr>
          <p:cNvPr id="10" name=""/>
          <p:cNvSpPr/>
          <p:nvPr/>
        </p:nvSpPr>
        <p:spPr>
          <a:xfrm>
            <a:off x="3625596" y="3570732"/>
            <a:ext cx="420624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表中数据为空</a:t>
            </a:r>
          </a:p>
        </p:txBody>
      </p:sp>
      <p:sp>
        <p:nvSpPr>
          <p:cNvPr id="11" name=""/>
          <p:cNvSpPr/>
          <p:nvPr/>
        </p:nvSpPr>
        <p:spPr>
          <a:xfrm>
            <a:off x="3625596" y="3781044"/>
            <a:ext cx="891540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显示第</a:t>
            </a:r>
            <a:r>
              <a:rPr lang="zh-CN" sz="600">
                <a:solidFill>
                  <a:srgbClr val="819CAD"/>
                </a:solidFill>
                <a:latin typeface="MingLiU"/>
                <a:ea typeface="MingLiU"/>
              </a:rPr>
              <a:t>。至</a:t>
            </a:r>
            <a:r>
              <a:rPr lang="zh-TW" sz="450">
                <a:latin typeface="Arial"/>
                <a:ea typeface="Arial"/>
              </a:rPr>
              <a:t>0</a:t>
            </a:r>
            <a:r>
              <a:rPr lang="zh-TW" sz="600">
                <a:solidFill>
                  <a:srgbClr val="819CAD"/>
                </a:solidFill>
                <a:latin typeface="MingLiU"/>
                <a:ea typeface="MingLiU"/>
              </a:rPr>
              <a:t>项结県共。项</a:t>
            </a:r>
          </a:p>
        </p:txBody>
      </p:sp>
      <p:sp>
        <p:nvSpPr>
          <p:cNvPr id="12" name=""/>
          <p:cNvSpPr/>
          <p:nvPr/>
        </p:nvSpPr>
        <p:spPr>
          <a:xfrm>
            <a:off x="2688336" y="1586484"/>
            <a:ext cx="585216" cy="132588"/>
          </a:xfrm>
          <a:prstGeom prst="rect">
            <a:avLst/>
          </a:prstGeom>
          <a:solidFill>
            <a:srgbClr val="1299C3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FFFFFF"/>
                </a:solidFill>
                <a:latin typeface="MingLiU"/>
                <a:ea typeface="MingLiU"/>
              </a:rPr>
              <a:t>会议管理系统</a:t>
            </a:r>
          </a:p>
        </p:txBody>
      </p:sp>
      <p:sp>
        <p:nvSpPr>
          <p:cNvPr id="13" name=""/>
          <p:cNvSpPr/>
          <p:nvPr/>
        </p:nvSpPr>
        <p:spPr>
          <a:xfrm>
            <a:off x="2555748" y="2464308"/>
            <a:ext cx="512064" cy="109728"/>
          </a:xfrm>
          <a:prstGeom prst="rect">
            <a:avLst/>
          </a:prstGeom>
          <a:solidFill>
            <a:srgbClr val="141E2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警会议室筍理</a:t>
            </a:r>
          </a:p>
        </p:txBody>
      </p:sp>
      <p:sp>
        <p:nvSpPr>
          <p:cNvPr id="14" name=""/>
          <p:cNvSpPr/>
          <p:nvPr/>
        </p:nvSpPr>
        <p:spPr>
          <a:xfrm>
            <a:off x="2711196" y="2830068"/>
            <a:ext cx="356616" cy="105156"/>
          </a:xfrm>
          <a:prstGeom prst="rect">
            <a:avLst/>
          </a:prstGeom>
          <a:solidFill>
            <a:srgbClr val="141E2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可用皱室</a:t>
            </a:r>
          </a:p>
        </p:txBody>
      </p:sp>
      <p:sp>
        <p:nvSpPr>
          <p:cNvPr id="15" name=""/>
          <p:cNvSpPr/>
          <p:nvPr/>
        </p:nvSpPr>
        <p:spPr>
          <a:xfrm>
            <a:off x="3616452" y="3118104"/>
            <a:ext cx="699516" cy="1325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显示</a:t>
            </a:r>
            <a:r>
              <a:rPr lang="zh-TW" sz="450">
                <a:latin typeface="Arial"/>
                <a:ea typeface="Arial"/>
              </a:rPr>
              <a:t>20</a:t>
            </a:r>
            <a:r>
              <a:rPr lang="zh-TW" sz="600">
                <a:latin typeface="MingLiU"/>
                <a:ea typeface="MingLiU"/>
              </a:rPr>
              <a:t>回噸果</a:t>
            </a:r>
          </a:p>
        </p:txBody>
      </p:sp>
      <p:sp>
        <p:nvSpPr>
          <p:cNvPr id="16" name=""/>
          <p:cNvSpPr/>
          <p:nvPr/>
        </p:nvSpPr>
        <p:spPr>
          <a:xfrm>
            <a:off x="480060" y="5815584"/>
            <a:ext cx="3717036" cy="4526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20"/>
              </a:lnSpc>
            </a:pPr>
            <a:r>
              <a:rPr lang="en-US" sz="1100">
                <a:solidFill>
                  <a:srgbClr val="01A79D"/>
                </a:solidFill>
                <a:latin typeface="MingLiU"/>
              </a:rPr>
              <a:t>C </a:t>
            </a:r>
            <a:r>
              <a:rPr lang="zh-TW" sz="1100">
                <a:latin typeface="MingLiU"/>
                <a:ea typeface="MingLiU"/>
              </a:rPr>
              <a:t>前飕，日资料，合理分配会议室 </a:t>
            </a:r>
            <a:r>
              <a:rPr lang="zh-TW" sz="2800">
                <a:solidFill>
                  <a:srgbClr val="01A79D"/>
                </a:solidFill>
                <a:latin typeface="Arial"/>
                <a:ea typeface="Arial"/>
              </a:rPr>
              <a:t>V</a:t>
            </a:r>
            <a:r>
              <a:rPr lang="zh-TW" sz="1100">
                <a:latin typeface="MingLiU"/>
                <a:ea typeface="MingLiU"/>
              </a:rPr>
              <a:t>资源，合理甜削日程。</a:t>
            </a:r>
          </a:p>
        </p:txBody>
      </p:sp>
      <p:sp>
        <p:nvSpPr>
          <p:cNvPr id="17" name=""/>
          <p:cNvSpPr/>
          <p:nvPr/>
        </p:nvSpPr>
        <p:spPr>
          <a:xfrm>
            <a:off x="8887968" y="1609344"/>
            <a:ext cx="224028" cy="96012"/>
          </a:xfrm>
          <a:prstGeom prst="rect">
            <a:avLst/>
          </a:prstGeom>
          <a:solidFill>
            <a:srgbClr val="17AAD8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小牛仃</a:t>
            </a:r>
          </a:p>
        </p:txBody>
      </p:sp>
      <p:sp>
        <p:nvSpPr>
          <p:cNvPr id="18" name=""/>
          <p:cNvSpPr/>
          <p:nvPr/>
        </p:nvSpPr>
        <p:spPr>
          <a:xfrm>
            <a:off x="5084064" y="2308860"/>
            <a:ext cx="470916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邕开始时间</a:t>
            </a:r>
          </a:p>
        </p:txBody>
      </p:sp>
      <p:sp>
        <p:nvSpPr>
          <p:cNvPr id="19" name=""/>
          <p:cNvSpPr/>
          <p:nvPr/>
        </p:nvSpPr>
        <p:spPr>
          <a:xfrm>
            <a:off x="4695444" y="3374136"/>
            <a:ext cx="868680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创建者      开始时间</a:t>
            </a:r>
          </a:p>
        </p:txBody>
      </p:sp>
      <p:sp>
        <p:nvSpPr>
          <p:cNvPr id="20" name=""/>
          <p:cNvSpPr/>
          <p:nvPr/>
        </p:nvSpPr>
        <p:spPr>
          <a:xfrm>
            <a:off x="5838444" y="2308860"/>
            <a:ext cx="475488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国结束时间</a:t>
            </a:r>
          </a:p>
        </p:txBody>
      </p:sp>
      <p:sp>
        <p:nvSpPr>
          <p:cNvPr id="21" name=""/>
          <p:cNvSpPr/>
          <p:nvPr/>
        </p:nvSpPr>
        <p:spPr>
          <a:xfrm>
            <a:off x="6624828" y="3374136"/>
            <a:ext cx="292608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4B687B"/>
                </a:solidFill>
                <a:latin typeface="MingLiU"/>
                <a:ea typeface="MingLiU"/>
              </a:rPr>
              <a:t>创建时间</a:t>
            </a:r>
          </a:p>
        </p:txBody>
      </p:sp>
      <p:sp>
        <p:nvSpPr>
          <p:cNvPr id="22" name=""/>
          <p:cNvSpPr/>
          <p:nvPr/>
        </p:nvSpPr>
        <p:spPr>
          <a:xfrm>
            <a:off x="7301484" y="3374136"/>
            <a:ext cx="288036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神状态</a:t>
            </a:r>
          </a:p>
        </p:txBody>
      </p:sp>
      <p:sp>
        <p:nvSpPr>
          <p:cNvPr id="23" name=""/>
          <p:cNvSpPr/>
          <p:nvPr/>
        </p:nvSpPr>
        <p:spPr>
          <a:xfrm>
            <a:off x="8133588" y="3374136"/>
            <a:ext cx="132588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件</a:t>
            </a:r>
          </a:p>
        </p:txBody>
      </p:sp>
      <p:sp>
        <p:nvSpPr>
          <p:cNvPr id="24" name=""/>
          <p:cNvSpPr/>
          <p:nvPr/>
        </p:nvSpPr>
        <p:spPr>
          <a:xfrm>
            <a:off x="8609076" y="3378708"/>
            <a:ext cx="164592" cy="10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b="1" sz="750">
                <a:solidFill>
                  <a:srgbClr val="4B687B"/>
                </a:solidFill>
                <a:latin typeface="MingLiU"/>
                <a:ea typeface="MingLiU"/>
              </a:rPr>
              <a:t>啊</a:t>
            </a:r>
          </a:p>
        </p:txBody>
      </p:sp>
      <p:sp>
        <p:nvSpPr>
          <p:cNvPr id="25" name=""/>
          <p:cNvSpPr/>
          <p:nvPr/>
        </p:nvSpPr>
        <p:spPr>
          <a:xfrm>
            <a:off x="8412480" y="3803904"/>
            <a:ext cx="406908" cy="1051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AAA899"/>
                </a:solidFill>
                <a:latin typeface="MingLiU"/>
                <a:ea typeface="MingLiU"/>
              </a:rPr>
              <a:t>顼下页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429789" y="1787236"/>
            <a:ext cx="1808018" cy="176229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438101" y="4538749"/>
            <a:ext cx="1791393" cy="852054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403167" y="241069"/>
            <a:ext cx="4838007" cy="95180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u="sng" cap="small" sz="5800">
                <a:solidFill>
                  <a:srgbClr val="01A79D"/>
                </a:solidFill>
                <a:latin typeface="Arial"/>
              </a:rPr>
              <a:t>[qT]</a:t>
            </a:r>
            <a:r>
              <a:rPr lang="zh-TW" sz="3200">
                <a:latin typeface="MingLiU"/>
                <a:ea typeface="MingLiU"/>
              </a:rPr>
              <a:t>中国电子工程设计院</a:t>
            </a:r>
          </a:p>
        </p:txBody>
      </p:sp>
      <p:sp>
        <p:nvSpPr>
          <p:cNvPr id="5" name=""/>
          <p:cNvSpPr/>
          <p:nvPr/>
        </p:nvSpPr>
        <p:spPr>
          <a:xfrm>
            <a:off x="997527" y="3661756"/>
            <a:ext cx="2668385" cy="7398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u="sng" sz="1000">
                <a:solidFill>
                  <a:srgbClr val="3C67A5"/>
                </a:solidFill>
                <a:latin typeface="Arial"/>
              </a:rPr>
              <a:t>ICEEDII</a:t>
            </a:r>
          </a:p>
        </p:txBody>
      </p:sp>
      <p:sp>
        <p:nvSpPr>
          <p:cNvPr id="6" name=""/>
          <p:cNvSpPr/>
          <p:nvPr/>
        </p:nvSpPr>
        <p:spPr>
          <a:xfrm>
            <a:off x="5835534" y="1886989"/>
            <a:ext cx="943495" cy="261851"/>
          </a:xfrm>
          <a:prstGeom prst="rect">
            <a:avLst/>
          </a:prstGeom>
          <a:solidFill>
            <a:srgbClr val="01A89E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项目背景</a:t>
            </a:r>
          </a:p>
        </p:txBody>
      </p:sp>
      <p:sp>
        <p:nvSpPr>
          <p:cNvPr id="7" name=""/>
          <p:cNvSpPr/>
          <p:nvPr/>
        </p:nvSpPr>
        <p:spPr>
          <a:xfrm>
            <a:off x="5029200" y="2522912"/>
            <a:ext cx="2564476" cy="2788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00"/>
              </a:lnSpc>
              <a:spcAft>
                <a:spcPts val="3080"/>
              </a:spcAft>
            </a:pPr>
            <a:r>
              <a:rPr lang="zh-TW" sz="1000">
                <a:latin typeface="MingLiU"/>
                <a:ea typeface="MingLiU"/>
              </a:rPr>
              <a:t>中国电子工程设计院隶属于国投集团，是大 型综合性工程建设企业，参与国内多个大型 工程的建设。设计院本院员工需要经常与其 他省市分院员工进行图纸、工程设计等内容 的沟通，配合移动设备的使用，对登录用户 需要进行严格的管控，非设计院员工禁止随</a:t>
            </a:r>
          </a:p>
          <a:p>
            <a:pPr algn="just" indent="0">
              <a:lnSpc>
                <a:spcPts val="1811"/>
              </a:lnSpc>
            </a:pPr>
            <a:r>
              <a:rPr lang="zh-TW" sz="1000">
                <a:latin typeface="MingLiU"/>
                <a:ea typeface="MingLiU"/>
              </a:rPr>
              <a:t>为配合项目工程进展，节约人员沟通成本， 需要搭建线上的会议系统，方便各分院间员 工进行沟通和交流，在会议中进行图纸、项 目计划的共享。</a:t>
            </a:r>
          </a:p>
        </p:txBody>
      </p:sp>
      <p:sp>
        <p:nvSpPr>
          <p:cNvPr id="8" name=""/>
          <p:cNvSpPr/>
          <p:nvPr/>
        </p:nvSpPr>
        <p:spPr>
          <a:xfrm>
            <a:off x="9264534" y="1886989"/>
            <a:ext cx="943495" cy="257694"/>
          </a:xfrm>
          <a:prstGeom prst="rect">
            <a:avLst/>
          </a:prstGeom>
          <a:solidFill>
            <a:srgbClr val="0C2834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建设目标</a:t>
            </a:r>
          </a:p>
        </p:txBody>
      </p:sp>
      <p:sp>
        <p:nvSpPr>
          <p:cNvPr id="9" name=""/>
          <p:cNvSpPr/>
          <p:nvPr/>
        </p:nvSpPr>
        <p:spPr>
          <a:xfrm>
            <a:off x="8462356" y="2522912"/>
            <a:ext cx="2601884" cy="24979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00"/>
              </a:lnSpc>
              <a:spcAft>
                <a:spcPts val="1400"/>
              </a:spcAft>
            </a:pPr>
            <a:r>
              <a:rPr lang="zh-TW" sz="1000">
                <a:latin typeface="MingLiU"/>
                <a:ea typeface="MingLiU"/>
              </a:rPr>
              <a:t>解决本院员工与院外员工沟通问题，加快项 目和工程进度，沟通形式除文字、文件外， 增加视频会议方式沟通。</a:t>
            </a:r>
          </a:p>
          <a:p>
            <a:pPr algn="just" indent="0">
              <a:lnSpc>
                <a:spcPts val="1767"/>
              </a:lnSpc>
              <a:spcAft>
                <a:spcPts val="1400"/>
              </a:spcAft>
            </a:pPr>
            <a:r>
              <a:rPr lang="zh-TW" sz="1000">
                <a:latin typeface="MingLiU"/>
                <a:ea typeface="MingLiU"/>
              </a:rPr>
              <a:t>支持移动设备使用，严格控制登录人员账号, 保证登录人员的安全性。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会议支持白板、文件分享等功能，支持标注 信息保存，支持会议信息录像和回看，在会 议沟通中，如果需要其他人临时参会，可在 会议中直接拉人入会。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3739896" y="3867912"/>
            <a:ext cx="2121408" cy="43586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569720" y="451104"/>
            <a:ext cx="3672840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中国电子工程设计院</a:t>
            </a:r>
          </a:p>
        </p:txBody>
      </p:sp>
      <p:sp>
        <p:nvSpPr>
          <p:cNvPr id="4" name=""/>
          <p:cNvSpPr/>
          <p:nvPr/>
        </p:nvSpPr>
        <p:spPr>
          <a:xfrm>
            <a:off x="1005840" y="2112264"/>
            <a:ext cx="2743200" cy="847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350"/>
              </a:spcAft>
            </a:pPr>
            <a:r>
              <a:rPr lang="zh-TW" sz="1800">
                <a:latin typeface="MingLiU"/>
                <a:ea typeface="MingLiU"/>
              </a:rPr>
              <a:t>同步 .......</a:t>
            </a:r>
          </a:p>
          <a:p>
            <a:pPr indent="0">
              <a:lnSpc>
                <a:spcPts val="1416"/>
              </a:lnSpc>
            </a:pP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将部门和用户信息实时同步至祈颇会议 系统，每日凌晨也会自动进行增量同步，保证 两个系统间用户的 </a:t>
            </a:r>
            <a:r>
              <a:rPr lang="en-US" sz="1000">
                <a:latin typeface="MingLiU"/>
              </a:rPr>
              <a:t>T</a:t>
            </a:r>
            <a:r>
              <a:rPr lang="zh-TW" sz="1000">
                <a:latin typeface="MingLiU"/>
                <a:ea typeface="MingLiU"/>
              </a:rPr>
              <a:t>性。</a:t>
            </a:r>
          </a:p>
        </p:txBody>
      </p:sp>
      <p:sp>
        <p:nvSpPr>
          <p:cNvPr id="5" name=""/>
          <p:cNvSpPr/>
          <p:nvPr/>
        </p:nvSpPr>
        <p:spPr>
          <a:xfrm>
            <a:off x="1005840" y="3813048"/>
            <a:ext cx="2743200" cy="1021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589600" indent="0">
              <a:spcAft>
                <a:spcPts val="210"/>
              </a:spcAft>
            </a:pPr>
            <a:r>
              <a:rPr lang="zh-TW" sz="1800">
                <a:latin typeface="MingLiU"/>
                <a:ea typeface="MingLiU"/>
              </a:rPr>
              <a:t>视频</a:t>
            </a:r>
            <a:r>
              <a:rPr lang="zh-CN" sz="1800">
                <a:latin typeface="MingLiU"/>
                <a:ea typeface="MingLiU"/>
              </a:rPr>
              <a:t>会议.</a:t>
            </a:r>
          </a:p>
          <a:p>
            <a:pPr algn="r" marR="117416" indent="0">
              <a:lnSpc>
                <a:spcPts val="1368"/>
              </a:lnSpc>
            </a:pPr>
            <a:r>
              <a:rPr lang="zh-TW" sz="1000">
                <a:latin typeface="MingLiU"/>
                <a:ea typeface="MingLiU"/>
              </a:rPr>
              <a:t>满足用户会议时电子白板、文档分享的功能。 会议讨论中，如需会议外人员加入讨论，» 从组织结构树中勾螂去入会，</a:t>
            </a:r>
            <a:r>
              <a:rPr lang="en-US" sz="1000">
                <a:latin typeface="Arial"/>
              </a:rPr>
              <a:t>e-Link^</a:t>
            </a:r>
            <a:r>
              <a:rPr lang="zh-TW" sz="1000">
                <a:latin typeface="MingLiU"/>
                <a:ea typeface="MingLiU"/>
              </a:rPr>
              <a:t>端消 息蹴醒</a:t>
            </a:r>
            <a:r>
              <a:rPr lang="en-US" sz="1000">
                <a:latin typeface="MingLiU"/>
              </a:rPr>
              <a:t>•</a:t>
            </a:r>
          </a:p>
        </p:txBody>
      </p:sp>
      <p:sp>
        <p:nvSpPr>
          <p:cNvPr id="6" name=""/>
          <p:cNvSpPr/>
          <p:nvPr/>
        </p:nvSpPr>
        <p:spPr>
          <a:xfrm>
            <a:off x="5486400" y="1950720"/>
            <a:ext cx="762000" cy="4876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5900">
                <a:latin typeface="Arial"/>
              </a:rPr>
              <a:t>. </a:t>
            </a:r>
            <a:r>
              <a:rPr lang="en-US" sz="5900">
                <a:solidFill>
                  <a:srgbClr val="1C2934"/>
                </a:solidFill>
                <a:latin typeface="Arial"/>
              </a:rPr>
              <a:t>A</a:t>
            </a:r>
          </a:p>
        </p:txBody>
      </p:sp>
      <p:sp>
        <p:nvSpPr>
          <p:cNvPr id="7" name=""/>
          <p:cNvSpPr/>
          <p:nvPr/>
        </p:nvSpPr>
        <p:spPr>
          <a:xfrm>
            <a:off x="5849112" y="2383536"/>
            <a:ext cx="283464" cy="167640"/>
          </a:xfrm>
          <a:prstGeom prst="rect">
            <a:avLst/>
          </a:prstGeom>
          <a:solidFill>
            <a:srgbClr val="0C2834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i="1" sz="1100">
                <a:solidFill>
                  <a:srgbClr val="FFFFFF"/>
                </a:solidFill>
                <a:latin typeface="MingLiU"/>
                <a:ea typeface="MingLiU"/>
              </a:rPr>
              <a:t>同歩</a:t>
            </a:r>
          </a:p>
        </p:txBody>
      </p:sp>
      <p:sp>
        <p:nvSpPr>
          <p:cNvPr id="8" name=""/>
          <p:cNvSpPr/>
          <p:nvPr/>
        </p:nvSpPr>
        <p:spPr>
          <a:xfrm>
            <a:off x="4876800" y="4888992"/>
            <a:ext cx="560832" cy="313944"/>
          </a:xfrm>
          <a:prstGeom prst="rect">
            <a:avLst/>
          </a:prstGeom>
          <a:solidFill>
            <a:srgbClr val="01A89E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i="1" sz="2600">
                <a:solidFill>
                  <a:srgbClr val="FFFFFF"/>
                </a:solidFill>
                <a:latin typeface="Courier New"/>
              </a:rPr>
              <a:t>fk</a:t>
            </a:r>
          </a:p>
        </p:txBody>
      </p:sp>
      <p:sp>
        <p:nvSpPr>
          <p:cNvPr id="9" name=""/>
          <p:cNvSpPr/>
          <p:nvPr/>
        </p:nvSpPr>
        <p:spPr>
          <a:xfrm>
            <a:off x="8570976" y="2837688"/>
            <a:ext cx="2621280" cy="847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40"/>
              </a:spcAft>
            </a:pPr>
            <a:r>
              <a:rPr lang="zh-TW" sz="1800">
                <a:latin typeface="MingLiU"/>
                <a:ea typeface="MingLiU"/>
              </a:rPr>
              <a:t>用户安全</a:t>
            </a:r>
          </a:p>
          <a:p>
            <a:pPr indent="0">
              <a:lnSpc>
                <a:spcPts val="1368"/>
              </a:lnSpc>
            </a:pP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与设计院邮件系统对接，用户登录时在 邮件系统进行安全校验，校验通过后方可正常 登录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使用.</a:t>
            </a:r>
          </a:p>
        </p:txBody>
      </p:sp>
      <p:sp>
        <p:nvSpPr>
          <p:cNvPr id="10" name=""/>
          <p:cNvSpPr/>
          <p:nvPr/>
        </p:nvSpPr>
        <p:spPr>
          <a:xfrm>
            <a:off x="7961376" y="4565904"/>
            <a:ext cx="3236976" cy="819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611700" indent="0"/>
            <a:r>
              <a:rPr lang="en-US" sz="1800">
                <a:latin typeface="Arial"/>
              </a:rPr>
              <a:t>e-Link</a:t>
            </a:r>
          </a:p>
          <a:p>
            <a:pPr indent="0">
              <a:lnSpc>
                <a:spcPts val="1416"/>
              </a:lnSpc>
            </a:pPr>
            <a:r>
              <a:rPr lang="zh-TW" sz="1000">
                <a:latin typeface="MingLiU"/>
                <a:ea typeface="MingLiU"/>
              </a:rPr>
              <a:t>--------</a:t>
            </a:r>
            <a:r>
              <a:rPr lang="en-US" sz="1000">
                <a:latin typeface="MingLiU"/>
              </a:rPr>
              <a:t>•</a:t>
            </a:r>
          </a:p>
          <a:p>
            <a:pPr marL="611700" indent="0">
              <a:lnSpc>
                <a:spcPts val="1416"/>
              </a:lnSpc>
            </a:pPr>
            <a:r>
              <a:rPr lang="en-US" sz="1000">
                <a:latin typeface="Arial"/>
              </a:rPr>
              <a:t>e-Link^</a:t>
            </a:r>
            <a:r>
              <a:rPr lang="zh-TW" sz="1000">
                <a:latin typeface="MingLiU"/>
                <a:ea typeface="MingLiU"/>
              </a:rPr>
              <a:t>挥平仙优势，人员统一在即时通讯 维护；与婀叙整合，用户建会时不用再协 调后台管理员，使用</a:t>
            </a:r>
            <a:r>
              <a:rPr lang="en-US" sz="1000">
                <a:latin typeface="Arial"/>
              </a:rPr>
              <a:t>e-Link</a:t>
            </a:r>
            <a:r>
              <a:rPr lang="zh-TW" sz="1000">
                <a:latin typeface="MingLiU"/>
                <a:ea typeface="MingLiU"/>
              </a:rPr>
              <a:t>客户</a:t>
            </a:r>
            <a:r>
              <a:rPr lang="en-US" sz="1000">
                <a:latin typeface="Arial"/>
              </a:rPr>
              <a:t>iMtA</a:t>
            </a:r>
            <a:r>
              <a:rPr lang="zh-TW" sz="1000">
                <a:latin typeface="MingLiU"/>
                <a:ea typeface="MingLiU"/>
              </a:rPr>
              <a:t>会。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3604097" y="2115765"/>
            <a:ext cx="3608962" cy="86576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281136" y="1308370"/>
            <a:ext cx="1911485" cy="96303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9727659" y="2125493"/>
            <a:ext cx="199417" cy="18968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3137170" y="5194570"/>
            <a:ext cx="248055" cy="16050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3618689" y="4858965"/>
            <a:ext cx="1498059" cy="325877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2290863" y="5384259"/>
            <a:ext cx="851171" cy="150779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3200400" y="5384259"/>
            <a:ext cx="491246" cy="136187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1571017" y="452336"/>
            <a:ext cx="3672191" cy="43288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中国电子工程设计院</a:t>
            </a:r>
          </a:p>
        </p:txBody>
      </p:sp>
      <p:sp>
        <p:nvSpPr>
          <p:cNvPr id="10" name=""/>
          <p:cNvSpPr/>
          <p:nvPr/>
        </p:nvSpPr>
        <p:spPr>
          <a:xfrm>
            <a:off x="2324910" y="1809344"/>
            <a:ext cx="233464" cy="1118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950">
                <a:solidFill>
                  <a:srgbClr val="1270B3"/>
                </a:solidFill>
                <a:latin typeface="Arial"/>
                <a:ea typeface="Arial"/>
              </a:rPr>
              <a:t>8</a:t>
            </a:r>
            <a:r>
              <a:rPr lang="zh-TW" b="1" sz="1100">
                <a:solidFill>
                  <a:srgbClr val="819CAD"/>
                </a:solidFill>
                <a:latin typeface="SimSun"/>
                <a:ea typeface="SimSun"/>
              </a:rPr>
              <a:t>⑴</a:t>
            </a:r>
          </a:p>
        </p:txBody>
      </p:sp>
      <p:sp>
        <p:nvSpPr>
          <p:cNvPr id="11" name=""/>
          <p:cNvSpPr/>
          <p:nvPr/>
        </p:nvSpPr>
        <p:spPr>
          <a:xfrm>
            <a:off x="5107021" y="2159540"/>
            <a:ext cx="389106" cy="1215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00">
                <a:solidFill>
                  <a:srgbClr val="3B8BCA"/>
                </a:solidFill>
                <a:latin typeface="MingLiU"/>
                <a:ea typeface="MingLiU"/>
              </a:rPr>
              <a:t>信息中心</a:t>
            </a:r>
          </a:p>
        </p:txBody>
      </p:sp>
      <p:sp>
        <p:nvSpPr>
          <p:cNvPr id="12" name=""/>
          <p:cNvSpPr/>
          <p:nvPr/>
        </p:nvSpPr>
        <p:spPr>
          <a:xfrm>
            <a:off x="2334638" y="3516548"/>
            <a:ext cx="155642" cy="875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4B687B"/>
                </a:solidFill>
                <a:latin typeface="MingLiU"/>
                <a:ea typeface="MingLiU"/>
              </a:rPr>
              <a:t>■天</a:t>
            </a:r>
          </a:p>
        </p:txBody>
      </p:sp>
      <p:sp>
        <p:nvSpPr>
          <p:cNvPr id="13" name=""/>
          <p:cNvSpPr/>
          <p:nvPr/>
        </p:nvSpPr>
        <p:spPr>
          <a:xfrm>
            <a:off x="5423170" y="1400782"/>
            <a:ext cx="710119" cy="92413"/>
          </a:xfrm>
          <a:prstGeom prst="rect">
            <a:avLst/>
          </a:prstGeom>
          <a:solidFill>
            <a:srgbClr val="1281D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电话</a:t>
            </a:r>
            <a:r>
              <a:rPr lang="zh-CN" sz="500">
                <a:solidFill>
                  <a:srgbClr val="B7E5F5"/>
                </a:solidFill>
                <a:latin typeface="MingLiU"/>
                <a:ea typeface="MingLiU"/>
              </a:rPr>
              <a:t>■</a:t>
            </a:r>
            <a:r>
              <a:rPr lang="zh-CN" sz="550">
                <a:solidFill>
                  <a:srgbClr val="B7E5F5"/>
                </a:solidFill>
                <a:latin typeface="Times New Roman"/>
                <a:ea typeface="Times New Roman"/>
              </a:rPr>
              <a:t>♦</a:t>
            </a:r>
            <a:r>
              <a:rPr lang="zh-CN" sz="500">
                <a:solidFill>
                  <a:srgbClr val="B7E5F5"/>
                </a:solidFill>
                <a:latin typeface="MingLiU"/>
                <a:ea typeface="MingLiU"/>
              </a:rPr>
              <a:t>在</a:t>
            </a: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■更，囑•中</a:t>
            </a:r>
          </a:p>
        </p:txBody>
      </p:sp>
      <p:sp>
        <p:nvSpPr>
          <p:cNvPr id="14" name=""/>
          <p:cNvSpPr/>
          <p:nvPr/>
        </p:nvSpPr>
        <p:spPr>
          <a:xfrm>
            <a:off x="4027251" y="2110902"/>
            <a:ext cx="622570" cy="355059"/>
          </a:xfrm>
          <a:prstGeom prst="rect">
            <a:avLst/>
          </a:prstGeom>
          <a:solidFill>
            <a:srgbClr val="2687C9"/>
          </a:solidFill>
        </p:spPr>
        <p:txBody>
          <a:bodyPr lIns="0" tIns="0" rIns="0" bIns="0">
            <a:noAutofit/>
          </a:bodyPr>
          <a:p>
            <a:pPr indent="0">
              <a:lnSpc>
                <a:spcPts val="843"/>
              </a:lnSpc>
            </a:pPr>
            <a:r>
              <a:rPr lang="en-US" sz="650">
                <a:solidFill>
                  <a:srgbClr val="B7E5F5"/>
                </a:solidFill>
                <a:latin typeface="Arial"/>
              </a:rPr>
              <a:t>xtsjys</a:t>
            </a:r>
            <a:r>
              <a:rPr lang="zh-TW" sz="750">
                <a:solidFill>
                  <a:srgbClr val="B7E5F5"/>
                </a:solidFill>
                <a:latin typeface="SimSun"/>
                <a:ea typeface="SimSun"/>
              </a:rPr>
              <a:t>，</a:t>
            </a:r>
          </a:p>
          <a:p>
            <a:pPr indent="0">
              <a:lnSpc>
                <a:spcPts val="843"/>
              </a:lnSpc>
              <a:spcAft>
                <a:spcPts val="280"/>
              </a:spcAft>
            </a:pP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编揖个人留■值息</a:t>
            </a:r>
          </a:p>
          <a:p>
            <a:pPr indent="0"/>
            <a:r>
              <a:rPr lang="en-US" sz="650">
                <a:solidFill>
                  <a:srgbClr val="B7E5F5"/>
                </a:solidFill>
                <a:latin typeface="Arial"/>
              </a:rPr>
              <a:t>LJ </a:t>
            </a:r>
            <a:r>
              <a:rPr lang="en-US" sz="650">
                <a:solidFill>
                  <a:srgbClr val="FFFFFF"/>
                </a:solidFill>
                <a:latin typeface="Arial"/>
              </a:rPr>
              <a:t>Q S </a:t>
            </a: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密</a:t>
            </a:r>
          </a:p>
        </p:txBody>
      </p:sp>
      <p:sp>
        <p:nvSpPr>
          <p:cNvPr id="15" name=""/>
          <p:cNvSpPr/>
          <p:nvPr/>
        </p:nvSpPr>
        <p:spPr>
          <a:xfrm>
            <a:off x="9644974" y="1322961"/>
            <a:ext cx="705255" cy="262647"/>
          </a:xfrm>
          <a:prstGeom prst="rect">
            <a:avLst/>
          </a:prstGeom>
          <a:solidFill>
            <a:srgbClr val="1381D2"/>
          </a:solidFill>
        </p:spPr>
        <p:txBody>
          <a:bodyPr lIns="0" tIns="0" rIns="0" bIns="0">
            <a:noAutofit/>
          </a:bodyPr>
          <a:p>
            <a:pPr algn="r" indent="0"/>
            <a:r>
              <a:rPr lang="en-US" sz="1100">
                <a:solidFill>
                  <a:srgbClr val="B7E5F5"/>
                </a:solidFill>
                <a:latin typeface="Arial"/>
              </a:rPr>
              <a:t>DH ©</a:t>
            </a:r>
          </a:p>
          <a:p>
            <a:pPr algn="r" indent="0"/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切睡布局 在线购</a:t>
            </a:r>
          </a:p>
        </p:txBody>
      </p:sp>
      <p:sp>
        <p:nvSpPr>
          <p:cNvPr id="17" name=""/>
          <p:cNvSpPr/>
          <p:nvPr/>
        </p:nvSpPr>
        <p:spPr>
          <a:xfrm>
            <a:off x="2324910" y="1191638"/>
            <a:ext cx="719847" cy="102140"/>
          </a:xfrm>
          <a:prstGeom prst="rect">
            <a:avLst/>
          </a:prstGeom>
          <a:solidFill>
            <a:srgbClr val="1382D1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i="1" sz="600">
                <a:solidFill>
                  <a:srgbClr val="E4C17B"/>
                </a:solidFill>
                <a:latin typeface="MingLiU"/>
                <a:ea typeface="MingLiU"/>
              </a:rPr>
              <a:t>弟</a:t>
            </a: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啪通讯</a:t>
            </a:r>
          </a:p>
        </p:txBody>
      </p:sp>
      <p:sp>
        <p:nvSpPr>
          <p:cNvPr id="18" name=""/>
          <p:cNvSpPr/>
          <p:nvPr/>
        </p:nvSpPr>
        <p:spPr>
          <a:xfrm>
            <a:off x="2874523" y="1318097"/>
            <a:ext cx="170234" cy="179962"/>
          </a:xfrm>
          <a:prstGeom prst="rect">
            <a:avLst/>
          </a:prstGeom>
          <a:solidFill>
            <a:srgbClr val="1382D1"/>
          </a:solidFill>
        </p:spPr>
        <p:txBody>
          <a:bodyPr lIns="0" tIns="0" rIns="0" bIns="0" wrap="none">
            <a:noAutofit/>
          </a:bodyPr>
          <a:p>
            <a:pPr indent="0">
              <a:lnSpc>
                <a:spcPct val="75000"/>
              </a:lnSpc>
            </a:pPr>
            <a:r>
              <a:rPr lang="zh-TW" sz="1800">
                <a:solidFill>
                  <a:srgbClr val="B7E5F5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20" name=""/>
          <p:cNvSpPr/>
          <p:nvPr/>
        </p:nvSpPr>
        <p:spPr>
          <a:xfrm>
            <a:off x="3706238" y="1308370"/>
            <a:ext cx="1512651" cy="267510"/>
          </a:xfrm>
          <a:prstGeom prst="rect">
            <a:avLst/>
          </a:prstGeom>
          <a:solidFill>
            <a:srgbClr val="1381D2"/>
          </a:solidFill>
        </p:spPr>
        <p:txBody>
          <a:bodyPr lIns="0" tIns="0" rIns="0" bIns="0">
            <a:noAutofit/>
          </a:bodyPr>
          <a:p>
            <a:pPr algn="just" indent="0"/>
            <a:r>
              <a:rPr lang="zh-TW" sz="1300">
                <a:solidFill>
                  <a:srgbClr val="B7E5F5"/>
                </a:solidFill>
                <a:latin typeface="SimSun"/>
                <a:ea typeface="SimSun"/>
              </a:rPr>
              <a:t>㈣</a:t>
            </a:r>
            <a:r>
              <a:rPr lang="zh-TW" sz="1200">
                <a:solidFill>
                  <a:srgbClr val="B7E5F5"/>
                </a:solidFill>
                <a:latin typeface="MingLiU"/>
                <a:ea typeface="MingLiU"/>
              </a:rPr>
              <a:t>•嚳</a:t>
            </a:r>
            <a:r>
              <a:rPr lang="zh-TW" sz="1000">
                <a:solidFill>
                  <a:srgbClr val="B7E5F5"/>
                </a:solidFill>
                <a:latin typeface="Arial"/>
                <a:ea typeface="Arial"/>
              </a:rPr>
              <a:t>3 (3 </a:t>
            </a:r>
            <a:r>
              <a:rPr lang="zh-TW" sz="1200">
                <a:solidFill>
                  <a:srgbClr val="B7E5F5"/>
                </a:solidFill>
                <a:latin typeface="MingLiU"/>
                <a:ea typeface="MingLiU"/>
              </a:rPr>
              <a:t>陷</a:t>
            </a:r>
          </a:p>
          <a:p>
            <a:pPr indent="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共享   </a:t>
            </a:r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5会位 邀请入会 更多功能</a:t>
            </a:r>
          </a:p>
        </p:txBody>
      </p:sp>
      <p:graphicFrame>
        <p:nvGraphicFramePr>
          <p:cNvPr id="21" name=""/>
          <p:cNvGraphicFramePr>
            <a:graphicFrameLocks noGrp="1"/>
          </p:cNvGraphicFramePr>
          <p:nvPr/>
        </p:nvGraphicFramePr>
        <p:xfrm>
          <a:off x="4970834" y="2456234"/>
          <a:ext cx="5466944" cy="2096310"/>
        </p:xfrm>
        <a:graphic>
          <a:graphicData uri="http://schemas.openxmlformats.org/drawingml/2006/table">
            <a:tbl>
              <a:tblPr/>
              <a:tblGrid>
                <a:gridCol w="880353"/>
                <a:gridCol w="787940"/>
                <a:gridCol w="817123"/>
                <a:gridCol w="972765"/>
                <a:gridCol w="967902"/>
                <a:gridCol w="607978"/>
                <a:gridCol w="432880"/>
              </a:tblGrid>
              <a:tr h="179961">
                <a:tc gridSpan="3" rowSpan="2"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 rowSpan="2"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 rowSpan="2"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gridSpan="3">
                  <a:txBody>
                    <a:bodyPr lIns="0" tIns="0" rIns="0" bIns="0">
                      <a:noAutofit/>
                    </a:bodyPr>
                    <a:p>
                      <a:pPr indent="88900"/>
                      <a:r>
                        <a:rPr lang="zh-TW" sz="500">
                          <a:solidFill>
                            <a:srgbClr val="4DB264"/>
                          </a:solidFill>
                          <a:latin typeface="MingLiU"/>
                          <a:ea typeface="MingLiU"/>
                        </a:rPr>
                        <a:t>+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创建会议室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en-US" sz="500">
                          <a:solidFill>
                            <a:srgbClr val="4DB264"/>
                          </a:solidFill>
                          <a:latin typeface="MingLiU"/>
                        </a:rPr>
                        <a:t>©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刷誦</a:t>
                      </a:r>
                    </a:p>
                  </a:txBody>
                  <a:tcPr marL="0" marR="0" marT="0" marB="0" anchor="ctr"/>
                </a:tc>
              </a:tr>
              <a:tr h="72957">
                <a:tc gridSpan="3" vMerge="1">
                  <a:txBody>
                    <a:bodyPr lIns="0" tIns="0" rIns="0" bIns="0">
                      <a:noAutofit/>
                    </a:bodyPr>
                    <a:p>
                      <a:endParaRPr sz="400"/>
                    </a:p>
                  </a:txBody>
                  <a:tcPr marL="0" marR="0" marT="0" marB="0"/>
                </a:tc>
                <a:tc hMerge="1" vMerge="1">
                  <a:txBody>
                    <a:bodyPr lIns="0" tIns="0" rIns="0" bIns="0">
                      <a:noAutofit/>
                    </a:bodyPr>
                    <a:p>
                      <a:endParaRPr sz="400"/>
                    </a:p>
                  </a:txBody>
                  <a:tcPr marL="0" marR="0" marT="0" marB="0"/>
                </a:tc>
                <a:tc hMerge="1" vMerge="1">
                  <a:txBody>
                    <a:bodyPr lIns="0" tIns="0" rIns="0" bIns="0">
                      <a:noAutofit/>
                    </a:bodyPr>
                    <a:p>
                      <a:endParaRPr sz="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500">
                          <a:solidFill>
                            <a:srgbClr val="33455B"/>
                          </a:solidFill>
                          <a:latin typeface="MingLiU"/>
                          <a:ea typeface="MingLiU"/>
                        </a:rPr>
                        <a:t>名称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419100"/>
                      <a:r>
                        <a:rPr lang="zh-TW" sz="500">
                          <a:solidFill>
                            <a:srgbClr val="33455B"/>
                          </a:solidFill>
                          <a:latin typeface="MingLiU"/>
                          <a:ea typeface="MingLiU"/>
                        </a:rPr>
                        <a:t>会议室号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solidFill>
                            <a:srgbClr val="33455B"/>
                          </a:solidFill>
                          <a:latin typeface="MingLiU"/>
                          <a:ea typeface="MingLiU"/>
                        </a:rPr>
                        <a:t>创建者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indent="0"/>
                      <a:r>
                        <a:rPr lang="zh-TW" sz="500">
                          <a:solidFill>
                            <a:srgbClr val="33455B"/>
                          </a:solidFill>
                          <a:latin typeface="MingLiU"/>
                          <a:ea typeface="MingLiU"/>
                        </a:rPr>
                        <a:t>度名</a:t>
                      </a:r>
                    </a:p>
                  </a:txBody>
                  <a:tcPr marL="0" marR="0" marT="0" marB="0">
                    <a:solidFill>
                      <a:srgbClr val="A7CAF0"/>
                    </a:solidFill>
                  </a:tcPr>
                </a:tc>
              </a:tr>
              <a:tr h="116731"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D0A408"/>
                          </a:solidFill>
                          <a:latin typeface="Arial"/>
                        </a:rPr>
                        <a:t>Q</a:t>
                      </a:r>
                      <a:r>
                        <a:rPr lang="zh-TW" sz="500">
                          <a:solidFill>
                            <a:srgbClr val="D0A408"/>
                          </a:solidFill>
                          <a:latin typeface="MingLiU"/>
                          <a:ea typeface="MingLiU"/>
                        </a:rPr>
                        <a:t>忌院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'肩播室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10565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満凿室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</a:tr>
              <a:tr h="179961">
                <a:tc>
                  <a:txBody>
                    <a:bodyPr lIns="0" tIns="0" rIns="0" bIns="0">
                      <a:noAutofit/>
                    </a:bodyPr>
                    <a:p>
                      <a:pPr indent="558800"/>
                      <a:r>
                        <a:rPr lang="zh-TW" sz="500">
                          <a:latin typeface="MingLiU"/>
                          <a:ea typeface="MingLiU"/>
                        </a:rPr>
                        <a:t>号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500">
                          <a:solidFill>
                            <a:srgbClr val="A7B9C4"/>
                          </a:solidFill>
                          <a:latin typeface="MingLiU"/>
                          <a:ea typeface="MingLiU"/>
                        </a:rPr>
                        <a:t>我的角色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b="1" sz="550">
                          <a:solidFill>
                            <a:srgbClr val="D0A408"/>
                          </a:solidFill>
                          <a:latin typeface="Arial"/>
                        </a:rPr>
                        <a:t>Q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洽谈室</a:t>
                      </a:r>
                      <a:r>
                        <a:rPr lang="zh-TW" b="1" sz="550"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10421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王峰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zh-TW" sz="500">
                          <a:latin typeface="MingLiU"/>
                          <a:ea typeface="MingLiU"/>
                        </a:rPr>
                        <a:t>否</a:t>
                      </a:r>
                    </a:p>
                  </a:txBody>
                  <a:tcPr marL="0" marR="0" marT="0" marB="0" anchor="ctr"/>
                </a:tc>
              </a:tr>
              <a:tr h="111868">
                <a:tc>
                  <a:txBody>
                    <a:bodyPr lIns="0" tIns="0" rIns="0" bIns="0">
                      <a:noAutofit/>
                    </a:bodyPr>
                    <a:p>
                      <a:pPr indent="355600"/>
                      <a:r>
                        <a:rPr lang="zh-TW" b="1" sz="550">
                          <a:solidFill>
                            <a:srgbClr val="3B8BCA"/>
                          </a:solidFill>
                          <a:latin typeface="Arial"/>
                          <a:ea typeface="Arial"/>
                        </a:rPr>
                        <a:t>10220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b="1" sz="550">
                          <a:solidFill>
                            <a:srgbClr val="819CAD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500">
                          <a:solidFill>
                            <a:srgbClr val="3B8BCA"/>
                          </a:solidFill>
                          <a:latin typeface="MingLiU"/>
                          <a:ea typeface="MingLiU"/>
                        </a:rPr>
                        <a:t>出点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CA844B"/>
                          </a:solidFill>
                          <a:latin typeface="Arial"/>
                        </a:rPr>
                        <a:t>Q</a:t>
                      </a:r>
                      <a:r>
                        <a:rPr lang="en-US" b="1" sz="550">
                          <a:solidFill>
                            <a:srgbClr val="CA844B"/>
                          </a:solidFill>
                          <a:latin typeface="Arial"/>
                        </a:rPr>
                        <a:t> </a:t>
                      </a:r>
                      <a:r>
                        <a:rPr lang="zh-TW" b="1" sz="550">
                          <a:solidFill>
                            <a:srgbClr val="CA844B"/>
                          </a:solidFill>
                          <a:latin typeface="Arial"/>
                          <a:ea typeface="Arial"/>
                        </a:rPr>
                        <a:t>820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会议室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10407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王峋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en-US" b="1" sz="550">
                          <a:latin typeface="Arial"/>
                        </a:rPr>
                        <a:t>S</a:t>
                      </a:r>
                    </a:p>
                  </a:txBody>
                  <a:tcPr marL="0" marR="0" marT="0" marB="0"/>
                </a:tc>
              </a:tr>
              <a:tr h="131323"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D0A408"/>
                          </a:solidFill>
                          <a:latin typeface="Arial"/>
                        </a:rPr>
                        <a:t>Q</a:t>
                      </a:r>
                      <a:r>
                        <a:rPr lang="en-US" b="1" sz="550">
                          <a:solidFill>
                            <a:srgbClr val="D0A408"/>
                          </a:solidFill>
                          <a:latin typeface="Arial"/>
                        </a:rPr>
                        <a:t> </a:t>
                      </a:r>
                      <a:r>
                        <a:rPr lang="zh-TW" b="1" sz="550">
                          <a:solidFill>
                            <a:srgbClr val="D0A408"/>
                          </a:solidFill>
                          <a:latin typeface="Arial"/>
                          <a:ea typeface="Arial"/>
                        </a:rPr>
                        <a:t>938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会议室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10406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王協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zh-TW" sz="500">
                          <a:latin typeface="MingLiU"/>
                          <a:ea typeface="MingLiU"/>
                        </a:rPr>
                        <a:t>否</a:t>
                      </a:r>
                    </a:p>
                  </a:txBody>
                  <a:tcPr marL="0" marR="0" marT="0" marB="0"/>
                </a:tc>
              </a:tr>
              <a:tr h="131323"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CA844B"/>
                          </a:solidFill>
                          <a:latin typeface="Arial"/>
                        </a:rPr>
                        <a:t>Q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全院会议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10337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王瑜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zh-TW" sz="500">
                          <a:latin typeface="MingLiU"/>
                          <a:ea typeface="MingLiU"/>
                        </a:rPr>
                        <a:t>否</a:t>
                      </a:r>
                    </a:p>
                  </a:txBody>
                  <a:tcPr marL="0" marR="0" marT="0" marB="0"/>
                </a:tc>
              </a:tr>
              <a:tr h="141051"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en-US" i="1" sz="650">
                          <a:solidFill>
                            <a:srgbClr val="D0A408"/>
                          </a:solidFill>
                          <a:latin typeface="Arial"/>
                        </a:rPr>
                        <a:t>Q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安全生产会议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latin typeface="Arial"/>
                          <a:ea typeface="Arial"/>
                        </a:rPr>
                        <a:t>10240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latin typeface="MingLiU"/>
                          <a:ea typeface="MingLiU"/>
                        </a:rPr>
                        <a:t>王軸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zh-TW" sz="500">
                          <a:latin typeface="MingLiU"/>
                          <a:ea typeface="MingLiU"/>
                        </a:rPr>
                        <a:t>否</a:t>
                      </a:r>
                    </a:p>
                  </a:txBody>
                  <a:tcPr marL="0" marR="0" marT="0" marB="0"/>
                </a:tc>
              </a:tr>
              <a:tr h="126459"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indent="0"/>
                      <a:r>
                        <a:rPr lang="zh-TW" sz="500">
                          <a:solidFill>
                            <a:srgbClr val="FFFFFF"/>
                          </a:solidFill>
                          <a:latin typeface="MingLiU"/>
                          <a:ea typeface="MingLiU"/>
                        </a:rPr>
                        <a:t>冋信</a:t>
                      </a:r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息中心</a:t>
                      </a:r>
                    </a:p>
                  </a:txBody>
                  <a:tcPr marL="0" marR="0" marT="0" marB="0">
                    <a:solidFill>
                      <a:srgbClr val="0378D7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indent="431800"/>
                      <a:r>
                        <a:rPr lang="zh-TW" b="1" sz="550">
                          <a:solidFill>
                            <a:srgbClr val="8ACCEF"/>
                          </a:solidFill>
                          <a:latin typeface="Arial"/>
                          <a:ea typeface="Arial"/>
                        </a:rPr>
                        <a:t>10220</a:t>
                      </a:r>
                    </a:p>
                  </a:txBody>
                  <a:tcPr marL="0" marR="0" marT="0" marB="0">
                    <a:solidFill>
                      <a:srgbClr val="0378D7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indent="254000"/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王瑜</a:t>
                      </a:r>
                    </a:p>
                  </a:txBody>
                  <a:tcPr marL="0" marR="0" marT="0" marB="0">
                    <a:solidFill>
                      <a:srgbClr val="0378D6"/>
                    </a:solidFill>
                  </a:tcPr>
                </a:tc>
                <a:tc>
                  <a:txBody>
                    <a:bodyPr lIns="0" tIns="0" rIns="0" bIns="0">
                      <a:noAutofit/>
                    </a:bodyPr>
                    <a:p>
                      <a:pPr algn="r" marR="78300" indent="0"/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否</a:t>
                      </a:r>
                    </a:p>
                  </a:txBody>
                  <a:tcPr marL="0" marR="0" marT="0" marB="0">
                    <a:solidFill>
                      <a:srgbClr val="0478D7"/>
                    </a:solidFill>
                  </a:tcPr>
                </a:tc>
              </a:tr>
              <a:tr h="97276">
                <a:tc>
                  <a:txBody>
                    <a:bodyPr lIns="0" tIns="0" rIns="0" bIns="0">
                      <a:noAutofit/>
                    </a:bodyPr>
                    <a:p>
                      <a:pPr indent="114300"/>
                      <a:r>
                        <a:rPr lang="zh-TW" sz="500">
                          <a:latin typeface="MingLiU"/>
                          <a:ea typeface="MingLiU"/>
                        </a:rPr>
                        <a:t>发的没資信息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500"/>
                    </a:p>
                  </a:txBody>
                  <a:tcPr marL="0" marR="0" marT="0" marB="0"/>
                </a:tc>
              </a:tr>
              <a:tr h="573931">
                <a:tc>
                  <a:txBody>
                    <a:bodyPr lIns="0" tIns="0" rIns="0" bIns="0">
                      <a:noAutofit/>
                    </a:bodyPr>
                    <a:p>
                      <a:pPr indent="355600"/>
                      <a:r>
                        <a:rPr lang="en-US" sz="2400">
                          <a:solidFill>
                            <a:srgbClr val="3B8BCA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b="1" i="1" sz="750">
                          <a:solidFill>
                            <a:srgbClr val="3B8BCA"/>
                          </a:solidFill>
                          <a:latin typeface="MingLiU"/>
                        </a:rPr>
                        <a:t>©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sz="2400">
                          <a:solidFill>
                            <a:srgbClr val="3B8BCA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8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800"/>
                    </a:p>
                  </a:txBody>
                  <a:tcPr marL="0" marR="0" marT="0" marB="0"/>
                </a:tc>
              </a:tr>
              <a:tr h="233463">
                <a:tc>
                  <a:txBody>
                    <a:bodyPr lIns="0" tIns="0" rIns="0" bIns="0">
                      <a:noAutofit/>
                    </a:bodyPr>
                    <a:p>
                      <a:pPr indent="279400"/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旳头已打开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en-US" b="1" sz="550">
                          <a:solidFill>
                            <a:srgbClr val="8ACCEF"/>
                          </a:solidFill>
                          <a:latin typeface="Arial"/>
                        </a:rPr>
                        <a:t>1OTSIBH </a:t>
                      </a:r>
                      <a:r>
                        <a:rPr lang="zh-TW" sz="500">
                          <a:solidFill>
                            <a:srgbClr val="8ACCEF"/>
                          </a:solidFill>
                          <a:latin typeface="MingLiU"/>
                          <a:ea typeface="MingLiU"/>
                        </a:rPr>
                        <a:t>开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ctr" indent="0"/>
                      <a:r>
                        <a:rPr lang="zh-TW" sz="500">
                          <a:solidFill>
                            <a:srgbClr val="A7B9C4"/>
                          </a:solidFill>
                          <a:latin typeface="MingLiU"/>
                          <a:ea typeface="MingLiU"/>
                        </a:rPr>
                        <a:t>场声瑟已打开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"/>
          <p:cNvSpPr/>
          <p:nvPr/>
        </p:nvSpPr>
        <p:spPr>
          <a:xfrm>
            <a:off x="3200400" y="4771417"/>
            <a:ext cx="296693" cy="12159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950">
                <a:solidFill>
                  <a:srgbClr val="4B687B"/>
                </a:solidFill>
                <a:latin typeface="Arial"/>
              </a:rPr>
              <a:t>A ©</a:t>
            </a:r>
          </a:p>
        </p:txBody>
      </p:sp>
      <p:sp>
        <p:nvSpPr>
          <p:cNvPr id="23" name=""/>
          <p:cNvSpPr/>
          <p:nvPr/>
        </p:nvSpPr>
        <p:spPr>
          <a:xfrm>
            <a:off x="2363821" y="4776280"/>
            <a:ext cx="218872" cy="875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所有人</a:t>
            </a:r>
          </a:p>
        </p:txBody>
      </p:sp>
      <p:sp>
        <p:nvSpPr>
          <p:cNvPr id="24" name=""/>
          <p:cNvSpPr/>
          <p:nvPr/>
        </p:nvSpPr>
        <p:spPr>
          <a:xfrm>
            <a:off x="10214042" y="5379395"/>
            <a:ext cx="136187" cy="1167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00">
                <a:solidFill>
                  <a:srgbClr val="4B687B"/>
                </a:solidFill>
                <a:latin typeface="Arial"/>
              </a:rPr>
              <a:t>.till</a:t>
            </a:r>
          </a:p>
        </p:txBody>
      </p:sp>
      <p:sp>
        <p:nvSpPr>
          <p:cNvPr id="25" name=""/>
          <p:cNvSpPr/>
          <p:nvPr/>
        </p:nvSpPr>
        <p:spPr>
          <a:xfrm>
            <a:off x="486382" y="5836595"/>
            <a:ext cx="3706239" cy="41829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marL="446600" indent="-482600">
              <a:lnSpc>
                <a:spcPts val="1838"/>
              </a:lnSpc>
            </a:pPr>
            <a:r>
              <a:rPr lang="en-US" sz="1100">
                <a:solidFill>
                  <a:srgbClr val="01A79D"/>
                </a:solidFill>
                <a:latin typeface="MingLiU"/>
              </a:rPr>
              <a:t>O</a:t>
            </a:r>
            <a:r>
              <a:rPr lang="zh-TW" sz="1100">
                <a:latin typeface="MingLiU"/>
                <a:ea typeface="MingLiU"/>
              </a:rPr>
              <a:t>用户自通会，自儘护，临时欲室跡耘 统自动袖 固可一直保留。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73612" y="5824024"/>
            <a:ext cx="445477" cy="445477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6400800" y="2761956"/>
            <a:ext cx="253218" cy="24853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6353907" y="4131212"/>
            <a:ext cx="257908" cy="25790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7094806" y="1856935"/>
            <a:ext cx="2077329" cy="92377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2021058" y="1570892"/>
            <a:ext cx="2363372" cy="74558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3657600" y="2133600"/>
            <a:ext cx="2635347" cy="2747889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1566203" y="450166"/>
            <a:ext cx="3681046" cy="4407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中国电子工程设计院</a:t>
            </a:r>
          </a:p>
        </p:txBody>
      </p:sp>
      <p:sp>
        <p:nvSpPr>
          <p:cNvPr id="9" name=""/>
          <p:cNvSpPr/>
          <p:nvPr/>
        </p:nvSpPr>
        <p:spPr>
          <a:xfrm>
            <a:off x="2091396" y="2358683"/>
            <a:ext cx="300111" cy="1125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600">
                <a:solidFill>
                  <a:srgbClr val="3B8BCA"/>
                </a:solidFill>
                <a:latin typeface="Arial"/>
              </a:rPr>
              <a:t>M </a:t>
            </a:r>
            <a:r>
              <a:rPr lang="en-US" sz="600">
                <a:solidFill>
                  <a:srgbClr val="819CAD"/>
                </a:solidFill>
                <a:latin typeface="Arial"/>
              </a:rPr>
              <a:t>xtsjys</a:t>
            </a:r>
          </a:p>
        </p:txBody>
      </p:sp>
      <p:sp>
        <p:nvSpPr>
          <p:cNvPr id="10" name=""/>
          <p:cNvSpPr/>
          <p:nvPr/>
        </p:nvSpPr>
        <p:spPr>
          <a:xfrm>
            <a:off x="7348024" y="2705686"/>
            <a:ext cx="286043" cy="1031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信息中心</a:t>
            </a:r>
          </a:p>
        </p:txBody>
      </p:sp>
      <p:sp>
        <p:nvSpPr>
          <p:cNvPr id="11" name=""/>
          <p:cNvSpPr/>
          <p:nvPr/>
        </p:nvSpPr>
        <p:spPr>
          <a:xfrm>
            <a:off x="7348024" y="2855741"/>
            <a:ext cx="262597" cy="1125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3B8BCA"/>
                </a:solidFill>
                <a:latin typeface="MingLiU"/>
                <a:ea typeface="MingLiU"/>
              </a:rPr>
              <a:t>£</a:t>
            </a:r>
            <a:r>
              <a:rPr lang="zh-TW" sz="500">
                <a:latin typeface="MingLiU"/>
                <a:ea typeface="MingLiU"/>
              </a:rPr>
              <a:t>王瑜</a:t>
            </a:r>
          </a:p>
        </p:txBody>
      </p:sp>
      <p:sp>
        <p:nvSpPr>
          <p:cNvPr id="12" name=""/>
          <p:cNvSpPr/>
          <p:nvPr/>
        </p:nvSpPr>
        <p:spPr>
          <a:xfrm>
            <a:off x="7446498" y="3015175"/>
            <a:ext cx="243840" cy="937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600">
                <a:latin typeface="Arial"/>
              </a:rPr>
              <a:t>xtsjys</a:t>
            </a:r>
          </a:p>
        </p:txBody>
      </p:sp>
      <p:sp>
        <p:nvSpPr>
          <p:cNvPr id="13" name=""/>
          <p:cNvSpPr/>
          <p:nvPr/>
        </p:nvSpPr>
        <p:spPr>
          <a:xfrm>
            <a:off x="7451187" y="3151163"/>
            <a:ext cx="220394" cy="984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索双有</a:t>
            </a:r>
          </a:p>
        </p:txBody>
      </p:sp>
      <p:sp>
        <p:nvSpPr>
          <p:cNvPr id="14" name=""/>
          <p:cNvSpPr/>
          <p:nvPr/>
        </p:nvSpPr>
        <p:spPr>
          <a:xfrm>
            <a:off x="7451187" y="3296529"/>
            <a:ext cx="159434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瞬责</a:t>
            </a:r>
          </a:p>
        </p:txBody>
      </p:sp>
      <p:sp>
        <p:nvSpPr>
          <p:cNvPr id="15" name=""/>
          <p:cNvSpPr/>
          <p:nvPr/>
        </p:nvSpPr>
        <p:spPr>
          <a:xfrm>
            <a:off x="7451187" y="3446584"/>
            <a:ext cx="220394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谷祚宇</a:t>
            </a:r>
          </a:p>
        </p:txBody>
      </p:sp>
      <p:sp>
        <p:nvSpPr>
          <p:cNvPr id="16" name=""/>
          <p:cNvSpPr/>
          <p:nvPr/>
        </p:nvSpPr>
        <p:spPr>
          <a:xfrm>
            <a:off x="7451187" y="3596640"/>
            <a:ext cx="220394" cy="984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李永剛</a:t>
            </a:r>
          </a:p>
        </p:txBody>
      </p:sp>
      <p:sp>
        <p:nvSpPr>
          <p:cNvPr id="17" name=""/>
          <p:cNvSpPr/>
          <p:nvPr/>
        </p:nvSpPr>
        <p:spPr>
          <a:xfrm>
            <a:off x="2067950" y="3629464"/>
            <a:ext cx="154745" cy="937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solidFill>
                  <a:srgbClr val="4B687B"/>
                </a:solidFill>
                <a:latin typeface="Arial"/>
                <a:ea typeface="Arial"/>
              </a:rPr>
              <a:t>81</a:t>
            </a:r>
            <a:r>
              <a:rPr lang="zh-TW" sz="500">
                <a:solidFill>
                  <a:srgbClr val="33455B"/>
                </a:solidFill>
                <a:latin typeface="MingLiU"/>
                <a:ea typeface="MingLiU"/>
              </a:rPr>
              <a:t>天</a:t>
            </a:r>
          </a:p>
        </p:txBody>
      </p:sp>
      <p:sp>
        <p:nvSpPr>
          <p:cNvPr id="18" name=""/>
          <p:cNvSpPr/>
          <p:nvPr/>
        </p:nvSpPr>
        <p:spPr>
          <a:xfrm>
            <a:off x="6372664" y="3727938"/>
            <a:ext cx="332936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音岫鈕</a:t>
            </a:r>
          </a:p>
        </p:txBody>
      </p:sp>
      <p:sp>
        <p:nvSpPr>
          <p:cNvPr id="19" name=""/>
          <p:cNvSpPr/>
          <p:nvPr/>
        </p:nvSpPr>
        <p:spPr>
          <a:xfrm>
            <a:off x="7451187" y="3742006"/>
            <a:ext cx="220394" cy="1031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梁洁雯</a:t>
            </a:r>
          </a:p>
        </p:txBody>
      </p:sp>
      <p:sp>
        <p:nvSpPr>
          <p:cNvPr id="20" name=""/>
          <p:cNvSpPr/>
          <p:nvPr/>
        </p:nvSpPr>
        <p:spPr>
          <a:xfrm>
            <a:off x="7451187" y="4042116"/>
            <a:ext cx="159434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徵炜</a:t>
            </a:r>
          </a:p>
        </p:txBody>
      </p:sp>
      <p:sp>
        <p:nvSpPr>
          <p:cNvPr id="21" name=""/>
          <p:cNvSpPr/>
          <p:nvPr/>
        </p:nvSpPr>
        <p:spPr>
          <a:xfrm>
            <a:off x="7451187" y="4192172"/>
            <a:ext cx="220394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叶丽丽</a:t>
            </a:r>
          </a:p>
        </p:txBody>
      </p:sp>
      <p:sp>
        <p:nvSpPr>
          <p:cNvPr id="22" name=""/>
          <p:cNvSpPr/>
          <p:nvPr/>
        </p:nvSpPr>
        <p:spPr>
          <a:xfrm>
            <a:off x="7451187" y="4337538"/>
            <a:ext cx="220394" cy="1031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弗瑞祥</a:t>
            </a:r>
          </a:p>
        </p:txBody>
      </p:sp>
      <p:sp>
        <p:nvSpPr>
          <p:cNvPr id="23" name=""/>
          <p:cNvSpPr/>
          <p:nvPr/>
        </p:nvSpPr>
        <p:spPr>
          <a:xfrm>
            <a:off x="6278880" y="4407876"/>
            <a:ext cx="393895" cy="937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扬声器已打开</a:t>
            </a:r>
          </a:p>
        </p:txBody>
      </p:sp>
      <p:sp>
        <p:nvSpPr>
          <p:cNvPr id="24" name=""/>
          <p:cNvSpPr/>
          <p:nvPr/>
        </p:nvSpPr>
        <p:spPr>
          <a:xfrm>
            <a:off x="7451187" y="4487593"/>
            <a:ext cx="220394" cy="1031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会议室</a:t>
            </a:r>
          </a:p>
        </p:txBody>
      </p:sp>
      <p:sp>
        <p:nvSpPr>
          <p:cNvPr id="25" name=""/>
          <p:cNvSpPr/>
          <p:nvPr/>
        </p:nvSpPr>
        <p:spPr>
          <a:xfrm>
            <a:off x="7957624" y="4773636"/>
            <a:ext cx="492369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用户数</a:t>
            </a:r>
            <a:r>
              <a:rPr lang="zh-TW" sz="600">
                <a:solidFill>
                  <a:srgbClr val="819CAD"/>
                </a:solidFill>
                <a:latin typeface="Arial"/>
                <a:ea typeface="Arial"/>
              </a:rPr>
              <a:t>74/25</a:t>
            </a:r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加人</a:t>
            </a:r>
          </a:p>
        </p:txBody>
      </p:sp>
      <p:sp>
        <p:nvSpPr>
          <p:cNvPr id="26" name=""/>
          <p:cNvSpPr/>
          <p:nvPr/>
        </p:nvSpPr>
        <p:spPr>
          <a:xfrm>
            <a:off x="2733821" y="4801772"/>
            <a:ext cx="436099" cy="1266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baseline="30000" sz="950">
                <a:solidFill>
                  <a:srgbClr val="819CAD"/>
                </a:solidFill>
                <a:latin typeface="Arial"/>
              </a:rPr>
              <a:t>v</a:t>
            </a:r>
            <a:r>
              <a:rPr lang="en-US" b="1" sz="950">
                <a:solidFill>
                  <a:srgbClr val="819CAD"/>
                </a:solidFill>
                <a:latin typeface="Arial"/>
              </a:rPr>
              <a:t> </a:t>
            </a:r>
            <a:r>
              <a:rPr lang="en-US" b="1" sz="950">
                <a:solidFill>
                  <a:srgbClr val="4B687B"/>
                </a:solidFill>
                <a:latin typeface="Arial"/>
              </a:rPr>
              <a:t>A ©</a:t>
            </a:r>
          </a:p>
        </p:txBody>
      </p:sp>
      <p:sp>
        <p:nvSpPr>
          <p:cNvPr id="27" name=""/>
          <p:cNvSpPr/>
          <p:nvPr/>
        </p:nvSpPr>
        <p:spPr>
          <a:xfrm>
            <a:off x="2091396" y="4806461"/>
            <a:ext cx="215705" cy="984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所有人</a:t>
            </a:r>
          </a:p>
        </p:txBody>
      </p:sp>
      <p:sp>
        <p:nvSpPr>
          <p:cNvPr id="28" name=""/>
          <p:cNvSpPr/>
          <p:nvPr/>
        </p:nvSpPr>
        <p:spPr>
          <a:xfrm>
            <a:off x="4145280" y="1580270"/>
            <a:ext cx="201636" cy="164123"/>
          </a:xfrm>
          <a:prstGeom prst="rect">
            <a:avLst/>
          </a:prstGeom>
          <a:solidFill>
            <a:srgbClr val="278BD3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300">
                <a:solidFill>
                  <a:srgbClr val="B7E5F5"/>
                </a:solidFill>
                <a:latin typeface="Arial"/>
              </a:rPr>
              <a:t>M</a:t>
            </a:r>
          </a:p>
        </p:txBody>
      </p:sp>
      <p:sp>
        <p:nvSpPr>
          <p:cNvPr id="29" name=""/>
          <p:cNvSpPr/>
          <p:nvPr/>
        </p:nvSpPr>
        <p:spPr>
          <a:xfrm>
            <a:off x="4961206" y="1645920"/>
            <a:ext cx="675249" cy="103163"/>
          </a:xfrm>
          <a:prstGeom prst="rect">
            <a:avLst/>
          </a:prstGeom>
          <a:solidFill>
            <a:srgbClr val="3DA1E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电话■清在.更多功能•中</a:t>
            </a:r>
          </a:p>
        </p:txBody>
      </p:sp>
      <p:sp>
        <p:nvSpPr>
          <p:cNvPr id="30" name=""/>
          <p:cNvSpPr/>
          <p:nvPr/>
        </p:nvSpPr>
        <p:spPr>
          <a:xfrm>
            <a:off x="6377353" y="3010486"/>
            <a:ext cx="314179" cy="215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140"/>
              </a:spcAft>
            </a:pPr>
            <a:r>
              <a:rPr lang="zh-TW" sz="500">
                <a:solidFill>
                  <a:srgbClr val="A7B9C4"/>
                </a:solidFill>
                <a:latin typeface="MingLiU"/>
                <a:ea typeface="MingLiU"/>
              </a:rPr>
              <a:t>我的角色</a:t>
            </a:r>
          </a:p>
          <a:p>
            <a:pPr indent="0"/>
            <a:r>
              <a:rPr lang="zh-TW" sz="500">
                <a:solidFill>
                  <a:srgbClr val="819CAD"/>
                </a:solidFill>
                <a:latin typeface="MingLiU"/>
                <a:ea typeface="MingLiU"/>
              </a:rPr>
              <a:t>出照</a:t>
            </a:r>
          </a:p>
        </p:txBody>
      </p:sp>
      <p:sp>
        <p:nvSpPr>
          <p:cNvPr id="31" name=""/>
          <p:cNvSpPr/>
          <p:nvPr/>
        </p:nvSpPr>
        <p:spPr>
          <a:xfrm>
            <a:off x="1739704" y="5838092"/>
            <a:ext cx="2630659" cy="42203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735"/>
              </a:lnSpc>
            </a:pPr>
            <a:r>
              <a:rPr lang="zh-TW" sz="1100">
                <a:latin typeface="MingLiU"/>
                <a:ea typeface="MingLiU"/>
              </a:rPr>
              <a:t>曾去重新建会的过程，勾选需要邀请 </a:t>
            </a:r>
            <a:r>
              <a:rPr lang="en-US" sz="1000">
                <a:latin typeface="Arial"/>
              </a:rPr>
              <a:t>e-Lin</a:t>
            </a:r>
            <a:r>
              <a:rPr lang="zh-TW" sz="1100">
                <a:latin typeface="MingLiU"/>
                <a:ea typeface="MingLiU"/>
              </a:rPr>
              <a:t>卷端会自动收到需要入会的通知。</a:t>
            </a:r>
          </a:p>
        </p:txBody>
      </p:sp>
      <p:sp>
        <p:nvSpPr>
          <p:cNvPr id="32" name=""/>
          <p:cNvSpPr/>
          <p:nvPr/>
        </p:nvSpPr>
        <p:spPr>
          <a:xfrm>
            <a:off x="7132320" y="4618892"/>
            <a:ext cx="614289" cy="2625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107"/>
              </a:lnSpc>
            </a:pPr>
            <a:r>
              <a:rPr lang="zh-TW" sz="700">
                <a:solidFill>
                  <a:srgbClr val="E99898"/>
                </a:solidFill>
                <a:latin typeface="MingLiU"/>
                <a:ea typeface="MingLiU"/>
              </a:rPr>
              <a:t>二</a:t>
            </a:r>
            <a:r>
              <a:rPr lang="en-US" sz="900">
                <a:solidFill>
                  <a:srgbClr val="819CAD"/>
                </a:solidFill>
                <a:latin typeface="Times New Roman"/>
              </a:rPr>
              <a:t>G </a:t>
            </a:r>
            <a:r>
              <a:rPr lang="zh-TW" sz="900">
                <a:solidFill>
                  <a:srgbClr val="C04F56"/>
                </a:solidFill>
                <a:latin typeface="Times New Roman"/>
                <a:ea typeface="Times New Roman"/>
              </a:rPr>
              <a:t>I</a:t>
            </a:r>
            <a:r>
              <a:rPr lang="zh-TW" sz="700">
                <a:solidFill>
                  <a:srgbClr val="819CAD"/>
                </a:solidFill>
                <a:latin typeface="MingLiU"/>
                <a:ea typeface="MingLiU"/>
              </a:rPr>
              <a:t>匂回 </a:t>
            </a:r>
            <a:r>
              <a:rPr lang="zh-TW" sz="700">
                <a:solidFill>
                  <a:srgbClr val="3B8BCA"/>
                </a:solidFill>
                <a:latin typeface="MingLiU"/>
                <a:ea typeface="MingLiU"/>
              </a:rPr>
              <a:t>三</a:t>
            </a:r>
            <a:r>
              <a:rPr lang="zh-TW" sz="900">
                <a:solidFill>
                  <a:srgbClr val="819CAD"/>
                </a:solidFill>
                <a:latin typeface="Times New Roman"/>
                <a:ea typeface="Times New Roman"/>
              </a:rPr>
              <a:t>4</a:t>
            </a:r>
            <a:r>
              <a:rPr lang="zh-TW" sz="700">
                <a:solidFill>
                  <a:srgbClr val="819CAD"/>
                </a:solidFill>
                <a:latin typeface="MingLiU"/>
                <a:ea typeface="MingLiU"/>
              </a:rPr>
              <a:t>》</a:t>
            </a:r>
            <a:r>
              <a:rPr lang="en-US" sz="900">
                <a:solidFill>
                  <a:srgbClr val="819CAD"/>
                </a:solidFill>
                <a:latin typeface="Times New Roman"/>
              </a:rPr>
              <a:t>Q</a:t>
            </a:r>
            <a:r>
              <a:rPr lang="zh-TW" sz="700">
                <a:solidFill>
                  <a:srgbClr val="819CAD"/>
                </a:solidFill>
                <a:latin typeface="MingLiU"/>
                <a:ea typeface="MingLiU"/>
              </a:rPr>
              <a:t>花</a:t>
            </a:r>
          </a:p>
        </p:txBody>
      </p:sp>
      <p:sp>
        <p:nvSpPr>
          <p:cNvPr id="33" name=""/>
          <p:cNvSpPr/>
          <p:nvPr/>
        </p:nvSpPr>
        <p:spPr>
          <a:xfrm>
            <a:off x="7488701" y="2011680"/>
            <a:ext cx="590843" cy="342313"/>
          </a:xfrm>
          <a:prstGeom prst="rect">
            <a:avLst/>
          </a:prstGeom>
          <a:solidFill>
            <a:srgbClr val="2587C9"/>
          </a:solidFill>
        </p:spPr>
        <p:txBody>
          <a:bodyPr lIns="0" tIns="0" rIns="0" bIns="0">
            <a:noAutofit/>
          </a:bodyPr>
          <a:p>
            <a:pPr indent="0">
              <a:lnSpc>
                <a:spcPts val="775"/>
              </a:lnSpc>
            </a:pPr>
            <a:r>
              <a:rPr lang="en-US" sz="800">
                <a:solidFill>
                  <a:srgbClr val="B7E5F5"/>
                </a:solidFill>
                <a:latin typeface="Times New Roman"/>
              </a:rPr>
              <a:t>xtsjys </a:t>
            </a:r>
            <a:r>
              <a:rPr lang="zh-TW" sz="800">
                <a:solidFill>
                  <a:srgbClr val="BEE9AE"/>
                </a:solidFill>
                <a:latin typeface="Times New Roman"/>
                <a:ea typeface="Times New Roman"/>
              </a:rPr>
              <a:t>“</a:t>
            </a:r>
          </a:p>
          <a:p>
            <a:pPr indent="0">
              <a:lnSpc>
                <a:spcPts val="775"/>
              </a:lnSpc>
              <a:spcAft>
                <a:spcPts val="210"/>
              </a:spcAft>
            </a:pP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崩辑个人留言信崽</a:t>
            </a:r>
          </a:p>
          <a:p>
            <a:pPr indent="0">
              <a:lnSpc>
                <a:spcPct val="96000"/>
              </a:lnSpc>
            </a:pPr>
            <a:r>
              <a:rPr lang="en-US" sz="700">
                <a:solidFill>
                  <a:srgbClr val="FFFFFF"/>
                </a:solidFill>
                <a:latin typeface="Arial"/>
              </a:rPr>
              <a:t>D D S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密</a:t>
            </a:r>
          </a:p>
        </p:txBody>
      </p:sp>
      <p:sp>
        <p:nvSpPr>
          <p:cNvPr id="34" name=""/>
          <p:cNvSpPr/>
          <p:nvPr/>
        </p:nvSpPr>
        <p:spPr>
          <a:xfrm>
            <a:off x="4506350" y="1702190"/>
            <a:ext cx="276665" cy="135988"/>
          </a:xfrm>
          <a:prstGeom prst="rect">
            <a:avLst/>
          </a:prstGeom>
          <a:solidFill>
            <a:srgbClr val="1382D0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更多功能</a:t>
            </a:r>
          </a:p>
        </p:txBody>
      </p:sp>
      <p:sp>
        <p:nvSpPr>
          <p:cNvPr id="35" name=""/>
          <p:cNvSpPr/>
          <p:nvPr/>
        </p:nvSpPr>
        <p:spPr>
          <a:xfrm>
            <a:off x="984738" y="5838092"/>
            <a:ext cx="694006" cy="42203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1810"/>
              </a:lnSpc>
            </a:pPr>
            <a:r>
              <a:rPr lang="zh-TW" sz="1400">
                <a:latin typeface="Arial"/>
                <a:ea typeface="Arial"/>
              </a:rPr>
              <a:t>2^</a:t>
            </a:r>
            <a:r>
              <a:rPr lang="zh-TW" sz="1100">
                <a:latin typeface="MingLiU"/>
                <a:ea typeface="MingLiU"/>
              </a:rPr>
              <a:t>请, 的人顚,</a:t>
            </a:r>
          </a:p>
        </p:txBody>
      </p:sp>
      <p:sp>
        <p:nvSpPr>
          <p:cNvPr id="36" name=""/>
          <p:cNvSpPr/>
          <p:nvPr/>
        </p:nvSpPr>
        <p:spPr>
          <a:xfrm>
            <a:off x="8918916" y="1463040"/>
            <a:ext cx="712764" cy="370449"/>
          </a:xfrm>
          <a:prstGeom prst="rect">
            <a:avLst/>
          </a:prstGeom>
          <a:solidFill>
            <a:srgbClr val="1281D2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280"/>
              </a:spcAft>
            </a:pPr>
            <a:r>
              <a:rPr lang="zh-CN" sz="500">
                <a:solidFill>
                  <a:srgbClr val="B7E5F5"/>
                </a:solidFill>
                <a:latin typeface="MingLiU"/>
                <a:ea typeface="MingLiU"/>
              </a:rPr>
              <a:t>一司</a:t>
            </a:r>
            <a:r>
              <a:rPr lang="zh-TW" sz="600">
                <a:solidFill>
                  <a:srgbClr val="B7E5F5"/>
                </a:solidFill>
                <a:latin typeface="Arial"/>
                <a:ea typeface="Arial"/>
              </a:rPr>
              <a:t>X</a:t>
            </a:r>
          </a:p>
          <a:p>
            <a:pPr algn="r" marR="65600" indent="0"/>
            <a:r>
              <a:rPr lang="zh-TW" sz="650">
                <a:solidFill>
                  <a:srgbClr val="B7E5F5"/>
                </a:solidFill>
                <a:latin typeface="MingLiU"/>
                <a:ea typeface="MingLiU"/>
              </a:rPr>
              <a:t>。口卜 </a:t>
            </a:r>
            <a:r>
              <a:rPr lang="en-US" sz="650">
                <a:solidFill>
                  <a:srgbClr val="B7E5F5"/>
                </a:solidFill>
                <a:latin typeface="MingLiU"/>
              </a:rPr>
              <a:t>©</a:t>
            </a:r>
          </a:p>
          <a:p>
            <a:pPr algn="r" indent="0"/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切换布局 在线穗助</a:t>
            </a:r>
          </a:p>
        </p:txBody>
      </p:sp>
      <p:sp>
        <p:nvSpPr>
          <p:cNvPr id="37" name=""/>
          <p:cNvSpPr/>
          <p:nvPr/>
        </p:nvSpPr>
        <p:spPr>
          <a:xfrm>
            <a:off x="2053883" y="1458350"/>
            <a:ext cx="1120726" cy="98474"/>
          </a:xfrm>
          <a:prstGeom prst="rect">
            <a:avLst/>
          </a:prstGeom>
          <a:solidFill>
            <a:srgbClr val="1281D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CN" sz="500">
                <a:solidFill>
                  <a:srgbClr val="E4C17B"/>
                </a:solidFill>
                <a:latin typeface="MingLiU"/>
                <a:ea typeface="MingLiU"/>
              </a:rPr>
              <a:t>法</a:t>
            </a:r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明</a:t>
            </a: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智通讯</a:t>
            </a:r>
          </a:p>
        </p:txBody>
      </p:sp>
      <p:sp>
        <p:nvSpPr>
          <p:cNvPr id="38" name=""/>
          <p:cNvSpPr/>
          <p:nvPr/>
        </p:nvSpPr>
        <p:spPr>
          <a:xfrm>
            <a:off x="2053883" y="1575581"/>
            <a:ext cx="1120726" cy="262597"/>
          </a:xfrm>
          <a:prstGeom prst="rect">
            <a:avLst/>
          </a:prstGeom>
          <a:solidFill>
            <a:srgbClr val="1281D2"/>
          </a:solidFill>
        </p:spPr>
        <p:txBody>
          <a:bodyPr lIns="0" tIns="0" rIns="0" bIns="0">
            <a:noAutofit/>
          </a:bodyPr>
          <a:p>
            <a:pPr indent="114300"/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三 </a:t>
            </a:r>
            <a:r>
              <a:rPr lang="en-US" sz="1800">
                <a:solidFill>
                  <a:srgbClr val="B7E5F5"/>
                </a:solidFill>
                <a:latin typeface="Arial"/>
              </a:rPr>
              <a:t>Q </a:t>
            </a:r>
            <a:r>
              <a:rPr lang="zh-TW" sz="1800">
                <a:solidFill>
                  <a:srgbClr val="B7E5F5"/>
                </a:solidFill>
                <a:latin typeface="Arial"/>
                <a:ea typeface="Arial"/>
              </a:rPr>
              <a:t>&amp;</a:t>
            </a:r>
          </a:p>
          <a:p>
            <a:pPr indent="114300"/>
            <a:r>
              <a:rPr lang="zh-TW" i="1" sz="700">
                <a:solidFill>
                  <a:srgbClr val="8ACCEF"/>
                </a:solidFill>
                <a:latin typeface="MingLiU"/>
                <a:ea typeface="MingLiU"/>
              </a:rPr>
              <a:t>恥</a:t>
            </a:r>
            <a:r>
              <a:rPr lang="zh-TW" sz="500">
                <a:solidFill>
                  <a:srgbClr val="8ACCEF"/>
                </a:solidFill>
                <a:latin typeface="MingLiU"/>
                <a:ea typeface="MingLiU"/>
              </a:rPr>
              <a:t>  哙发言 我齢済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888112" y="1873284"/>
            <a:ext cx="261963" cy="25702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926080" y="1873284"/>
            <a:ext cx="257020" cy="25702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445063" y="1873284"/>
            <a:ext cx="257021" cy="24713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922931" y="1225790"/>
            <a:ext cx="1932597" cy="48932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4937760" y="5407316"/>
            <a:ext cx="1893055" cy="281734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571779" y="454728"/>
            <a:ext cx="3667485" cy="4300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中国电子工程设计院</a:t>
            </a:r>
          </a:p>
        </p:txBody>
      </p:sp>
      <p:sp>
        <p:nvSpPr>
          <p:cNvPr id="8" name=""/>
          <p:cNvSpPr/>
          <p:nvPr/>
        </p:nvSpPr>
        <p:spPr>
          <a:xfrm>
            <a:off x="1868341" y="1660748"/>
            <a:ext cx="336104" cy="1087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600">
                <a:latin typeface="MingLiU"/>
                <a:ea typeface="MingLiU"/>
              </a:rPr>
              <a:t>日常办公</a:t>
            </a:r>
          </a:p>
        </p:txBody>
      </p:sp>
      <p:sp>
        <p:nvSpPr>
          <p:cNvPr id="9" name=""/>
          <p:cNvSpPr/>
          <p:nvPr/>
        </p:nvSpPr>
        <p:spPr>
          <a:xfrm>
            <a:off x="2624575" y="1309816"/>
            <a:ext cx="326218" cy="133453"/>
          </a:xfrm>
          <a:prstGeom prst="rect">
            <a:avLst/>
          </a:prstGeom>
          <a:solidFill>
            <a:srgbClr val="1E89E8"/>
          </a:solidFill>
        </p:spPr>
        <p:txBody>
          <a:bodyPr lIns="0" tIns="0" rIns="0" bIns="0" wrap="none">
            <a:noAutofit/>
          </a:bodyPr>
          <a:p>
            <a:pPr algn="ctr" indent="0">
              <a:spcBef>
                <a:spcPts val="560"/>
              </a:spcBef>
            </a:pPr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微门户</a:t>
            </a:r>
          </a:p>
        </p:txBody>
      </p:sp>
      <p:sp>
        <p:nvSpPr>
          <p:cNvPr id="10" name=""/>
          <p:cNvSpPr/>
          <p:nvPr/>
        </p:nvSpPr>
        <p:spPr>
          <a:xfrm>
            <a:off x="1942482" y="2145132"/>
            <a:ext cx="153223" cy="93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日程</a:t>
            </a:r>
          </a:p>
        </p:txBody>
      </p:sp>
      <p:sp>
        <p:nvSpPr>
          <p:cNvPr id="11" name=""/>
          <p:cNvSpPr/>
          <p:nvPr/>
        </p:nvSpPr>
        <p:spPr>
          <a:xfrm>
            <a:off x="2421924" y="2145132"/>
            <a:ext cx="227364" cy="93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计義器</a:t>
            </a:r>
          </a:p>
        </p:txBody>
      </p:sp>
      <p:sp>
        <p:nvSpPr>
          <p:cNvPr id="12" name=""/>
          <p:cNvSpPr/>
          <p:nvPr/>
        </p:nvSpPr>
        <p:spPr>
          <a:xfrm>
            <a:off x="2901366" y="2145132"/>
            <a:ext cx="301505" cy="93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视频会议</a:t>
            </a:r>
          </a:p>
        </p:txBody>
      </p:sp>
      <p:sp>
        <p:nvSpPr>
          <p:cNvPr id="13" name=""/>
          <p:cNvSpPr/>
          <p:nvPr/>
        </p:nvSpPr>
        <p:spPr>
          <a:xfrm>
            <a:off x="3420350" y="2145132"/>
            <a:ext cx="301505" cy="93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天气预报</a:t>
            </a:r>
          </a:p>
        </p:txBody>
      </p:sp>
      <p:sp>
        <p:nvSpPr>
          <p:cNvPr id="14" name=""/>
          <p:cNvSpPr/>
          <p:nvPr/>
        </p:nvSpPr>
        <p:spPr>
          <a:xfrm>
            <a:off x="5021785" y="1769487"/>
            <a:ext cx="588182" cy="267894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750">
                <a:latin typeface="MingLiU"/>
                <a:ea typeface="MingLiU"/>
              </a:rPr>
              <a:t>安全生产会议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2/2000</a:t>
            </a:r>
          </a:p>
          <a:p>
            <a:pPr indent="0">
              <a:spcAft>
                <a:spcPts val="420"/>
              </a:spcAft>
            </a:pPr>
            <a:r>
              <a:rPr lang="zh-TW" sz="650">
                <a:latin typeface="Arial"/>
                <a:ea typeface="Arial"/>
              </a:rPr>
              <a:t>820</a:t>
            </a:r>
            <a:r>
              <a:rPr lang="zh-TW" sz="750">
                <a:latin typeface="MingLiU"/>
                <a:ea typeface="MingLiU"/>
              </a:rPr>
              <a:t>会议室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0/2000</a:t>
            </a:r>
          </a:p>
          <a:p>
            <a:pPr indent="0">
              <a:spcAft>
                <a:spcPts val="420"/>
              </a:spcAft>
            </a:pPr>
            <a:r>
              <a:rPr lang="zh-TW" sz="650">
                <a:latin typeface="Arial"/>
                <a:ea typeface="Arial"/>
              </a:rPr>
              <a:t>938</a:t>
            </a:r>
            <a:r>
              <a:rPr lang="zh-TW" sz="750">
                <a:latin typeface="MingLiU"/>
                <a:ea typeface="MingLiU"/>
              </a:rPr>
              <a:t>会议室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0/2000</a:t>
            </a:r>
          </a:p>
          <a:p>
            <a:pPr indent="0">
              <a:spcAft>
                <a:spcPts val="420"/>
              </a:spcAft>
            </a:pPr>
            <a:r>
              <a:rPr lang="zh-TW" sz="750">
                <a:latin typeface="MingLiU"/>
                <a:ea typeface="MingLiU"/>
              </a:rPr>
              <a:t>洽谈室</a:t>
            </a:r>
            <a:r>
              <a:rPr lang="zh-TW" sz="650">
                <a:latin typeface="Arial"/>
                <a:ea typeface="Arial"/>
              </a:rPr>
              <a:t>3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0/2000</a:t>
            </a:r>
          </a:p>
          <a:p>
            <a:pPr indent="0">
              <a:spcAft>
                <a:spcPts val="420"/>
              </a:spcAft>
            </a:pPr>
            <a:r>
              <a:rPr lang="zh-TW" sz="750">
                <a:latin typeface="MingLiU"/>
                <a:ea typeface="MingLiU"/>
              </a:rPr>
              <a:t>全院会议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0/2000</a:t>
            </a:r>
          </a:p>
          <a:p>
            <a:pPr indent="0">
              <a:spcAft>
                <a:spcPts val="420"/>
              </a:spcAft>
            </a:pPr>
            <a:r>
              <a:rPr lang="zh-TW" sz="750">
                <a:latin typeface="MingLiU"/>
                <a:ea typeface="MingLiU"/>
              </a:rPr>
              <a:t>信息中心</a:t>
            </a:r>
          </a:p>
          <a:p>
            <a:pPr indent="0">
              <a:spcAft>
                <a:spcPts val="700"/>
              </a:spcAft>
            </a:pPr>
            <a:r>
              <a:rPr lang="zh-TW" b="1" sz="550">
                <a:latin typeface="Arial"/>
                <a:ea typeface="Arial"/>
              </a:rPr>
              <a:t>0/2000</a:t>
            </a:r>
          </a:p>
          <a:p>
            <a:pPr indent="0">
              <a:spcAft>
                <a:spcPts val="420"/>
              </a:spcAft>
            </a:pPr>
            <a:r>
              <a:rPr lang="zh-TW" sz="750">
                <a:latin typeface="MingLiU"/>
                <a:ea typeface="MingLiU"/>
              </a:rPr>
              <a:t>总院演播室</a:t>
            </a:r>
          </a:p>
          <a:p>
            <a:pPr indent="0"/>
            <a:r>
              <a:rPr lang="zh-TW" b="1" sz="550">
                <a:latin typeface="Arial"/>
                <a:ea typeface="Arial"/>
              </a:rPr>
              <a:t>0/300</a:t>
            </a:r>
          </a:p>
        </p:txBody>
      </p:sp>
      <p:sp>
        <p:nvSpPr>
          <p:cNvPr id="15" name=""/>
          <p:cNvSpPr/>
          <p:nvPr/>
        </p:nvSpPr>
        <p:spPr>
          <a:xfrm>
            <a:off x="1883169" y="5402374"/>
            <a:ext cx="1818915" cy="1581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b="1" sz="1200">
                <a:latin typeface="MingLiU"/>
              </a:rPr>
              <a:t>C3 A </a:t>
            </a:r>
            <a:r>
              <a:rPr lang="zh-TW" b="1" sz="1200">
                <a:solidFill>
                  <a:srgbClr val="3B8BCA"/>
                </a:solidFill>
                <a:latin typeface="MingLiU"/>
                <a:ea typeface="MingLiU"/>
              </a:rPr>
              <a:t>：： </a:t>
            </a:r>
            <a:r>
              <a:rPr lang="zh-TW" b="1" sz="1200">
                <a:latin typeface="MingLiU"/>
                <a:ea typeface="MingLiU"/>
              </a:rPr>
              <a:t>&amp; :=</a:t>
            </a:r>
          </a:p>
        </p:txBody>
      </p:sp>
      <p:sp>
        <p:nvSpPr>
          <p:cNvPr id="16" name=""/>
          <p:cNvSpPr/>
          <p:nvPr/>
        </p:nvSpPr>
        <p:spPr>
          <a:xfrm>
            <a:off x="1828800" y="5575368"/>
            <a:ext cx="1868341" cy="8896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消息中心 遍讯) </a:t>
            </a:r>
            <a:r>
              <a:rPr lang="zh-TW" sz="500">
                <a:solidFill>
                  <a:srgbClr val="A7B9C4"/>
                </a:solidFill>
                <a:latin typeface="MingLiU"/>
                <a:ea typeface="MingLiU"/>
              </a:rPr>
              <a:t>看门户 </a:t>
            </a:r>
            <a:r>
              <a:rPr lang="zh-TW" sz="500">
                <a:latin typeface="MingLiU"/>
                <a:ea typeface="MingLiU"/>
              </a:rPr>
              <a:t>联系人 设置</a:t>
            </a:r>
          </a:p>
        </p:txBody>
      </p:sp>
      <p:sp>
        <p:nvSpPr>
          <p:cNvPr id="17" name=""/>
          <p:cNvSpPr/>
          <p:nvPr/>
        </p:nvSpPr>
        <p:spPr>
          <a:xfrm>
            <a:off x="484384" y="5837331"/>
            <a:ext cx="3711970" cy="4151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30"/>
              </a:lnSpc>
            </a:pPr>
            <a:r>
              <a:rPr lang="en-US" sz="1100">
                <a:solidFill>
                  <a:srgbClr val="01A79D"/>
                </a:solidFill>
                <a:latin typeface="MingLiU"/>
              </a:rPr>
              <a:t>O</a:t>
            </a:r>
            <a:r>
              <a:rPr lang="zh-TW" sz="1100">
                <a:latin typeface="MingLiU"/>
                <a:ea typeface="MingLiU"/>
              </a:rPr>
              <a:t>移动设备同样可以进行沟通和会议，缓解地域上 的限制和秘。</a:t>
            </a:r>
          </a:p>
        </p:txBody>
      </p:sp>
      <p:sp>
        <p:nvSpPr>
          <p:cNvPr id="18" name=""/>
          <p:cNvSpPr/>
          <p:nvPr/>
        </p:nvSpPr>
        <p:spPr>
          <a:xfrm>
            <a:off x="8012121" y="1290045"/>
            <a:ext cx="489327" cy="88969"/>
          </a:xfrm>
          <a:prstGeom prst="rect">
            <a:avLst/>
          </a:prstGeom>
          <a:solidFill>
            <a:srgbClr val="1D95E2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550">
                <a:solidFill>
                  <a:srgbClr val="8ACCEF"/>
                </a:solidFill>
                <a:latin typeface="Arial"/>
                <a:ea typeface="Arial"/>
              </a:rPr>
              <a:t>10:03 </a:t>
            </a:r>
            <a:r>
              <a:rPr lang="en-US" b="1" sz="550">
                <a:solidFill>
                  <a:srgbClr val="8ACCEF"/>
                </a:solidFill>
                <a:latin typeface="Arial"/>
              </a:rPr>
              <a:t>Jill-^HD</a:t>
            </a:r>
          </a:p>
        </p:txBody>
      </p:sp>
      <p:sp>
        <p:nvSpPr>
          <p:cNvPr id="19" name=""/>
          <p:cNvSpPr/>
          <p:nvPr/>
        </p:nvSpPr>
        <p:spPr>
          <a:xfrm>
            <a:off x="8620073" y="1477868"/>
            <a:ext cx="598067" cy="148281"/>
          </a:xfrm>
          <a:prstGeom prst="rect">
            <a:avLst/>
          </a:prstGeom>
          <a:solidFill>
            <a:srgbClr val="1B96E3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信息中心</a:t>
            </a:r>
            <a:r>
              <a:rPr lang="zh-TW" sz="950">
                <a:solidFill>
                  <a:srgbClr val="B7E5F5"/>
                </a:solidFill>
                <a:latin typeface="Arial"/>
                <a:ea typeface="Arial"/>
              </a:rPr>
              <a:t>(1)</a:t>
            </a:r>
          </a:p>
        </p:txBody>
      </p:sp>
      <p:sp>
        <p:nvSpPr>
          <p:cNvPr id="20" name=""/>
          <p:cNvSpPr/>
          <p:nvPr/>
        </p:nvSpPr>
        <p:spPr>
          <a:xfrm>
            <a:off x="9608614" y="1477868"/>
            <a:ext cx="237249" cy="133453"/>
          </a:xfrm>
          <a:prstGeom prst="rect">
            <a:avLst/>
          </a:prstGeom>
          <a:solidFill>
            <a:srgbClr val="1B96E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退岀</a:t>
            </a:r>
          </a:p>
        </p:txBody>
      </p:sp>
      <p:sp>
        <p:nvSpPr>
          <p:cNvPr id="21" name=""/>
          <p:cNvSpPr/>
          <p:nvPr/>
        </p:nvSpPr>
        <p:spPr>
          <a:xfrm>
            <a:off x="8026949" y="5535827"/>
            <a:ext cx="1823857" cy="1285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音频 视频 共享 参会人 聊天 更多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862328" y="2581656"/>
            <a:ext cx="1243584" cy="1109472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399288" y="240792"/>
            <a:ext cx="3596640" cy="963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cap="small" sz="5800">
                <a:solidFill>
                  <a:srgbClr val="01A79D"/>
                </a:solidFill>
                <a:latin typeface="Arial"/>
              </a:rPr>
              <a:t>Pot］</a:t>
            </a:r>
            <a:r>
              <a:rPr lang="zh-TW" sz="3200">
                <a:latin typeface="MingLiU"/>
                <a:ea typeface="MingLiU"/>
              </a:rPr>
              <a:t>外交部拉美司</a:t>
            </a:r>
          </a:p>
        </p:txBody>
      </p:sp>
      <p:sp>
        <p:nvSpPr>
          <p:cNvPr id="4" name=""/>
          <p:cNvSpPr/>
          <p:nvPr/>
        </p:nvSpPr>
        <p:spPr>
          <a:xfrm>
            <a:off x="1581912" y="3843528"/>
            <a:ext cx="1694688" cy="493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ct val="107000"/>
              </a:lnSpc>
            </a:pPr>
            <a:r>
              <a:rPr lang="en-US" sz="1800">
                <a:latin typeface="Arial"/>
              </a:rPr>
              <a:t>CHINA-CELAC FORUM</a:t>
            </a:r>
          </a:p>
        </p:txBody>
      </p:sp>
      <p:sp>
        <p:nvSpPr>
          <p:cNvPr id="5" name=""/>
          <p:cNvSpPr/>
          <p:nvPr/>
        </p:nvSpPr>
        <p:spPr>
          <a:xfrm>
            <a:off x="5833872" y="1886712"/>
            <a:ext cx="947928" cy="262128"/>
          </a:xfrm>
          <a:prstGeom prst="rect">
            <a:avLst/>
          </a:prstGeom>
          <a:solidFill>
            <a:srgbClr val="01A89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项目背景</a:t>
            </a:r>
          </a:p>
        </p:txBody>
      </p:sp>
      <p:sp>
        <p:nvSpPr>
          <p:cNvPr id="6" name=""/>
          <p:cNvSpPr/>
          <p:nvPr/>
        </p:nvSpPr>
        <p:spPr>
          <a:xfrm>
            <a:off x="5029200" y="2520696"/>
            <a:ext cx="2599944" cy="1767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06"/>
              </a:lnSpc>
            </a:pPr>
            <a:r>
              <a:rPr lang="zh-TW" sz="1000">
                <a:latin typeface="MingLiU"/>
                <a:ea typeface="MingLiU"/>
              </a:rPr>
              <a:t>外交離美司委托新华网搭建中国-拉共体网 络秘书处门户网站，供中方与拉美国家工作 人员使用，意在加强与拉美国家人员的交流, 内容涵盖新闻活动发布、在线交流、在线会 议等几十项，门户网站需提供中、英、西三 种语言，秉承统一用户、统一登录原则，并 考虑跨地域间网络环境的差异，需要在短时 间内完成各项功能和环境的调试与验证。</a:t>
            </a:r>
          </a:p>
        </p:txBody>
      </p:sp>
      <p:sp>
        <p:nvSpPr>
          <p:cNvPr id="7" name=""/>
          <p:cNvSpPr/>
          <p:nvPr/>
        </p:nvSpPr>
        <p:spPr>
          <a:xfrm>
            <a:off x="9262872" y="1886712"/>
            <a:ext cx="947928" cy="262128"/>
          </a:xfrm>
          <a:prstGeom prst="rect">
            <a:avLst/>
          </a:prstGeom>
          <a:solidFill>
            <a:srgbClr val="0C2834"/>
          </a:solidFill>
        </p:spPr>
        <p:txBody>
          <a:bodyPr lIns="0" tIns="0" rIns="0" bIns="0" wrap="none">
            <a:noAutofit/>
          </a:bodyPr>
          <a:p>
            <a:pPr algn="ctr" indent="0">
              <a:spcBef>
                <a:spcPts val="770"/>
              </a:spcBef>
            </a:pPr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建设目标</a:t>
            </a:r>
          </a:p>
        </p:txBody>
      </p:sp>
      <p:sp>
        <p:nvSpPr>
          <p:cNvPr id="8" name=""/>
          <p:cNvSpPr/>
          <p:nvPr/>
        </p:nvSpPr>
        <p:spPr>
          <a:xfrm>
            <a:off x="8455152" y="2520696"/>
            <a:ext cx="2575560" cy="2767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795"/>
              </a:lnSpc>
              <a:spcAft>
                <a:spcPts val="1540"/>
              </a:spcAft>
            </a:pPr>
            <a:r>
              <a:rPr lang="zh-TW" sz="1000">
                <a:latin typeface="MingLiU"/>
                <a:ea typeface="MingLiU"/>
              </a:rPr>
              <a:t>搭建多语言门户网站，涵盖中、英、西三种 语言，可在网站直接进行切换；网站包含信 息公告、会议日程、新闻展示、项目展示、 活动展示和成员列表</a:t>
            </a:r>
            <a:r>
              <a:rPr lang="zh-TW" sz="550">
                <a:latin typeface="Arial"/>
                <a:ea typeface="Arial"/>
              </a:rPr>
              <a:t>6</a:t>
            </a:r>
            <a:r>
              <a:rPr lang="zh-TW" sz="1000">
                <a:latin typeface="MingLiU"/>
                <a:ea typeface="MingLiU"/>
              </a:rPr>
              <a:t>个栏目，栏目中信息可 直接通过网站后台进行发布，发布后可直接 显示在首页和具体栏目页。</a:t>
            </a:r>
          </a:p>
          <a:p>
            <a:pPr indent="0">
              <a:lnSpc>
                <a:spcPts val="1776"/>
              </a:lnSpc>
              <a:spcAft>
                <a:spcPts val="1540"/>
              </a:spcAft>
            </a:pPr>
            <a:r>
              <a:rPr lang="zh-TW" sz="1000">
                <a:latin typeface="MingLiU"/>
                <a:ea typeface="MingLiU"/>
              </a:rPr>
              <a:t>提供门户网站可使用的即时通讯软件和在线 姗飙系统；</a:t>
            </a:r>
          </a:p>
          <a:p>
            <a:pPr indent="0">
              <a:lnSpc>
                <a:spcPts val="1776"/>
              </a:lnSpc>
            </a:pPr>
            <a:r>
              <a:rPr lang="zh-TW" sz="1000">
                <a:latin typeface="MingLiU"/>
                <a:ea typeface="MingLiU"/>
              </a:rPr>
              <a:t>各系统间需要进行相互单点登录，人员统一 在即时通讯进彳進护。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734312" y="2356104"/>
            <a:ext cx="667512" cy="62179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926592" y="3197352"/>
            <a:ext cx="2130552" cy="40538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4312920" y="2462784"/>
            <a:ext cx="630936" cy="62484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3563112" y="3194304"/>
            <a:ext cx="2127504" cy="40233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6230112" y="2499360"/>
            <a:ext cx="2130552" cy="110642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8845296" y="3194304"/>
            <a:ext cx="2130552" cy="390144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1548384" y="448056"/>
            <a:ext cx="2447544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外交部拉美司</a:t>
            </a:r>
          </a:p>
        </p:txBody>
      </p:sp>
      <p:sp>
        <p:nvSpPr>
          <p:cNvPr id="9" name=""/>
          <p:cNvSpPr/>
          <p:nvPr/>
        </p:nvSpPr>
        <p:spPr>
          <a:xfrm>
            <a:off x="947928" y="3822192"/>
            <a:ext cx="2051304" cy="1057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140"/>
              </a:spcAft>
            </a:pPr>
            <a:r>
              <a:rPr lang="zh-TW" sz="1800">
                <a:latin typeface="MingLiU"/>
                <a:ea typeface="MingLiU"/>
              </a:rPr>
              <a:t>统一此</a:t>
            </a:r>
          </a:p>
          <a:p>
            <a:pPr algn="just" indent="0">
              <a:lnSpc>
                <a:spcPts val="1440"/>
              </a:lnSpc>
            </a:pPr>
            <a:r>
              <a:rPr lang="zh-TW" b="1" sz="750">
                <a:latin typeface="MingLiU"/>
                <a:ea typeface="MingLiU"/>
              </a:rPr>
              <a:t>打®</a:t>
            </a:r>
            <a:r>
              <a:rPr lang="en-US" sz="950">
                <a:latin typeface="Arial"/>
              </a:rPr>
              <a:t>H</a:t>
            </a:r>
            <a:r>
              <a:rPr lang="zh-TW" b="1" sz="750">
                <a:latin typeface="MingLiU"/>
                <a:ea typeface="MingLiU"/>
              </a:rPr>
              <a:t>个模块麒层，館任意模块时，都会 先进用户信發一在即时通荫台管 理，并自动同步至网站和顺叙，通统一 账号，统</a:t>
            </a:r>
            <a:r>
              <a:rPr lang="en-US" b="1" sz="750">
                <a:latin typeface="MingLiU"/>
              </a:rPr>
              <a:t>一</a:t>
            </a:r>
            <a:r>
              <a:rPr lang="en-US" sz="950">
                <a:latin typeface="Arial"/>
              </a:rPr>
              <a:t>s^</a:t>
            </a:r>
            <a:r>
              <a:rPr lang="zh-TW" b="1" sz="750">
                <a:latin typeface="MingLiU"/>
                <a:ea typeface="MingLiU"/>
              </a:rPr>
              <a:t>的滌。</a:t>
            </a:r>
          </a:p>
        </p:txBody>
      </p:sp>
      <p:sp>
        <p:nvSpPr>
          <p:cNvPr id="10" name=""/>
          <p:cNvSpPr/>
          <p:nvPr/>
        </p:nvSpPr>
        <p:spPr>
          <a:xfrm>
            <a:off x="4187952" y="3822192"/>
            <a:ext cx="935736" cy="259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门户网站</a:t>
            </a:r>
          </a:p>
        </p:txBody>
      </p:sp>
      <p:sp>
        <p:nvSpPr>
          <p:cNvPr id="11" name=""/>
          <p:cNvSpPr/>
          <p:nvPr/>
        </p:nvSpPr>
        <p:spPr>
          <a:xfrm>
            <a:off x="3584448" y="4169664"/>
            <a:ext cx="2048256" cy="685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448"/>
              </a:lnSpc>
            </a:pPr>
            <a:r>
              <a:rPr lang="zh-TW" b="1" sz="750">
                <a:latin typeface="MingLiU"/>
                <a:ea typeface="MingLiU"/>
              </a:rPr>
              <a:t>展示多布信息’做中、英、西三种语 言浏览；管理员司妾在网站后台发布内容，前 端网页</a:t>
            </a:r>
            <a:r>
              <a:rPr lang="zh-CN" b="1" sz="750">
                <a:latin typeface="MingLiU"/>
                <a:ea typeface="MingLiU"/>
              </a:rPr>
              <a:t>自动成 </a:t>
            </a:r>
            <a:r>
              <a:rPr lang="zh-TW" b="1" sz="750">
                <a:latin typeface="MingLiU"/>
                <a:ea typeface="MingLiU"/>
              </a:rPr>
              <a:t>侧边栏配有即时通讯、顺 会议入口，各国人员可随时进行交流。</a:t>
            </a:r>
          </a:p>
        </p:txBody>
      </p:sp>
      <p:sp>
        <p:nvSpPr>
          <p:cNvPr id="12" name=""/>
          <p:cNvSpPr/>
          <p:nvPr/>
        </p:nvSpPr>
        <p:spPr>
          <a:xfrm>
            <a:off x="6217920" y="3822192"/>
            <a:ext cx="2100072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即时通讯</a:t>
            </a:r>
          </a:p>
          <a:p>
            <a:pPr algn="just" indent="0">
              <a:lnSpc>
                <a:spcPts val="1448"/>
              </a:lnSpc>
            </a:pPr>
            <a:r>
              <a:rPr lang="zh-TW" b="1" sz="750">
                <a:latin typeface="MingLiU"/>
                <a:ea typeface="MingLiU"/>
              </a:rPr>
              <a:t>门户网站嵌入即时通讯网页端，实现实时交流、 文件发送、群组创建的功能，即时通讯无需安 装任何插件和软件包，打开门户网站就可使用, </a:t>
            </a:r>
            <a:r>
              <a:rPr lang="zh-CN" b="1" sz="750">
                <a:latin typeface="MingLiU"/>
                <a:ea typeface="MingLiU"/>
              </a:rPr>
              <a:t>方便瞄</a:t>
            </a:r>
          </a:p>
        </p:txBody>
      </p:sp>
      <p:sp>
        <p:nvSpPr>
          <p:cNvPr id="13" name=""/>
          <p:cNvSpPr/>
          <p:nvPr/>
        </p:nvSpPr>
        <p:spPr>
          <a:xfrm>
            <a:off x="8854440" y="3813048"/>
            <a:ext cx="2100072" cy="1216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顾会议</a:t>
            </a:r>
          </a:p>
          <a:p>
            <a:pPr indent="0">
              <a:lnSpc>
                <a:spcPts val="1458"/>
              </a:lnSpc>
            </a:pPr>
            <a:r>
              <a:rPr lang="zh-TW" b="1" sz="750">
                <a:latin typeface="MingLiU"/>
                <a:ea typeface="MingLiU"/>
              </a:rPr>
              <a:t>视频会议采用</a:t>
            </a:r>
            <a:r>
              <a:rPr lang="en-US" sz="950">
                <a:latin typeface="Arial"/>
              </a:rPr>
              <a:t>C/S</a:t>
            </a:r>
            <a:r>
              <a:rPr lang="zh-TW" b="1" sz="750">
                <a:latin typeface="MingLiU"/>
                <a:ea typeface="MingLiU"/>
              </a:rPr>
              <a:t>模式，使用引导程序引导用户 进険賤作，在网站可进创建，査 看会议室列表，棘会议集成电子白板、文件 共享等常用功能，考虑多元化需求，客户端采 用全英文环境，用户更容易上手。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567057" y="2087143"/>
            <a:ext cx="4368044" cy="2382879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11061180" y="4643384"/>
            <a:ext cx="319530" cy="63226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7947461" y="2246908"/>
            <a:ext cx="346724" cy="1067367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50060" y="452101"/>
            <a:ext cx="2444066" cy="4317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外交部拉美司</a:t>
            </a:r>
          </a:p>
        </p:txBody>
      </p:sp>
      <p:sp>
        <p:nvSpPr>
          <p:cNvPr id="6" name=""/>
          <p:cNvSpPr/>
          <p:nvPr/>
        </p:nvSpPr>
        <p:spPr>
          <a:xfrm>
            <a:off x="2314893" y="1356303"/>
            <a:ext cx="2311495" cy="29573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100">
                <a:solidFill>
                  <a:srgbClr val="6E3F3A"/>
                </a:solidFill>
                <a:latin typeface="MingLiU"/>
              </a:rPr>
              <a:t>◎ </a:t>
            </a:r>
            <a:r>
              <a:rPr lang="zh-TW" sz="1100">
                <a:solidFill>
                  <a:srgbClr val="1C2934"/>
                </a:solidFill>
                <a:latin typeface="MingLiU"/>
                <a:ea typeface="MingLiU"/>
              </a:rPr>
              <a:t>中国-拉共体论坛网纟各秘</a:t>
            </a:r>
            <a:r>
              <a:rPr lang="en-US" sz="1400">
                <a:solidFill>
                  <a:srgbClr val="1C2934"/>
                </a:solidFill>
                <a:latin typeface="Arial"/>
              </a:rPr>
              <a:t>B</a:t>
            </a:r>
            <a:r>
              <a:rPr lang="zh-TW" sz="1100">
                <a:solidFill>
                  <a:srgbClr val="1C2934"/>
                </a:solidFill>
                <a:latin typeface="MingLiU"/>
                <a:ea typeface="MingLiU"/>
              </a:rPr>
              <a:t>处</a:t>
            </a:r>
          </a:p>
        </p:txBody>
      </p:sp>
      <p:sp>
        <p:nvSpPr>
          <p:cNvPr id="7" name=""/>
          <p:cNvSpPr/>
          <p:nvPr/>
        </p:nvSpPr>
        <p:spPr>
          <a:xfrm>
            <a:off x="6353210" y="1454881"/>
            <a:ext cx="122373" cy="12577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900">
                <a:latin typeface="Arial"/>
              </a:rPr>
              <a:t>Q</a:t>
            </a:r>
          </a:p>
        </p:txBody>
      </p:sp>
      <p:sp>
        <p:nvSpPr>
          <p:cNvPr id="8" name=""/>
          <p:cNvSpPr/>
          <p:nvPr/>
        </p:nvSpPr>
        <p:spPr>
          <a:xfrm>
            <a:off x="6584359" y="1427687"/>
            <a:ext cx="992583" cy="183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66700">
              <a:lnSpc>
                <a:spcPts val="669"/>
              </a:lnSpc>
            </a:pPr>
            <a:r>
              <a:rPr lang="zh-TW" sz="450">
                <a:solidFill>
                  <a:srgbClr val="4B687B"/>
                </a:solidFill>
                <a:latin typeface="MingLiU"/>
                <a:ea typeface="MingLiU"/>
              </a:rPr>
              <a:t>中文 </a:t>
            </a:r>
            <a:r>
              <a:rPr lang="en-US" b="1" sz="550">
                <a:solidFill>
                  <a:srgbClr val="819CAD"/>
                </a:solidFill>
                <a:latin typeface="Arial"/>
              </a:rPr>
              <a:t>I </a:t>
            </a:r>
            <a:r>
              <a:rPr lang="en-US" b="1" sz="550">
                <a:solidFill>
                  <a:srgbClr val="4B687B"/>
                </a:solidFill>
                <a:latin typeface="Arial"/>
              </a:rPr>
              <a:t>English </a:t>
            </a:r>
            <a:r>
              <a:rPr lang="zh-TW" b="1" sz="550">
                <a:solidFill>
                  <a:srgbClr val="4B687B"/>
                </a:solidFill>
                <a:latin typeface="Arial"/>
                <a:ea typeface="Arial"/>
              </a:rPr>
              <a:t>| </a:t>
            </a:r>
            <a:r>
              <a:rPr lang="en-US" b="1" sz="550">
                <a:solidFill>
                  <a:srgbClr val="4B687B"/>
                </a:solidFill>
                <a:latin typeface="Arial"/>
              </a:rPr>
              <a:t>Espafiol </a:t>
            </a:r>
            <a:r>
              <a:rPr lang="en-US" cap="small" sz="850">
                <a:solidFill>
                  <a:srgbClr val="06325D"/>
                </a:solidFill>
                <a:latin typeface="Arial"/>
              </a:rPr>
              <a:t>kss</a:t>
            </a:r>
            <a:r>
              <a:rPr lang="en-US" sz="450">
                <a:solidFill>
                  <a:srgbClr val="06325D"/>
                </a:solidFill>
                <a:latin typeface="MingLiU"/>
              </a:rPr>
              <a:t> </a:t>
            </a:r>
            <a:r>
              <a:rPr lang="en-US" sz="450">
                <a:latin typeface="MingLiU"/>
              </a:rPr>
              <a:t>®</a:t>
            </a:r>
            <a:r>
              <a:rPr lang="zh-TW" sz="450">
                <a:solidFill>
                  <a:srgbClr val="4B687B"/>
                </a:solidFill>
                <a:latin typeface="MingLiU"/>
                <a:ea typeface="MingLiU"/>
              </a:rPr>
              <a:t>由隴</a:t>
            </a:r>
          </a:p>
        </p:txBody>
      </p:sp>
      <p:sp>
        <p:nvSpPr>
          <p:cNvPr id="9" name=""/>
          <p:cNvSpPr/>
          <p:nvPr/>
        </p:nvSpPr>
        <p:spPr>
          <a:xfrm>
            <a:off x="5975892" y="3440047"/>
            <a:ext cx="1889987" cy="1733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100">
                <a:solidFill>
                  <a:srgbClr val="1C2934"/>
                </a:solidFill>
                <a:latin typeface="MingLiU"/>
                <a:ea typeface="MingLiU"/>
              </a:rPr>
              <a:t>中国-拉共体论坛网纟各秘</a:t>
            </a:r>
            <a:r>
              <a:rPr lang="en-US" sz="1400">
                <a:solidFill>
                  <a:srgbClr val="1C2934"/>
                </a:solidFill>
                <a:latin typeface="Arial"/>
              </a:rPr>
              <a:t>15</a:t>
            </a:r>
            <a:r>
              <a:rPr lang="zh-TW" sz="1100">
                <a:solidFill>
                  <a:srgbClr val="1C2934"/>
                </a:solidFill>
                <a:latin typeface="MingLiU"/>
                <a:ea typeface="MingLiU"/>
              </a:rPr>
              <a:t>处</a:t>
            </a:r>
          </a:p>
        </p:txBody>
      </p:sp>
      <p:sp>
        <p:nvSpPr>
          <p:cNvPr id="10" name=""/>
          <p:cNvSpPr/>
          <p:nvPr/>
        </p:nvSpPr>
        <p:spPr>
          <a:xfrm>
            <a:off x="7413778" y="4483619"/>
            <a:ext cx="370519" cy="1155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u="sng" sz="600">
                <a:latin typeface="MingLiU"/>
                <a:ea typeface="MingLiU"/>
              </a:rPr>
              <a:t>会员登录</a:t>
            </a:r>
          </a:p>
        </p:txBody>
      </p:sp>
      <p:sp>
        <p:nvSpPr>
          <p:cNvPr id="11" name=""/>
          <p:cNvSpPr/>
          <p:nvPr/>
        </p:nvSpPr>
        <p:spPr>
          <a:xfrm>
            <a:off x="7437573" y="4847339"/>
            <a:ext cx="333127" cy="112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zh-TW" sz="500">
                <a:latin typeface="MingLiU"/>
                <a:ea typeface="MingLiU"/>
              </a:rPr>
              <a:t>±用户名</a:t>
            </a:r>
          </a:p>
        </p:txBody>
      </p:sp>
      <p:sp>
        <p:nvSpPr>
          <p:cNvPr id="12" name=""/>
          <p:cNvSpPr/>
          <p:nvPr/>
        </p:nvSpPr>
        <p:spPr>
          <a:xfrm>
            <a:off x="7437573" y="5051295"/>
            <a:ext cx="278739" cy="1155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just" indent="0"/>
            <a:r>
              <a:rPr lang="en-US" sz="900">
                <a:latin typeface="Arial"/>
              </a:rPr>
              <a:t>A</a:t>
            </a:r>
            <a:r>
              <a:rPr lang="zh-TW" sz="500">
                <a:latin typeface="MingLiU"/>
                <a:ea typeface="MingLiU"/>
              </a:rPr>
              <a:t>潮</a:t>
            </a:r>
          </a:p>
        </p:txBody>
      </p:sp>
      <p:sp>
        <p:nvSpPr>
          <p:cNvPr id="13" name=""/>
          <p:cNvSpPr/>
          <p:nvPr/>
        </p:nvSpPr>
        <p:spPr>
          <a:xfrm>
            <a:off x="7406979" y="5224657"/>
            <a:ext cx="343325" cy="917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en-US" sz="1200">
                <a:latin typeface="Times New Roman"/>
              </a:rPr>
              <a:t>□ T</a:t>
            </a:r>
            <a:r>
              <a:rPr lang="en-US" sz="1200">
                <a:latin typeface="SimSun"/>
              </a:rPr>
              <a:t>；</a:t>
            </a:r>
            <a:r>
              <a:rPr lang="zh-TW" sz="500">
                <a:latin typeface="MingLiU"/>
                <a:ea typeface="MingLiU"/>
              </a:rPr>
              <a:t>欠自?</a:t>
            </a:r>
          </a:p>
        </p:txBody>
      </p:sp>
      <p:sp>
        <p:nvSpPr>
          <p:cNvPr id="14" name=""/>
          <p:cNvSpPr/>
          <p:nvPr/>
        </p:nvSpPr>
        <p:spPr>
          <a:xfrm>
            <a:off x="2542643" y="1859393"/>
            <a:ext cx="210754" cy="118974"/>
          </a:xfrm>
          <a:prstGeom prst="rect">
            <a:avLst/>
          </a:prstGeom>
          <a:solidFill>
            <a:srgbClr val="04346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首页</a:t>
            </a:r>
          </a:p>
        </p:txBody>
      </p:sp>
      <p:sp>
        <p:nvSpPr>
          <p:cNvPr id="15" name=""/>
          <p:cNvSpPr/>
          <p:nvPr/>
        </p:nvSpPr>
        <p:spPr>
          <a:xfrm>
            <a:off x="3205498" y="1859393"/>
            <a:ext cx="384116" cy="122373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信息公告</a:t>
            </a:r>
          </a:p>
        </p:txBody>
      </p:sp>
      <p:sp>
        <p:nvSpPr>
          <p:cNvPr id="16" name=""/>
          <p:cNvSpPr/>
          <p:nvPr/>
        </p:nvSpPr>
        <p:spPr>
          <a:xfrm>
            <a:off x="3956734" y="1859393"/>
            <a:ext cx="384116" cy="118974"/>
          </a:xfrm>
          <a:prstGeom prst="rect">
            <a:avLst/>
          </a:prstGeom>
          <a:solidFill>
            <a:srgbClr val="05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会议日程</a:t>
            </a:r>
          </a:p>
        </p:txBody>
      </p:sp>
      <p:sp>
        <p:nvSpPr>
          <p:cNvPr id="17" name=""/>
          <p:cNvSpPr/>
          <p:nvPr/>
        </p:nvSpPr>
        <p:spPr>
          <a:xfrm>
            <a:off x="4707970" y="1859393"/>
            <a:ext cx="384116" cy="118974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新闻展示</a:t>
            </a:r>
          </a:p>
        </p:txBody>
      </p:sp>
      <p:sp>
        <p:nvSpPr>
          <p:cNvPr id="18" name=""/>
          <p:cNvSpPr/>
          <p:nvPr/>
        </p:nvSpPr>
        <p:spPr>
          <a:xfrm>
            <a:off x="6207042" y="1859393"/>
            <a:ext cx="387515" cy="122373"/>
          </a:xfrm>
          <a:prstGeom prst="rect">
            <a:avLst/>
          </a:prstGeom>
          <a:solidFill>
            <a:srgbClr val="05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敏展示</a:t>
            </a:r>
          </a:p>
        </p:txBody>
      </p:sp>
      <p:sp>
        <p:nvSpPr>
          <p:cNvPr id="19" name=""/>
          <p:cNvSpPr/>
          <p:nvPr/>
        </p:nvSpPr>
        <p:spPr>
          <a:xfrm>
            <a:off x="6958278" y="1859393"/>
            <a:ext cx="387515" cy="122373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成员列表</a:t>
            </a:r>
          </a:p>
        </p:txBody>
      </p:sp>
      <p:sp>
        <p:nvSpPr>
          <p:cNvPr id="20" name=""/>
          <p:cNvSpPr/>
          <p:nvPr/>
        </p:nvSpPr>
        <p:spPr>
          <a:xfrm>
            <a:off x="5455806" y="1862792"/>
            <a:ext cx="387515" cy="115575"/>
          </a:xfrm>
          <a:prstGeom prst="rect">
            <a:avLst/>
          </a:prstGeom>
          <a:solidFill>
            <a:srgbClr val="053465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FFFFFF"/>
                </a:solidFill>
                <a:latin typeface="MingLiU"/>
                <a:ea typeface="MingLiU"/>
              </a:rPr>
              <a:t>项目展示</a:t>
            </a:r>
          </a:p>
        </p:txBody>
      </p:sp>
      <p:sp>
        <p:nvSpPr>
          <p:cNvPr id="21" name=""/>
          <p:cNvSpPr/>
          <p:nvPr/>
        </p:nvSpPr>
        <p:spPr>
          <a:xfrm>
            <a:off x="7022863" y="2301296"/>
            <a:ext cx="186960" cy="115575"/>
          </a:xfrm>
          <a:prstGeom prst="rect">
            <a:avLst/>
          </a:prstGeom>
          <a:solidFill>
            <a:srgbClr val="045498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50">
                <a:solidFill>
                  <a:srgbClr val="FFFFFF"/>
                </a:solidFill>
                <a:latin typeface="MingLiU"/>
                <a:ea typeface="MingLiU"/>
              </a:rPr>
              <a:t>更多</a:t>
            </a:r>
          </a:p>
        </p:txBody>
      </p:sp>
      <p:sp>
        <p:nvSpPr>
          <p:cNvPr id="22" name=""/>
          <p:cNvSpPr/>
          <p:nvPr/>
        </p:nvSpPr>
        <p:spPr>
          <a:xfrm>
            <a:off x="5860318" y="3858156"/>
            <a:ext cx="203955" cy="115574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首页</a:t>
            </a:r>
          </a:p>
        </p:txBody>
      </p:sp>
      <p:sp>
        <p:nvSpPr>
          <p:cNvPr id="23" name=""/>
          <p:cNvSpPr/>
          <p:nvPr/>
        </p:nvSpPr>
        <p:spPr>
          <a:xfrm>
            <a:off x="6499378" y="3858156"/>
            <a:ext cx="370519" cy="115574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信息公告</a:t>
            </a:r>
          </a:p>
        </p:txBody>
      </p:sp>
      <p:sp>
        <p:nvSpPr>
          <p:cNvPr id="24" name=""/>
          <p:cNvSpPr/>
          <p:nvPr/>
        </p:nvSpPr>
        <p:spPr>
          <a:xfrm>
            <a:off x="7220020" y="3858156"/>
            <a:ext cx="373919" cy="115574"/>
          </a:xfrm>
          <a:prstGeom prst="rect">
            <a:avLst/>
          </a:prstGeom>
          <a:solidFill>
            <a:srgbClr val="043567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会议日程</a:t>
            </a:r>
          </a:p>
        </p:txBody>
      </p:sp>
      <p:sp>
        <p:nvSpPr>
          <p:cNvPr id="25" name=""/>
          <p:cNvSpPr/>
          <p:nvPr/>
        </p:nvSpPr>
        <p:spPr>
          <a:xfrm>
            <a:off x="7944062" y="3858156"/>
            <a:ext cx="370519" cy="112175"/>
          </a:xfrm>
          <a:prstGeom prst="rect">
            <a:avLst/>
          </a:prstGeom>
          <a:solidFill>
            <a:srgbClr val="043566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新闻展示</a:t>
            </a:r>
          </a:p>
        </p:txBody>
      </p:sp>
      <p:sp>
        <p:nvSpPr>
          <p:cNvPr id="26" name=""/>
          <p:cNvSpPr/>
          <p:nvPr/>
        </p:nvSpPr>
        <p:spPr>
          <a:xfrm>
            <a:off x="9521317" y="3858156"/>
            <a:ext cx="237948" cy="115574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展示</a:t>
            </a:r>
          </a:p>
        </p:txBody>
      </p:sp>
      <p:sp>
        <p:nvSpPr>
          <p:cNvPr id="27" name=""/>
          <p:cNvSpPr/>
          <p:nvPr/>
        </p:nvSpPr>
        <p:spPr>
          <a:xfrm>
            <a:off x="10109388" y="3858156"/>
            <a:ext cx="373919" cy="115574"/>
          </a:xfrm>
          <a:prstGeom prst="rect">
            <a:avLst/>
          </a:prstGeom>
          <a:solidFill>
            <a:srgbClr val="043566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成员列表</a:t>
            </a:r>
          </a:p>
        </p:txBody>
      </p:sp>
      <p:sp>
        <p:nvSpPr>
          <p:cNvPr id="28" name=""/>
          <p:cNvSpPr/>
          <p:nvPr/>
        </p:nvSpPr>
        <p:spPr>
          <a:xfrm>
            <a:off x="8664704" y="3861555"/>
            <a:ext cx="373919" cy="112175"/>
          </a:xfrm>
          <a:prstGeom prst="rect">
            <a:avLst/>
          </a:prstGeom>
          <a:solidFill>
            <a:srgbClr val="043466"/>
          </a:solidFill>
        </p:spPr>
        <p:txBody>
          <a:bodyPr lIns="0" tIns="0" rIns="0" bIns="0" wrap="none">
            <a:noAutofit/>
          </a:bodyPr>
          <a:p>
            <a:pPr algn="r" indent="0"/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项目展示</a:t>
            </a:r>
          </a:p>
        </p:txBody>
      </p:sp>
      <p:sp>
        <p:nvSpPr>
          <p:cNvPr id="29" name=""/>
          <p:cNvSpPr/>
          <p:nvPr/>
        </p:nvSpPr>
        <p:spPr>
          <a:xfrm>
            <a:off x="5499997" y="2600431"/>
            <a:ext cx="1648639" cy="407911"/>
          </a:xfrm>
          <a:prstGeom prst="rect">
            <a:avLst/>
          </a:prstGeom>
          <a:solidFill>
            <a:srgbClr val="034688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en-US" sz="600">
                <a:solidFill>
                  <a:srgbClr val="8ACCEF"/>
                </a:solidFill>
                <a:latin typeface="MingLiU"/>
              </a:rPr>
              <a:t>•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谱写中国特色大国外交新篇章</a:t>
            </a:r>
            <a:r>
              <a:rPr lang="zh-TW" sz="600">
                <a:solidFill>
                  <a:srgbClr val="819CAD"/>
                </a:solidFill>
                <a:latin typeface="MingLiU"/>
                <a:ea typeface="MingLiU"/>
              </a:rPr>
              <a:t>——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习主席</a:t>
            </a:r>
            <a:r>
              <a:rPr lang="zh-TW" b="1" sz="550">
                <a:solidFill>
                  <a:srgbClr val="B7E5F5"/>
                </a:solidFill>
                <a:latin typeface="Arial"/>
                <a:ea typeface="Arial"/>
              </a:rPr>
              <a:t>201</a:t>
            </a:r>
            <a:r>
              <a:rPr lang="en-US" b="1" sz="550">
                <a:solidFill>
                  <a:srgbClr val="B7E5F5"/>
                </a:solidFill>
                <a:latin typeface="Arial"/>
              </a:rPr>
              <a:t>8...</a:t>
            </a:r>
          </a:p>
          <a:p>
            <a:pPr indent="0">
              <a:spcAft>
                <a:spcPts val="350"/>
              </a:spcAft>
            </a:pPr>
            <a:r>
              <a:rPr lang="zh-TW" baseline="30000" sz="600">
                <a:solidFill>
                  <a:srgbClr val="B7E5F5"/>
                </a:solidFill>
                <a:latin typeface="MingLiU"/>
                <a:ea typeface="MingLiU"/>
              </a:rPr>
              <a:t>1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习近平就古巴革命胜利</a:t>
            </a:r>
            <a:r>
              <a:rPr lang="zh-TW" b="1" sz="550">
                <a:solidFill>
                  <a:srgbClr val="B7E5F5"/>
                </a:solidFill>
                <a:latin typeface="Arial"/>
                <a:ea typeface="Arial"/>
              </a:rPr>
              <a:t>60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周年向古巴领导人致贺电</a:t>
            </a:r>
          </a:p>
          <a:p>
            <a:pPr indent="0"/>
            <a:r>
              <a:rPr lang="en-US" sz="600">
                <a:solidFill>
                  <a:srgbClr val="8ACCEF"/>
                </a:solidFill>
                <a:latin typeface="MingLiU"/>
              </a:rPr>
              <a:t>'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习近平主席就巴西米纳斯吉拉斯州矿坝决堤事故…</a:t>
            </a:r>
          </a:p>
        </p:txBody>
      </p:sp>
      <p:sp>
        <p:nvSpPr>
          <p:cNvPr id="30" name=""/>
          <p:cNvSpPr/>
          <p:nvPr/>
        </p:nvSpPr>
        <p:spPr>
          <a:xfrm>
            <a:off x="5499997" y="3055931"/>
            <a:ext cx="1594251" cy="254944"/>
          </a:xfrm>
          <a:prstGeom prst="rect">
            <a:avLst/>
          </a:prstGeom>
          <a:solidFill>
            <a:srgbClr val="033B76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zh-TW" baseline="30000" sz="600">
                <a:solidFill>
                  <a:srgbClr val="B7E5F5"/>
                </a:solidFill>
                <a:latin typeface="MingLiU"/>
                <a:ea typeface="MingLiU"/>
              </a:rPr>
              <a:t>1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习近平接受阿礎”解放者圣马丁大项链级勋章”</a:t>
            </a:r>
          </a:p>
          <a:p>
            <a:pPr indent="0"/>
            <a:r>
              <a:rPr lang="zh-TW" baseline="30000" sz="600">
                <a:solidFill>
                  <a:srgbClr val="B7E5F5"/>
                </a:solidFill>
                <a:latin typeface="MingLiU"/>
                <a:ea typeface="MingLiU"/>
              </a:rPr>
              <a:t>1</a:t>
            </a:r>
            <a:r>
              <a:rPr lang="zh-CN" sz="600">
                <a:solidFill>
                  <a:srgbClr val="B7E5F5"/>
                </a:solidFill>
                <a:latin typeface="MingLiU"/>
                <a:ea typeface="MingLiU"/>
              </a:rPr>
              <a:t>中晒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体论剛幕夕隣：中拉密切互利&amp;乍关系</a:t>
            </a:r>
          </a:p>
        </p:txBody>
      </p:sp>
      <p:sp>
        <p:nvSpPr>
          <p:cNvPr id="31" name=""/>
          <p:cNvSpPr/>
          <p:nvPr/>
        </p:nvSpPr>
        <p:spPr>
          <a:xfrm>
            <a:off x="5499997" y="2301296"/>
            <a:ext cx="574474" cy="101978"/>
          </a:xfrm>
          <a:prstGeom prst="rect">
            <a:avLst/>
          </a:prstGeom>
          <a:solidFill>
            <a:srgbClr val="053C7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u="sng" sz="700">
                <a:solidFill>
                  <a:srgbClr val="FFFFFF"/>
                </a:solidFill>
                <a:latin typeface="MingLiU"/>
                <a:ea typeface="MingLiU"/>
              </a:rPr>
              <a:t>新《!动态</a:t>
            </a:r>
          </a:p>
        </p:txBody>
      </p:sp>
      <p:sp>
        <p:nvSpPr>
          <p:cNvPr id="32" name=""/>
          <p:cNvSpPr/>
          <p:nvPr/>
        </p:nvSpPr>
        <p:spPr>
          <a:xfrm>
            <a:off x="5499997" y="2416871"/>
            <a:ext cx="574474" cy="3399"/>
          </a:xfrm>
          <a:prstGeom prst="rect">
            <a:avLst/>
          </a:prstGeom>
          <a:solidFill>
            <a:srgbClr val="053C79"/>
          </a:solidFill>
        </p:spPr>
        <p:txBody>
          <a:bodyPr lIns="0" tIns="0" rIns="0" bIns="0" wrap="none">
            <a:noAutofit/>
          </a:bodyPr>
          <a:p>
            <a:pPr indent="-5511800">
              <a:lnSpc>
                <a:spcPct val="75000"/>
              </a:lnSpc>
            </a:pPr>
            <a:r>
              <a:rPr lang="zh-TW" u="sng" sz="550">
                <a:solidFill>
                  <a:srgbClr val="FFFFFF"/>
                </a:solidFill>
                <a:latin typeface="Arial"/>
                <a:ea typeface="Arial"/>
              </a:rPr>
              <a:t>________</a:t>
            </a:r>
          </a:p>
        </p:txBody>
      </p:sp>
      <p:sp>
        <p:nvSpPr>
          <p:cNvPr id="33" name=""/>
          <p:cNvSpPr/>
          <p:nvPr/>
        </p:nvSpPr>
        <p:spPr>
          <a:xfrm>
            <a:off x="5499997" y="2461061"/>
            <a:ext cx="574474" cy="88381"/>
          </a:xfrm>
          <a:prstGeom prst="rect">
            <a:avLst/>
          </a:prstGeom>
          <a:solidFill>
            <a:srgbClr val="053C7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baseline="30000" sz="600">
                <a:solidFill>
                  <a:srgbClr val="8ACCEF"/>
                </a:solidFill>
                <a:latin typeface="MingLiU"/>
                <a:ea typeface="MingLiU"/>
              </a:rPr>
              <a:t>1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万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水千山只等闲</a:t>
            </a:r>
          </a:p>
        </p:txBody>
      </p:sp>
      <p:sp>
        <p:nvSpPr>
          <p:cNvPr id="34" name=""/>
          <p:cNvSpPr/>
          <p:nvPr/>
        </p:nvSpPr>
        <p:spPr>
          <a:xfrm>
            <a:off x="9524716" y="3436648"/>
            <a:ext cx="1182941" cy="183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450">
                <a:latin typeface="Arial"/>
              </a:rPr>
              <a:t>7V            </a:t>
            </a:r>
            <a:r>
              <a:rPr lang="zh-TW" sz="450">
                <a:latin typeface="MingLiU"/>
                <a:ea typeface="MingLiU"/>
              </a:rPr>
              <a:t>中文 </a:t>
            </a:r>
            <a:r>
              <a:rPr lang="en-US" sz="450">
                <a:latin typeface="Arial"/>
              </a:rPr>
              <a:t>I </a:t>
            </a:r>
            <a:r>
              <a:rPr lang="en-US" sz="450">
                <a:solidFill>
                  <a:srgbClr val="4B687B"/>
                </a:solidFill>
                <a:latin typeface="Arial"/>
              </a:rPr>
              <a:t>English I Espanol</a:t>
            </a:r>
          </a:p>
          <a:p>
            <a:pPr indent="228600"/>
            <a:r>
              <a:rPr lang="zh-TW" sz="400">
                <a:solidFill>
                  <a:srgbClr val="06325D"/>
                </a:solidFill>
                <a:latin typeface="MingLiU"/>
                <a:ea typeface="MingLiU"/>
              </a:rPr>
              <a:t>也因</a:t>
            </a:r>
            <a:r>
              <a:rPr lang="zh-TW" sz="400">
                <a:latin typeface="MingLiU"/>
                <a:ea typeface="MingLiU"/>
              </a:rPr>
              <a:t>云</a:t>
            </a:r>
            <a:r>
              <a:rPr lang="zh-TW" sz="500">
                <a:solidFill>
                  <a:srgbClr val="33455B"/>
                </a:solidFill>
                <a:latin typeface="MingLiU"/>
                <a:ea typeface="MingLiU"/>
              </a:rPr>
              <a:t>邮箱</a:t>
            </a:r>
          </a:p>
        </p:txBody>
      </p:sp>
      <p:sp>
        <p:nvSpPr>
          <p:cNvPr id="36" name=""/>
          <p:cNvSpPr/>
          <p:nvPr/>
        </p:nvSpPr>
        <p:spPr>
          <a:xfrm>
            <a:off x="2308095" y="3902346"/>
            <a:ext cx="1560258" cy="71384"/>
          </a:xfrm>
          <a:prstGeom prst="rect">
            <a:avLst/>
          </a:prstGeom>
          <a:solidFill>
            <a:srgbClr val="1B1919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500">
                <a:solidFill>
                  <a:srgbClr val="FFFFFF"/>
                </a:solidFill>
                <a:latin typeface="MingLiU"/>
                <a:ea typeface="MingLiU"/>
              </a:rPr>
              <a:t>国习近平接受阿礎"解放者圣马丁大项链级勋貨</a:t>
            </a:r>
          </a:p>
        </p:txBody>
      </p:sp>
      <p:sp>
        <p:nvSpPr>
          <p:cNvPr id="37" name=""/>
          <p:cNvSpPr/>
          <p:nvPr/>
        </p:nvSpPr>
        <p:spPr>
          <a:xfrm>
            <a:off x="8063036" y="5435411"/>
            <a:ext cx="173362" cy="91780"/>
          </a:xfrm>
          <a:prstGeom prst="rect">
            <a:avLst/>
          </a:prstGeom>
          <a:solidFill>
            <a:srgbClr val="093179"/>
          </a:solidFill>
        </p:spPr>
        <p:txBody>
          <a:bodyPr lIns="0" tIns="0" rIns="0" bIns="0" wrap="none">
            <a:noAutofit/>
          </a:bodyPr>
          <a:p>
            <a:pPr algn="ctr" indent="0">
              <a:spcBef>
                <a:spcPts val="280"/>
              </a:spcBef>
            </a:pPr>
            <a:r>
              <a:rPr lang="zh-TW" sz="500">
                <a:solidFill>
                  <a:srgbClr val="B7E5F5"/>
                </a:solidFill>
                <a:latin typeface="MingLiU"/>
                <a:ea typeface="MingLiU"/>
              </a:rPr>
              <a:t>登录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896464" y="2252816"/>
            <a:ext cx="977081" cy="365022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4844845" y="3222522"/>
            <a:ext cx="2245442" cy="1209368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48580" y="449825"/>
            <a:ext cx="1655507" cy="4387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特变电工</a:t>
            </a:r>
          </a:p>
        </p:txBody>
      </p:sp>
      <p:sp>
        <p:nvSpPr>
          <p:cNvPr id="5" name=""/>
          <p:cNvSpPr/>
          <p:nvPr/>
        </p:nvSpPr>
        <p:spPr>
          <a:xfrm>
            <a:off x="1666567" y="1220429"/>
            <a:ext cx="2573594" cy="420329"/>
          </a:xfrm>
          <a:prstGeom prst="rect">
            <a:avLst/>
          </a:prstGeom>
          <a:solidFill>
            <a:srgbClr val="0CA3DA"/>
          </a:solidFill>
        </p:spPr>
        <p:txBody>
          <a:bodyPr lIns="0" tIns="0" rIns="0" bIns="0">
            <a:noAutofit/>
          </a:bodyPr>
          <a:p>
            <a:pPr algn="ctr" indent="0">
              <a:spcAft>
                <a:spcPts val="840"/>
              </a:spcAft>
            </a:pPr>
            <a:r>
              <a:rPr lang="en-US" sz="950">
                <a:solidFill>
                  <a:srgbClr val="FFFFFF"/>
                </a:solidFill>
                <a:latin typeface="Arial"/>
              </a:rPr>
              <a:t>u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中国移劫</a:t>
            </a:r>
            <a:r>
              <a:rPr lang="en-US" sz="950">
                <a:solidFill>
                  <a:srgbClr val="B7E5F5"/>
                </a:solidFill>
                <a:latin typeface="Arial"/>
              </a:rPr>
              <a:t>4G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零中</a:t>
            </a:r>
            <a:r>
              <a:rPr lang="zh-TW" sz="950">
                <a:solidFill>
                  <a:srgbClr val="B7E5F5"/>
                </a:solidFill>
                <a:latin typeface="Arial"/>
                <a:ea typeface="Arial"/>
              </a:rPr>
              <a:t>15:16 </a:t>
            </a:r>
            <a:r>
              <a:rPr lang="zh-TW" sz="950">
                <a:solidFill>
                  <a:srgbClr val="FFFFFF"/>
                </a:solidFill>
                <a:latin typeface="Arial"/>
                <a:ea typeface="Arial"/>
              </a:rPr>
              <a:t>100%</a:t>
            </a:r>
            <a:r>
              <a:rPr lang="zh-TW" sz="600">
                <a:solidFill>
                  <a:srgbClr val="FFFFFF"/>
                </a:solidFill>
                <a:latin typeface="MingLiU"/>
                <a:ea typeface="MingLiU"/>
              </a:rPr>
              <a:t>画</a:t>
            </a:r>
          </a:p>
          <a:p>
            <a:pPr algn="ctr" indent="0"/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組担棵构</a:t>
            </a:r>
          </a:p>
        </p:txBody>
      </p:sp>
      <p:sp>
        <p:nvSpPr>
          <p:cNvPr id="7" name=""/>
          <p:cNvSpPr/>
          <p:nvPr/>
        </p:nvSpPr>
        <p:spPr>
          <a:xfrm>
            <a:off x="1692377" y="1880419"/>
            <a:ext cx="2411361" cy="110613"/>
          </a:xfrm>
          <a:prstGeom prst="rect">
            <a:avLst/>
          </a:prstGeom>
          <a:solidFill>
            <a:srgbClr val="0CA3DA"/>
          </a:solidFill>
        </p:spPr>
        <p:txBody>
          <a:bodyPr lIns="0" tIns="0" rIns="0" bIns="0" wrap="none">
            <a:noAutofit/>
          </a:bodyPr>
          <a:p>
            <a:pPr indent="114300"/>
            <a:r>
              <a:rPr lang="en-US" sz="1100">
                <a:latin typeface="Arial"/>
              </a:rPr>
              <a:t>Q</a:t>
            </a:r>
            <a:r>
              <a:rPr lang="zh-TW" sz="750">
                <a:latin typeface="MingLiU"/>
                <a:ea typeface="MingLiU"/>
              </a:rPr>
              <a:t>搜索</a:t>
            </a:r>
          </a:p>
        </p:txBody>
      </p:sp>
      <p:sp>
        <p:nvSpPr>
          <p:cNvPr id="8" name=""/>
          <p:cNvSpPr/>
          <p:nvPr/>
        </p:nvSpPr>
        <p:spPr>
          <a:xfrm>
            <a:off x="1692377" y="1991032"/>
            <a:ext cx="2411361" cy="42622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zh-TW" sz="1100">
                <a:solidFill>
                  <a:srgbClr val="0DA3DA"/>
                </a:solidFill>
                <a:latin typeface="Arial"/>
                <a:ea typeface="Arial"/>
              </a:rPr>
              <a:t>11</a:t>
            </a:r>
            <a:r>
              <a:rPr lang="zh-TW" sz="750">
                <a:latin typeface="MingLiU"/>
                <a:ea typeface="MingLiU"/>
              </a:rPr>
              <a:t>工作組</a:t>
            </a:r>
          </a:p>
          <a:p>
            <a:pPr indent="304800">
              <a:spcAft>
                <a:spcPts val="1960"/>
              </a:spcAft>
            </a:pPr>
            <a:r>
              <a:rPr lang="zh-TW" sz="750">
                <a:latin typeface="MingLiU"/>
                <a:ea typeface="MingLiU"/>
              </a:rPr>
              <a:t>應时衬抡組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en-US" sz="750">
                <a:latin typeface="MingLiU"/>
              </a:rPr>
              <a:t> </a:t>
            </a:r>
            <a:r>
              <a:rPr lang="zh-TW" sz="750">
                <a:latin typeface="MingLiU"/>
                <a:ea typeface="MingLiU"/>
              </a:rPr>
              <a:t>公司机关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zh-TW" sz="750">
                <a:latin typeface="MingLiU"/>
                <a:ea typeface="MingLiU"/>
              </a:rPr>
              <a:t>后勤管嫂公司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en-US" sz="750">
                <a:latin typeface="MingLiU"/>
              </a:rPr>
              <a:t> </a:t>
            </a:r>
            <a:r>
              <a:rPr lang="zh-TW" sz="750">
                <a:latin typeface="MingLiU"/>
                <a:ea typeface="MingLiU"/>
              </a:rPr>
              <a:t>工此或化旅港公司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zh-TW" sz="750">
                <a:latin typeface="MingLiU"/>
                <a:ea typeface="MingLiU"/>
              </a:rPr>
              <a:t>特安电工般传围限公司新後变至器厂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en-US" sz="750">
                <a:latin typeface="MingLiU"/>
              </a:rPr>
              <a:t> </a:t>
            </a:r>
            <a:r>
              <a:rPr lang="zh-TW" sz="750">
                <a:latin typeface="MingLiU"/>
                <a:ea typeface="MingLiU"/>
              </a:rPr>
              <a:t>人津市费安电工安至器箱限公司</a:t>
            </a:r>
          </a:p>
          <a:p>
            <a:pPr indent="0">
              <a:spcAft>
                <a:spcPts val="133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zh-TW" sz="750">
                <a:latin typeface="MingLiU"/>
                <a:ea typeface="MingLiU"/>
              </a:rPr>
              <a:t>特变电工新譲钱總厂</a:t>
            </a:r>
          </a:p>
          <a:p>
            <a:pPr indent="0">
              <a:spcAft>
                <a:spcPts val="1960"/>
              </a:spcAft>
            </a:pPr>
            <a:r>
              <a:rPr lang="en-US" sz="800">
                <a:latin typeface="Times New Roman"/>
              </a:rPr>
              <a:t>►</a:t>
            </a:r>
            <a:r>
              <a:rPr lang="en-US" sz="750">
                <a:latin typeface="MingLiU"/>
              </a:rPr>
              <a:t> </a:t>
            </a:r>
            <a:r>
              <a:rPr lang="zh-TW" sz="750">
                <a:latin typeface="MingLiU"/>
                <a:ea typeface="MingLiU"/>
              </a:rPr>
              <a:t>特爰电工殷倚布複公司堆出口公司</a:t>
            </a:r>
          </a:p>
          <a:p>
            <a:pPr indent="0">
              <a:spcAft>
                <a:spcPts val="840"/>
              </a:spcAft>
            </a:pPr>
            <a:r>
              <a:rPr lang="en-US" i="1" sz="1100">
                <a:latin typeface="Arial"/>
              </a:rPr>
              <a:t>w</a:t>
            </a:r>
            <a:r>
              <a:rPr lang="zh-TW" i="1" sz="600">
                <a:latin typeface="MingLiU"/>
                <a:ea typeface="MingLiU"/>
              </a:rPr>
              <a:t>心</a:t>
            </a:r>
            <a:r>
              <a:rPr lang="zh-TW" sz="600">
                <a:latin typeface="MingLiU"/>
                <a:ea typeface="MingLiU"/>
              </a:rPr>
              <a:t>  </a:t>
            </a:r>
            <a:r>
              <a:rPr lang="zh-TW" sz="600">
                <a:solidFill>
                  <a:srgbClr val="8ACCEF"/>
                </a:solidFill>
                <a:latin typeface="MingLiU"/>
                <a:ea typeface="MingLiU"/>
              </a:rPr>
              <a:t>徂机蒂构  </a:t>
            </a:r>
            <a:r>
              <a:rPr lang="zh-TW" sz="600">
                <a:latin typeface="MingLiU"/>
                <a:ea typeface="MingLiU"/>
              </a:rPr>
              <a:t>微门户 聽墨人 彼置</a:t>
            </a:r>
          </a:p>
          <a:p>
            <a:pPr algn="ctr" indent="0"/>
            <a:r>
              <a:rPr lang="zh-TW" sz="1800">
                <a:latin typeface="MingLiU"/>
                <a:ea typeface="MingLiU"/>
              </a:rPr>
              <a:t>组织结构</a:t>
            </a:r>
          </a:p>
        </p:txBody>
      </p:sp>
      <p:sp>
        <p:nvSpPr>
          <p:cNvPr id="9" name=""/>
          <p:cNvSpPr/>
          <p:nvPr/>
        </p:nvSpPr>
        <p:spPr>
          <a:xfrm>
            <a:off x="4726858" y="1201993"/>
            <a:ext cx="2592029" cy="435077"/>
          </a:xfrm>
          <a:prstGeom prst="rect">
            <a:avLst/>
          </a:prstGeom>
          <a:solidFill>
            <a:srgbClr val="0CA3DA"/>
          </a:solidFill>
        </p:spPr>
        <p:txBody>
          <a:bodyPr lIns="0" tIns="0" rIns="0" bIns="0">
            <a:noAutofit/>
          </a:bodyPr>
          <a:p>
            <a:pPr indent="0">
              <a:spcAft>
                <a:spcPts val="840"/>
              </a:spcAft>
            </a:pPr>
            <a:r>
              <a:rPr lang="en-US" sz="950">
                <a:solidFill>
                  <a:srgbClr val="FFFFFF"/>
                </a:solidFill>
                <a:latin typeface="Arial"/>
              </a:rPr>
              <a:t>,.</a:t>
            </a:r>
            <a:r>
              <a:rPr lang="zh-TW" sz="95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中国移劫</a:t>
            </a:r>
            <a:r>
              <a:rPr lang="en-US" sz="950">
                <a:solidFill>
                  <a:srgbClr val="FFFFFF"/>
                </a:solidFill>
                <a:latin typeface="Arial"/>
              </a:rPr>
              <a:t>4G</a:t>
            </a:r>
            <a:r>
              <a:rPr lang="zh-TW" b="1" sz="750">
                <a:solidFill>
                  <a:srgbClr val="FFFFFF"/>
                </a:solidFill>
                <a:latin typeface="MingLiU"/>
                <a:ea typeface="MingLiU"/>
              </a:rPr>
              <a:t>签中3。    </a:t>
            </a:r>
            <a:r>
              <a:rPr lang="zh-TW" i="1" sz="1000">
                <a:solidFill>
                  <a:srgbClr val="FFFFFF"/>
                </a:solidFill>
                <a:latin typeface="Arial"/>
                <a:ea typeface="Arial"/>
              </a:rPr>
              <a:t>0 16:4144%^</a:t>
            </a:r>
          </a:p>
          <a:p>
            <a:pPr indent="139700"/>
            <a:r>
              <a:rPr lang="en-US" b="1" sz="750">
                <a:solidFill>
                  <a:srgbClr val="FFFFFF"/>
                </a:solidFill>
                <a:latin typeface="MingLiU"/>
              </a:rPr>
              <a:t>■       </a:t>
            </a:r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褶慧银行</a:t>
            </a:r>
          </a:p>
        </p:txBody>
      </p:sp>
      <p:sp>
        <p:nvSpPr>
          <p:cNvPr id="10" name=""/>
          <p:cNvSpPr/>
          <p:nvPr/>
        </p:nvSpPr>
        <p:spPr>
          <a:xfrm>
            <a:off x="4756354" y="1924664"/>
            <a:ext cx="405581" cy="1216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个人工作</a:t>
            </a:r>
          </a:p>
        </p:txBody>
      </p:sp>
      <p:sp>
        <p:nvSpPr>
          <p:cNvPr id="11" name=""/>
          <p:cNvSpPr/>
          <p:nvPr/>
        </p:nvSpPr>
        <p:spPr>
          <a:xfrm>
            <a:off x="4903838" y="2636274"/>
            <a:ext cx="958645" cy="1143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待办事宜    新闻管理</a:t>
            </a:r>
          </a:p>
        </p:txBody>
      </p:sp>
      <p:sp>
        <p:nvSpPr>
          <p:cNvPr id="12" name=""/>
          <p:cNvSpPr/>
          <p:nvPr/>
        </p:nvSpPr>
        <p:spPr>
          <a:xfrm>
            <a:off x="4752667" y="3038167"/>
            <a:ext cx="405581" cy="12536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latin typeface="MingLiU"/>
                <a:ea typeface="MingLiU"/>
              </a:rPr>
              <a:t>知识共享</a:t>
            </a:r>
          </a:p>
        </p:txBody>
      </p:sp>
      <p:sp>
        <p:nvSpPr>
          <p:cNvPr id="13" name=""/>
          <p:cNvSpPr/>
          <p:nvPr/>
        </p:nvSpPr>
        <p:spPr>
          <a:xfrm>
            <a:off x="4822722" y="4450325"/>
            <a:ext cx="508819" cy="1917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微信輦知识</a:t>
            </a:r>
          </a:p>
        </p:txBody>
      </p:sp>
      <p:sp>
        <p:nvSpPr>
          <p:cNvPr id="14" name=""/>
          <p:cNvSpPr/>
          <p:nvPr/>
        </p:nvSpPr>
        <p:spPr>
          <a:xfrm>
            <a:off x="4863280" y="5549080"/>
            <a:ext cx="1633384" cy="7226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960"/>
              </a:spcAft>
            </a:pPr>
            <a:r>
              <a:rPr lang="zh-TW" sz="600">
                <a:latin typeface="MingLiU"/>
                <a:ea typeface="MingLiU"/>
              </a:rPr>
              <a:t>提交金点子</a:t>
            </a:r>
          </a:p>
          <a:p>
            <a:pPr marL="637100" indent="0"/>
            <a:r>
              <a:rPr lang="zh-TW" sz="1800">
                <a:latin typeface="MingLiU"/>
                <a:ea typeface="MingLiU"/>
              </a:rPr>
              <a:t>业务整合</a:t>
            </a:r>
          </a:p>
        </p:txBody>
      </p:sp>
      <p:sp>
        <p:nvSpPr>
          <p:cNvPr id="15" name=""/>
          <p:cNvSpPr/>
          <p:nvPr/>
        </p:nvSpPr>
        <p:spPr>
          <a:xfrm>
            <a:off x="7868264" y="1201993"/>
            <a:ext cx="2592029" cy="435077"/>
          </a:xfrm>
          <a:prstGeom prst="rect">
            <a:avLst/>
          </a:prstGeom>
          <a:solidFill>
            <a:srgbClr val="0CA3DA"/>
          </a:solidFill>
        </p:spPr>
        <p:txBody>
          <a:bodyPr lIns="0" tIns="0" rIns="0" bIns="0">
            <a:noAutofit/>
          </a:bodyPr>
          <a:p>
            <a:pPr algn="just" indent="0">
              <a:spcAft>
                <a:spcPts val="840"/>
              </a:spcAft>
            </a:pPr>
            <a:r>
              <a:rPr lang="en-US" sz="950">
                <a:solidFill>
                  <a:srgbClr val="FFFFFF"/>
                </a:solidFill>
                <a:latin typeface="Arial"/>
              </a:rPr>
              <a:t>.,il </a:t>
            </a:r>
            <a:r>
              <a:rPr lang="zh-TW" sz="600">
                <a:solidFill>
                  <a:srgbClr val="B7E5F5"/>
                </a:solidFill>
                <a:latin typeface="MingLiU"/>
                <a:ea typeface="MingLiU"/>
              </a:rPr>
              <a:t>中国移劫</a:t>
            </a:r>
            <a:r>
              <a:rPr lang="zh-TW" i="1" sz="1000">
                <a:solidFill>
                  <a:srgbClr val="FFFFFF"/>
                </a:solidFill>
                <a:latin typeface="Arial"/>
                <a:ea typeface="Arial"/>
              </a:rPr>
              <a:t>0 16:34 42% ^3</a:t>
            </a:r>
          </a:p>
          <a:p>
            <a:pPr indent="152400"/>
            <a:r>
              <a:rPr lang="en-US" b="1" sz="750">
                <a:solidFill>
                  <a:srgbClr val="FFFFFF"/>
                </a:solidFill>
                <a:latin typeface="MingLiU"/>
              </a:rPr>
              <a:t>■       </a:t>
            </a:r>
            <a:r>
              <a:rPr lang="zh-TW" b="1" sz="750">
                <a:solidFill>
                  <a:srgbClr val="B7E5F5"/>
                </a:solidFill>
                <a:latin typeface="MingLiU"/>
                <a:ea typeface="MingLiU"/>
              </a:rPr>
              <a:t>新建日程</a:t>
            </a:r>
          </a:p>
        </p:txBody>
      </p:sp>
      <p:sp>
        <p:nvSpPr>
          <p:cNvPr id="16" name=""/>
          <p:cNvSpPr/>
          <p:nvPr/>
        </p:nvSpPr>
        <p:spPr>
          <a:xfrm>
            <a:off x="7975190" y="1924664"/>
            <a:ext cx="2462980" cy="1633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050"/>
              </a:spcAft>
            </a:pPr>
            <a:r>
              <a:rPr lang="zh-TW" sz="1200">
                <a:solidFill>
                  <a:srgbClr val="52A4F6"/>
                </a:solidFill>
                <a:latin typeface="Times New Roman"/>
                <a:ea typeface="Times New Roman"/>
              </a:rPr>
              <a:t>1 </a:t>
            </a:r>
            <a:r>
              <a:rPr lang="zh-TW" b="1" sz="750">
                <a:solidFill>
                  <a:srgbClr val="52A4F6"/>
                </a:solidFill>
                <a:latin typeface="MingLiU"/>
                <a:ea typeface="MingLiU"/>
              </a:rPr>
              <a:t>题</a:t>
            </a:r>
          </a:p>
          <a:p>
            <a:pPr indent="0">
              <a:spcAft>
                <a:spcPts val="1050"/>
              </a:spcAft>
            </a:pPr>
            <a:r>
              <a:rPr lang="zh-TW" b="1" sz="750">
                <a:latin typeface="MingLiU"/>
                <a:ea typeface="MingLiU"/>
              </a:rPr>
              <a:t>开胎时间                         </a:t>
            </a:r>
            <a:r>
              <a:rPr lang="en-US" b="1" u="sng" sz="750">
                <a:solidFill>
                  <a:srgbClr val="52A4F6"/>
                </a:solidFill>
                <a:latin typeface="MingLiU"/>
              </a:rPr>
              <a:t>「</a:t>
            </a:r>
            <a:r>
              <a:rPr lang="en-US" u="sng" sz="950">
                <a:solidFill>
                  <a:srgbClr val="52A4F6"/>
                </a:solidFill>
                <a:latin typeface="Arial"/>
              </a:rPr>
              <a:t>ini</a:t>
            </a:r>
          </a:p>
          <a:p>
            <a:pPr indent="0">
              <a:spcAft>
                <a:spcPts val="1050"/>
              </a:spcAft>
            </a:pPr>
            <a:r>
              <a:rPr lang="zh-TW" b="1" sz="750">
                <a:latin typeface="MingLiU"/>
                <a:ea typeface="MingLiU"/>
              </a:rPr>
              <a:t>话束时间               </a:t>
            </a:r>
            <a:r>
              <a:rPr lang="zh-TW" b="1" sz="750">
                <a:solidFill>
                  <a:srgbClr val="52A4F6"/>
                </a:solidFill>
                <a:latin typeface="MingLiU"/>
                <a:ea typeface="MingLiU"/>
              </a:rPr>
              <a:t>園</a:t>
            </a:r>
          </a:p>
          <a:p>
            <a:pPr indent="0">
              <a:spcAft>
                <a:spcPts val="1050"/>
              </a:spcAft>
            </a:pPr>
            <a:r>
              <a:rPr lang="zh-TW" b="1" sz="750">
                <a:solidFill>
                  <a:srgbClr val="52A4F6"/>
                </a:solidFill>
                <a:latin typeface="MingLiU"/>
                <a:ea typeface="MingLiU"/>
              </a:rPr>
              <a:t>提   醒            園</a:t>
            </a:r>
          </a:p>
          <a:p>
            <a:pPr indent="0"/>
            <a:r>
              <a:rPr lang="zh-TW" b="1" sz="750">
                <a:solidFill>
                  <a:srgbClr val="52A4F6"/>
                </a:solidFill>
                <a:latin typeface="MingLiU"/>
                <a:ea typeface="MingLiU"/>
              </a:rPr>
              <a:t>肉     容</a:t>
            </a:r>
          </a:p>
        </p:txBody>
      </p:sp>
      <p:sp>
        <p:nvSpPr>
          <p:cNvPr id="17" name=""/>
          <p:cNvSpPr/>
          <p:nvPr/>
        </p:nvSpPr>
        <p:spPr>
          <a:xfrm>
            <a:off x="8314403" y="5663380"/>
            <a:ext cx="1696064" cy="129049"/>
          </a:xfrm>
          <a:prstGeom prst="rect">
            <a:avLst/>
          </a:prstGeom>
          <a:solidFill>
            <a:srgbClr val="3399F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750">
                <a:solidFill>
                  <a:srgbClr val="BEE9AE"/>
                </a:solidFill>
                <a:latin typeface="MingLiU"/>
                <a:ea typeface="MingLiU"/>
              </a:rPr>
              <a:t>取消             </a:t>
            </a:r>
            <a:r>
              <a:rPr lang="zh-TW" sz="750">
                <a:solidFill>
                  <a:srgbClr val="B7E5F5"/>
                </a:solidFill>
                <a:latin typeface="MingLiU"/>
                <a:ea typeface="MingLiU"/>
              </a:rPr>
              <a:t>提妄</a:t>
            </a:r>
          </a:p>
        </p:txBody>
      </p:sp>
      <p:sp>
        <p:nvSpPr>
          <p:cNvPr id="18" name=""/>
          <p:cNvSpPr/>
          <p:nvPr/>
        </p:nvSpPr>
        <p:spPr>
          <a:xfrm>
            <a:off x="8712609" y="6017341"/>
            <a:ext cx="925461" cy="261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800">
                <a:latin typeface="MingLiU"/>
                <a:ea typeface="MingLiU"/>
              </a:rPr>
              <a:t>日程提醒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4005072" y="1984248"/>
            <a:ext cx="4187952" cy="1484376"/>
          </a:xfrm>
          <a:prstGeom prst="rect">
            <a:avLst/>
          </a:prstGeom>
          <a:solidFill>
            <a:srgbClr val="1A1716"/>
          </a:solidFill>
        </p:spPr>
        <p:txBody>
          <a:bodyPr lIns="0" tIns="0" rIns="0" bIns="0">
            <a:noAutofit/>
          </a:bodyPr>
          <a:p>
            <a:pPr indent="190500">
              <a:spcAft>
                <a:spcPts val="770"/>
              </a:spcAft>
            </a:pPr>
            <a:r>
              <a:rPr lang="en-US" sz="3200">
                <a:solidFill>
                  <a:srgbClr val="FFFFFF"/>
                </a:solidFill>
                <a:latin typeface="Arial"/>
              </a:rPr>
              <a:t>e-Link</a:t>
            </a:r>
            <a:r>
              <a:rPr lang="zh-TW" sz="3200">
                <a:solidFill>
                  <a:srgbClr val="FFFFFF"/>
                </a:solidFill>
                <a:latin typeface="MingLiU"/>
                <a:ea typeface="MingLiU"/>
              </a:rPr>
              <a:t>即时通讯平台</a:t>
            </a:r>
          </a:p>
          <a:p>
            <a:pPr indent="190500"/>
            <a:r>
              <a:rPr lang="zh-TW" sz="6800">
                <a:solidFill>
                  <a:srgbClr val="FFFFFF"/>
                </a:solidFill>
                <a:latin typeface="MingLiU"/>
                <a:ea typeface="MingLiU"/>
              </a:rPr>
              <a:t>谢谢观看</a:t>
            </a:r>
          </a:p>
        </p:txBody>
      </p:sp>
      <p:sp>
        <p:nvSpPr>
          <p:cNvPr id="3" name=""/>
          <p:cNvSpPr/>
          <p:nvPr/>
        </p:nvSpPr>
        <p:spPr>
          <a:xfrm>
            <a:off x="3767328" y="4151376"/>
            <a:ext cx="4532376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建立企业门户平台，移动协同，随时随地轻享办公。</a:t>
            </a:r>
          </a:p>
        </p:txBody>
      </p:sp>
      <p:sp>
        <p:nvSpPr>
          <p:cNvPr id="4" name=""/>
          <p:cNvSpPr/>
          <p:nvPr/>
        </p:nvSpPr>
        <p:spPr>
          <a:xfrm>
            <a:off x="4828032" y="5660136"/>
            <a:ext cx="2520696" cy="213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400">
                <a:latin typeface="MingLiU"/>
                <a:ea typeface="MingLiU"/>
              </a:rPr>
              <a:t>北京华夏易联科技开发有限公司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"/>
          <p:cNvSpPr/>
          <p:nvPr/>
        </p:nvSpPr>
        <p:spPr>
          <a:xfrm>
            <a:off x="5471160" y="3520440"/>
            <a:ext cx="1246632" cy="1359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ctr" indent="0">
              <a:lnSpc>
                <a:spcPts val="5808"/>
              </a:lnSpc>
            </a:pPr>
            <a:r>
              <a:rPr lang="zh-TW" sz="4800">
                <a:latin typeface="MingLiU"/>
                <a:ea typeface="MingLiU"/>
              </a:rPr>
              <a:t>金融 零售</a:t>
            </a:r>
          </a:p>
        </p:txBody>
      </p:sp>
      <p:sp>
        <p:nvSpPr>
          <p:cNvPr id="3" name=""/>
          <p:cNvSpPr/>
          <p:nvPr/>
        </p:nvSpPr>
        <p:spPr>
          <a:xfrm>
            <a:off x="4261104" y="5760720"/>
            <a:ext cx="3666744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1500">
                <a:latin typeface="MingLiU"/>
                <a:ea typeface="MingLiU"/>
              </a:rPr>
              <a:t>定制企业专属工具，复杂性工作化繁为简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1173480" y="2340864"/>
            <a:ext cx="2279904" cy="1511808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566672" y="451104"/>
            <a:ext cx="1639824" cy="435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4" name=""/>
          <p:cNvSpPr/>
          <p:nvPr/>
        </p:nvSpPr>
        <p:spPr>
          <a:xfrm>
            <a:off x="1304544" y="3992880"/>
            <a:ext cx="1993392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6800">
                <a:solidFill>
                  <a:srgbClr val="DF1218"/>
                </a:solidFill>
                <a:latin typeface="MingLiU"/>
                <a:ea typeface="MingLiU"/>
              </a:rPr>
              <a:t>国美</a:t>
            </a:r>
          </a:p>
        </p:txBody>
      </p:sp>
      <p:sp>
        <p:nvSpPr>
          <p:cNvPr id="5" name=""/>
          <p:cNvSpPr/>
          <p:nvPr/>
        </p:nvSpPr>
        <p:spPr>
          <a:xfrm>
            <a:off x="5833872" y="1886712"/>
            <a:ext cx="947928" cy="262128"/>
          </a:xfrm>
          <a:prstGeom prst="rect">
            <a:avLst/>
          </a:prstGeom>
          <a:solidFill>
            <a:srgbClr val="01A89E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项目背景</a:t>
            </a:r>
          </a:p>
        </p:txBody>
      </p:sp>
      <p:sp>
        <p:nvSpPr>
          <p:cNvPr id="6" name=""/>
          <p:cNvSpPr/>
          <p:nvPr/>
        </p:nvSpPr>
        <p:spPr>
          <a:xfrm>
            <a:off x="9262872" y="1886712"/>
            <a:ext cx="947928" cy="262128"/>
          </a:xfrm>
          <a:prstGeom prst="rect">
            <a:avLst/>
          </a:prstGeom>
          <a:solidFill>
            <a:srgbClr val="0C2834"/>
          </a:solidFill>
        </p:spPr>
        <p:txBody>
          <a:bodyPr lIns="0" tIns="0" rIns="0" bIns="0" wrap="none">
            <a:noAutofit/>
          </a:bodyPr>
          <a:p>
            <a:pPr algn="ctr" indent="0">
              <a:spcBef>
                <a:spcPts val="770"/>
              </a:spcBef>
            </a:pPr>
            <a:r>
              <a:rPr lang="zh-TW" sz="1800">
                <a:solidFill>
                  <a:srgbClr val="FFFFFF"/>
                </a:solidFill>
                <a:latin typeface="MingLiU"/>
                <a:ea typeface="MingLiU"/>
              </a:rPr>
              <a:t>建设目标</a:t>
            </a:r>
          </a:p>
        </p:txBody>
      </p:sp>
      <p:sp>
        <p:nvSpPr>
          <p:cNvPr id="7" name=""/>
          <p:cNvSpPr/>
          <p:nvPr/>
        </p:nvSpPr>
        <p:spPr>
          <a:xfrm>
            <a:off x="5026152" y="2520696"/>
            <a:ext cx="2566416" cy="1082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794"/>
              </a:lnSpc>
            </a:pPr>
            <a:r>
              <a:rPr lang="zh-TW" sz="1000">
                <a:latin typeface="MingLiU"/>
                <a:ea typeface="MingLiU"/>
              </a:rPr>
              <a:t>国美控股集团所有员工内部办公使用，包括 各省市分公司，企业内部对于公司的文化宣 传比较看重，内部使用</a:t>
            </a:r>
            <a:r>
              <a:rPr lang="en-US" sz="1000">
                <a:latin typeface="Arial"/>
              </a:rPr>
              <a:t>0A</a:t>
            </a:r>
            <a:r>
              <a:rPr lang="zh-TW" sz="1000">
                <a:latin typeface="MingLiU"/>
                <a:ea typeface="MingLiU"/>
              </a:rPr>
              <a:t>办公和移动办公， 流程节点定义上较为复杂，还需要与其他办 公应用系统进行融合懸。</a:t>
            </a:r>
          </a:p>
        </p:txBody>
      </p:sp>
      <p:sp>
        <p:nvSpPr>
          <p:cNvPr id="8" name=""/>
          <p:cNvSpPr/>
          <p:nvPr/>
        </p:nvSpPr>
        <p:spPr>
          <a:xfrm>
            <a:off x="5029200" y="4123944"/>
            <a:ext cx="2599944" cy="850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812"/>
              </a:lnSpc>
            </a:pPr>
            <a:r>
              <a:rPr lang="zh-TW" sz="1000">
                <a:latin typeface="MingLiU"/>
                <a:ea typeface="MingLiU"/>
              </a:rPr>
              <a:t>国美控股使用即时通讯和流程办公应用较早, 由于员工较多，组织结构复杂，早期采用</a:t>
            </a:r>
          </a:p>
          <a:p>
            <a:pPr algn="just" indent="0">
              <a:lnSpc>
                <a:spcPts val="1812"/>
              </a:lnSpc>
            </a:pPr>
            <a:r>
              <a:rPr lang="zh-TW" sz="1000">
                <a:latin typeface="MingLiU"/>
                <a:ea typeface="MingLiU"/>
              </a:rPr>
              <a:t>"多米诺"开发，维护成本较高，需要整体 </a:t>
            </a:r>
            <a:r>
              <a:rPr lang="zh-CN" sz="1000">
                <a:latin typeface="MingLiU"/>
                <a:ea typeface="MingLiU"/>
              </a:rPr>
              <a:t>进行幡</a:t>
            </a:r>
          </a:p>
        </p:txBody>
      </p:sp>
      <p:sp>
        <p:nvSpPr>
          <p:cNvPr id="9" name=""/>
          <p:cNvSpPr/>
          <p:nvPr/>
        </p:nvSpPr>
        <p:spPr>
          <a:xfrm>
            <a:off x="8458200" y="2520696"/>
            <a:ext cx="2569464" cy="3026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just" indent="0">
              <a:lnSpc>
                <a:spcPts val="1848"/>
              </a:lnSpc>
              <a:spcAft>
                <a:spcPts val="1820"/>
              </a:spcAft>
            </a:pPr>
            <a:r>
              <a:rPr lang="zh-TW" sz="1000">
                <a:latin typeface="MingLiU"/>
                <a:ea typeface="MingLiU"/>
              </a:rPr>
              <a:t>建设企业内部办公平台系统，依托于线上办 公应用加快企业内部效率；</a:t>
            </a:r>
          </a:p>
          <a:p>
            <a:pPr algn="just" indent="0">
              <a:lnSpc>
                <a:spcPts val="1824"/>
              </a:lnSpc>
              <a:spcAft>
                <a:spcPts val="1820"/>
              </a:spcAft>
            </a:pPr>
            <a:r>
              <a:rPr lang="zh-TW" sz="1000">
                <a:latin typeface="MingLiU"/>
                <a:ea typeface="MingLiU"/>
              </a:rPr>
              <a:t>定制化内容较多，包括</a:t>
            </a:r>
            <a:r>
              <a:rPr lang="en-US" sz="1000">
                <a:latin typeface="Arial"/>
              </a:rPr>
              <a:t>log</a:t>
            </a:r>
            <a:r>
              <a:rPr lang="en-US" sz="1000">
                <a:latin typeface="MingLiU"/>
              </a:rPr>
              <a:t>。、</a:t>
            </a:r>
            <a:r>
              <a:rPr lang="zh-TW" sz="1000">
                <a:latin typeface="MingLiU"/>
                <a:ea typeface="MingLiU"/>
              </a:rPr>
              <a:t>界面、主题等 需醐合集团够瞬；</a:t>
            </a:r>
          </a:p>
          <a:p>
            <a:pPr algn="just" indent="0">
              <a:lnSpc>
                <a:spcPts val="1920"/>
              </a:lnSpc>
              <a:spcAft>
                <a:spcPts val="1820"/>
              </a:spcAft>
            </a:pPr>
            <a:r>
              <a:rPr lang="zh-TW" sz="1000">
                <a:latin typeface="MingLiU"/>
                <a:ea typeface="MingLiU"/>
              </a:rPr>
              <a:t>集团看重企业文化培养，不定时发布企业相 关新闻和殉动态；</a:t>
            </a:r>
          </a:p>
          <a:p>
            <a:pPr algn="just" indent="0">
              <a:lnSpc>
                <a:spcPts val="1800"/>
              </a:lnSpc>
            </a:pPr>
            <a:r>
              <a:rPr lang="zh-TW" sz="1000">
                <a:latin typeface="MingLiU"/>
                <a:ea typeface="MingLiU"/>
              </a:rPr>
              <a:t>办公流程中的审批、待办需要实时告知关键 节点上的人员，人员外出不方便在电脑端査 看时，需蘇入移动端的应用。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181301" y="2040774"/>
            <a:ext cx="1363288" cy="3828011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773189" y="2040774"/>
            <a:ext cx="2240280" cy="3832167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566949" y="448887"/>
            <a:ext cx="1637607" cy="4364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algn="ctr" indent="0"/>
            <a:r>
              <a:rPr lang="zh-TW" sz="3200">
                <a:latin typeface="MingLiU"/>
                <a:ea typeface="MingLiU"/>
              </a:rPr>
              <a:t>国美控股</a:t>
            </a:r>
          </a:p>
        </p:txBody>
      </p:sp>
      <p:sp>
        <p:nvSpPr>
          <p:cNvPr id="5" name=""/>
          <p:cNvSpPr/>
          <p:nvPr/>
        </p:nvSpPr>
        <p:spPr>
          <a:xfrm>
            <a:off x="1625138" y="2015836"/>
            <a:ext cx="1982585" cy="10224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spcAft>
                <a:spcPts val="210"/>
              </a:spcAft>
            </a:pPr>
            <a:r>
              <a:rPr lang="zh-TW" sz="1800">
                <a:latin typeface="MingLiU"/>
                <a:ea typeface="MingLiU"/>
              </a:rPr>
              <a:t>即时通讯</a:t>
            </a:r>
          </a:p>
          <a:p>
            <a:pPr indent="0">
              <a:lnSpc>
                <a:spcPts val="1374"/>
              </a:lnSpc>
            </a:pPr>
            <a:r>
              <a:rPr lang="zh-TW" sz="1000">
                <a:latin typeface="MingLiU"/>
                <a:ea typeface="MingLiU"/>
              </a:rPr>
              <a:t>搭建内部即时通讯平台</a:t>
            </a:r>
            <a:r>
              <a:rPr lang="zh-TW" sz="1000">
                <a:solidFill>
                  <a:srgbClr val="DF1218"/>
                </a:solidFill>
                <a:latin typeface="MingLiU"/>
                <a:ea typeface="MingLiU"/>
              </a:rPr>
              <a:t>"美讯</a:t>
            </a:r>
            <a:r>
              <a:rPr lang="en-US" sz="1000">
                <a:solidFill>
                  <a:srgbClr val="DF1218"/>
                </a:solidFill>
                <a:latin typeface="MingLiU"/>
              </a:rPr>
              <a:t>"</a:t>
            </a:r>
            <a:r>
              <a:rPr lang="zh-TW" sz="1000">
                <a:latin typeface="MingLiU"/>
                <a:ea typeface="MingLiU"/>
              </a:rPr>
              <a:t>， </a:t>
            </a:r>
            <a:r>
              <a:rPr lang="en-US" sz="1000">
                <a:latin typeface="Arial"/>
              </a:rPr>
              <a:t>U</a:t>
            </a:r>
            <a:r>
              <a:rPr lang="zh-TW" sz="1000">
                <a:latin typeface="MingLiU"/>
                <a:ea typeface="MingLiU"/>
              </a:rPr>
              <a:t>依照国美控股的企业风格进行设 计，桌面客户端、网页斷移动端 均可进彳</a:t>
            </a:r>
          </a:p>
        </p:txBody>
      </p:sp>
      <p:sp>
        <p:nvSpPr>
          <p:cNvPr id="6" name=""/>
          <p:cNvSpPr/>
          <p:nvPr/>
        </p:nvSpPr>
        <p:spPr>
          <a:xfrm>
            <a:off x="2660072" y="4493029"/>
            <a:ext cx="947651" cy="25769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wrap="none">
            <a:noAutofit/>
          </a:bodyPr>
          <a:p>
            <a:pPr indent="0"/>
            <a:r>
              <a:rPr lang="zh-TW" sz="1800">
                <a:latin typeface="MingLiU"/>
                <a:ea typeface="MingLiU"/>
              </a:rPr>
              <a:t>消息推送</a:t>
            </a:r>
          </a:p>
        </p:txBody>
      </p:sp>
      <p:sp>
        <p:nvSpPr>
          <p:cNvPr id="7" name=""/>
          <p:cNvSpPr/>
          <p:nvPr/>
        </p:nvSpPr>
        <p:spPr>
          <a:xfrm>
            <a:off x="1629294" y="4829694"/>
            <a:ext cx="1978429" cy="6816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algn="r" indent="0">
              <a:lnSpc>
                <a:spcPts val="1396"/>
              </a:lnSpc>
            </a:pPr>
            <a:r>
              <a:rPr lang="en-US" sz="1000">
                <a:latin typeface="Arial"/>
              </a:rPr>
              <a:t>0A</a:t>
            </a:r>
            <a:r>
              <a:rPr lang="zh-TW" sz="1000">
                <a:latin typeface="MingLiU"/>
                <a:ea typeface="MingLiU"/>
              </a:rPr>
              <a:t>流程节点中产生的审批、待办 跑即时通</a:t>
            </a:r>
            <a:r>
              <a:rPr lang="en-US" sz="1000">
                <a:latin typeface="Arial"/>
              </a:rPr>
              <a:t>me)®</a:t>
            </a:r>
            <a:r>
              <a:rPr lang="zh-TW" sz="1000">
                <a:latin typeface="MingLiU"/>
                <a:ea typeface="MingLiU"/>
              </a:rPr>
              <a:t>消息口实 瞬动埶第一时间提醒 人朝彳提高率。</a:t>
            </a:r>
          </a:p>
        </p:txBody>
      </p:sp>
      <p:sp>
        <p:nvSpPr>
          <p:cNvPr id="8" name=""/>
          <p:cNvSpPr/>
          <p:nvPr/>
        </p:nvSpPr>
        <p:spPr>
          <a:xfrm>
            <a:off x="8499763" y="2065712"/>
            <a:ext cx="1953491" cy="9850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en-US" sz="1800">
                <a:latin typeface="Arial"/>
              </a:rPr>
              <a:t>0A</a:t>
            </a:r>
          </a:p>
          <a:p>
            <a:pPr indent="0">
              <a:lnSpc>
                <a:spcPts val="1374"/>
              </a:lnSpc>
            </a:pPr>
            <a:r>
              <a:rPr lang="zh-TW" sz="1000">
                <a:latin typeface="MingLiU"/>
                <a:ea typeface="MingLiU"/>
              </a:rPr>
              <a:t>摒弃"多米诺”，采用"易莲"快 動发平台瞧，结合集团柄业 务蟾 表单自戲配 亜作流，</a:t>
            </a:r>
          </a:p>
        </p:txBody>
      </p:sp>
      <p:sp>
        <p:nvSpPr>
          <p:cNvPr id="9" name=""/>
          <p:cNvSpPr/>
          <p:nvPr/>
        </p:nvSpPr>
        <p:spPr>
          <a:xfrm>
            <a:off x="8607829" y="4493029"/>
            <a:ext cx="1957647" cy="10183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1800">
                <a:latin typeface="MingLiU"/>
                <a:ea typeface="MingLiU"/>
              </a:rPr>
              <a:t>移动办公</a:t>
            </a:r>
          </a:p>
          <a:p>
            <a:pPr indent="0">
              <a:lnSpc>
                <a:spcPts val="1374"/>
              </a:lnSpc>
            </a:pPr>
            <a:r>
              <a:rPr lang="zh-TW" sz="1000">
                <a:latin typeface="MingLiU"/>
                <a:ea typeface="MingLiU"/>
              </a:rPr>
              <a:t>移动门户和移动办公的双重结合， 随时随地查看集团内部新闻消息， 与部门人员协调工作内容，第一时 间获取牌审扌幡果。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