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83" r:id="rId2"/>
    <p:sldId id="264" r:id="rId3"/>
    <p:sldId id="309" r:id="rId4"/>
    <p:sldId id="318" r:id="rId5"/>
    <p:sldId id="320" r:id="rId6"/>
    <p:sldId id="358" r:id="rId7"/>
    <p:sldId id="363" r:id="rId8"/>
    <p:sldId id="360" r:id="rId9"/>
    <p:sldId id="359" r:id="rId10"/>
    <p:sldId id="361" r:id="rId11"/>
    <p:sldId id="362" r:id="rId12"/>
    <p:sldId id="323" r:id="rId13"/>
    <p:sldId id="326" r:id="rId14"/>
    <p:sldId id="364" r:id="rId15"/>
    <p:sldId id="365" r:id="rId16"/>
    <p:sldId id="366" r:id="rId17"/>
    <p:sldId id="367" r:id="rId18"/>
    <p:sldId id="368" r:id="rId19"/>
    <p:sldId id="373" r:id="rId20"/>
    <p:sldId id="369" r:id="rId21"/>
    <p:sldId id="370" r:id="rId22"/>
    <p:sldId id="374" r:id="rId23"/>
    <p:sldId id="371" r:id="rId24"/>
    <p:sldId id="372" r:id="rId25"/>
    <p:sldId id="375" r:id="rId26"/>
    <p:sldId id="376" r:id="rId27"/>
    <p:sldId id="377" r:id="rId28"/>
    <p:sldId id="378" r:id="rId29"/>
    <p:sldId id="379" r:id="rId30"/>
    <p:sldId id="339" r:id="rId31"/>
    <p:sldId id="350" r:id="rId32"/>
    <p:sldId id="380" r:id="rId33"/>
    <p:sldId id="356" r:id="rId34"/>
    <p:sldId id="357" r:id="rId35"/>
    <p:sldId id="382" r:id="rId36"/>
    <p:sldId id="349" r:id="rId37"/>
    <p:sldId id="340" r:id="rId38"/>
    <p:sldId id="341" r:id="rId39"/>
    <p:sldId id="342" r:id="rId40"/>
    <p:sldId id="343" r:id="rId41"/>
    <p:sldId id="344" r:id="rId42"/>
    <p:sldId id="384" r:id="rId43"/>
  </p:sldIdLst>
  <p:sldSz cx="9144000" cy="5143500" type="screen16x9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4CE"/>
    <a:srgbClr val="01455C"/>
    <a:srgbClr val="F79600"/>
    <a:srgbClr val="3992DB"/>
    <a:srgbClr val="005DA2"/>
    <a:srgbClr val="0F1836"/>
    <a:srgbClr val="FDFDFD"/>
    <a:srgbClr val="D9D9D9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5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638" y="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619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984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984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4239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271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000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955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3906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2949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6705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2949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2949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059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2601D1-1543-444F-BA44-EEEF6BBBC777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64300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60982C-A8F3-404E-AC78-7D5725A872A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25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6C8F69-749E-4488-A287-4A550D8C86D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0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2639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06EA08-0B74-483E-82D8-64C7922E18C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9875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107CA0-245E-4BFD-B85E-9528A44A356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3458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19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97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984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68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984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984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  <p:cxnSp>
        <p:nvCxnSpPr>
          <p:cNvPr id="7" name="直接连接符 6"/>
          <p:cNvCxnSpPr/>
          <p:nvPr userDrawn="1"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005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3992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F79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" name="TextBox 15"/>
          <p:cNvSpPr txBox="1"/>
          <p:nvPr userDrawn="1"/>
        </p:nvSpPr>
        <p:spPr>
          <a:xfrm>
            <a:off x="8100392" y="241995"/>
            <a:ext cx="67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EEF1883-7A0E-4F66-9932-E581691AD397}" type="slidenum">
              <a:rPr lang="zh-CN" altLang="en-US" sz="1800" b="0" smtClean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pPr algn="ctr"/>
              <a:t>‹#›</a:t>
            </a:fld>
            <a:r>
              <a:rPr lang="zh-CN" altLang="en-US" sz="1800" b="0" dirty="0">
                <a:solidFill>
                  <a:schemeClr val="accent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66"/>
            <a:ext cx="9144001" cy="51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2019/11/19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0.xml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43" name="Rectangle 3"/>
          <p:cNvSpPr txBox="1">
            <a:spLocks noChangeArrowheads="1"/>
          </p:cNvSpPr>
          <p:nvPr/>
        </p:nvSpPr>
        <p:spPr>
          <a:xfrm>
            <a:off x="3491880" y="1898129"/>
            <a:ext cx="5141491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易莲企业云盘</a:t>
            </a:r>
            <a:r>
              <a:rPr lang="en-US" altLang="zh-CN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3600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endParaRPr lang="zh-CN" altLang="en-US" sz="3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Rectangle 4"/>
          <p:cNvSpPr txBox="1">
            <a:spLocks noChangeArrowheads="1"/>
          </p:cNvSpPr>
          <p:nvPr/>
        </p:nvSpPr>
        <p:spPr>
          <a:xfrm>
            <a:off x="3826314" y="2569318"/>
            <a:ext cx="4807056" cy="32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北京华夏易联科技开发有限公司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矩形 9"/>
          <p:cNvSpPr>
            <a:spLocks noChangeArrowheads="1"/>
          </p:cNvSpPr>
          <p:nvPr/>
        </p:nvSpPr>
        <p:spPr bwMode="auto">
          <a:xfrm>
            <a:off x="8763956" y="1898129"/>
            <a:ext cx="380044" cy="16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57" tIns="34279" rIns="68557" bIns="34279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8120850" y="3071925"/>
            <a:ext cx="432048" cy="432834"/>
            <a:chOff x="6084168" y="1274820"/>
            <a:chExt cx="432048" cy="432834"/>
          </a:xfrm>
        </p:grpSpPr>
        <p:sp>
          <p:nvSpPr>
            <p:cNvPr id="50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1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824706" y="3072318"/>
            <a:ext cx="432048" cy="432048"/>
            <a:chOff x="4788024" y="1275213"/>
            <a:chExt cx="432048" cy="432048"/>
          </a:xfrm>
        </p:grpSpPr>
        <p:sp>
          <p:nvSpPr>
            <p:cNvPr id="53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4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7472778" y="3071925"/>
            <a:ext cx="432833" cy="432834"/>
            <a:chOff x="5436096" y="1274820"/>
            <a:chExt cx="432833" cy="432834"/>
          </a:xfrm>
        </p:grpSpPr>
        <p:sp>
          <p:nvSpPr>
            <p:cNvPr id="56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57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528562" y="3071925"/>
            <a:ext cx="432833" cy="432834"/>
            <a:chOff x="3491880" y="1274820"/>
            <a:chExt cx="432833" cy="432834"/>
          </a:xfrm>
        </p:grpSpPr>
        <p:sp>
          <p:nvSpPr>
            <p:cNvPr id="59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0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176634" y="3071925"/>
            <a:ext cx="432833" cy="432834"/>
            <a:chOff x="4139952" y="1274820"/>
            <a:chExt cx="432833" cy="432834"/>
          </a:xfrm>
        </p:grpSpPr>
        <p:sp>
          <p:nvSpPr>
            <p:cNvPr id="62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6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815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5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44" grpId="0"/>
      <p:bldP spid="47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文件在线预览，多人在线编辑</a:t>
            </a:r>
            <a:endParaRPr lang="en-GB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7545" y="771550"/>
            <a:ext cx="7992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易莲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企业云盘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实现了在线预览和多人编辑功能，当用户有编辑权限时，可以点击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Word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Excel 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等格式的文档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进入在线编辑器进行在线编辑操作；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3630"/>
            <a:ext cx="6336704" cy="311836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7694"/>
            <a:ext cx="4805818" cy="23762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69798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集成即时通讯，实现协同办公</a:t>
            </a:r>
            <a:endParaRPr lang="en-GB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14" y="1490641"/>
            <a:ext cx="1548675" cy="324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690" y="772711"/>
            <a:ext cx="7955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itchFamily="2" charset="2"/>
              <a:buChar char="n"/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易莲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企业云盘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支持与</a:t>
            </a:r>
            <a:r>
              <a:rPr lang="en-US" altLang="zh-CN" sz="1000" dirty="0">
                <a:latin typeface="微软雅黑" pitchFamily="34" charset="-122"/>
                <a:ea typeface="微软雅黑" pitchFamily="34" charset="-122"/>
              </a:rPr>
              <a:t>e-Link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即时通讯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端和移动端无缝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整合，实现了系统的单点登录、组织架构同步及消息实时推送。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054" y="1491990"/>
            <a:ext cx="1620000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13022" y="4307823"/>
            <a:ext cx="220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e-Link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即时通讯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US" altLang="zh-CN" sz="9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点击易莲网盘图标，进入网盘页面；</a:t>
            </a:r>
          </a:p>
        </p:txBody>
      </p:sp>
      <p:sp>
        <p:nvSpPr>
          <p:cNvPr id="5" name="矩形 4"/>
          <p:cNvSpPr/>
          <p:nvPr/>
        </p:nvSpPr>
        <p:spPr>
          <a:xfrm>
            <a:off x="1187624" y="4588366"/>
            <a:ext cx="144016" cy="1436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361458" y="4471886"/>
            <a:ext cx="251564" cy="1882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6136" y="2423959"/>
            <a:ext cx="109908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e-Link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</a:t>
            </a:r>
            <a:endParaRPr lang="en-US" altLang="zh-CN" sz="9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点击易莲网盘图标，进入网盘页面；</a:t>
            </a:r>
          </a:p>
        </p:txBody>
      </p:sp>
      <p:sp>
        <p:nvSpPr>
          <p:cNvPr id="17" name="矩形 16"/>
          <p:cNvSpPr/>
          <p:nvPr/>
        </p:nvSpPr>
        <p:spPr>
          <a:xfrm>
            <a:off x="6240442" y="1975440"/>
            <a:ext cx="2880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480177"/>
            <a:ext cx="2952328" cy="168995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21" name="直接箭头连接符 20"/>
          <p:cNvCxnSpPr/>
          <p:nvPr/>
        </p:nvCxnSpPr>
        <p:spPr>
          <a:xfrm flipV="1">
            <a:off x="2815021" y="4090979"/>
            <a:ext cx="301982" cy="28208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91990"/>
            <a:ext cx="1620000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8" name="直接箭头连接符 17"/>
          <p:cNvCxnSpPr/>
          <p:nvPr/>
        </p:nvCxnSpPr>
        <p:spPr>
          <a:xfrm flipV="1">
            <a:off x="6744498" y="2260598"/>
            <a:ext cx="288032" cy="2909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9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1651830"/>
            <a:ext cx="9144000" cy="181477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67694"/>
            <a:ext cx="5050408" cy="62325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莲企业云盘  功能详解</a:t>
            </a:r>
            <a:endParaRPr lang="en-GB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77976" y="2760333"/>
            <a:ext cx="5482456" cy="28469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0" hangingPunct="0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企业统一的文档共享访问平台；实现企业知识的有效积累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1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4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、基本功能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67544" y="869980"/>
            <a:ext cx="8063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n"/>
            </a:pP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易莲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企业云盘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支持</a:t>
            </a:r>
            <a:r>
              <a:rPr lang="zh-CN" altLang="en-US" sz="1050" b="1" dirty="0">
                <a:latin typeface="微软雅黑" pitchFamily="34" charset="-122"/>
                <a:ea typeface="微软雅黑" pitchFamily="34" charset="-122"/>
              </a:rPr>
              <a:t>新建文件（夹）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1050" b="1" dirty="0">
                <a:latin typeface="微软雅黑" pitchFamily="34" charset="-122"/>
                <a:ea typeface="微软雅黑" pitchFamily="34" charset="-122"/>
              </a:rPr>
              <a:t>新建文本文档、上传</a:t>
            </a:r>
            <a:r>
              <a:rPr lang="zh-CN" altLang="en-US" sz="1050" b="1" dirty="0" smtClean="0">
                <a:latin typeface="微软雅黑" pitchFamily="34" charset="-122"/>
                <a:ea typeface="微软雅黑" pitchFamily="34" charset="-122"/>
              </a:rPr>
              <a:t>文件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及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文件（夹）的</a:t>
            </a:r>
            <a:r>
              <a:rPr lang="zh-CN" altLang="en-US" sz="1050" b="1" dirty="0">
                <a:latin typeface="微软雅黑" pitchFamily="34" charset="-122"/>
                <a:ea typeface="微软雅黑" pitchFamily="34" charset="-122"/>
              </a:rPr>
              <a:t>下载、移动、重命名、删除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等基本功能；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0" y="1412285"/>
            <a:ext cx="3953446" cy="209556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1385"/>
            <a:ext cx="3096344" cy="19490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96" y="1635646"/>
            <a:ext cx="1684403" cy="30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08" y="1635646"/>
            <a:ext cx="1684403" cy="30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矩形 9"/>
          <p:cNvSpPr/>
          <p:nvPr/>
        </p:nvSpPr>
        <p:spPr>
          <a:xfrm>
            <a:off x="2338784" y="1851669"/>
            <a:ext cx="381386" cy="1209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419872" y="3723878"/>
            <a:ext cx="381386" cy="1209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206838" y="2355726"/>
            <a:ext cx="381386" cy="12097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312282" y="2067695"/>
            <a:ext cx="500077" cy="10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9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7614"/>
            <a:ext cx="5159791" cy="34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、文件共享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67544" y="869980"/>
            <a:ext cx="49685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n"/>
            </a:pP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支持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将云盘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中文件共享给组织架构中的部门或个人，支持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端和移动端；</a:t>
            </a:r>
          </a:p>
        </p:txBody>
      </p:sp>
      <p:sp>
        <p:nvSpPr>
          <p:cNvPr id="20" name="矩形 19"/>
          <p:cNvSpPr/>
          <p:nvPr/>
        </p:nvSpPr>
        <p:spPr>
          <a:xfrm>
            <a:off x="4211960" y="2643758"/>
            <a:ext cx="5040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125" name="Picture 5" descr="C:\Users\hxylw1\AppData\Local\Temp\Rar$DIa0.170\共享（移动端）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7614"/>
            <a:ext cx="1882568" cy="342000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6834174" y="2575675"/>
            <a:ext cx="479310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644008" y="2422367"/>
            <a:ext cx="1364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点击“组织结构”选择要分享的部门或个人</a:t>
            </a:r>
          </a:p>
        </p:txBody>
      </p:sp>
    </p:spTree>
    <p:extLst>
      <p:ext uri="{BB962C8B-B14F-4D97-AF65-F5344CB8AC3E}">
        <p14:creationId xmlns:p14="http://schemas.microsoft.com/office/powerpoint/2010/main" val="15125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26" y="1419622"/>
            <a:ext cx="5108651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、文件收藏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67544" y="869980"/>
            <a:ext cx="8063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n"/>
            </a:pP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鼠标点击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文件前方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的五角星图标，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若星号图标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变成黄色，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表明该文件已经收藏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成功，可在收藏列表查看；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979712" y="2149793"/>
            <a:ext cx="144000" cy="6840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301" y="1419622"/>
            <a:ext cx="1783486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矩形 7"/>
          <p:cNvSpPr/>
          <p:nvPr/>
        </p:nvSpPr>
        <p:spPr>
          <a:xfrm>
            <a:off x="7488344" y="2067694"/>
            <a:ext cx="180000" cy="61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685526" y="2106655"/>
            <a:ext cx="360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72132" y="2031690"/>
            <a:ext cx="324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972583" y="1921989"/>
            <a:ext cx="1115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在收藏列表中可查看所有收藏的文件</a:t>
            </a:r>
          </a:p>
        </p:txBody>
      </p:sp>
    </p:spTree>
    <p:extLst>
      <p:ext uri="{BB962C8B-B14F-4D97-AF65-F5344CB8AC3E}">
        <p14:creationId xmlns:p14="http://schemas.microsoft.com/office/powerpoint/2010/main" val="667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、文件评论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67544" y="869980"/>
            <a:ext cx="8063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n"/>
            </a:pP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易莲企业云盘支持对共享文件的“评论”功能，加强了用户之间的协作交流；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14" y="1419622"/>
            <a:ext cx="5334064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922" y="1419622"/>
            <a:ext cx="1783486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矩形 19"/>
          <p:cNvSpPr/>
          <p:nvPr/>
        </p:nvSpPr>
        <p:spPr>
          <a:xfrm>
            <a:off x="4604698" y="2427734"/>
            <a:ext cx="32734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7236296" y="2292102"/>
            <a:ext cx="216024" cy="207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4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、文件转发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67544" y="869980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n"/>
            </a:pP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易莲企业云盘支持文件的“转发”功能，实现文件在不同部门和个人之间的快速共享；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298" y="1419622"/>
            <a:ext cx="5147291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矩形 19"/>
          <p:cNvSpPr/>
          <p:nvPr/>
        </p:nvSpPr>
        <p:spPr>
          <a:xfrm>
            <a:off x="4371864" y="3867894"/>
            <a:ext cx="56017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19622"/>
            <a:ext cx="1783486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矩形 11"/>
          <p:cNvSpPr/>
          <p:nvPr/>
        </p:nvSpPr>
        <p:spPr>
          <a:xfrm>
            <a:off x="7668345" y="3028605"/>
            <a:ext cx="360040" cy="1912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89145" y="4443958"/>
            <a:ext cx="153014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点击转发，在弹出的组织架构中选择部门或个人，即可一键转发文件；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rot="900000" flipH="1" flipV="1">
            <a:off x="4690085" y="4198186"/>
            <a:ext cx="64131" cy="2457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、文件在线预览  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GB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67544" y="869980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n"/>
            </a:pP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易莲企业云盘支持多种格式文件的预览，如</a:t>
            </a:r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word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、文本文档、图片等；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14" y="1275606"/>
            <a:ext cx="3933163" cy="19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75606"/>
            <a:ext cx="3835708" cy="19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5" y="2931790"/>
            <a:ext cx="4023486" cy="19800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609" y="2931790"/>
            <a:ext cx="4004405" cy="198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93411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、文件在线预览  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</a:t>
            </a:r>
            <a:endParaRPr lang="en-GB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67544" y="869980"/>
            <a:ext cx="60486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n"/>
            </a:pP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易莲企业云盘支持多种格式文件的预览，如</a:t>
            </a:r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word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excel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5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、文本文档、图片等；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9622"/>
            <a:ext cx="1675862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19622"/>
            <a:ext cx="1671060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9622"/>
            <a:ext cx="1671060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19622"/>
            <a:ext cx="1671060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773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 txBox="1">
            <a:spLocks/>
          </p:cNvSpPr>
          <p:nvPr/>
        </p:nvSpPr>
        <p:spPr>
          <a:xfrm>
            <a:off x="611560" y="429469"/>
            <a:ext cx="2256285" cy="4967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GB" sz="1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738572" y="1059582"/>
            <a:ext cx="76498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组合 44"/>
          <p:cNvGrpSpPr/>
          <p:nvPr/>
        </p:nvGrpSpPr>
        <p:grpSpPr>
          <a:xfrm>
            <a:off x="2339753" y="1722079"/>
            <a:ext cx="894259" cy="489631"/>
            <a:chOff x="2215144" y="927951"/>
            <a:chExt cx="1244730" cy="897673"/>
          </a:xfrm>
        </p:grpSpPr>
        <p:sp>
          <p:nvSpPr>
            <p:cNvPr id="46" name="平行四边形 45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47" name="文本框 9"/>
            <p:cNvSpPr txBox="1"/>
            <p:nvPr/>
          </p:nvSpPr>
          <p:spPr>
            <a:xfrm>
              <a:off x="2393075" y="927951"/>
              <a:ext cx="1066799" cy="8165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2339753" y="2355726"/>
            <a:ext cx="894259" cy="504163"/>
            <a:chOff x="2215144" y="1952311"/>
            <a:chExt cx="1244730" cy="924318"/>
          </a:xfrm>
        </p:grpSpPr>
        <p:sp>
          <p:nvSpPr>
            <p:cNvPr id="49" name="平行四边形 48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0" name="文本框 10"/>
            <p:cNvSpPr txBox="1"/>
            <p:nvPr/>
          </p:nvSpPr>
          <p:spPr>
            <a:xfrm>
              <a:off x="2393075" y="1952311"/>
              <a:ext cx="1066799" cy="81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339753" y="3651870"/>
            <a:ext cx="894259" cy="523220"/>
            <a:chOff x="2215144" y="3018134"/>
            <a:chExt cx="1244730" cy="959255"/>
          </a:xfrm>
        </p:grpSpPr>
        <p:sp>
          <p:nvSpPr>
            <p:cNvPr id="52" name="平行四边形 51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3" name="文本框 11"/>
            <p:cNvSpPr txBox="1"/>
            <p:nvPr/>
          </p:nvSpPr>
          <p:spPr>
            <a:xfrm>
              <a:off x="2393075" y="3018134"/>
              <a:ext cx="1066799" cy="959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019006" y="1735390"/>
            <a:ext cx="3857250" cy="459690"/>
            <a:chOff x="4315150" y="953426"/>
            <a:chExt cx="3857250" cy="540057"/>
          </a:xfrm>
        </p:grpSpPr>
        <p:sp>
          <p:nvSpPr>
            <p:cNvPr id="61" name="矩形 60"/>
            <p:cNvSpPr/>
            <p:nvPr/>
          </p:nvSpPr>
          <p:spPr>
            <a:xfrm>
              <a:off x="4841196" y="1036090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核心价值</a:t>
              </a:r>
              <a:endParaRPr lang="en-GB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平行四边形 61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3019006" y="2383576"/>
            <a:ext cx="3857250" cy="459690"/>
            <a:chOff x="4315150" y="1647579"/>
            <a:chExt cx="3857250" cy="540057"/>
          </a:xfrm>
        </p:grpSpPr>
        <p:sp>
          <p:nvSpPr>
            <p:cNvPr id="64" name="矩形 63"/>
            <p:cNvSpPr/>
            <p:nvPr/>
          </p:nvSpPr>
          <p:spPr>
            <a:xfrm>
              <a:off x="4841196" y="1730243"/>
              <a:ext cx="2827147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功能详解</a:t>
              </a:r>
              <a:endParaRPr lang="en-GB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平行四边形 64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3019006" y="3672024"/>
            <a:ext cx="3857250" cy="459690"/>
            <a:chOff x="4315150" y="2341731"/>
            <a:chExt cx="3857250" cy="540057"/>
          </a:xfrm>
        </p:grpSpPr>
        <p:sp>
          <p:nvSpPr>
            <p:cNvPr id="67" name="矩形 66"/>
            <p:cNvSpPr/>
            <p:nvPr/>
          </p:nvSpPr>
          <p:spPr>
            <a:xfrm>
              <a:off x="4841197" y="2424395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北京华夏易联简介</a:t>
              </a:r>
              <a:endParaRPr lang="en-GB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平行四边形 67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956376" y="490833"/>
            <a:ext cx="432048" cy="432834"/>
            <a:chOff x="6084168" y="1274820"/>
            <a:chExt cx="432048" cy="432834"/>
          </a:xfrm>
        </p:grpSpPr>
        <p:sp>
          <p:nvSpPr>
            <p:cNvPr id="35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6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60232" y="491226"/>
            <a:ext cx="432048" cy="432048"/>
            <a:chOff x="4788024" y="1275213"/>
            <a:chExt cx="432048" cy="432048"/>
          </a:xfrm>
        </p:grpSpPr>
        <p:sp>
          <p:nvSpPr>
            <p:cNvPr id="3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7308304" y="490833"/>
            <a:ext cx="432833" cy="432834"/>
            <a:chOff x="5436096" y="1274820"/>
            <a:chExt cx="432833" cy="432834"/>
          </a:xfrm>
        </p:grpSpPr>
        <p:sp>
          <p:nvSpPr>
            <p:cNvPr id="4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364088" y="490833"/>
            <a:ext cx="432833" cy="432834"/>
            <a:chOff x="3491880" y="1274820"/>
            <a:chExt cx="432833" cy="432834"/>
          </a:xfrm>
        </p:grpSpPr>
        <p:sp>
          <p:nvSpPr>
            <p:cNvPr id="75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6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012160" y="490833"/>
            <a:ext cx="432833" cy="432834"/>
            <a:chOff x="4139952" y="1274820"/>
            <a:chExt cx="432833" cy="432834"/>
          </a:xfrm>
        </p:grpSpPr>
        <p:sp>
          <p:nvSpPr>
            <p:cNvPr id="78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79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2339753" y="3003798"/>
            <a:ext cx="894259" cy="496081"/>
            <a:chOff x="2215144" y="3018134"/>
            <a:chExt cx="1244730" cy="909499"/>
          </a:xfrm>
        </p:grpSpPr>
        <p:sp>
          <p:nvSpPr>
            <p:cNvPr id="55" name="平行四边形 54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latin typeface="Impact" panose="020B0806030902050204" pitchFamily="34" charset="0"/>
              </a:endParaRPr>
            </a:p>
          </p:txBody>
        </p:sp>
        <p:sp>
          <p:nvSpPr>
            <p:cNvPr id="56" name="文本框 11"/>
            <p:cNvSpPr txBox="1"/>
            <p:nvPr/>
          </p:nvSpPr>
          <p:spPr>
            <a:xfrm>
              <a:off x="2393075" y="3018134"/>
              <a:ext cx="1066799" cy="8165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3019006" y="3023952"/>
            <a:ext cx="3857250" cy="459690"/>
            <a:chOff x="4315150" y="2341731"/>
            <a:chExt cx="3857250" cy="540057"/>
          </a:xfrm>
        </p:grpSpPr>
        <p:sp>
          <p:nvSpPr>
            <p:cNvPr id="58" name="矩形 57"/>
            <p:cNvSpPr/>
            <p:nvPr/>
          </p:nvSpPr>
          <p:spPr>
            <a:xfrm>
              <a:off x="4841197" y="2424395"/>
              <a:ext cx="2827146" cy="406783"/>
            </a:xfrm>
            <a:prstGeom prst="rect">
              <a:avLst/>
            </a:prstGeom>
            <a:ln w="1587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r>
                <a:rPr lang="zh-CN" altLang="en-US" b="1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典型客户</a:t>
              </a:r>
              <a:endParaRPr lang="en-GB" altLang="zh-CN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平行四边形 58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endPara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933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3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8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300"/>
                            </p:stCondLst>
                            <p:childTnLst>
                              <p:par>
                                <p:cTn id="5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800"/>
                            </p:stCondLst>
                            <p:childTnLst>
                              <p:par>
                                <p:cTn id="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、多人在线编辑  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67544" y="771550"/>
            <a:ext cx="8207992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如果用户拥有编辑权限，可以点击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</a:rPr>
              <a:t>Word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</a:rPr>
              <a:t>Excel 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或 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等文档进入在线编辑器进行在线编辑操作；不同登录用户可以共同编辑同一文档，实现远程协同办公；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196" y="1491630"/>
            <a:ext cx="6121140" cy="34188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0" name="矩形 9"/>
          <p:cNvSpPr/>
          <p:nvPr/>
        </p:nvSpPr>
        <p:spPr>
          <a:xfrm>
            <a:off x="3131840" y="2643758"/>
            <a:ext cx="56017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092280" y="1480978"/>
            <a:ext cx="56017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1760075"/>
            <a:ext cx="103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9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dmin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9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hxyl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两个用户共同编辑“招聘需求”文件；</a:t>
            </a:r>
          </a:p>
        </p:txBody>
      </p:sp>
    </p:spTree>
    <p:extLst>
      <p:ext uri="{BB962C8B-B14F-4D97-AF65-F5344CB8AC3E}">
        <p14:creationId xmlns:p14="http://schemas.microsoft.com/office/powerpoint/2010/main" val="56212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80978"/>
            <a:ext cx="6478458" cy="34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、多人在线编辑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67544" y="771550"/>
            <a:ext cx="82079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如果用户拥有编辑权限，可以点击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</a:rPr>
              <a:t>Word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</a:rPr>
              <a:t>Excel 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或 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等文档进入在线编辑器进行在线编辑操作；不同登录用户可以共同编辑同一文档，实现远程协同办公；</a:t>
            </a:r>
          </a:p>
        </p:txBody>
      </p:sp>
      <p:sp>
        <p:nvSpPr>
          <p:cNvPr id="11" name="矩形 10"/>
          <p:cNvSpPr/>
          <p:nvPr/>
        </p:nvSpPr>
        <p:spPr>
          <a:xfrm>
            <a:off x="7554267" y="1480978"/>
            <a:ext cx="280087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12360" y="1563638"/>
            <a:ext cx="103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9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dmin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9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hxyl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两个用户共同编辑“招聘需求”文件；</a:t>
            </a:r>
          </a:p>
        </p:txBody>
      </p:sp>
      <p:sp>
        <p:nvSpPr>
          <p:cNvPr id="13" name="矩形 12"/>
          <p:cNvSpPr/>
          <p:nvPr/>
        </p:nvSpPr>
        <p:spPr>
          <a:xfrm>
            <a:off x="2987824" y="2679782"/>
            <a:ext cx="280087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54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、多人在线编辑  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67544" y="771550"/>
            <a:ext cx="82079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如果用户拥有编辑权限，可以点击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</a:rPr>
              <a:t>Word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</a:rPr>
              <a:t>Excel 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或 </a:t>
            </a:r>
            <a:r>
              <a:rPr lang="en-US" altLang="zh-CN" sz="1050" dirty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等文档进入在线编辑器进行在线编辑操作；不同登录用户可以共同编辑同一文档，实现远程协同办公；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76147" y="2715766"/>
            <a:ext cx="1036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9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dmin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 </a:t>
            </a:r>
            <a:r>
              <a:rPr lang="en-US" altLang="zh-CN" sz="900" b="1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hxyl</a:t>
            </a:r>
            <a:r>
              <a:rPr lang="en-US" altLang="zh-CN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两个用户共同编辑“人事工作流程”文档；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80978"/>
            <a:ext cx="1979421" cy="34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80978"/>
            <a:ext cx="1774063" cy="34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矩形 12"/>
          <p:cNvSpPr/>
          <p:nvPr/>
        </p:nvSpPr>
        <p:spPr>
          <a:xfrm>
            <a:off x="3779912" y="1706803"/>
            <a:ext cx="280087" cy="1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3275857" y="2715766"/>
            <a:ext cx="360040" cy="200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5387023" y="2355726"/>
            <a:ext cx="360040" cy="200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6241885" y="1689508"/>
            <a:ext cx="360040" cy="2007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975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、回收站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67544" y="785341"/>
            <a:ext cx="8207992" cy="33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所有被删除的文件都进入回收站页面，在“回收站”可进行文件的“彻底删除” 和“恢复”两项操作；</a:t>
            </a:r>
            <a:endParaRPr lang="zh-CN" altLang="en-US" sz="105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57" y="1469108"/>
            <a:ext cx="5815537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矩形 12"/>
          <p:cNvSpPr/>
          <p:nvPr/>
        </p:nvSpPr>
        <p:spPr>
          <a:xfrm>
            <a:off x="539552" y="4083918"/>
            <a:ext cx="685973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2538" y="372387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点击“已删除文件”进入回收站页面；</a:t>
            </a:r>
          </a:p>
        </p:txBody>
      </p:sp>
      <p:sp>
        <p:nvSpPr>
          <p:cNvPr id="14" name="矩形 13"/>
          <p:cNvSpPr/>
          <p:nvPr/>
        </p:nvSpPr>
        <p:spPr>
          <a:xfrm>
            <a:off x="4860032" y="2886386"/>
            <a:ext cx="46994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4860032" y="2499742"/>
            <a:ext cx="46994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050148" y="3089108"/>
            <a:ext cx="10362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点击“恢复”文件将重新恢复至文件页面；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2047" y="2200422"/>
            <a:ext cx="103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点击“删除”文件将被永久删除；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69108"/>
            <a:ext cx="1675862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2415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、外链功能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467544" y="771550"/>
            <a:ext cx="820799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点击文件详情页“分享链接”即可生成相关文件链接，可将此链接地址通过邮件、即时通讯类软件等发送给他人；支持对链接的权限设置、密码保护设置及过期日期设置；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63" y="1563998"/>
            <a:ext cx="4611849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490" y="1563998"/>
            <a:ext cx="1675862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矩形 14"/>
          <p:cNvSpPr/>
          <p:nvPr/>
        </p:nvSpPr>
        <p:spPr>
          <a:xfrm>
            <a:off x="4211960" y="3723878"/>
            <a:ext cx="1296144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6516216" y="3795886"/>
            <a:ext cx="1224136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039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85395" y="869980"/>
            <a:ext cx="6434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n"/>
            </a:pP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易莲企业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盘具有文档搜索功能，当用户想找某个文档资料，输入关键词，获取全文检索的结果。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44" y="1423547"/>
            <a:ext cx="5745756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416" y="1423547"/>
            <a:ext cx="1620000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矩形 7"/>
          <p:cNvSpPr/>
          <p:nvPr/>
        </p:nvSpPr>
        <p:spPr>
          <a:xfrm>
            <a:off x="4972796" y="1415176"/>
            <a:ext cx="9673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7308304" y="1696426"/>
            <a:ext cx="720080" cy="2272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57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、动态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85395" y="869980"/>
            <a:ext cx="79470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n"/>
            </a:pP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在动态页面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中，用户可以查看对系统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中文件执行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的所有操作，包括文件</a:t>
            </a:r>
            <a:r>
              <a:rPr lang="zh-CN" altLang="en-US" sz="1050" dirty="0" smtClean="0">
                <a:latin typeface="微软雅黑" pitchFamily="34" charset="-122"/>
                <a:ea typeface="微软雅黑" pitchFamily="34" charset="-122"/>
              </a:rPr>
              <a:t>的上传、新建、共享</a:t>
            </a:r>
            <a:r>
              <a:rPr lang="zh-CN" altLang="en-US" sz="1050" dirty="0">
                <a:latin typeface="微软雅黑" pitchFamily="34" charset="-122"/>
                <a:ea typeface="微软雅黑" pitchFamily="34" charset="-122"/>
              </a:rPr>
              <a:t>、移动、删除、重命名、收藏等；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91630"/>
            <a:ext cx="4945000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491630"/>
            <a:ext cx="1620000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矩形 7"/>
          <p:cNvSpPr/>
          <p:nvPr/>
        </p:nvSpPr>
        <p:spPr>
          <a:xfrm>
            <a:off x="1403649" y="1493197"/>
            <a:ext cx="288032" cy="197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732240" y="1744310"/>
            <a:ext cx="216024" cy="251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11884" y="1707654"/>
            <a:ext cx="936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点击此图标进入动态页面；</a:t>
            </a:r>
          </a:p>
        </p:txBody>
      </p:sp>
    </p:spTree>
    <p:extLst>
      <p:ext uri="{BB962C8B-B14F-4D97-AF65-F5344CB8AC3E}">
        <p14:creationId xmlns:p14="http://schemas.microsoft.com/office/powerpoint/2010/main" val="47695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、相册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585395" y="869980"/>
            <a:ext cx="64348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n"/>
            </a:pPr>
            <a:r>
              <a:rPr lang="zh-CN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易莲</a:t>
            </a:r>
            <a:r>
              <a:rPr lang="zh-CN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支持相册功能，即上传至网盘的图片将自动保存至相册中，便于查看和统一管理；</a:t>
            </a:r>
            <a:endParaRPr lang="zh-CN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91630"/>
            <a:ext cx="4626242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622" y="1491630"/>
            <a:ext cx="1680692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8" name="矩形 7"/>
          <p:cNvSpPr/>
          <p:nvPr/>
        </p:nvSpPr>
        <p:spPr>
          <a:xfrm>
            <a:off x="1907704" y="1419622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6804248" y="1635646"/>
            <a:ext cx="288032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98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、与</a:t>
            </a:r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e-Link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即时通讯无缝整合  </a:t>
            </a:r>
            <a:r>
              <a:rPr lang="en-US" altLang="zh-CN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endParaRPr lang="en-GB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30"/>
          <p:cNvSpPr txBox="1"/>
          <p:nvPr/>
        </p:nvSpPr>
        <p:spPr>
          <a:xfrm>
            <a:off x="899591" y="771550"/>
            <a:ext cx="6819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易莲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提供简单易用的标准接口，支持与企业内其他系统无缝整合，满足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企业集成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需求。</a:t>
            </a:r>
          </a:p>
          <a:p>
            <a:pPr>
              <a:lnSpc>
                <a:spcPct val="150000"/>
              </a:lnSpc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莲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e-Link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即时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通讯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 </a:t>
            </a:r>
            <a:r>
              <a:rPr lang="en-US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无缝整合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zh-CN" altLang="zh-CN" sz="1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7" y="1456006"/>
            <a:ext cx="1537329" cy="34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矩形 10"/>
          <p:cNvSpPr/>
          <p:nvPr/>
        </p:nvSpPr>
        <p:spPr>
          <a:xfrm>
            <a:off x="1115616" y="4733444"/>
            <a:ext cx="216024" cy="2145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4"/>
          <p:cNvSpPr txBox="1"/>
          <p:nvPr/>
        </p:nvSpPr>
        <p:spPr>
          <a:xfrm>
            <a:off x="6648237" y="4117386"/>
            <a:ext cx="219266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网盘有新的共享或评论等消息时，会通过即时通讯以弹框形式及时通知，即时通讯与网盘实现无缝整合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37" y="2495420"/>
            <a:ext cx="1942857" cy="14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矩形 16"/>
          <p:cNvSpPr/>
          <p:nvPr/>
        </p:nvSpPr>
        <p:spPr>
          <a:xfrm>
            <a:off x="6636186" y="2455396"/>
            <a:ext cx="600109" cy="2865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箭头连接符 17"/>
          <p:cNvCxnSpPr/>
          <p:nvPr/>
        </p:nvCxnSpPr>
        <p:spPr>
          <a:xfrm>
            <a:off x="6936240" y="2771182"/>
            <a:ext cx="0" cy="1375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06987"/>
            <a:ext cx="4212676" cy="270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4" name="直接箭头连接符 13"/>
          <p:cNvCxnSpPr/>
          <p:nvPr/>
        </p:nvCxnSpPr>
        <p:spPr>
          <a:xfrm flipV="1">
            <a:off x="1361051" y="4299942"/>
            <a:ext cx="906693" cy="541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70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70" y="1736760"/>
            <a:ext cx="1622534" cy="28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983" y="1736760"/>
            <a:ext cx="1622534" cy="28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454" y="1635646"/>
            <a:ext cx="1726842" cy="30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54" y="1646760"/>
            <a:ext cx="1726842" cy="30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、与</a:t>
            </a:r>
            <a:r>
              <a:rPr lang="en-US" altLang="zh-CN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e-Link</a:t>
            </a: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即时通讯无缝整合  </a:t>
            </a: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</a:t>
            </a:r>
            <a:endParaRPr lang="en-GB" altLang="zh-CN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30"/>
          <p:cNvSpPr txBox="1"/>
          <p:nvPr/>
        </p:nvSpPr>
        <p:spPr>
          <a:xfrm>
            <a:off x="899591" y="771550"/>
            <a:ext cx="6819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莲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e-Link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即时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通讯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 </a:t>
            </a:r>
            <a:r>
              <a:rPr lang="zh-CN" altLang="en-US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zh-CN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en-US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无缝整合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移动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端即时消息中发送的图片或文件可直接转存至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盘；移动端发送文件时可直接从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盘选择发送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43608" y="2283718"/>
            <a:ext cx="28803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54" y="1635646"/>
            <a:ext cx="1723942" cy="306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6" name="矩形 15"/>
          <p:cNvSpPr/>
          <p:nvPr/>
        </p:nvSpPr>
        <p:spPr>
          <a:xfrm>
            <a:off x="4427432" y="3003798"/>
            <a:ext cx="50460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5"/>
          <p:cNvSpPr txBox="1"/>
          <p:nvPr/>
        </p:nvSpPr>
        <p:spPr>
          <a:xfrm>
            <a:off x="3889772" y="3930610"/>
            <a:ext cx="154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err="1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elink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沟通中发送的图片或文件可直接转存至</a:t>
            </a:r>
            <a:r>
              <a:rPr lang="zh-CN" altLang="en-US" sz="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4644008" y="3363838"/>
            <a:ext cx="0" cy="576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6357568" y="3783540"/>
            <a:ext cx="374672" cy="4443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42"/>
          <p:cNvSpPr txBox="1"/>
          <p:nvPr/>
        </p:nvSpPr>
        <p:spPr>
          <a:xfrm>
            <a:off x="6175101" y="4193817"/>
            <a:ext cx="13492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即时</a:t>
            </a:r>
            <a:r>
              <a:rPr lang="zh-CN" altLang="en-US" sz="9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通讯沟通中需发送文件时，可直接调用云盘中所有资料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6660118" y="3454978"/>
            <a:ext cx="684333" cy="4517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4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1651830"/>
            <a:ext cx="9144000" cy="181477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977976" y="2067694"/>
            <a:ext cx="5050408" cy="623250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易莲企业云盘  核心价值</a:t>
            </a:r>
            <a:endParaRPr lang="en-GB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77976" y="2760333"/>
            <a:ext cx="5482456" cy="28469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0" hangingPunct="0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企业统一的文档共享访问平台；实现企业知识的有效积累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0190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4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1651830"/>
            <a:ext cx="9144000" cy="181477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767661" y="2137163"/>
            <a:ext cx="5914504" cy="561694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典型客户案例</a:t>
            </a:r>
            <a:endParaRPr lang="en-GB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27" name="TextBox 49"/>
          <p:cNvSpPr txBox="1"/>
          <p:nvPr/>
        </p:nvSpPr>
        <p:spPr>
          <a:xfrm>
            <a:off x="2771800" y="2760333"/>
            <a:ext cx="5482456" cy="284695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pPr eaLnBrk="0" hangingPunct="0"/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企业统一的文档共享访问平台；实现企业知识的有效积累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08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27" grpId="0"/>
      <p:bldP spid="27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63638"/>
            <a:ext cx="6444208" cy="23176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新华社</a:t>
            </a:r>
            <a:endParaRPr lang="en-GB" altLang="zh-CN" sz="1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本框 30"/>
          <p:cNvSpPr txBox="1"/>
          <p:nvPr/>
        </p:nvSpPr>
        <p:spPr>
          <a:xfrm>
            <a:off x="1073803" y="778476"/>
            <a:ext cx="65945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云盘使用范围：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新华社全员开发使用。</a:t>
            </a: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zh-CN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r>
              <a:rPr lang="zh-CN" altLang="en-US" sz="1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使用功能：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主要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包括文件上传，文件共享，收藏，云盘动态，分享链接，查询文件，个人信息设置功能。</a:t>
            </a:r>
          </a:p>
        </p:txBody>
      </p:sp>
      <p:sp>
        <p:nvSpPr>
          <p:cNvPr id="10" name="矩形 9"/>
          <p:cNvSpPr/>
          <p:nvPr/>
        </p:nvSpPr>
        <p:spPr>
          <a:xfrm>
            <a:off x="2951731" y="2139702"/>
            <a:ext cx="43204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6" name="直接箭头连接符 5"/>
          <p:cNvCxnSpPr/>
          <p:nvPr/>
        </p:nvCxnSpPr>
        <p:spPr>
          <a:xfrm flipH="1">
            <a:off x="3158184" y="2376589"/>
            <a:ext cx="5478" cy="1742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969" y="2579965"/>
            <a:ext cx="5254167" cy="23042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5" name="文本框 14"/>
          <p:cNvSpPr txBox="1"/>
          <p:nvPr/>
        </p:nvSpPr>
        <p:spPr>
          <a:xfrm>
            <a:off x="2272679" y="4097316"/>
            <a:ext cx="1430290" cy="483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登录门户</a:t>
            </a:r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OA</a:t>
            </a:r>
            <a:r>
              <a:rPr lang="zh-CN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系统，通过应用功能进入个人云盘。</a:t>
            </a:r>
          </a:p>
        </p:txBody>
      </p:sp>
    </p:spTree>
    <p:extLst>
      <p:ext uri="{BB962C8B-B14F-4D97-AF65-F5344CB8AC3E}">
        <p14:creationId xmlns:p14="http://schemas.microsoft.com/office/powerpoint/2010/main" val="40618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北京某武警部队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88" y="1779662"/>
            <a:ext cx="5722695" cy="302433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55576" y="772369"/>
            <a:ext cx="770485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云盘实现了武警内部数据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的集中存储、统一管理及资源共享，同时也保障了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数据安全；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在此项目中，用户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通过云盘进行文件下载时，需要通过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获取已绑定手机上收到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的安全校验码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进行校验，正常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通过校验后方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可下载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该文件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；同时</a:t>
            </a: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也支持对个别用户设置免校验功能，可让用户直接下载文件至本地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26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河北省国家税务局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19535"/>
            <a:ext cx="2592288" cy="18809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97" y="1424284"/>
            <a:ext cx="1557758" cy="34517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75480"/>
            <a:ext cx="3384376" cy="23493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矩形 8"/>
          <p:cNvSpPr/>
          <p:nvPr/>
        </p:nvSpPr>
        <p:spPr>
          <a:xfrm>
            <a:off x="4134946" y="4567807"/>
            <a:ext cx="14902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992921" y="4423791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231011" y="4192959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登录即时通讯系统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94165" y="4383577"/>
            <a:ext cx="19159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企业云盘标志，点击进入云盘界面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4283968" y="3847727"/>
            <a:ext cx="1368152" cy="82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5576" y="843558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河北省国家税务局使用的易莲企业云盘与即时通讯系统无缝整合，实现了系统的单点登录、组织架构同步及网盘消息的实时推送等。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452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724" y="1419622"/>
            <a:ext cx="1558800" cy="341822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人民银行银川支行</a:t>
            </a:r>
            <a:endParaRPr lang="en-GB" altLang="zh-CN" sz="1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178949" y="4564355"/>
            <a:ext cx="14902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/>
          <p:cNvCxnSpPr/>
          <p:nvPr/>
        </p:nvCxnSpPr>
        <p:spPr>
          <a:xfrm>
            <a:off x="1835696" y="4342440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073786" y="4111608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登录即时通讯系统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93722"/>
            <a:ext cx="2592000" cy="187002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852" y="2082974"/>
            <a:ext cx="3384376" cy="234933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cxnSp>
        <p:nvCxnSpPr>
          <p:cNvPr id="18" name="直接箭头连接符 17"/>
          <p:cNvCxnSpPr/>
          <p:nvPr/>
        </p:nvCxnSpPr>
        <p:spPr>
          <a:xfrm flipV="1">
            <a:off x="4327971" y="3841900"/>
            <a:ext cx="1368152" cy="82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594299" y="4334660"/>
            <a:ext cx="19159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企业云盘标志，点击进入云盘界面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843558"/>
            <a:ext cx="7704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人民银行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银川支行使用的易莲企业云盘与即时通讯系统无缝整合，实现了系统的单点登录、组织架构同步及网盘消息的实时推送等。</a:t>
            </a:r>
            <a:endParaRPr lang="zh-CN" altLang="en-US" sz="10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387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marL="285750" indent="-285750" algn="l">
              <a:buFont typeface="Wingdings" panose="05000000000000000000" pitchFamily="2" charset="2"/>
              <a:buChar char="n"/>
            </a:pPr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苍穹数码技术股份有限公司</a:t>
            </a:r>
            <a:endParaRPr lang="en-GB" altLang="zh-CN" sz="12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8" y="2247678"/>
            <a:ext cx="2421333" cy="1872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19622"/>
            <a:ext cx="1386213" cy="34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674" y="1923678"/>
            <a:ext cx="3891176" cy="252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矩形 6"/>
          <p:cNvSpPr/>
          <p:nvPr/>
        </p:nvSpPr>
        <p:spPr>
          <a:xfrm>
            <a:off x="3779912" y="4659982"/>
            <a:ext cx="14902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1835696" y="4299942"/>
            <a:ext cx="1584176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V="1">
            <a:off x="3928934" y="3939902"/>
            <a:ext cx="1368152" cy="8280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6"/>
          <p:cNvSpPr txBox="1"/>
          <p:nvPr/>
        </p:nvSpPr>
        <p:spPr>
          <a:xfrm>
            <a:off x="4139952" y="4515966"/>
            <a:ext cx="19159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企业云盘标志，点击进入云盘界面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2051720" y="4069110"/>
            <a:ext cx="11079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登录即时通讯系统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843558"/>
            <a:ext cx="59105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苍穹数码企业云盘目前的使用人数已超过</a:t>
            </a:r>
            <a:r>
              <a:rPr lang="en-US" altLang="zh-CN" sz="11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3000</a:t>
            </a:r>
            <a:r>
              <a:rPr lang="zh-CN" altLang="en-US" sz="11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人，并实现了与即时通讯系统的无缝整合；</a:t>
            </a:r>
          </a:p>
        </p:txBody>
      </p:sp>
    </p:spTree>
    <p:extLst>
      <p:ext uri="{BB962C8B-B14F-4D97-AF65-F5344CB8AC3E}">
        <p14:creationId xmlns:p14="http://schemas.microsoft.com/office/powerpoint/2010/main" val="4326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/>
        </p:nvGrpSpPr>
        <p:grpSpPr>
          <a:xfrm>
            <a:off x="0" y="1651830"/>
            <a:ext cx="9144000" cy="1814777"/>
            <a:chOff x="170694" y="177982"/>
            <a:chExt cx="3936004" cy="781165"/>
          </a:xfrm>
        </p:grpSpPr>
        <p:sp>
          <p:nvSpPr>
            <p:cNvPr id="44" name="等腰三角形 43"/>
            <p:cNvSpPr/>
            <p:nvPr/>
          </p:nvSpPr>
          <p:spPr>
            <a:xfrm>
              <a:off x="1233863" y="177982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/>
            <p:cNvSpPr/>
            <p:nvPr/>
          </p:nvSpPr>
          <p:spPr>
            <a:xfrm flipV="1">
              <a:off x="200258" y="602633"/>
              <a:ext cx="355284" cy="356514"/>
            </a:xfrm>
            <a:prstGeom prst="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70694" y="261768"/>
              <a:ext cx="3936004" cy="61198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平行四边形 46"/>
            <p:cNvSpPr/>
            <p:nvPr/>
          </p:nvSpPr>
          <p:spPr>
            <a:xfrm>
              <a:off x="376965" y="178257"/>
              <a:ext cx="1036076" cy="779005"/>
            </a:xfrm>
            <a:prstGeom prst="parallelogram">
              <a:avLst>
                <a:gd name="adj" fmla="val 482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文本框 6"/>
            <p:cNvSpPr txBox="1"/>
            <p:nvPr/>
          </p:nvSpPr>
          <p:spPr>
            <a:xfrm>
              <a:off x="650907" y="284178"/>
              <a:ext cx="569115" cy="559734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8000" dirty="0" smtClean="0">
                  <a:solidFill>
                    <a:schemeClr val="bg1">
                      <a:lumMod val="9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zh-CN" altLang="en-US" sz="8000" dirty="0">
                <a:solidFill>
                  <a:schemeClr val="bg1">
                    <a:lumMod val="9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767661" y="2137163"/>
            <a:ext cx="5914504" cy="561694"/>
          </a:xfrm>
          <a:prstGeom prst="rect">
            <a:avLst/>
          </a:prstGeom>
          <a:noFill/>
        </p:spPr>
        <p:txBody>
          <a:bodyPr wrap="square" lIns="68584" tIns="34291" rIns="68584" bIns="34291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北京华夏易联科技开发有限公司</a:t>
            </a:r>
            <a:endParaRPr lang="en-GB" altLang="zh-CN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940152" y="1274820"/>
            <a:ext cx="432048" cy="432834"/>
            <a:chOff x="6084168" y="1274820"/>
            <a:chExt cx="432048" cy="432834"/>
          </a:xfrm>
        </p:grpSpPr>
        <p:sp>
          <p:nvSpPr>
            <p:cNvPr id="14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19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644008" y="1275213"/>
            <a:ext cx="432048" cy="432048"/>
            <a:chOff x="4788024" y="1275213"/>
            <a:chExt cx="432048" cy="432048"/>
          </a:xfrm>
        </p:grpSpPr>
        <p:sp>
          <p:nvSpPr>
            <p:cNvPr id="17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0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292080" y="1274820"/>
            <a:ext cx="432833" cy="432834"/>
            <a:chOff x="5436096" y="1274820"/>
            <a:chExt cx="432833" cy="432834"/>
          </a:xfrm>
        </p:grpSpPr>
        <p:sp>
          <p:nvSpPr>
            <p:cNvPr id="25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1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347864" y="1274820"/>
            <a:ext cx="432833" cy="432834"/>
            <a:chOff x="3491880" y="1274820"/>
            <a:chExt cx="432833" cy="432834"/>
          </a:xfrm>
        </p:grpSpPr>
        <p:sp>
          <p:nvSpPr>
            <p:cNvPr id="11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95936" y="1274820"/>
            <a:ext cx="432833" cy="432834"/>
            <a:chOff x="4139952" y="1274820"/>
            <a:chExt cx="432833" cy="432834"/>
          </a:xfrm>
        </p:grpSpPr>
        <p:sp>
          <p:nvSpPr>
            <p:cNvPr id="24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3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sp>
        <p:nvSpPr>
          <p:cNvPr id="26" name="TextBox 49"/>
          <p:cNvSpPr txBox="1"/>
          <p:nvPr/>
        </p:nvSpPr>
        <p:spPr>
          <a:xfrm>
            <a:off x="2767661" y="2770756"/>
            <a:ext cx="4641850" cy="284162"/>
          </a:xfrm>
          <a:prstGeom prst="rect">
            <a:avLst/>
          </a:prstGeom>
          <a:noFill/>
        </p:spPr>
        <p:txBody>
          <a:bodyPr lIns="68584" tIns="34291" rIns="68584" bIns="34291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  <a:r>
              <a:rPr lang="zh-CN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于企事业单位信息化综合服务平台的建设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82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8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9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50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51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5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26" grpId="0"/>
      <p:bldP spid="26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67544" y="248122"/>
            <a:ext cx="2130425" cy="379412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</a:t>
            </a: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华夏易联</a:t>
            </a:r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en-GB" alt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898525" y="1032594"/>
            <a:ext cx="7346950" cy="1395413"/>
          </a:xfrm>
          <a:prstGeom prst="roundRect">
            <a:avLst>
              <a:gd name="adj" fmla="val 0"/>
            </a:avLst>
          </a:prstGeom>
          <a:noFill/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196975" y="1132037"/>
            <a:ext cx="6750050" cy="12303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marL="171450" indent="-1714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2000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年成立，总部位于北京，在全球拥有多家分公司及众多合作伙伴；</a:t>
            </a:r>
          </a:p>
          <a:p>
            <a:pPr marL="171450" indent="-1714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专业从事软件产品研发与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服务的厂商；</a:t>
            </a:r>
          </a:p>
          <a:p>
            <a:pPr marL="171450" indent="-1714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致力于企事业单位信息化综合服务平台的建设；</a:t>
            </a:r>
          </a:p>
          <a:p>
            <a:pPr marL="171450" indent="-171450"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踏踏实实做好每一统一个项目，为客户提供持续稳定优质的软件和服务，在长期的服务中实现企业社会价值。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0" name="矩形 93"/>
          <p:cNvSpPr/>
          <p:nvPr/>
        </p:nvSpPr>
        <p:spPr>
          <a:xfrm>
            <a:off x="862013" y="987574"/>
            <a:ext cx="287337" cy="288925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" name="矩形 93"/>
          <p:cNvSpPr/>
          <p:nvPr/>
        </p:nvSpPr>
        <p:spPr>
          <a:xfrm rot="10800000">
            <a:off x="7996238" y="2211710"/>
            <a:ext cx="288925" cy="287338"/>
          </a:xfrm>
          <a:custGeom>
            <a:avLst/>
            <a:gdLst/>
            <a:ahLst/>
            <a:cxnLst/>
            <a:rect l="l" t="t" r="r" b="b"/>
            <a:pathLst>
              <a:path w="504056" h="504056">
                <a:moveTo>
                  <a:pt x="0" y="0"/>
                </a:moveTo>
                <a:lnTo>
                  <a:pt x="504056" y="0"/>
                </a:lnTo>
                <a:lnTo>
                  <a:pt x="504056" y="144016"/>
                </a:lnTo>
                <a:lnTo>
                  <a:pt x="144016" y="144016"/>
                </a:lnTo>
                <a:lnTo>
                  <a:pt x="144016" y="504056"/>
                </a:lnTo>
                <a:lnTo>
                  <a:pt x="0" y="5040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" name="Freeform 5"/>
          <p:cNvSpPr>
            <a:spLocks noChangeAspect="1"/>
          </p:cNvSpPr>
          <p:nvPr/>
        </p:nvSpPr>
        <p:spPr bwMode="auto">
          <a:xfrm>
            <a:off x="925513" y="3068042"/>
            <a:ext cx="1198562" cy="1079500"/>
          </a:xfrm>
          <a:custGeom>
            <a:avLst/>
            <a:gdLst>
              <a:gd name="T0" fmla="*/ 940360 w 2740"/>
              <a:gd name="T1" fmla="*/ 1022159 h 2446"/>
              <a:gd name="T2" fmla="*/ 898391 w 2740"/>
              <a:gd name="T3" fmla="*/ 1064105 h 2446"/>
              <a:gd name="T4" fmla="*/ 838499 w 2740"/>
              <a:gd name="T5" fmla="*/ 1079558 h 2446"/>
              <a:gd name="T6" fmla="*/ 356733 w 2740"/>
              <a:gd name="T7" fmla="*/ 1079558 h 2446"/>
              <a:gd name="T8" fmla="*/ 299464 w 2740"/>
              <a:gd name="T9" fmla="*/ 1064105 h 2446"/>
              <a:gd name="T10" fmla="*/ 257495 w 2740"/>
              <a:gd name="T11" fmla="*/ 1021717 h 2446"/>
              <a:gd name="T12" fmla="*/ 15738 w 2740"/>
              <a:gd name="T13" fmla="*/ 598724 h 2446"/>
              <a:gd name="T14" fmla="*/ 0 w 2740"/>
              <a:gd name="T15" fmla="*/ 540000 h 2446"/>
              <a:gd name="T16" fmla="*/ 15738 w 2740"/>
              <a:gd name="T17" fmla="*/ 480834 h 2446"/>
              <a:gd name="T18" fmla="*/ 256621 w 2740"/>
              <a:gd name="T19" fmla="*/ 59608 h 2446"/>
              <a:gd name="T20" fmla="*/ 299464 w 2740"/>
              <a:gd name="T21" fmla="*/ 16337 h 2446"/>
              <a:gd name="T22" fmla="*/ 354110 w 2740"/>
              <a:gd name="T23" fmla="*/ 442 h 2446"/>
              <a:gd name="T24" fmla="*/ 837624 w 2740"/>
              <a:gd name="T25" fmla="*/ 442 h 2446"/>
              <a:gd name="T26" fmla="*/ 898391 w 2740"/>
              <a:gd name="T27" fmla="*/ 16337 h 2446"/>
              <a:gd name="T28" fmla="*/ 940360 w 2740"/>
              <a:gd name="T29" fmla="*/ 58283 h 2446"/>
              <a:gd name="T30" fmla="*/ 1181242 w 2740"/>
              <a:gd name="T31" fmla="*/ 479509 h 2446"/>
              <a:gd name="T32" fmla="*/ 1197855 w 2740"/>
              <a:gd name="T33" fmla="*/ 540000 h 2446"/>
              <a:gd name="T34" fmla="*/ 1180805 w 2740"/>
              <a:gd name="T35" fmla="*/ 600932 h 2446"/>
              <a:gd name="T36" fmla="*/ 940360 w 2740"/>
              <a:gd name="T37" fmla="*/ 1022159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5" name="Freeform 5"/>
          <p:cNvSpPr>
            <a:spLocks noChangeAspect="1"/>
          </p:cNvSpPr>
          <p:nvPr/>
        </p:nvSpPr>
        <p:spPr bwMode="auto">
          <a:xfrm>
            <a:off x="5003800" y="3068042"/>
            <a:ext cx="1198563" cy="1079500"/>
          </a:xfrm>
          <a:custGeom>
            <a:avLst/>
            <a:gdLst>
              <a:gd name="T0" fmla="*/ 940360 w 2740"/>
              <a:gd name="T1" fmla="*/ 1022159 h 2446"/>
              <a:gd name="T2" fmla="*/ 898391 w 2740"/>
              <a:gd name="T3" fmla="*/ 1064105 h 2446"/>
              <a:gd name="T4" fmla="*/ 838499 w 2740"/>
              <a:gd name="T5" fmla="*/ 1079558 h 2446"/>
              <a:gd name="T6" fmla="*/ 356733 w 2740"/>
              <a:gd name="T7" fmla="*/ 1079558 h 2446"/>
              <a:gd name="T8" fmla="*/ 299464 w 2740"/>
              <a:gd name="T9" fmla="*/ 1064105 h 2446"/>
              <a:gd name="T10" fmla="*/ 257495 w 2740"/>
              <a:gd name="T11" fmla="*/ 1021717 h 2446"/>
              <a:gd name="T12" fmla="*/ 15738 w 2740"/>
              <a:gd name="T13" fmla="*/ 598724 h 2446"/>
              <a:gd name="T14" fmla="*/ 0 w 2740"/>
              <a:gd name="T15" fmla="*/ 540000 h 2446"/>
              <a:gd name="T16" fmla="*/ 15738 w 2740"/>
              <a:gd name="T17" fmla="*/ 480834 h 2446"/>
              <a:gd name="T18" fmla="*/ 256621 w 2740"/>
              <a:gd name="T19" fmla="*/ 59608 h 2446"/>
              <a:gd name="T20" fmla="*/ 299464 w 2740"/>
              <a:gd name="T21" fmla="*/ 16337 h 2446"/>
              <a:gd name="T22" fmla="*/ 354110 w 2740"/>
              <a:gd name="T23" fmla="*/ 442 h 2446"/>
              <a:gd name="T24" fmla="*/ 837624 w 2740"/>
              <a:gd name="T25" fmla="*/ 442 h 2446"/>
              <a:gd name="T26" fmla="*/ 898391 w 2740"/>
              <a:gd name="T27" fmla="*/ 16337 h 2446"/>
              <a:gd name="T28" fmla="*/ 940360 w 2740"/>
              <a:gd name="T29" fmla="*/ 58283 h 2446"/>
              <a:gd name="T30" fmla="*/ 1181242 w 2740"/>
              <a:gd name="T31" fmla="*/ 479509 h 2446"/>
              <a:gd name="T32" fmla="*/ 1197855 w 2740"/>
              <a:gd name="T33" fmla="*/ 540000 h 2446"/>
              <a:gd name="T34" fmla="*/ 1180805 w 2740"/>
              <a:gd name="T35" fmla="*/ 600932 h 2446"/>
              <a:gd name="T36" fmla="*/ 940360 w 2740"/>
              <a:gd name="T37" fmla="*/ 1022159 h 24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1042988" y="3468092"/>
            <a:ext cx="969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北京公司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114925" y="3468092"/>
            <a:ext cx="9699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东京公司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227763" y="2914055"/>
            <a:ext cx="1803400" cy="1385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公司名称：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e-link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东京株式会社 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成立日期：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2008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注册资金：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300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万日元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电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话：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0081- 3-3834-2425</a:t>
            </a:r>
            <a:endParaRPr lang="zh-CN" altLang="zh-CN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传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真：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0081- 3-3834-2426</a:t>
            </a:r>
            <a:endParaRPr lang="zh-CN" altLang="zh-CN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48"/>
          <p:cNvSpPr txBox="1"/>
          <p:nvPr/>
        </p:nvSpPr>
        <p:spPr>
          <a:xfrm>
            <a:off x="2132013" y="2914055"/>
            <a:ext cx="2224087" cy="138588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defPPr>
              <a:defRPr lang="zh-CN"/>
            </a:defPPr>
            <a:lvl1pPr>
              <a:defRPr sz="220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公司名称：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北京华夏易联科技开发有限公司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成立日期：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2000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注册资金：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1500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万元人民币</a:t>
            </a: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电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话：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010-82237382      </a:t>
            </a:r>
            <a:endParaRPr lang="zh-CN" altLang="zh-CN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传</a:t>
            </a:r>
            <a:r>
              <a: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zh-CN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真：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010-8223-6551-8019</a:t>
            </a:r>
            <a:endParaRPr lang="zh-CN" altLang="zh-CN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15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3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9" grpId="0"/>
      <p:bldP spid="44" grpId="0" animBg="1"/>
      <p:bldP spid="45" grpId="0" animBg="1"/>
      <p:bldP spid="47" grpId="0"/>
      <p:bldP spid="48" grpId="0"/>
      <p:bldP spid="49" grpId="0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>
            <a:spLocks/>
          </p:cNvSpPr>
          <p:nvPr/>
        </p:nvSpPr>
        <p:spPr bwMode="auto">
          <a:xfrm>
            <a:off x="2000250" y="1504950"/>
            <a:ext cx="5195888" cy="2909888"/>
          </a:xfrm>
          <a:custGeom>
            <a:avLst/>
            <a:gdLst>
              <a:gd name="T0" fmla="*/ 2598103 w 21600"/>
              <a:gd name="T1" fmla="*/ 1454944 h 21600"/>
              <a:gd name="T2" fmla="*/ 2598103 w 21600"/>
              <a:gd name="T3" fmla="*/ 1454944 h 21600"/>
              <a:gd name="T4" fmla="*/ 2598103 w 21600"/>
              <a:gd name="T5" fmla="*/ 1454944 h 21600"/>
              <a:gd name="T6" fmla="*/ 2598103 w 21600"/>
              <a:gd name="T7" fmla="*/ 145494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0850" y="2546350"/>
            <a:ext cx="2066925" cy="3063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第一阶段：</a:t>
            </a:r>
            <a:r>
              <a:rPr lang="zh-CN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承担大型国家级和行业性项目的建设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741363" y="2957513"/>
            <a:ext cx="1785938" cy="4651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组织机构代码证全国联网项目</a:t>
            </a:r>
          </a:p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中国物品编码中心全国联网项目</a:t>
            </a:r>
          </a:p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全国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汽车召回管理平台</a:t>
            </a:r>
          </a:p>
          <a:p>
            <a:pPr marL="0" indent="0" algn="r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中国产品缺陷管理平台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Shape 1626"/>
          <p:cNvSpPr>
            <a:spLocks noChangeShapeType="1"/>
          </p:cNvSpPr>
          <p:nvPr/>
        </p:nvSpPr>
        <p:spPr bwMode="auto">
          <a:xfrm flipV="1">
            <a:off x="2713038" y="2674938"/>
            <a:ext cx="0" cy="1039812"/>
          </a:xfrm>
          <a:prstGeom prst="line">
            <a:avLst/>
          </a:prstGeom>
          <a:noFill/>
          <a:ln w="12700">
            <a:solidFill>
              <a:srgbClr val="A6AAA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6" name="Shape 1627"/>
          <p:cNvSpPr>
            <a:spLocks noChangeShapeType="1"/>
          </p:cNvSpPr>
          <p:nvPr/>
        </p:nvSpPr>
        <p:spPr bwMode="auto">
          <a:xfrm flipV="1">
            <a:off x="4257675" y="1411288"/>
            <a:ext cx="0" cy="1477962"/>
          </a:xfrm>
          <a:prstGeom prst="line">
            <a:avLst/>
          </a:prstGeom>
          <a:noFill/>
          <a:ln w="12700">
            <a:solidFill>
              <a:srgbClr val="A6AAA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8" name="Shape 1629"/>
          <p:cNvSpPr>
            <a:spLocks noChangeShapeType="1"/>
          </p:cNvSpPr>
          <p:nvPr/>
        </p:nvSpPr>
        <p:spPr bwMode="auto">
          <a:xfrm flipH="1" flipV="1">
            <a:off x="5394325" y="2582863"/>
            <a:ext cx="0" cy="852487"/>
          </a:xfrm>
          <a:prstGeom prst="line">
            <a:avLst/>
          </a:prstGeom>
          <a:noFill/>
          <a:ln w="12700">
            <a:solidFill>
              <a:srgbClr val="A6AAA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9" name="Shape 1630"/>
          <p:cNvSpPr>
            <a:spLocks/>
          </p:cNvSpPr>
          <p:nvPr/>
        </p:nvSpPr>
        <p:spPr bwMode="auto">
          <a:xfrm>
            <a:off x="2554288" y="2517775"/>
            <a:ext cx="317500" cy="315913"/>
          </a:xfrm>
          <a:custGeom>
            <a:avLst/>
            <a:gdLst>
              <a:gd name="T0" fmla="*/ 158529 w 19679"/>
              <a:gd name="T1" fmla="*/ 158529 h 19679"/>
              <a:gd name="T2" fmla="*/ 158529 w 19679"/>
              <a:gd name="T3" fmla="*/ 158529 h 19679"/>
              <a:gd name="T4" fmla="*/ 158529 w 19679"/>
              <a:gd name="T5" fmla="*/ 158529 h 19679"/>
              <a:gd name="T6" fmla="*/ 158529 w 19679"/>
              <a:gd name="T7" fmla="*/ 158529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4288" tIns="14288" rIns="14288" bIns="14288" anchor="ctr"/>
          <a:lstStyle/>
          <a:p>
            <a:endParaRPr lang="zh-CN" altLang="en-US"/>
          </a:p>
        </p:txBody>
      </p:sp>
      <p:sp>
        <p:nvSpPr>
          <p:cNvPr id="10" name="Shape 1636"/>
          <p:cNvSpPr>
            <a:spLocks/>
          </p:cNvSpPr>
          <p:nvPr/>
        </p:nvSpPr>
        <p:spPr bwMode="auto">
          <a:xfrm>
            <a:off x="4097338" y="1238250"/>
            <a:ext cx="315912" cy="317500"/>
          </a:xfrm>
          <a:custGeom>
            <a:avLst/>
            <a:gdLst>
              <a:gd name="T0" fmla="*/ 158529 w 19679"/>
              <a:gd name="T1" fmla="*/ 158529 h 19679"/>
              <a:gd name="T2" fmla="*/ 158529 w 19679"/>
              <a:gd name="T3" fmla="*/ 158529 h 19679"/>
              <a:gd name="T4" fmla="*/ 158529 w 19679"/>
              <a:gd name="T5" fmla="*/ 158529 h 19679"/>
              <a:gd name="T6" fmla="*/ 158529 w 19679"/>
              <a:gd name="T7" fmla="*/ 158529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4288" tIns="14288" rIns="14288" bIns="14288" anchor="ctr"/>
          <a:lstStyle/>
          <a:p>
            <a:endParaRPr lang="zh-CN" altLang="en-US"/>
          </a:p>
        </p:txBody>
      </p:sp>
      <p:sp>
        <p:nvSpPr>
          <p:cNvPr id="12" name="Shape 1648"/>
          <p:cNvSpPr>
            <a:spLocks/>
          </p:cNvSpPr>
          <p:nvPr/>
        </p:nvSpPr>
        <p:spPr bwMode="auto">
          <a:xfrm>
            <a:off x="5235575" y="3341688"/>
            <a:ext cx="315913" cy="317500"/>
          </a:xfrm>
          <a:custGeom>
            <a:avLst/>
            <a:gdLst>
              <a:gd name="T0" fmla="*/ 158529 w 19679"/>
              <a:gd name="T1" fmla="*/ 158529 h 19679"/>
              <a:gd name="T2" fmla="*/ 158529 w 19679"/>
              <a:gd name="T3" fmla="*/ 158529 h 19679"/>
              <a:gd name="T4" fmla="*/ 158529 w 19679"/>
              <a:gd name="T5" fmla="*/ 158529 h 19679"/>
              <a:gd name="T6" fmla="*/ 158529 w 19679"/>
              <a:gd name="T7" fmla="*/ 158529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4288" tIns="14288" rIns="14288" bIns="14288" anchor="ctr"/>
          <a:lstStyle/>
          <a:p>
            <a:endParaRPr lang="zh-CN" altLang="en-US"/>
          </a:p>
        </p:txBody>
      </p:sp>
      <p:sp>
        <p:nvSpPr>
          <p:cNvPr id="13" name="Shape 1653"/>
          <p:cNvSpPr>
            <a:spLocks/>
          </p:cNvSpPr>
          <p:nvPr/>
        </p:nvSpPr>
        <p:spPr bwMode="auto">
          <a:xfrm>
            <a:off x="2670175" y="3678238"/>
            <a:ext cx="85725" cy="85725"/>
          </a:xfrm>
          <a:custGeom>
            <a:avLst/>
            <a:gdLst>
              <a:gd name="T0" fmla="*/ 43330 w 19679"/>
              <a:gd name="T1" fmla="*/ 43330 h 19679"/>
              <a:gd name="T2" fmla="*/ 43330 w 19679"/>
              <a:gd name="T3" fmla="*/ 43330 h 19679"/>
              <a:gd name="T4" fmla="*/ 43330 w 19679"/>
              <a:gd name="T5" fmla="*/ 43330 h 19679"/>
              <a:gd name="T6" fmla="*/ 43330 w 19679"/>
              <a:gd name="T7" fmla="*/ 43330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4" name="Shape 1654"/>
          <p:cNvSpPr>
            <a:spLocks/>
          </p:cNvSpPr>
          <p:nvPr/>
        </p:nvSpPr>
        <p:spPr bwMode="auto">
          <a:xfrm>
            <a:off x="4189413" y="2822575"/>
            <a:ext cx="134937" cy="134938"/>
          </a:xfrm>
          <a:custGeom>
            <a:avLst/>
            <a:gdLst>
              <a:gd name="T0" fmla="*/ 67412 w 19679"/>
              <a:gd name="T1" fmla="*/ 67412 h 19679"/>
              <a:gd name="T2" fmla="*/ 67412 w 19679"/>
              <a:gd name="T3" fmla="*/ 67412 h 19679"/>
              <a:gd name="T4" fmla="*/ 67412 w 19679"/>
              <a:gd name="T5" fmla="*/ 67412 h 19679"/>
              <a:gd name="T6" fmla="*/ 67412 w 19679"/>
              <a:gd name="T7" fmla="*/ 67412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6" name="Shape 1656"/>
          <p:cNvSpPr>
            <a:spLocks/>
          </p:cNvSpPr>
          <p:nvPr/>
        </p:nvSpPr>
        <p:spPr bwMode="auto">
          <a:xfrm>
            <a:off x="5284788" y="2439988"/>
            <a:ext cx="214312" cy="214312"/>
          </a:xfrm>
          <a:custGeom>
            <a:avLst/>
            <a:gdLst>
              <a:gd name="T0" fmla="*/ 107157 w 19679"/>
              <a:gd name="T1" fmla="*/ 107157 h 19679"/>
              <a:gd name="T2" fmla="*/ 107157 w 19679"/>
              <a:gd name="T3" fmla="*/ 107157 h 19679"/>
              <a:gd name="T4" fmla="*/ 107157 w 19679"/>
              <a:gd name="T5" fmla="*/ 107157 h 19679"/>
              <a:gd name="T6" fmla="*/ 107157 w 19679"/>
              <a:gd name="T7" fmla="*/ 107157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2322513" y="1223963"/>
            <a:ext cx="1689100" cy="3063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zh-CN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第二阶段：</a:t>
            </a:r>
            <a:r>
              <a:rPr lang="zh-CN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软件出口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2754313" y="1531938"/>
            <a:ext cx="1292225" cy="3921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主要客户：</a:t>
            </a:r>
            <a:r>
              <a:rPr lang="zh-CN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日本理光</a:t>
            </a:r>
            <a:r>
              <a:rPr lang="zh-CN" altLang="zh-CN" sz="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、丰田</a:t>
            </a:r>
            <a:r>
              <a:rPr lang="zh-CN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通商、加拿大</a:t>
            </a: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DAC</a:t>
            </a:r>
            <a:r>
              <a:rPr lang="zh-CN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集团</a:t>
            </a:r>
            <a:endParaRPr lang="en-US" altLang="zh-CN" sz="9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5580063" y="3332163"/>
            <a:ext cx="3960489" cy="33655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zh-CN" sz="1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第三阶段：</a:t>
            </a:r>
            <a:r>
              <a:rPr lang="zh-CN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回归国内，</a:t>
            </a:r>
            <a:r>
              <a:rPr lang="zh-CN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专注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于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即时通讯平台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协同</a:t>
            </a:r>
            <a:r>
              <a:rPr lang="zh-CN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1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研发</a:t>
            </a:r>
            <a:endParaRPr lang="zh-CN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6287284" y="3875088"/>
            <a:ext cx="2878137" cy="4651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为大型机构信息化建设</a:t>
            </a:r>
            <a:r>
              <a:rPr lang="zh-CN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endParaRPr lang="en-US" altLang="zh-CN" sz="9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zh-CN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“产品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定制”的方式解决客户需求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以长期服务的方式为客户创造价值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追求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实施成功率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 Placeholder 4"/>
          <p:cNvSpPr txBox="1">
            <a:spLocks/>
          </p:cNvSpPr>
          <p:nvPr/>
        </p:nvSpPr>
        <p:spPr bwMode="auto">
          <a:xfrm>
            <a:off x="2616200" y="2570163"/>
            <a:ext cx="1936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d-ID" altLang="zh-CN" sz="11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rPr>
              <a:t>01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 bwMode="auto">
          <a:xfrm>
            <a:off x="4156075" y="1298575"/>
            <a:ext cx="1920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id-ID" altLang="zh-CN" sz="11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rPr>
              <a:t>02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 bwMode="auto">
          <a:xfrm>
            <a:off x="5297488" y="3400425"/>
            <a:ext cx="19208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zh-CN" sz="110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rPr>
              <a:t>03</a:t>
            </a:r>
            <a:endParaRPr lang="id-ID" altLang="zh-CN" sz="110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/>
            </a:endParaRPr>
          </a:p>
        </p:txBody>
      </p:sp>
      <p:sp>
        <p:nvSpPr>
          <p:cNvPr id="28" name="Shape 1625"/>
          <p:cNvSpPr>
            <a:spLocks noChangeAspect="1"/>
          </p:cNvSpPr>
          <p:nvPr/>
        </p:nvSpPr>
        <p:spPr bwMode="auto">
          <a:xfrm>
            <a:off x="7159625" y="1371600"/>
            <a:ext cx="1260475" cy="1260475"/>
          </a:xfrm>
          <a:custGeom>
            <a:avLst/>
            <a:gdLst>
              <a:gd name="T0" fmla="*/ 630000 w 19679"/>
              <a:gd name="T1" fmla="*/ 630000 h 19679"/>
              <a:gd name="T2" fmla="*/ 630000 w 19679"/>
              <a:gd name="T3" fmla="*/ 630000 h 19679"/>
              <a:gd name="T4" fmla="*/ 630000 w 19679"/>
              <a:gd name="T5" fmla="*/ 630000 h 19679"/>
              <a:gd name="T6" fmla="*/ 630000 w 19679"/>
              <a:gd name="T7" fmla="*/ 630000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CN" altLang="en-US"/>
          </a:p>
        </p:txBody>
      </p:sp>
      <p:sp>
        <p:nvSpPr>
          <p:cNvPr id="29" name="Shape 1657"/>
          <p:cNvSpPr>
            <a:spLocks/>
          </p:cNvSpPr>
          <p:nvPr/>
        </p:nvSpPr>
        <p:spPr bwMode="auto">
          <a:xfrm>
            <a:off x="7627938" y="1668462"/>
            <a:ext cx="311150" cy="317500"/>
          </a:xfrm>
          <a:custGeom>
            <a:avLst/>
            <a:gdLst>
              <a:gd name="T0" fmla="*/ 155074 w 21600"/>
              <a:gd name="T1" fmla="*/ 158529 h 21600"/>
              <a:gd name="T2" fmla="*/ 155074 w 21600"/>
              <a:gd name="T3" fmla="*/ 158529 h 21600"/>
              <a:gd name="T4" fmla="*/ 155074 w 21600"/>
              <a:gd name="T5" fmla="*/ 158529 h 21600"/>
              <a:gd name="T6" fmla="*/ 155074 w 21600"/>
              <a:gd name="T7" fmla="*/ 158529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30" name="Text Placeholder 3"/>
          <p:cNvSpPr txBox="1">
            <a:spLocks/>
          </p:cNvSpPr>
          <p:nvPr/>
        </p:nvSpPr>
        <p:spPr bwMode="auto">
          <a:xfrm>
            <a:off x="7407275" y="2103438"/>
            <a:ext cx="7651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id-ID" altLang="zh-CN" sz="14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67544" y="248122"/>
            <a:ext cx="2921000" cy="379412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en-GB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Placeholder 3"/>
          <p:cNvSpPr txBox="1">
            <a:spLocks/>
          </p:cNvSpPr>
          <p:nvPr/>
        </p:nvSpPr>
        <p:spPr bwMode="auto">
          <a:xfrm>
            <a:off x="7229959" y="2049462"/>
            <a:ext cx="1150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en-US" sz="11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rPr>
              <a:t>有价值的软件产品</a:t>
            </a:r>
            <a:endParaRPr lang="zh-CN" altLang="zh-CN" sz="11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07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7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6650"/>
                            </p:stCondLst>
                            <p:childTnLst>
                              <p:par>
                                <p:cTn id="9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715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650"/>
                            </p:stCondLst>
                            <p:childTnLst>
                              <p:par>
                                <p:cTn id="1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815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8" grpId="0"/>
      <p:bldP spid="19" grpId="0"/>
      <p:bldP spid="22" grpId="0"/>
      <p:bldP spid="23" grpId="0"/>
      <p:bldP spid="24" grpId="0"/>
      <p:bldP spid="25" grpId="0"/>
      <p:bldP spid="27" grpId="0"/>
      <p:bldP spid="28" grpId="0" animBg="1"/>
      <p:bldP spid="29" grpId="0" animBg="1"/>
      <p:bldP spid="30" grpId="0"/>
      <p:bldP spid="32" grpId="0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/>
          <p:cNvSpPr txBox="1">
            <a:spLocks/>
          </p:cNvSpPr>
          <p:nvPr/>
        </p:nvSpPr>
        <p:spPr>
          <a:xfrm>
            <a:off x="467544" y="248121"/>
            <a:ext cx="3067050" cy="379413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资质证书</a:t>
            </a:r>
            <a:endParaRPr lang="en-GB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888" y="1135063"/>
            <a:ext cx="1981200" cy="1368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9375" y="1098550"/>
            <a:ext cx="2000250" cy="1368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25" y="1098550"/>
            <a:ext cx="1935163" cy="13684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9462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098550"/>
            <a:ext cx="17208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977900" y="2492375"/>
            <a:ext cx="954088" cy="2476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高新技术企业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952750" y="2487613"/>
            <a:ext cx="1338263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技术先进型服务企业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456238" y="2487613"/>
            <a:ext cx="698500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软件企业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246938" y="2489200"/>
            <a:ext cx="120967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软件产品出口企业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7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3003550"/>
            <a:ext cx="800735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直接连接符 11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7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5136360" y="1299207"/>
            <a:ext cx="3142800" cy="3142800"/>
            <a:chOff x="5136360" y="1299207"/>
            <a:chExt cx="3142800" cy="3142800"/>
          </a:xfrm>
          <a:solidFill>
            <a:schemeClr val="bg1">
              <a:lumMod val="85000"/>
            </a:schemeClr>
          </a:solidFill>
        </p:grpSpPr>
        <p:sp>
          <p:nvSpPr>
            <p:cNvPr id="5" name="Oval 18"/>
            <p:cNvSpPr/>
            <p:nvPr/>
          </p:nvSpPr>
          <p:spPr>
            <a:xfrm>
              <a:off x="5136360" y="1299207"/>
              <a:ext cx="3142800" cy="3142800"/>
            </a:xfrm>
            <a:prstGeom prst="ellipse">
              <a:avLst/>
            </a:prstGeom>
            <a:grpFill/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84538" y="2047610"/>
              <a:ext cx="2329307" cy="477951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各种类型的数据</a:t>
              </a:r>
              <a:r>
                <a:rPr lang="en-US" altLang="zh-CN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/</a:t>
              </a:r>
              <a:r>
                <a:rPr lang="zh-CN" alt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文档已经成为政府和企业长期发展的战略核心资产。</a:t>
              </a:r>
              <a:endParaRPr lang="en-US" altLang="zh-CN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909267" y="1241284"/>
            <a:ext cx="2506980" cy="2506980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266417" y="2736624"/>
              <a:ext cx="179849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几乎</a:t>
              </a:r>
              <a:r>
                <a:rPr lang="en-US" altLang="zh-CN" sz="1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100%</a:t>
              </a:r>
              <a:r>
                <a:rPr lang="zh-CN" altLang="en-US" sz="10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的员工是用文件夹来管理工作的</a:t>
              </a:r>
              <a:endPara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67208" y="1838919"/>
              <a:ext cx="1630254" cy="73866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4800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100</a:t>
              </a:r>
              <a:r>
                <a:rPr lang="en-US" sz="4800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%</a:t>
              </a:r>
              <a:endParaRPr lang="en-US" sz="4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endParaRPr>
            </a:p>
          </p:txBody>
        </p:sp>
      </p:grpSp>
      <p:sp>
        <p:nvSpPr>
          <p:cNvPr id="1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文件是员工的工作成果，是企业的数据资产</a:t>
            </a:r>
            <a:endParaRPr lang="en-GB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923938" y="2625442"/>
            <a:ext cx="2034540" cy="2034540"/>
            <a:chOff x="2923938" y="2625442"/>
            <a:chExt cx="2034540" cy="2034540"/>
          </a:xfrm>
          <a:solidFill>
            <a:schemeClr val="bg1">
              <a:lumMod val="85000"/>
            </a:schemeClr>
          </a:solidFill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grpFill/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52258" y="3780070"/>
              <a:ext cx="1400331" cy="391004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企业</a:t>
              </a:r>
              <a:r>
                <a:rPr lang="en-US" altLang="zh-CN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80%</a:t>
              </a:r>
              <a:r>
                <a:rPr lang="zh-CN" alt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以上的数据资产是以文件为载体的</a:t>
              </a:r>
              <a:endParaRPr lang="en-US" altLang="zh-CN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82932" y="3166260"/>
              <a:ext cx="738985" cy="430887"/>
            </a:xfrm>
            <a:prstGeom prst="rect">
              <a:avLst/>
            </a:prstGeom>
            <a:grp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80</a:t>
              </a:r>
              <a:r>
                <a:rPr lang="en-US" sz="2800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%</a:t>
              </a:r>
              <a:endParaRPr lang="en-US" sz="28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43074" y="1151562"/>
            <a:ext cx="1663582" cy="1663582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09699" y="2050903"/>
              <a:ext cx="1330331" cy="4154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员工每天</a:t>
              </a:r>
              <a:r>
                <a:rPr lang="en-US" altLang="zh-CN" sz="9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60%</a:t>
              </a:r>
              <a:r>
                <a:rPr lang="zh-CN" altLang="en-US" sz="900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以上的时间是跟文件打交道的</a:t>
              </a:r>
              <a:endParaRPr lang="en-US" altLang="zh-CN" sz="9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51670" y="1508629"/>
              <a:ext cx="846387" cy="49244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altLang="zh-CN" sz="3200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60</a:t>
              </a:r>
              <a:r>
                <a:rPr lang="en-US" sz="3200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Regular"/>
                </a:rPr>
                <a:t>%</a:t>
              </a:r>
              <a:endParaRPr lang="en-US" sz="320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Regular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761" y="2724528"/>
            <a:ext cx="2148145" cy="12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467544" y="248122"/>
            <a:ext cx="1656184" cy="379412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zh-CN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优势</a:t>
            </a:r>
            <a:endParaRPr lang="en-GB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51520" y="771550"/>
            <a:ext cx="8739074" cy="3810373"/>
            <a:chOff x="698575" y="1399911"/>
            <a:chExt cx="10956315" cy="4622172"/>
          </a:xfrm>
        </p:grpSpPr>
        <p:grpSp>
          <p:nvGrpSpPr>
            <p:cNvPr id="17" name="千图PPT彼岸天：ID 8661124库_组合 36"/>
            <p:cNvGrpSpPr/>
            <p:nvPr>
              <p:custDataLst>
                <p:tags r:id="rId1"/>
              </p:custDataLst>
            </p:nvPr>
          </p:nvGrpSpPr>
          <p:grpSpPr>
            <a:xfrm>
              <a:off x="8457922" y="2710570"/>
              <a:ext cx="3196967" cy="935249"/>
              <a:chOff x="8601584" y="1451933"/>
              <a:chExt cx="2745251" cy="935033"/>
            </a:xfrm>
          </p:grpSpPr>
          <p:sp>
            <p:nvSpPr>
              <p:cNvPr id="53" name="TextBox 37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50" tIns="0" rIns="0" bIns="0" anchor="ctr" anchorCtr="0">
                <a:no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600" b="1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诚信的服务意识</a:t>
                </a:r>
                <a:endParaRPr lang="zh-CN" altLang="en-US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TextBox 38"/>
              <p:cNvSpPr txBox="1"/>
              <p:nvPr/>
            </p:nvSpPr>
            <p:spPr bwMode="auto">
              <a:xfrm>
                <a:off x="8601584" y="1830787"/>
                <a:ext cx="2745251" cy="556179"/>
              </a:xfrm>
              <a:prstGeom prst="rect">
                <a:avLst/>
              </a:prstGeom>
              <a:noFill/>
            </p:spPr>
            <p:txBody>
              <a:bodyPr wrap="square" lIns="216050" tIns="0" rIns="0" bIns="0">
                <a:noAutofit/>
              </a:bodyPr>
              <a:lstStyle/>
              <a:p>
                <a:r>
                  <a:rPr lang="zh-CN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我们有务实诚信的企业文化，合作双赢的态度，长期服务的决心，以及对</a:t>
                </a: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100%</a:t>
                </a:r>
                <a:r>
                  <a:rPr lang="zh-CN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实施成功率的</a:t>
                </a:r>
                <a:r>
                  <a:rPr lang="zh-CN" altLang="zh-CN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追求</a:t>
                </a:r>
                <a:r>
                  <a:rPr lang="zh-CN" alt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</a:t>
                </a:r>
                <a:endPara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千图PPT彼岸天：ID 8661124库_组合 63"/>
            <p:cNvGrpSpPr/>
            <p:nvPr>
              <p:custDataLst>
                <p:tags r:id="rId2"/>
              </p:custDataLst>
            </p:nvPr>
          </p:nvGrpSpPr>
          <p:grpSpPr>
            <a:xfrm>
              <a:off x="698575" y="2277403"/>
              <a:ext cx="3704806" cy="1165221"/>
              <a:chOff x="736223" y="1669738"/>
              <a:chExt cx="3703949" cy="884245"/>
            </a:xfrm>
          </p:grpSpPr>
          <p:sp>
            <p:nvSpPr>
              <p:cNvPr id="51" name="TextBox 64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216050" bIns="0" anchor="ctr" anchorCtr="0">
                <a:normAutofit fontScale="92500" lnSpcReduction="10000"/>
              </a:bodyPr>
              <a:lstStyle/>
              <a:p>
                <a:pPr algn="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zh-CN" altLang="en-US" sz="16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强大</a:t>
                </a:r>
                <a:r>
                  <a:rPr lang="zh-CN" altLang="en-US" sz="1600" b="1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的技术能力</a:t>
                </a:r>
                <a:endParaRPr lang="zh-CN" altLang="en-US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TextBox 65"/>
              <p:cNvSpPr txBox="1"/>
              <p:nvPr/>
            </p:nvSpPr>
            <p:spPr bwMode="auto">
              <a:xfrm>
                <a:off x="736223" y="1997804"/>
                <a:ext cx="3703949" cy="556179"/>
              </a:xfrm>
              <a:prstGeom prst="rect">
                <a:avLst/>
              </a:prstGeom>
              <a:noFill/>
            </p:spPr>
            <p:txBody>
              <a:bodyPr wrap="square" lIns="0" tIns="0" rIns="216050" bIns="0" anchor="t" anchorCtr="0">
                <a:normAutofit lnSpcReduction="10000"/>
              </a:bodyPr>
              <a:lstStyle/>
              <a:p>
                <a:r>
                  <a:rPr lang="zh-C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有专业团队研发移动通讯、软件协同、文件传输、语音、视频、加密、存储、工作流、</a:t>
                </a:r>
                <a:r>
                  <a:rPr lang="en-US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H5</a:t>
                </a:r>
                <a:r>
                  <a:rPr lang="zh-CN" altLang="zh-CN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应用等相关技术，实现各种信息在各个网络之间的无障碍传输</a:t>
                </a:r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</a:t>
                </a:r>
              </a:p>
            </p:txBody>
          </p:sp>
        </p:grpSp>
        <p:grpSp>
          <p:nvGrpSpPr>
            <p:cNvPr id="19" name="千图PPT彼岸天：ID 8661124库_组合 66"/>
            <p:cNvGrpSpPr/>
            <p:nvPr>
              <p:custDataLst>
                <p:tags r:id="rId3"/>
              </p:custDataLst>
            </p:nvPr>
          </p:nvGrpSpPr>
          <p:grpSpPr>
            <a:xfrm>
              <a:off x="698575" y="3574988"/>
              <a:ext cx="3593279" cy="934927"/>
              <a:chOff x="736223" y="1669738"/>
              <a:chExt cx="3592448" cy="934711"/>
            </a:xfrm>
          </p:grpSpPr>
          <p:sp>
            <p:nvSpPr>
              <p:cNvPr id="49" name="TextBox 67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216050" bIns="0" anchor="ctr" anchorCtr="0">
                <a:no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600" b="1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规范的管理流程</a:t>
                </a:r>
                <a:endParaRPr lang="zh-CN" altLang="en-US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TextBox 68"/>
              <p:cNvSpPr txBox="1"/>
              <p:nvPr/>
            </p:nvSpPr>
            <p:spPr bwMode="auto">
              <a:xfrm>
                <a:off x="736223" y="2048270"/>
                <a:ext cx="3592448" cy="556179"/>
              </a:xfrm>
              <a:prstGeom prst="rect">
                <a:avLst/>
              </a:prstGeom>
              <a:noFill/>
            </p:spPr>
            <p:txBody>
              <a:bodyPr wrap="square" lIns="0" tIns="0" rIns="216050" bIns="0" anchor="t" anchorCtr="0">
                <a:noAutofit/>
              </a:bodyPr>
              <a:lstStyle/>
              <a:p>
                <a:pPr latinLnBrk="0">
                  <a:lnSpc>
                    <a:spcPct val="120000"/>
                  </a:lnSpc>
                  <a:spcBef>
                    <a:spcPts val="1200"/>
                  </a:spcBef>
                </a:pPr>
                <a:r>
                  <a:rPr lang="zh-CN" alt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在对日软件服务过程中形成了细致规范的工作习惯，各项工作都有流程和检查单进行监督和控制，严守交付时间和交付质量的承诺；</a:t>
                </a: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/>
                </a:r>
                <a:b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</a:br>
                <a:endPara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千图PPT彼岸天：ID 8661124库_组合 69"/>
            <p:cNvGrpSpPr/>
            <p:nvPr>
              <p:custDataLst>
                <p:tags r:id="rId4"/>
              </p:custDataLst>
            </p:nvPr>
          </p:nvGrpSpPr>
          <p:grpSpPr>
            <a:xfrm>
              <a:off x="8457921" y="1399911"/>
              <a:ext cx="3196969" cy="949764"/>
              <a:chOff x="8601584" y="1451933"/>
              <a:chExt cx="2745253" cy="949544"/>
            </a:xfrm>
          </p:grpSpPr>
          <p:sp>
            <p:nvSpPr>
              <p:cNvPr id="47" name="TextBox 70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50" tIns="0" rIns="0" bIns="0" anchor="ctr" anchorCtr="0">
                <a:no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600" b="1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专业的定制服务</a:t>
                </a:r>
                <a:endParaRPr lang="zh-CN" altLang="en-US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TextBox 71"/>
              <p:cNvSpPr txBox="1"/>
              <p:nvPr/>
            </p:nvSpPr>
            <p:spPr bwMode="auto">
              <a:xfrm>
                <a:off x="8601584" y="1845298"/>
                <a:ext cx="2745253" cy="556179"/>
              </a:xfrm>
              <a:prstGeom prst="rect">
                <a:avLst/>
              </a:prstGeom>
              <a:noFill/>
            </p:spPr>
            <p:txBody>
              <a:bodyPr wrap="square" lIns="216050" tIns="0" rIns="0" bIns="0">
                <a:noAutofit/>
              </a:bodyPr>
              <a:lstStyle/>
              <a:p>
                <a:r>
                  <a:rPr lang="en-US" altLang="zh-CN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e-Link</a:t>
                </a: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产品</a:t>
                </a:r>
                <a:r>
                  <a:rPr lang="zh-CN" altLang="zh-CN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可</a:t>
                </a:r>
                <a:r>
                  <a:rPr lang="zh-CN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根据客户实际需求进行个性化定制开发</a:t>
                </a:r>
                <a:r>
                  <a:rPr lang="zh-CN" altLang="zh-CN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</a:t>
                </a:r>
                <a:r>
                  <a:rPr lang="zh-CN" alt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旨在为客户开发出具有真正价值的软件产品；</a:t>
                </a:r>
                <a:endPara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千图PPT彼岸天：ID 8661124库_组合 72"/>
            <p:cNvGrpSpPr/>
            <p:nvPr>
              <p:custDataLst>
                <p:tags r:id="rId5"/>
              </p:custDataLst>
            </p:nvPr>
          </p:nvGrpSpPr>
          <p:grpSpPr>
            <a:xfrm>
              <a:off x="8457922" y="4259821"/>
              <a:ext cx="3196967" cy="970175"/>
              <a:chOff x="8601584" y="1451933"/>
              <a:chExt cx="2745251" cy="969951"/>
            </a:xfrm>
          </p:grpSpPr>
          <p:sp>
            <p:nvSpPr>
              <p:cNvPr id="45" name="TextBox 73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50" tIns="0" rIns="0" bIns="0" anchor="ctr" anchorCtr="0">
                <a:no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zh-CN" altLang="en-US" sz="1600" b="1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坚实的综合实力</a:t>
                </a:r>
                <a:endParaRPr lang="zh-CN" altLang="en-US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TextBox 74"/>
              <p:cNvSpPr txBox="1"/>
              <p:nvPr/>
            </p:nvSpPr>
            <p:spPr bwMode="auto">
              <a:xfrm>
                <a:off x="8601585" y="1865705"/>
                <a:ext cx="2745250" cy="556179"/>
              </a:xfrm>
              <a:prstGeom prst="rect">
                <a:avLst/>
              </a:prstGeom>
              <a:noFill/>
            </p:spPr>
            <p:txBody>
              <a:bodyPr wrap="square" lIns="216050" tIns="0" rIns="0" bIns="0">
                <a:noAutofit/>
              </a:bodyPr>
              <a:lstStyle/>
              <a:p>
                <a:r>
                  <a:rPr lang="zh-CN" alt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经过十几年的磨练，公司</a:t>
                </a:r>
                <a:r>
                  <a:rPr lang="zh-CN" altLang="zh-CN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在</a:t>
                </a:r>
                <a:r>
                  <a:rPr lang="zh-CN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软件研发、质量管理、客户服务、团队建设等方面都积累了自己独特的支撑体系。 </a:t>
                </a:r>
                <a:endPara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289152" y="1554561"/>
              <a:ext cx="4165106" cy="3863559"/>
              <a:chOff x="4040639" y="1554561"/>
              <a:chExt cx="4165106" cy="3863559"/>
            </a:xfrm>
          </p:grpSpPr>
          <p:sp>
            <p:nvSpPr>
              <p:cNvPr id="26" name="Oval 45"/>
              <p:cNvSpPr/>
              <p:nvPr/>
            </p:nvSpPr>
            <p:spPr bwMode="auto">
              <a:xfrm>
                <a:off x="4953029" y="2433173"/>
                <a:ext cx="2984947" cy="2984947"/>
              </a:xfrm>
              <a:prstGeom prst="ellipse">
                <a:avLst/>
              </a:prstGeom>
              <a:noFill/>
              <a:ln w="57150">
                <a:solidFill>
                  <a:schemeClr val="accent1">
                    <a:lumMod val="75000"/>
                  </a:schemeClr>
                </a:solidFill>
                <a:round/>
              </a:ln>
              <a:scene3d>
                <a:camera prst="isometricOffAxis1Top">
                  <a:rot lat="18075715" lon="19800000" rev="3458552"/>
                </a:camera>
                <a:lightRig rig="threePt" dir="t"/>
              </a:scene3d>
            </p:spPr>
            <p:txBody>
              <a:bodyPr anchor="ctr"/>
              <a:lstStyle/>
              <a:p>
                <a:pPr algn="ctr"/>
                <a:endParaRPr/>
              </a:p>
            </p:txBody>
          </p:sp>
          <p:cxnSp>
            <p:nvCxnSpPr>
              <p:cNvPr id="27" name="Connector: Elbow 47"/>
              <p:cNvCxnSpPr>
                <a:stCxn id="43" idx="4"/>
              </p:cNvCxnSpPr>
              <p:nvPr/>
            </p:nvCxnSpPr>
            <p:spPr>
              <a:xfrm rot="16200000" flipH="1">
                <a:off x="7186015" y="3394082"/>
                <a:ext cx="607563" cy="1431897"/>
              </a:xfrm>
              <a:prstGeom prst="bentConnector2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or: Elbow 48"/>
              <p:cNvCxnSpPr>
                <a:stCxn id="39" idx="0"/>
              </p:cNvCxnSpPr>
              <p:nvPr/>
            </p:nvCxnSpPr>
            <p:spPr>
              <a:xfrm rot="5400000" flipH="1" flipV="1">
                <a:off x="7270985" y="2591652"/>
                <a:ext cx="661491" cy="1208027"/>
              </a:xfrm>
              <a:prstGeom prst="bentConnector2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or: Elbow 49"/>
              <p:cNvCxnSpPr>
                <a:stCxn id="40" idx="0"/>
              </p:cNvCxnSpPr>
              <p:nvPr/>
            </p:nvCxnSpPr>
            <p:spPr>
              <a:xfrm rot="5400000" flipH="1" flipV="1">
                <a:off x="6791172" y="2007365"/>
                <a:ext cx="1867376" cy="961768"/>
              </a:xfrm>
              <a:prstGeom prst="bentConnector2">
                <a:avLst/>
              </a:prstGeom>
              <a:ln w="12700">
                <a:solidFill>
                  <a:schemeClr val="accent3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or: Elbow 50"/>
              <p:cNvCxnSpPr/>
              <p:nvPr/>
            </p:nvCxnSpPr>
            <p:spPr>
              <a:xfrm rot="10800000" flipV="1">
                <a:off x="4040639" y="4645767"/>
                <a:ext cx="1057799" cy="595680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6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or: Elbow 51"/>
              <p:cNvCxnSpPr/>
              <p:nvPr/>
            </p:nvCxnSpPr>
            <p:spPr>
              <a:xfrm rot="10800000">
                <a:off x="4040641" y="3729138"/>
                <a:ext cx="1205179" cy="648092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5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or: Elbow 57"/>
              <p:cNvCxnSpPr/>
              <p:nvPr/>
            </p:nvCxnSpPr>
            <p:spPr>
              <a:xfrm rot="16200000" flipV="1">
                <a:off x="3821833" y="2650659"/>
                <a:ext cx="1830095" cy="1392479"/>
              </a:xfrm>
              <a:prstGeom prst="bentConnector2">
                <a:avLst/>
              </a:prstGeom>
              <a:ln w="12700">
                <a:solidFill>
                  <a:schemeClr val="accent4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2"/>
              <p:cNvGrpSpPr/>
              <p:nvPr/>
            </p:nvGrpSpPr>
            <p:grpSpPr>
              <a:xfrm>
                <a:off x="5005267" y="2612272"/>
                <a:ext cx="2753613" cy="2626753"/>
                <a:chOff x="4963528" y="2575245"/>
                <a:chExt cx="2753613" cy="2626753"/>
              </a:xfrm>
            </p:grpSpPr>
            <p:sp>
              <p:nvSpPr>
                <p:cNvPr id="34" name="Oval 41"/>
                <p:cNvSpPr/>
                <p:nvPr/>
              </p:nvSpPr>
              <p:spPr bwMode="auto">
                <a:xfrm>
                  <a:off x="5776048" y="3260905"/>
                  <a:ext cx="1255433" cy="1255433"/>
                </a:xfrm>
                <a:prstGeom prst="ellipse">
                  <a:avLst/>
                </a:prstGeom>
                <a:noFill/>
                <a:ln w="57150">
                  <a:solidFill>
                    <a:schemeClr val="tx2">
                      <a:lumMod val="75000"/>
                    </a:schemeClr>
                  </a:solidFill>
                  <a:round/>
                </a:ln>
                <a:scene3d>
                  <a:camera prst="isometricOffAxis1Top">
                    <a:rot lat="18075715" lon="19800000" rev="3458552"/>
                  </a:camera>
                  <a:lightRig rig="threePt" dir="t"/>
                </a:scene3d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Oval 42"/>
                <p:cNvSpPr/>
                <p:nvPr/>
              </p:nvSpPr>
              <p:spPr bwMode="auto">
                <a:xfrm>
                  <a:off x="5508280" y="2993138"/>
                  <a:ext cx="1790968" cy="1790968"/>
                </a:xfrm>
                <a:prstGeom prst="ellipse">
                  <a:avLst/>
                </a:prstGeom>
                <a:noFill/>
                <a:ln w="57150">
                  <a:solidFill>
                    <a:schemeClr val="tx1">
                      <a:lumMod val="50000"/>
                      <a:lumOff val="50000"/>
                    </a:schemeClr>
                  </a:solidFill>
                  <a:round/>
                </a:ln>
                <a:scene3d>
                  <a:camera prst="isometricOffAxis1Top">
                    <a:rot lat="18075715" lon="19800000" rev="3458552"/>
                  </a:camera>
                  <a:lightRig rig="threePt" dir="t"/>
                </a:scene3d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Oval 43"/>
                <p:cNvSpPr/>
                <p:nvPr/>
              </p:nvSpPr>
              <p:spPr bwMode="auto">
                <a:xfrm>
                  <a:off x="5299334" y="2784191"/>
                  <a:ext cx="2208861" cy="2208860"/>
                </a:xfrm>
                <a:prstGeom prst="ellipse">
                  <a:avLst/>
                </a:prstGeom>
                <a:noFill/>
                <a:ln w="57150">
                  <a:solidFill>
                    <a:schemeClr val="bg1">
                      <a:lumMod val="75000"/>
                    </a:schemeClr>
                  </a:solidFill>
                  <a:round/>
                </a:ln>
                <a:scene3d>
                  <a:camera prst="isometricOffAxis1Top">
                    <a:rot lat="18075715" lon="19800000" rev="3458552"/>
                  </a:camera>
                  <a:lightRig rig="threePt" dir="t"/>
                </a:scene3d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Oval 44"/>
                <p:cNvSpPr/>
                <p:nvPr/>
              </p:nvSpPr>
              <p:spPr bwMode="auto">
                <a:xfrm>
                  <a:off x="5090388" y="2575245"/>
                  <a:ext cx="2626753" cy="2626753"/>
                </a:xfrm>
                <a:prstGeom prst="ellipse">
                  <a:avLst/>
                </a:prstGeom>
                <a:noFill/>
                <a:ln w="57150">
                  <a:solidFill>
                    <a:schemeClr val="tx2">
                      <a:lumMod val="75000"/>
                    </a:schemeClr>
                  </a:solidFill>
                  <a:round/>
                </a:ln>
                <a:scene3d>
                  <a:camera prst="isometricOffAxis1Top">
                    <a:rot lat="18075715" lon="19800000" rev="3458552"/>
                  </a:camera>
                  <a:lightRig rig="threePt" dir="t"/>
                </a:scene3d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Oval 46"/>
                <p:cNvSpPr/>
                <p:nvPr/>
              </p:nvSpPr>
              <p:spPr bwMode="auto">
                <a:xfrm>
                  <a:off x="6002552" y="3486532"/>
                  <a:ext cx="804180" cy="804180"/>
                </a:xfrm>
                <a:prstGeom prst="ellipse">
                  <a:avLst/>
                </a:prstGeom>
                <a:noFill/>
                <a:ln w="57150">
                  <a:solidFill>
                    <a:schemeClr val="accent1">
                      <a:lumMod val="75000"/>
                    </a:schemeClr>
                  </a:solidFill>
                  <a:round/>
                </a:ln>
                <a:scene3d>
                  <a:camera prst="isometricOffAxis1Top">
                    <a:rot lat="18075715" lon="19800000" rev="3458552"/>
                  </a:camera>
                  <a:lightRig rig="threePt" dir="t"/>
                </a:scene3d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Oval 52"/>
                <p:cNvSpPr/>
                <p:nvPr/>
              </p:nvSpPr>
              <p:spPr bwMode="auto">
                <a:xfrm>
                  <a:off x="6866431" y="3489385"/>
                  <a:ext cx="179097" cy="17909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Oval 53"/>
                <p:cNvSpPr/>
                <p:nvPr/>
              </p:nvSpPr>
              <p:spPr bwMode="auto">
                <a:xfrm>
                  <a:off x="7112689" y="3384912"/>
                  <a:ext cx="179097" cy="179097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1" name="Oval 54"/>
                <p:cNvSpPr/>
                <p:nvPr/>
              </p:nvSpPr>
              <p:spPr bwMode="auto">
                <a:xfrm>
                  <a:off x="5135162" y="4328901"/>
                  <a:ext cx="179097" cy="17909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2" name="Oval 55"/>
                <p:cNvSpPr/>
                <p:nvPr/>
              </p:nvSpPr>
              <p:spPr bwMode="auto">
                <a:xfrm>
                  <a:off x="4963528" y="4433374"/>
                  <a:ext cx="179097" cy="17909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3" name="Oval 56"/>
                <p:cNvSpPr/>
                <p:nvPr/>
              </p:nvSpPr>
              <p:spPr bwMode="auto">
                <a:xfrm>
                  <a:off x="6642560" y="3590127"/>
                  <a:ext cx="179097" cy="17909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4" name="Oval 58"/>
                <p:cNvSpPr/>
                <p:nvPr/>
              </p:nvSpPr>
              <p:spPr bwMode="auto">
                <a:xfrm>
                  <a:off x="5314259" y="4224428"/>
                  <a:ext cx="179097" cy="17909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19050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23" name="千图PPT彼岸天：ID 8661124库_组合 76"/>
            <p:cNvGrpSpPr/>
            <p:nvPr>
              <p:custDataLst>
                <p:tags r:id="rId6"/>
              </p:custDataLst>
            </p:nvPr>
          </p:nvGrpSpPr>
          <p:grpSpPr>
            <a:xfrm>
              <a:off x="698575" y="5087647"/>
              <a:ext cx="3593279" cy="934436"/>
              <a:chOff x="736223" y="1669738"/>
              <a:chExt cx="3592448" cy="934220"/>
            </a:xfrm>
          </p:grpSpPr>
          <p:sp>
            <p:nvSpPr>
              <p:cNvPr id="24" name="TextBox 89"/>
              <p:cNvSpPr txBox="1"/>
              <p:nvPr/>
            </p:nvSpPr>
            <p:spPr bwMode="auto">
              <a:xfrm>
                <a:off x="1415480" y="1669738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0" tIns="0" rIns="216050" bIns="0" anchor="ctr" anchorCtr="0">
                <a:no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zh-CN" altLang="en-US" sz="1600" b="1" dirty="0" smtClean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成熟的系统整合</a:t>
                </a:r>
                <a:endParaRPr lang="zh-CN" altLang="en-US" sz="16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TextBox 90"/>
              <p:cNvSpPr txBox="1"/>
              <p:nvPr/>
            </p:nvSpPr>
            <p:spPr bwMode="auto">
              <a:xfrm>
                <a:off x="736223" y="2047779"/>
                <a:ext cx="3592448" cy="556179"/>
              </a:xfrm>
              <a:prstGeom prst="rect">
                <a:avLst/>
              </a:prstGeom>
              <a:noFill/>
            </p:spPr>
            <p:txBody>
              <a:bodyPr wrap="square" lIns="0" tIns="0" rIns="216050" bIns="0" anchor="t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e-Link</a:t>
                </a:r>
                <a:r>
                  <a:rPr lang="zh-CN" altLang="zh-CN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对外开放</a:t>
                </a:r>
                <a:r>
                  <a:rPr lang="zh-CN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标准</a:t>
                </a:r>
                <a:r>
                  <a:rPr lang="zh-CN" altLang="en-US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接口</a:t>
                </a:r>
                <a:r>
                  <a:rPr lang="zh-CN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，提供丰富的标准</a:t>
                </a: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web service</a:t>
                </a:r>
                <a:r>
                  <a:rPr lang="zh-CN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接口，支持与</a:t>
                </a: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OA</a:t>
                </a:r>
                <a:r>
                  <a:rPr lang="zh-CN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HR</a:t>
                </a:r>
                <a:r>
                  <a:rPr lang="zh-CN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CRM</a:t>
                </a:r>
                <a:r>
                  <a:rPr lang="zh-CN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SCM</a:t>
                </a:r>
                <a:r>
                  <a:rPr lang="zh-CN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ERP</a:t>
                </a:r>
                <a:r>
                  <a:rPr lang="zh-CN" altLang="zh-CN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PDM</a:t>
                </a:r>
                <a:r>
                  <a:rPr lang="zh-CN" alt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en-US" altLang="zh-CN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MES</a:t>
                </a:r>
                <a:r>
                  <a:rPr lang="zh-CN" alt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、</a:t>
                </a:r>
                <a:r>
                  <a:rPr lang="zh-CN" altLang="zh-CN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邮件</a:t>
                </a:r>
                <a:r>
                  <a:rPr lang="zh-CN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系统、传真系统、</a:t>
                </a:r>
                <a:r>
                  <a:rPr lang="en-US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IP</a:t>
                </a:r>
                <a:r>
                  <a:rPr lang="zh-CN" altLang="zh-CN" sz="10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电话系统、呼叫中心系统</a:t>
                </a:r>
                <a:r>
                  <a:rPr lang="zh-CN" altLang="zh-CN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等</a:t>
                </a:r>
                <a:r>
                  <a:rPr lang="zh-CN" alt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系统</a:t>
                </a:r>
                <a:r>
                  <a:rPr lang="zh-CN" altLang="zh-CN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进行集成</a:t>
                </a:r>
                <a:r>
                  <a:rPr lang="zh-CN" altLang="en-US" sz="1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；</a:t>
                </a:r>
                <a:endPara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152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12"/>
          <p:cNvSpPr>
            <a:spLocks noChangeArrowheads="1"/>
          </p:cNvSpPr>
          <p:nvPr/>
        </p:nvSpPr>
        <p:spPr bwMode="auto">
          <a:xfrm>
            <a:off x="5291138" y="1431925"/>
            <a:ext cx="2671762" cy="1263650"/>
          </a:xfrm>
          <a:prstGeom prst="roundRect">
            <a:avLst>
              <a:gd name="adj" fmla="val 6917"/>
            </a:avLst>
          </a:prstGeom>
          <a:noFill/>
          <a:ln w="12700">
            <a:solidFill>
              <a:srgbClr val="A6AAA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4288" tIns="14288" rIns="14288" bIns="1428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00"/>
          </a:p>
        </p:txBody>
      </p:sp>
      <p:sp>
        <p:nvSpPr>
          <p:cNvPr id="3" name="Shape 2013"/>
          <p:cNvSpPr>
            <a:spLocks noChangeArrowheads="1"/>
          </p:cNvSpPr>
          <p:nvPr/>
        </p:nvSpPr>
        <p:spPr bwMode="auto">
          <a:xfrm>
            <a:off x="5291138" y="2879725"/>
            <a:ext cx="2671762" cy="1263650"/>
          </a:xfrm>
          <a:prstGeom prst="roundRect">
            <a:avLst>
              <a:gd name="adj" fmla="val 6926"/>
            </a:avLst>
          </a:prstGeom>
          <a:noFill/>
          <a:ln w="12700">
            <a:solidFill>
              <a:srgbClr val="A6AAA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4288" tIns="14288" rIns="14288" bIns="1428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00"/>
          </a:p>
        </p:txBody>
      </p:sp>
      <p:sp>
        <p:nvSpPr>
          <p:cNvPr id="4" name="Shape 2014"/>
          <p:cNvSpPr>
            <a:spLocks noChangeArrowheads="1"/>
          </p:cNvSpPr>
          <p:nvPr/>
        </p:nvSpPr>
        <p:spPr bwMode="auto">
          <a:xfrm>
            <a:off x="1185863" y="2878138"/>
            <a:ext cx="2671762" cy="1265237"/>
          </a:xfrm>
          <a:prstGeom prst="roundRect">
            <a:avLst>
              <a:gd name="adj" fmla="val 6917"/>
            </a:avLst>
          </a:prstGeom>
          <a:noFill/>
          <a:ln w="12700">
            <a:solidFill>
              <a:srgbClr val="A6AAA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4288" tIns="14288" rIns="14288" bIns="1428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00"/>
          </a:p>
        </p:txBody>
      </p:sp>
      <p:sp>
        <p:nvSpPr>
          <p:cNvPr id="5" name="Shape 2015"/>
          <p:cNvSpPr>
            <a:spLocks noChangeArrowheads="1"/>
          </p:cNvSpPr>
          <p:nvPr/>
        </p:nvSpPr>
        <p:spPr bwMode="auto">
          <a:xfrm>
            <a:off x="1185863" y="1431925"/>
            <a:ext cx="2671762" cy="1263650"/>
          </a:xfrm>
          <a:prstGeom prst="roundRect">
            <a:avLst>
              <a:gd name="adj" fmla="val 6917"/>
            </a:avLst>
          </a:prstGeom>
          <a:noFill/>
          <a:ln w="12700">
            <a:solidFill>
              <a:srgbClr val="A6AAA9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4288" tIns="14288" rIns="14288" bIns="14288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00"/>
          </a:p>
        </p:txBody>
      </p:sp>
      <p:sp>
        <p:nvSpPr>
          <p:cNvPr id="6" name="Shape 2016"/>
          <p:cNvSpPr>
            <a:spLocks noChangeAspect="1"/>
          </p:cNvSpPr>
          <p:nvPr/>
        </p:nvSpPr>
        <p:spPr bwMode="auto">
          <a:xfrm>
            <a:off x="3654425" y="1868488"/>
            <a:ext cx="1798638" cy="1800225"/>
          </a:xfrm>
          <a:custGeom>
            <a:avLst/>
            <a:gdLst>
              <a:gd name="T0" fmla="*/ 900001 w 19679"/>
              <a:gd name="T1" fmla="*/ 900000 h 19679"/>
              <a:gd name="T2" fmla="*/ 900001 w 19679"/>
              <a:gd name="T3" fmla="*/ 900000 h 19679"/>
              <a:gd name="T4" fmla="*/ 900001 w 19679"/>
              <a:gd name="T5" fmla="*/ 900000 h 19679"/>
              <a:gd name="T6" fmla="*/ 900001 w 19679"/>
              <a:gd name="T7" fmla="*/ 900000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sp>
        <p:nvSpPr>
          <p:cNvPr id="7" name="Shape 2021"/>
          <p:cNvSpPr/>
          <p:nvPr/>
        </p:nvSpPr>
        <p:spPr>
          <a:xfrm>
            <a:off x="1684338" y="1631950"/>
            <a:ext cx="1741487" cy="38258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售前</a:t>
            </a:r>
            <a:r>
              <a:rPr lang="zh-CN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选型咨询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服务：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由公司专业售前咨询顾问对用户的信息化现状做评估，针对用户需求，提供相关解决方案。</a:t>
            </a:r>
          </a:p>
        </p:txBody>
      </p:sp>
      <p:sp>
        <p:nvSpPr>
          <p:cNvPr id="9" name="Shape 2023"/>
          <p:cNvSpPr/>
          <p:nvPr/>
        </p:nvSpPr>
        <p:spPr>
          <a:xfrm>
            <a:off x="1684338" y="3089275"/>
            <a:ext cx="1741487" cy="36353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algn="just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售后</a:t>
            </a:r>
            <a:r>
              <a:rPr lang="zh-CN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</a:t>
            </a:r>
            <a:r>
              <a:rPr lang="zh-CN" altLang="zh-CN" sz="1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服务：</a:t>
            </a:r>
            <a:r>
              <a:rPr lang="zh-CN" altLang="zh-CN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旨在为客户提供远程技术支持、软件使用指导、版本维护、升级等服务，以确保客户能高效、顺畅地使用相关产品。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Shape 2025"/>
          <p:cNvSpPr/>
          <p:nvPr/>
        </p:nvSpPr>
        <p:spPr>
          <a:xfrm>
            <a:off x="5694363" y="1630363"/>
            <a:ext cx="1735137" cy="3825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0" tIns="0" rIns="0" bIns="0"/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售中</a:t>
            </a:r>
            <a:r>
              <a:rPr lang="zh-CN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</a:t>
            </a:r>
            <a:r>
              <a:rPr lang="zh-CN" altLang="zh-CN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服务：</a:t>
            </a:r>
            <a:r>
              <a:rPr lang="zh-CN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专业实施团队严格遵循公司特有的实施方法，保障项目能得到分阶段、分层次的系统实施，最大限度降低实施风险。</a:t>
            </a:r>
          </a:p>
        </p:txBody>
      </p:sp>
      <p:sp>
        <p:nvSpPr>
          <p:cNvPr id="13" name="Shape 2027"/>
          <p:cNvSpPr>
            <a:spLocks noChangeArrowheads="1"/>
          </p:cNvSpPr>
          <p:nvPr/>
        </p:nvSpPr>
        <p:spPr bwMode="auto">
          <a:xfrm>
            <a:off x="5721350" y="3089275"/>
            <a:ext cx="173355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ts val="4500"/>
              </a:spcBef>
            </a:pPr>
            <a:r>
              <a:rPr lang="zh-CN" altLang="zh-CN" sz="1000" b="1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增值</a:t>
            </a:r>
            <a:r>
              <a:rPr lang="zh-CN" altLang="zh-CN" sz="10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深化应用</a:t>
            </a:r>
            <a:r>
              <a:rPr lang="zh-CN" altLang="zh-CN" sz="1000" b="1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服务：</a:t>
            </a:r>
            <a:r>
              <a:rPr lang="zh-CN" altLang="zh-CN" sz="900">
                <a:solidFill>
                  <a:srgbClr val="5358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主要提供产品升级咨询、新功能培训、二次开发、协同办公类产品等，为客户深化应用需求提供全方位服务。</a:t>
            </a:r>
          </a:p>
        </p:txBody>
      </p:sp>
      <p:grpSp>
        <p:nvGrpSpPr>
          <p:cNvPr id="15" name="Group 2031"/>
          <p:cNvGrpSpPr>
            <a:grpSpLocks noChangeAspect="1"/>
          </p:cNvGrpSpPr>
          <p:nvPr/>
        </p:nvGrpSpPr>
        <p:grpSpPr bwMode="auto">
          <a:xfrm>
            <a:off x="898525" y="1779588"/>
            <a:ext cx="576263" cy="576262"/>
            <a:chOff x="0" y="0"/>
            <a:chExt cx="1910968" cy="1910968"/>
          </a:xfrm>
        </p:grpSpPr>
        <p:sp>
          <p:nvSpPr>
            <p:cNvPr id="25622" name="Shape 2029"/>
            <p:cNvSpPr>
              <a:spLocks/>
            </p:cNvSpPr>
            <p:nvPr/>
          </p:nvSpPr>
          <p:spPr bwMode="auto">
            <a:xfrm>
              <a:off x="0" y="0"/>
              <a:ext cx="1910969" cy="1910969"/>
            </a:xfrm>
            <a:custGeom>
              <a:avLst/>
              <a:gdLst>
                <a:gd name="T0" fmla="*/ 955485 w 19679"/>
                <a:gd name="T1" fmla="*/ 955485 h 19679"/>
                <a:gd name="T2" fmla="*/ 955485 w 19679"/>
                <a:gd name="T3" fmla="*/ 955485 h 19679"/>
                <a:gd name="T4" fmla="*/ 955485 w 19679"/>
                <a:gd name="T5" fmla="*/ 955485 h 19679"/>
                <a:gd name="T6" fmla="*/ 955485 w 19679"/>
                <a:gd name="T7" fmla="*/ 955485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/>
            <a:p>
              <a:endParaRPr lang="zh-CN" altLang="en-US"/>
            </a:p>
          </p:txBody>
        </p:sp>
        <p:sp>
          <p:nvSpPr>
            <p:cNvPr id="25623" name="Shape 2030"/>
            <p:cNvSpPr>
              <a:spLocks/>
            </p:cNvSpPr>
            <p:nvPr/>
          </p:nvSpPr>
          <p:spPr bwMode="auto">
            <a:xfrm>
              <a:off x="553362" y="560070"/>
              <a:ext cx="804244" cy="706915"/>
            </a:xfrm>
            <a:custGeom>
              <a:avLst/>
              <a:gdLst>
                <a:gd name="T0" fmla="*/ 402122 w 21600"/>
                <a:gd name="T1" fmla="*/ 353458 h 21600"/>
                <a:gd name="T2" fmla="*/ 402122 w 21600"/>
                <a:gd name="T3" fmla="*/ 353458 h 21600"/>
                <a:gd name="T4" fmla="*/ 402122 w 21600"/>
                <a:gd name="T5" fmla="*/ 353458 h 21600"/>
                <a:gd name="T6" fmla="*/ 402122 w 21600"/>
                <a:gd name="T7" fmla="*/ 35345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grpSp>
        <p:nvGrpSpPr>
          <p:cNvPr id="18" name="Group 2034"/>
          <p:cNvGrpSpPr>
            <a:grpSpLocks noChangeAspect="1"/>
          </p:cNvGrpSpPr>
          <p:nvPr/>
        </p:nvGrpSpPr>
        <p:grpSpPr bwMode="auto">
          <a:xfrm>
            <a:off x="887413" y="3260725"/>
            <a:ext cx="576262" cy="574675"/>
            <a:chOff x="0" y="0"/>
            <a:chExt cx="1900299" cy="1900299"/>
          </a:xfrm>
        </p:grpSpPr>
        <p:sp>
          <p:nvSpPr>
            <p:cNvPr id="25620" name="Shape 2032"/>
            <p:cNvSpPr>
              <a:spLocks/>
            </p:cNvSpPr>
            <p:nvPr/>
          </p:nvSpPr>
          <p:spPr bwMode="auto">
            <a:xfrm>
              <a:off x="0" y="0"/>
              <a:ext cx="1900300" cy="1900300"/>
            </a:xfrm>
            <a:custGeom>
              <a:avLst/>
              <a:gdLst>
                <a:gd name="T0" fmla="*/ 950150 w 19679"/>
                <a:gd name="T1" fmla="*/ 950150 h 19679"/>
                <a:gd name="T2" fmla="*/ 950150 w 19679"/>
                <a:gd name="T3" fmla="*/ 950150 h 19679"/>
                <a:gd name="T4" fmla="*/ 950150 w 19679"/>
                <a:gd name="T5" fmla="*/ 950150 h 19679"/>
                <a:gd name="T6" fmla="*/ 950150 w 19679"/>
                <a:gd name="T7" fmla="*/ 950150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/>
            <a:p>
              <a:endParaRPr lang="zh-CN" altLang="en-US"/>
            </a:p>
          </p:txBody>
        </p:sp>
        <p:sp>
          <p:nvSpPr>
            <p:cNvPr id="25621" name="Shape 2033"/>
            <p:cNvSpPr>
              <a:spLocks/>
            </p:cNvSpPr>
            <p:nvPr/>
          </p:nvSpPr>
          <p:spPr bwMode="auto">
            <a:xfrm rot="10800000" flipH="1">
              <a:off x="548028" y="596692"/>
              <a:ext cx="804244" cy="706916"/>
            </a:xfrm>
            <a:custGeom>
              <a:avLst/>
              <a:gdLst>
                <a:gd name="T0" fmla="*/ 402122 w 21600"/>
                <a:gd name="T1" fmla="*/ 353458 h 21600"/>
                <a:gd name="T2" fmla="*/ 402122 w 21600"/>
                <a:gd name="T3" fmla="*/ 353458 h 21600"/>
                <a:gd name="T4" fmla="*/ 402122 w 21600"/>
                <a:gd name="T5" fmla="*/ 353458 h 21600"/>
                <a:gd name="T6" fmla="*/ 402122 w 21600"/>
                <a:gd name="T7" fmla="*/ 353458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071" y="8035"/>
                  </a:moveTo>
                  <a:lnTo>
                    <a:pt x="11327" y="9235"/>
                  </a:lnTo>
                  <a:lnTo>
                    <a:pt x="14583" y="4904"/>
                  </a:lnTo>
                  <a:lnTo>
                    <a:pt x="15088" y="4330"/>
                  </a:lnTo>
                  <a:lnTo>
                    <a:pt x="17289" y="6157"/>
                  </a:lnTo>
                  <a:lnTo>
                    <a:pt x="17289" y="3078"/>
                  </a:lnTo>
                  <a:lnTo>
                    <a:pt x="17289" y="0"/>
                  </a:lnTo>
                  <a:lnTo>
                    <a:pt x="14583" y="626"/>
                  </a:lnTo>
                  <a:lnTo>
                    <a:pt x="11878" y="1200"/>
                  </a:lnTo>
                  <a:lnTo>
                    <a:pt x="14033" y="3704"/>
                  </a:lnTo>
                  <a:lnTo>
                    <a:pt x="10777" y="7409"/>
                  </a:lnTo>
                  <a:lnTo>
                    <a:pt x="7567" y="6157"/>
                  </a:lnTo>
                  <a:lnTo>
                    <a:pt x="5411" y="10487"/>
                  </a:lnTo>
                  <a:lnTo>
                    <a:pt x="2155" y="9235"/>
                  </a:lnTo>
                  <a:lnTo>
                    <a:pt x="550" y="14817"/>
                  </a:lnTo>
                  <a:lnTo>
                    <a:pt x="0" y="16017"/>
                  </a:lnTo>
                  <a:lnTo>
                    <a:pt x="1055" y="16643"/>
                  </a:lnTo>
                  <a:lnTo>
                    <a:pt x="2706" y="11113"/>
                  </a:lnTo>
                  <a:lnTo>
                    <a:pt x="5916" y="12313"/>
                  </a:lnTo>
                  <a:lnTo>
                    <a:pt x="8071" y="8035"/>
                  </a:lnTo>
                  <a:close/>
                  <a:moveTo>
                    <a:pt x="6466" y="21600"/>
                  </a:moveTo>
                  <a:lnTo>
                    <a:pt x="6466" y="16643"/>
                  </a:lnTo>
                  <a:lnTo>
                    <a:pt x="3761" y="16643"/>
                  </a:lnTo>
                  <a:lnTo>
                    <a:pt x="3761" y="21600"/>
                  </a:lnTo>
                  <a:lnTo>
                    <a:pt x="6466" y="21600"/>
                  </a:lnTo>
                  <a:close/>
                  <a:moveTo>
                    <a:pt x="10227" y="21600"/>
                  </a:moveTo>
                  <a:lnTo>
                    <a:pt x="7567" y="21600"/>
                  </a:lnTo>
                  <a:lnTo>
                    <a:pt x="7567" y="14817"/>
                  </a:lnTo>
                  <a:lnTo>
                    <a:pt x="10227" y="14817"/>
                  </a:lnTo>
                  <a:lnTo>
                    <a:pt x="10227" y="21600"/>
                  </a:lnTo>
                  <a:close/>
                  <a:moveTo>
                    <a:pt x="14033" y="21600"/>
                  </a:moveTo>
                  <a:lnTo>
                    <a:pt x="11327" y="21600"/>
                  </a:lnTo>
                  <a:lnTo>
                    <a:pt x="11327" y="12313"/>
                  </a:lnTo>
                  <a:lnTo>
                    <a:pt x="14033" y="12313"/>
                  </a:lnTo>
                  <a:lnTo>
                    <a:pt x="14033" y="21600"/>
                  </a:lnTo>
                  <a:close/>
                  <a:moveTo>
                    <a:pt x="17794" y="21600"/>
                  </a:moveTo>
                  <a:lnTo>
                    <a:pt x="15088" y="21600"/>
                  </a:lnTo>
                  <a:lnTo>
                    <a:pt x="15088" y="9861"/>
                  </a:lnTo>
                  <a:lnTo>
                    <a:pt x="17794" y="9861"/>
                  </a:lnTo>
                  <a:lnTo>
                    <a:pt x="17794" y="21600"/>
                  </a:lnTo>
                  <a:close/>
                  <a:moveTo>
                    <a:pt x="18894" y="6783"/>
                  </a:moveTo>
                  <a:lnTo>
                    <a:pt x="18894" y="21600"/>
                  </a:lnTo>
                  <a:lnTo>
                    <a:pt x="21600" y="21600"/>
                  </a:lnTo>
                  <a:lnTo>
                    <a:pt x="21600" y="6783"/>
                  </a:lnTo>
                  <a:lnTo>
                    <a:pt x="18894" y="67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zh-CN" altLang="en-US"/>
            </a:p>
          </p:txBody>
        </p:sp>
      </p:grpSp>
      <p:sp>
        <p:nvSpPr>
          <p:cNvPr id="21" name="Shape 2035"/>
          <p:cNvSpPr>
            <a:spLocks noChangeAspect="1"/>
          </p:cNvSpPr>
          <p:nvPr/>
        </p:nvSpPr>
        <p:spPr bwMode="auto">
          <a:xfrm>
            <a:off x="7670800" y="3222625"/>
            <a:ext cx="576263" cy="576263"/>
          </a:xfrm>
          <a:custGeom>
            <a:avLst/>
            <a:gdLst>
              <a:gd name="T0" fmla="*/ 288000 w 19679"/>
              <a:gd name="T1" fmla="*/ 288000 h 19679"/>
              <a:gd name="T2" fmla="*/ 288000 w 19679"/>
              <a:gd name="T3" fmla="*/ 288000 h 19679"/>
              <a:gd name="T4" fmla="*/ 288000 w 19679"/>
              <a:gd name="T5" fmla="*/ 288000 h 19679"/>
              <a:gd name="T6" fmla="*/ 288000 w 19679"/>
              <a:gd name="T7" fmla="*/ 288000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 anchor="ctr"/>
          <a:lstStyle/>
          <a:p>
            <a:endParaRPr lang="zh-CN" altLang="en-US"/>
          </a:p>
        </p:txBody>
      </p:sp>
      <p:grpSp>
        <p:nvGrpSpPr>
          <p:cNvPr id="22" name="Group 2040"/>
          <p:cNvGrpSpPr>
            <a:grpSpLocks noChangeAspect="1"/>
          </p:cNvGrpSpPr>
          <p:nvPr/>
        </p:nvGrpSpPr>
        <p:grpSpPr bwMode="auto">
          <a:xfrm>
            <a:off x="7670800" y="1793875"/>
            <a:ext cx="576263" cy="576263"/>
            <a:chOff x="0" y="0"/>
            <a:chExt cx="1910968" cy="1910968"/>
          </a:xfrm>
        </p:grpSpPr>
        <p:sp>
          <p:nvSpPr>
            <p:cNvPr id="25618" name="Shape 2038"/>
            <p:cNvSpPr>
              <a:spLocks/>
            </p:cNvSpPr>
            <p:nvPr/>
          </p:nvSpPr>
          <p:spPr bwMode="auto">
            <a:xfrm>
              <a:off x="0" y="0"/>
              <a:ext cx="1910969" cy="1910969"/>
            </a:xfrm>
            <a:custGeom>
              <a:avLst/>
              <a:gdLst>
                <a:gd name="T0" fmla="*/ 955485 w 19679"/>
                <a:gd name="T1" fmla="*/ 955485 h 19679"/>
                <a:gd name="T2" fmla="*/ 955485 w 19679"/>
                <a:gd name="T3" fmla="*/ 955485 h 19679"/>
                <a:gd name="T4" fmla="*/ 955485 w 19679"/>
                <a:gd name="T5" fmla="*/ 955485 h 19679"/>
                <a:gd name="T6" fmla="*/ 955485 w 19679"/>
                <a:gd name="T7" fmla="*/ 955485 h 19679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5400" tIns="25400" rIns="25400" bIns="25400" anchor="ctr"/>
            <a:lstStyle/>
            <a:p>
              <a:endParaRPr lang="zh-CN" altLang="en-US"/>
            </a:p>
          </p:txBody>
        </p:sp>
        <p:sp>
          <p:nvSpPr>
            <p:cNvPr id="25619" name="Shape 2039"/>
            <p:cNvSpPr>
              <a:spLocks/>
            </p:cNvSpPr>
            <p:nvPr/>
          </p:nvSpPr>
          <p:spPr bwMode="auto">
            <a:xfrm>
              <a:off x="657404" y="557107"/>
              <a:ext cx="596161" cy="749014"/>
            </a:xfrm>
            <a:custGeom>
              <a:avLst/>
              <a:gdLst>
                <a:gd name="T0" fmla="*/ 298081 w 21015"/>
                <a:gd name="T1" fmla="*/ 374507 h 21072"/>
                <a:gd name="T2" fmla="*/ 298081 w 21015"/>
                <a:gd name="T3" fmla="*/ 374507 h 21072"/>
                <a:gd name="T4" fmla="*/ 298081 w 21015"/>
                <a:gd name="T5" fmla="*/ 374507 h 21072"/>
                <a:gd name="T6" fmla="*/ 298081 w 21015"/>
                <a:gd name="T7" fmla="*/ 374507 h 21072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</p:grpSp>
      <p:sp>
        <p:nvSpPr>
          <p:cNvPr id="26" name="Text Placeholder 5"/>
          <p:cNvSpPr txBox="1">
            <a:spLocks/>
          </p:cNvSpPr>
          <p:nvPr/>
        </p:nvSpPr>
        <p:spPr bwMode="auto">
          <a:xfrm>
            <a:off x="3995738" y="2535238"/>
            <a:ext cx="11525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zh-CN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/>
              </a:rPr>
              <a:t>我们将竭诚为您服务！</a:t>
            </a:r>
            <a:endParaRPr lang="en-GB" altLang="zh-CN" sz="16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/>
            </a:endParaRPr>
          </a:p>
        </p:txBody>
      </p:sp>
      <p:sp>
        <p:nvSpPr>
          <p:cNvPr id="30" name="Shape 2036"/>
          <p:cNvSpPr>
            <a:spLocks/>
          </p:cNvSpPr>
          <p:nvPr/>
        </p:nvSpPr>
        <p:spPr bwMode="auto">
          <a:xfrm>
            <a:off x="7808913" y="3349625"/>
            <a:ext cx="301625" cy="322263"/>
          </a:xfrm>
          <a:custGeom>
            <a:avLst/>
            <a:gdLst>
              <a:gd name="T0" fmla="*/ 150796 w 21153"/>
              <a:gd name="T1" fmla="*/ 160852 h 21260"/>
              <a:gd name="T2" fmla="*/ 150796 w 21153"/>
              <a:gd name="T3" fmla="*/ 160852 h 21260"/>
              <a:gd name="T4" fmla="*/ 150796 w 21153"/>
              <a:gd name="T5" fmla="*/ 160852 h 21260"/>
              <a:gd name="T6" fmla="*/ 150796 w 21153"/>
              <a:gd name="T7" fmla="*/ 160852 h 2126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zh-CN" altLang="en-US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467544" y="248122"/>
            <a:ext cx="1410494" cy="379412"/>
          </a:xfrm>
          <a:prstGeom prst="rect">
            <a:avLst/>
          </a:prstGeom>
        </p:spPr>
        <p:txBody>
          <a:bodyPr lIns="0" rIns="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</a:t>
            </a:r>
            <a:r>
              <a:rPr lang="zh-CN" altLang="zh-CN" sz="20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理念</a:t>
            </a:r>
            <a:endParaRPr lang="en-GB" altLang="zh-CN" sz="1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35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5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1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15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6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15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3" grpId="0" animBg="1"/>
      <p:bldP spid="21" grpId="0" animBg="1"/>
      <p:bldP spid="26" grpId="0"/>
      <p:bldP spid="30" grpId="0" animBg="1"/>
      <p:bldP spid="3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491880" y="1901035"/>
            <a:ext cx="5141491" cy="5024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汇报完毕 感谢观看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3826314" y="2569318"/>
            <a:ext cx="4807056" cy="32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北京华夏易联科技开发有限公司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连接符 5"/>
          <p:cNvCxnSpPr>
            <a:cxnSpLocks noChangeShapeType="1"/>
          </p:cNvCxnSpPr>
          <p:nvPr/>
        </p:nvCxnSpPr>
        <p:spPr bwMode="auto">
          <a:xfrm flipH="1">
            <a:off x="3923928" y="2486603"/>
            <a:ext cx="4617801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矩形 9"/>
          <p:cNvSpPr>
            <a:spLocks noChangeArrowheads="1"/>
          </p:cNvSpPr>
          <p:nvPr/>
        </p:nvSpPr>
        <p:spPr bwMode="auto">
          <a:xfrm>
            <a:off x="8727444" y="1898129"/>
            <a:ext cx="416556" cy="16097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68557" tIns="34279" rIns="68557" bIns="34279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120850" y="3071925"/>
            <a:ext cx="432048" cy="432834"/>
            <a:chOff x="6084168" y="1274820"/>
            <a:chExt cx="432048" cy="432834"/>
          </a:xfrm>
        </p:grpSpPr>
        <p:sp>
          <p:nvSpPr>
            <p:cNvPr id="21" name="椭圆 22"/>
            <p:cNvSpPr>
              <a:spLocks noChangeArrowheads="1"/>
            </p:cNvSpPr>
            <p:nvPr/>
          </p:nvSpPr>
          <p:spPr bwMode="auto">
            <a:xfrm>
              <a:off x="6084168" y="1274820"/>
              <a:ext cx="432048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2" name="Freeform 59"/>
            <p:cNvSpPr>
              <a:spLocks noChangeArrowheads="1"/>
            </p:cNvSpPr>
            <p:nvPr/>
          </p:nvSpPr>
          <p:spPr bwMode="auto">
            <a:xfrm>
              <a:off x="6180302" y="1365898"/>
              <a:ext cx="239780" cy="250679"/>
            </a:xfrm>
            <a:custGeom>
              <a:avLst/>
              <a:gdLst>
                <a:gd name="T0" fmla="*/ 73627430 w 581"/>
                <a:gd name="T1" fmla="*/ 67678707 h 609"/>
                <a:gd name="T2" fmla="*/ 61659637 w 581"/>
                <a:gd name="T3" fmla="*/ 78678142 h 609"/>
                <a:gd name="T4" fmla="*/ 54244957 w 581"/>
                <a:gd name="T5" fmla="*/ 72208055 h 609"/>
                <a:gd name="T6" fmla="*/ 57106883 w 581"/>
                <a:gd name="T7" fmla="*/ 65867111 h 609"/>
                <a:gd name="T8" fmla="*/ 61659637 w 581"/>
                <a:gd name="T9" fmla="*/ 69490662 h 609"/>
                <a:gd name="T10" fmla="*/ 71806401 w 581"/>
                <a:gd name="T11" fmla="*/ 61338122 h 609"/>
                <a:gd name="T12" fmla="*/ 73627430 w 581"/>
                <a:gd name="T13" fmla="*/ 67678707 h 609"/>
                <a:gd name="T14" fmla="*/ 61659637 w 581"/>
                <a:gd name="T15" fmla="*/ 64055516 h 609"/>
                <a:gd name="T16" fmla="*/ 49691843 w 581"/>
                <a:gd name="T17" fmla="*/ 69490662 h 609"/>
                <a:gd name="T18" fmla="*/ 51513233 w 581"/>
                <a:gd name="T19" fmla="*/ 75054951 h 609"/>
                <a:gd name="T20" fmla="*/ 3772261 w 581"/>
                <a:gd name="T21" fmla="*/ 78678142 h 609"/>
                <a:gd name="T22" fmla="*/ 0 w 581"/>
                <a:gd name="T23" fmla="*/ 10999436 h 609"/>
                <a:gd name="T24" fmla="*/ 10146404 w 581"/>
                <a:gd name="T25" fmla="*/ 7246742 h 609"/>
                <a:gd name="T26" fmla="*/ 17561444 w 581"/>
                <a:gd name="T27" fmla="*/ 18246178 h 609"/>
                <a:gd name="T28" fmla="*/ 24845922 w 581"/>
                <a:gd name="T29" fmla="*/ 7246742 h 609"/>
                <a:gd name="T30" fmla="*/ 28488341 w 581"/>
                <a:gd name="T31" fmla="*/ 10999436 h 609"/>
                <a:gd name="T32" fmla="*/ 43318061 w 581"/>
                <a:gd name="T33" fmla="*/ 10999436 h 609"/>
                <a:gd name="T34" fmla="*/ 46960119 w 581"/>
                <a:gd name="T35" fmla="*/ 7246742 h 609"/>
                <a:gd name="T36" fmla="*/ 54244957 w 581"/>
                <a:gd name="T37" fmla="*/ 18246178 h 609"/>
                <a:gd name="T38" fmla="*/ 61659637 w 581"/>
                <a:gd name="T39" fmla="*/ 7246742 h 609"/>
                <a:gd name="T40" fmla="*/ 71806401 w 581"/>
                <a:gd name="T41" fmla="*/ 10999436 h 609"/>
                <a:gd name="T42" fmla="*/ 66212751 w 581"/>
                <a:gd name="T43" fmla="*/ 59526167 h 609"/>
                <a:gd name="T44" fmla="*/ 10146404 w 581"/>
                <a:gd name="T45" fmla="*/ 63149718 h 609"/>
                <a:gd name="T46" fmla="*/ 12878128 w 581"/>
                <a:gd name="T47" fmla="*/ 65867111 h 609"/>
                <a:gd name="T48" fmla="*/ 39545439 w 581"/>
                <a:gd name="T49" fmla="*/ 63149718 h 609"/>
                <a:gd name="T50" fmla="*/ 39545439 w 581"/>
                <a:gd name="T51" fmla="*/ 63149718 h 609"/>
                <a:gd name="T52" fmla="*/ 39545439 w 581"/>
                <a:gd name="T53" fmla="*/ 63149718 h 609"/>
                <a:gd name="T54" fmla="*/ 12878128 w 581"/>
                <a:gd name="T55" fmla="*/ 60431965 h 609"/>
                <a:gd name="T56" fmla="*/ 58017218 w 581"/>
                <a:gd name="T57" fmla="*/ 28339815 h 609"/>
                <a:gd name="T58" fmla="*/ 13788823 w 581"/>
                <a:gd name="T59" fmla="*/ 28339815 h 609"/>
                <a:gd name="T60" fmla="*/ 13788823 w 581"/>
                <a:gd name="T61" fmla="*/ 35715700 h 609"/>
                <a:gd name="T62" fmla="*/ 61659637 w 581"/>
                <a:gd name="T63" fmla="*/ 31963007 h 609"/>
                <a:gd name="T64" fmla="*/ 58017218 w 581"/>
                <a:gd name="T65" fmla="*/ 43868240 h 609"/>
                <a:gd name="T66" fmla="*/ 35903020 w 581"/>
                <a:gd name="T67" fmla="*/ 43868240 h 609"/>
                <a:gd name="T68" fmla="*/ 13788823 w 581"/>
                <a:gd name="T69" fmla="*/ 43868240 h 609"/>
                <a:gd name="T70" fmla="*/ 13788823 w 581"/>
                <a:gd name="T71" fmla="*/ 51244484 h 609"/>
                <a:gd name="T72" fmla="*/ 35903020 w 581"/>
                <a:gd name="T73" fmla="*/ 51244484 h 609"/>
                <a:gd name="T74" fmla="*/ 61659637 w 581"/>
                <a:gd name="T75" fmla="*/ 47491791 h 609"/>
                <a:gd name="T76" fmla="*/ 54244957 w 581"/>
                <a:gd name="T77" fmla="*/ 14622627 h 609"/>
                <a:gd name="T78" fmla="*/ 50602538 w 581"/>
                <a:gd name="T79" fmla="*/ 10999436 h 609"/>
                <a:gd name="T80" fmla="*/ 54244957 w 581"/>
                <a:gd name="T81" fmla="*/ 0 h 609"/>
                <a:gd name="T82" fmla="*/ 58017218 w 581"/>
                <a:gd name="T83" fmla="*/ 10999436 h 609"/>
                <a:gd name="T84" fmla="*/ 35903020 w 581"/>
                <a:gd name="T85" fmla="*/ 14622627 h 609"/>
                <a:gd name="T86" fmla="*/ 32260601 w 581"/>
                <a:gd name="T87" fmla="*/ 10999436 h 609"/>
                <a:gd name="T88" fmla="*/ 35903020 w 581"/>
                <a:gd name="T89" fmla="*/ 0 h 609"/>
                <a:gd name="T90" fmla="*/ 39545439 w 581"/>
                <a:gd name="T91" fmla="*/ 10999436 h 609"/>
                <a:gd name="T92" fmla="*/ 17561444 w 581"/>
                <a:gd name="T93" fmla="*/ 14622627 h 609"/>
                <a:gd name="T94" fmla="*/ 13788823 w 581"/>
                <a:gd name="T95" fmla="*/ 10999436 h 609"/>
                <a:gd name="T96" fmla="*/ 17561444 w 581"/>
                <a:gd name="T97" fmla="*/ 0 h 609"/>
                <a:gd name="T98" fmla="*/ 21203502 w 581"/>
                <a:gd name="T99" fmla="*/ 10999436 h 6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581" h="609">
                  <a:moveTo>
                    <a:pt x="566" y="523"/>
                  </a:moveTo>
                  <a:lnTo>
                    <a:pt x="566" y="523"/>
                  </a:lnTo>
                  <a:cubicBezTo>
                    <a:pt x="495" y="594"/>
                    <a:pt x="495" y="594"/>
                    <a:pt x="495" y="594"/>
                  </a:cubicBezTo>
                  <a:cubicBezTo>
                    <a:pt x="488" y="601"/>
                    <a:pt x="481" y="608"/>
                    <a:pt x="474" y="608"/>
                  </a:cubicBezTo>
                  <a:cubicBezTo>
                    <a:pt x="467" y="608"/>
                    <a:pt x="460" y="601"/>
                    <a:pt x="453" y="594"/>
                  </a:cubicBezTo>
                  <a:cubicBezTo>
                    <a:pt x="417" y="558"/>
                    <a:pt x="417" y="558"/>
                    <a:pt x="417" y="558"/>
                  </a:cubicBezTo>
                  <a:cubicBezTo>
                    <a:pt x="410" y="551"/>
                    <a:pt x="410" y="544"/>
                    <a:pt x="410" y="537"/>
                  </a:cubicBezTo>
                  <a:cubicBezTo>
                    <a:pt x="410" y="523"/>
                    <a:pt x="417" y="509"/>
                    <a:pt x="439" y="509"/>
                  </a:cubicBezTo>
                  <a:cubicBezTo>
                    <a:pt x="446" y="509"/>
                    <a:pt x="453" y="516"/>
                    <a:pt x="453" y="523"/>
                  </a:cubicBezTo>
                  <a:cubicBezTo>
                    <a:pt x="474" y="537"/>
                    <a:pt x="474" y="537"/>
                    <a:pt x="474" y="537"/>
                  </a:cubicBezTo>
                  <a:cubicBezTo>
                    <a:pt x="530" y="481"/>
                    <a:pt x="530" y="481"/>
                    <a:pt x="530" y="481"/>
                  </a:cubicBezTo>
                  <a:cubicBezTo>
                    <a:pt x="537" y="474"/>
                    <a:pt x="545" y="474"/>
                    <a:pt x="552" y="474"/>
                  </a:cubicBezTo>
                  <a:cubicBezTo>
                    <a:pt x="566" y="474"/>
                    <a:pt x="580" y="488"/>
                    <a:pt x="580" y="502"/>
                  </a:cubicBezTo>
                  <a:cubicBezTo>
                    <a:pt x="580" y="509"/>
                    <a:pt x="573" y="516"/>
                    <a:pt x="566" y="523"/>
                  </a:cubicBezTo>
                  <a:close/>
                  <a:moveTo>
                    <a:pt x="474" y="495"/>
                  </a:moveTo>
                  <a:lnTo>
                    <a:pt x="474" y="495"/>
                  </a:lnTo>
                  <a:cubicBezTo>
                    <a:pt x="467" y="488"/>
                    <a:pt x="453" y="481"/>
                    <a:pt x="439" y="481"/>
                  </a:cubicBezTo>
                  <a:cubicBezTo>
                    <a:pt x="403" y="481"/>
                    <a:pt x="382" y="509"/>
                    <a:pt x="382" y="537"/>
                  </a:cubicBezTo>
                  <a:cubicBezTo>
                    <a:pt x="382" y="558"/>
                    <a:pt x="389" y="573"/>
                    <a:pt x="396" y="580"/>
                  </a:cubicBezTo>
                  <a:cubicBezTo>
                    <a:pt x="424" y="608"/>
                    <a:pt x="424" y="608"/>
                    <a:pt x="424" y="608"/>
                  </a:cubicBezTo>
                  <a:cubicBezTo>
                    <a:pt x="29" y="608"/>
                    <a:pt x="29" y="608"/>
                    <a:pt x="29" y="608"/>
                  </a:cubicBezTo>
                  <a:cubicBezTo>
                    <a:pt x="15" y="608"/>
                    <a:pt x="0" y="594"/>
                    <a:pt x="0" y="58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71"/>
                    <a:pt x="15" y="56"/>
                    <a:pt x="29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8" y="120"/>
                    <a:pt x="106" y="141"/>
                    <a:pt x="135" y="141"/>
                  </a:cubicBezTo>
                  <a:cubicBezTo>
                    <a:pt x="163" y="141"/>
                    <a:pt x="191" y="120"/>
                    <a:pt x="191" y="85"/>
                  </a:cubicBezTo>
                  <a:cubicBezTo>
                    <a:pt x="191" y="56"/>
                    <a:pt x="191" y="56"/>
                    <a:pt x="191" y="56"/>
                  </a:cubicBezTo>
                  <a:cubicBezTo>
                    <a:pt x="219" y="56"/>
                    <a:pt x="219" y="56"/>
                    <a:pt x="219" y="56"/>
                  </a:cubicBezTo>
                  <a:cubicBezTo>
                    <a:pt x="219" y="85"/>
                    <a:pt x="219" y="85"/>
                    <a:pt x="219" y="85"/>
                  </a:cubicBezTo>
                  <a:cubicBezTo>
                    <a:pt x="219" y="120"/>
                    <a:pt x="248" y="141"/>
                    <a:pt x="276" y="141"/>
                  </a:cubicBezTo>
                  <a:cubicBezTo>
                    <a:pt x="304" y="141"/>
                    <a:pt x="333" y="120"/>
                    <a:pt x="333" y="85"/>
                  </a:cubicBezTo>
                  <a:cubicBezTo>
                    <a:pt x="333" y="56"/>
                    <a:pt x="333" y="56"/>
                    <a:pt x="333" y="56"/>
                  </a:cubicBezTo>
                  <a:cubicBezTo>
                    <a:pt x="361" y="56"/>
                    <a:pt x="361" y="56"/>
                    <a:pt x="361" y="56"/>
                  </a:cubicBezTo>
                  <a:cubicBezTo>
                    <a:pt x="361" y="85"/>
                    <a:pt x="361" y="85"/>
                    <a:pt x="361" y="85"/>
                  </a:cubicBezTo>
                  <a:cubicBezTo>
                    <a:pt x="361" y="120"/>
                    <a:pt x="389" y="141"/>
                    <a:pt x="417" y="141"/>
                  </a:cubicBezTo>
                  <a:cubicBezTo>
                    <a:pt x="446" y="141"/>
                    <a:pt x="474" y="120"/>
                    <a:pt x="474" y="85"/>
                  </a:cubicBezTo>
                  <a:cubicBezTo>
                    <a:pt x="474" y="56"/>
                    <a:pt x="474" y="56"/>
                    <a:pt x="474" y="56"/>
                  </a:cubicBezTo>
                  <a:cubicBezTo>
                    <a:pt x="523" y="56"/>
                    <a:pt x="523" y="56"/>
                    <a:pt x="523" y="56"/>
                  </a:cubicBezTo>
                  <a:cubicBezTo>
                    <a:pt x="537" y="56"/>
                    <a:pt x="552" y="71"/>
                    <a:pt x="552" y="85"/>
                  </a:cubicBezTo>
                  <a:cubicBezTo>
                    <a:pt x="552" y="445"/>
                    <a:pt x="552" y="445"/>
                    <a:pt x="552" y="445"/>
                  </a:cubicBezTo>
                  <a:cubicBezTo>
                    <a:pt x="530" y="445"/>
                    <a:pt x="516" y="452"/>
                    <a:pt x="509" y="460"/>
                  </a:cubicBezTo>
                  <a:lnTo>
                    <a:pt x="474" y="495"/>
                  </a:lnTo>
                  <a:close/>
                  <a:moveTo>
                    <a:pt x="78" y="488"/>
                  </a:moveTo>
                  <a:lnTo>
                    <a:pt x="78" y="488"/>
                  </a:lnTo>
                  <a:cubicBezTo>
                    <a:pt x="78" y="502"/>
                    <a:pt x="85" y="509"/>
                    <a:pt x="99" y="509"/>
                  </a:cubicBezTo>
                  <a:cubicBezTo>
                    <a:pt x="283" y="509"/>
                    <a:pt x="283" y="509"/>
                    <a:pt x="283" y="509"/>
                  </a:cubicBezTo>
                  <a:cubicBezTo>
                    <a:pt x="297" y="509"/>
                    <a:pt x="304" y="502"/>
                    <a:pt x="304" y="488"/>
                  </a:cubicBezTo>
                  <a:cubicBezTo>
                    <a:pt x="304" y="474"/>
                    <a:pt x="297" y="467"/>
                    <a:pt x="283" y="467"/>
                  </a:cubicBezTo>
                  <a:cubicBezTo>
                    <a:pt x="99" y="467"/>
                    <a:pt x="99" y="467"/>
                    <a:pt x="99" y="467"/>
                  </a:cubicBezTo>
                  <a:cubicBezTo>
                    <a:pt x="85" y="467"/>
                    <a:pt x="78" y="474"/>
                    <a:pt x="78" y="488"/>
                  </a:cubicBezTo>
                  <a:close/>
                  <a:moveTo>
                    <a:pt x="446" y="219"/>
                  </a:moveTo>
                  <a:lnTo>
                    <a:pt x="446" y="219"/>
                  </a:lnTo>
                  <a:cubicBezTo>
                    <a:pt x="106" y="219"/>
                    <a:pt x="106" y="219"/>
                    <a:pt x="106" y="219"/>
                  </a:cubicBezTo>
                  <a:cubicBezTo>
                    <a:pt x="92" y="219"/>
                    <a:pt x="78" y="233"/>
                    <a:pt x="78" y="247"/>
                  </a:cubicBezTo>
                  <a:cubicBezTo>
                    <a:pt x="78" y="262"/>
                    <a:pt x="92" y="276"/>
                    <a:pt x="106" y="276"/>
                  </a:cubicBezTo>
                  <a:cubicBezTo>
                    <a:pt x="446" y="276"/>
                    <a:pt x="446" y="276"/>
                    <a:pt x="446" y="276"/>
                  </a:cubicBezTo>
                  <a:cubicBezTo>
                    <a:pt x="460" y="276"/>
                    <a:pt x="474" y="262"/>
                    <a:pt x="474" y="247"/>
                  </a:cubicBezTo>
                  <a:cubicBezTo>
                    <a:pt x="474" y="233"/>
                    <a:pt x="460" y="219"/>
                    <a:pt x="446" y="219"/>
                  </a:cubicBezTo>
                  <a:close/>
                  <a:moveTo>
                    <a:pt x="446" y="339"/>
                  </a:moveTo>
                  <a:lnTo>
                    <a:pt x="446" y="339"/>
                  </a:lnTo>
                  <a:cubicBezTo>
                    <a:pt x="276" y="339"/>
                    <a:pt x="276" y="339"/>
                    <a:pt x="276" y="339"/>
                  </a:cubicBezTo>
                  <a:cubicBezTo>
                    <a:pt x="226" y="339"/>
                    <a:pt x="226" y="339"/>
                    <a:pt x="226" y="339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92" y="339"/>
                    <a:pt x="78" y="353"/>
                    <a:pt x="78" y="367"/>
                  </a:cubicBezTo>
                  <a:cubicBezTo>
                    <a:pt x="78" y="389"/>
                    <a:pt x="92" y="396"/>
                    <a:pt x="106" y="396"/>
                  </a:cubicBezTo>
                  <a:cubicBezTo>
                    <a:pt x="226" y="396"/>
                    <a:pt x="226" y="396"/>
                    <a:pt x="226" y="396"/>
                  </a:cubicBezTo>
                  <a:cubicBezTo>
                    <a:pt x="276" y="396"/>
                    <a:pt x="276" y="396"/>
                    <a:pt x="276" y="396"/>
                  </a:cubicBezTo>
                  <a:cubicBezTo>
                    <a:pt x="446" y="396"/>
                    <a:pt x="446" y="396"/>
                    <a:pt x="446" y="396"/>
                  </a:cubicBezTo>
                  <a:cubicBezTo>
                    <a:pt x="460" y="396"/>
                    <a:pt x="474" y="389"/>
                    <a:pt x="474" y="367"/>
                  </a:cubicBezTo>
                  <a:cubicBezTo>
                    <a:pt x="474" y="353"/>
                    <a:pt x="460" y="339"/>
                    <a:pt x="446" y="339"/>
                  </a:cubicBezTo>
                  <a:close/>
                  <a:moveTo>
                    <a:pt x="417" y="113"/>
                  </a:moveTo>
                  <a:lnTo>
                    <a:pt x="417" y="113"/>
                  </a:lnTo>
                  <a:cubicBezTo>
                    <a:pt x="403" y="113"/>
                    <a:pt x="389" y="106"/>
                    <a:pt x="389" y="85"/>
                  </a:cubicBezTo>
                  <a:cubicBezTo>
                    <a:pt x="389" y="28"/>
                    <a:pt x="389" y="28"/>
                    <a:pt x="389" y="28"/>
                  </a:cubicBezTo>
                  <a:cubicBezTo>
                    <a:pt x="389" y="14"/>
                    <a:pt x="403" y="0"/>
                    <a:pt x="417" y="0"/>
                  </a:cubicBezTo>
                  <a:cubicBezTo>
                    <a:pt x="431" y="0"/>
                    <a:pt x="446" y="14"/>
                    <a:pt x="446" y="28"/>
                  </a:cubicBezTo>
                  <a:cubicBezTo>
                    <a:pt x="446" y="85"/>
                    <a:pt x="446" y="85"/>
                    <a:pt x="446" y="85"/>
                  </a:cubicBezTo>
                  <a:cubicBezTo>
                    <a:pt x="446" y="106"/>
                    <a:pt x="431" y="113"/>
                    <a:pt x="417" y="113"/>
                  </a:cubicBezTo>
                  <a:close/>
                  <a:moveTo>
                    <a:pt x="276" y="113"/>
                  </a:moveTo>
                  <a:lnTo>
                    <a:pt x="276" y="113"/>
                  </a:lnTo>
                  <a:cubicBezTo>
                    <a:pt x="262" y="113"/>
                    <a:pt x="248" y="106"/>
                    <a:pt x="248" y="85"/>
                  </a:cubicBezTo>
                  <a:cubicBezTo>
                    <a:pt x="248" y="28"/>
                    <a:pt x="248" y="28"/>
                    <a:pt x="248" y="28"/>
                  </a:cubicBezTo>
                  <a:cubicBezTo>
                    <a:pt x="248" y="14"/>
                    <a:pt x="262" y="0"/>
                    <a:pt x="276" y="0"/>
                  </a:cubicBezTo>
                  <a:cubicBezTo>
                    <a:pt x="290" y="0"/>
                    <a:pt x="304" y="14"/>
                    <a:pt x="304" y="28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106"/>
                    <a:pt x="290" y="113"/>
                    <a:pt x="276" y="11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21" y="113"/>
                    <a:pt x="106" y="106"/>
                    <a:pt x="106" y="85"/>
                  </a:cubicBezTo>
                  <a:cubicBezTo>
                    <a:pt x="106" y="28"/>
                    <a:pt x="106" y="28"/>
                    <a:pt x="106" y="28"/>
                  </a:cubicBezTo>
                  <a:cubicBezTo>
                    <a:pt x="106" y="14"/>
                    <a:pt x="121" y="0"/>
                    <a:pt x="135" y="0"/>
                  </a:cubicBezTo>
                  <a:cubicBezTo>
                    <a:pt x="149" y="0"/>
                    <a:pt x="163" y="14"/>
                    <a:pt x="163" y="28"/>
                  </a:cubicBezTo>
                  <a:cubicBezTo>
                    <a:pt x="163" y="85"/>
                    <a:pt x="163" y="85"/>
                    <a:pt x="163" y="85"/>
                  </a:cubicBezTo>
                  <a:cubicBezTo>
                    <a:pt x="163" y="106"/>
                    <a:pt x="149" y="113"/>
                    <a:pt x="135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24706" y="3072318"/>
            <a:ext cx="432048" cy="432048"/>
            <a:chOff x="4788024" y="1275213"/>
            <a:chExt cx="432048" cy="432048"/>
          </a:xfrm>
        </p:grpSpPr>
        <p:sp>
          <p:nvSpPr>
            <p:cNvPr id="28" name="椭圆 65"/>
            <p:cNvSpPr>
              <a:spLocks noChangeArrowheads="1"/>
            </p:cNvSpPr>
            <p:nvPr/>
          </p:nvSpPr>
          <p:spPr bwMode="auto">
            <a:xfrm>
              <a:off x="4788024" y="1275213"/>
              <a:ext cx="432048" cy="432048"/>
            </a:xfrm>
            <a:prstGeom prst="ellipse">
              <a:avLst/>
            </a:prstGeom>
            <a:solidFill>
              <a:srgbClr val="F796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29" name="Freeform 110"/>
            <p:cNvSpPr>
              <a:spLocks noChangeArrowheads="1"/>
            </p:cNvSpPr>
            <p:nvPr/>
          </p:nvSpPr>
          <p:spPr bwMode="auto">
            <a:xfrm>
              <a:off x="4891102" y="1366806"/>
              <a:ext cx="250679" cy="248862"/>
            </a:xfrm>
            <a:custGeom>
              <a:avLst/>
              <a:gdLst>
                <a:gd name="T0" fmla="*/ 78678142 w 609"/>
                <a:gd name="T1" fmla="*/ 71002280 h 602"/>
                <a:gd name="T2" fmla="*/ 78678142 w 609"/>
                <a:gd name="T3" fmla="*/ 71002280 h 602"/>
                <a:gd name="T4" fmla="*/ 71302258 w 609"/>
                <a:gd name="T5" fmla="*/ 78441997 h 602"/>
                <a:gd name="T6" fmla="*/ 65867111 w 609"/>
                <a:gd name="T7" fmla="*/ 76614673 h 602"/>
                <a:gd name="T8" fmla="*/ 44774038 w 609"/>
                <a:gd name="T9" fmla="*/ 54426302 h 602"/>
                <a:gd name="T10" fmla="*/ 29245613 w 609"/>
                <a:gd name="T11" fmla="*/ 59125033 h 602"/>
                <a:gd name="T12" fmla="*/ 0 w 609"/>
                <a:gd name="T13" fmla="*/ 29497307 h 602"/>
                <a:gd name="T14" fmla="*/ 29245613 w 609"/>
                <a:gd name="T15" fmla="*/ 0 h 602"/>
                <a:gd name="T16" fmla="*/ 58491226 w 609"/>
                <a:gd name="T17" fmla="*/ 29497307 h 602"/>
                <a:gd name="T18" fmla="*/ 54867675 w 609"/>
                <a:gd name="T19" fmla="*/ 44376380 h 602"/>
                <a:gd name="T20" fmla="*/ 75960749 w 609"/>
                <a:gd name="T21" fmla="*/ 65520668 h 602"/>
                <a:gd name="T22" fmla="*/ 78678142 w 609"/>
                <a:gd name="T23" fmla="*/ 71002280 h 602"/>
                <a:gd name="T24" fmla="*/ 29245613 w 609"/>
                <a:gd name="T25" fmla="*/ 7439717 h 602"/>
                <a:gd name="T26" fmla="*/ 29245613 w 609"/>
                <a:gd name="T27" fmla="*/ 7439717 h 602"/>
                <a:gd name="T28" fmla="*/ 7246742 w 609"/>
                <a:gd name="T29" fmla="*/ 29497307 h 602"/>
                <a:gd name="T30" fmla="*/ 29245613 w 609"/>
                <a:gd name="T31" fmla="*/ 51685677 h 602"/>
                <a:gd name="T32" fmla="*/ 51244484 w 609"/>
                <a:gd name="T33" fmla="*/ 29497307 h 602"/>
                <a:gd name="T34" fmla="*/ 29245613 w 609"/>
                <a:gd name="T35" fmla="*/ 7439717 h 602"/>
                <a:gd name="T36" fmla="*/ 42056644 w 609"/>
                <a:gd name="T37" fmla="*/ 33282375 h 602"/>
                <a:gd name="T38" fmla="*/ 42056644 w 609"/>
                <a:gd name="T39" fmla="*/ 33282375 h 602"/>
                <a:gd name="T40" fmla="*/ 32868804 w 609"/>
                <a:gd name="T41" fmla="*/ 33282375 h 602"/>
                <a:gd name="T42" fmla="*/ 32868804 w 609"/>
                <a:gd name="T43" fmla="*/ 41504973 h 602"/>
                <a:gd name="T44" fmla="*/ 29245613 w 609"/>
                <a:gd name="T45" fmla="*/ 45290042 h 602"/>
                <a:gd name="T46" fmla="*/ 25622062 w 609"/>
                <a:gd name="T47" fmla="*/ 41504973 h 602"/>
                <a:gd name="T48" fmla="*/ 25622062 w 609"/>
                <a:gd name="T49" fmla="*/ 33282375 h 602"/>
                <a:gd name="T50" fmla="*/ 17340380 w 609"/>
                <a:gd name="T51" fmla="*/ 33282375 h 602"/>
                <a:gd name="T52" fmla="*/ 13716829 w 609"/>
                <a:gd name="T53" fmla="*/ 29497307 h 602"/>
                <a:gd name="T54" fmla="*/ 17340380 w 609"/>
                <a:gd name="T55" fmla="*/ 25842658 h 602"/>
                <a:gd name="T56" fmla="*/ 25622062 w 609"/>
                <a:gd name="T57" fmla="*/ 25842658 h 602"/>
                <a:gd name="T58" fmla="*/ 25622062 w 609"/>
                <a:gd name="T59" fmla="*/ 16575978 h 602"/>
                <a:gd name="T60" fmla="*/ 29245613 w 609"/>
                <a:gd name="T61" fmla="*/ 12921329 h 602"/>
                <a:gd name="T62" fmla="*/ 32868804 w 609"/>
                <a:gd name="T63" fmla="*/ 16575978 h 602"/>
                <a:gd name="T64" fmla="*/ 32868804 w 609"/>
                <a:gd name="T65" fmla="*/ 25842658 h 602"/>
                <a:gd name="T66" fmla="*/ 42056644 w 609"/>
                <a:gd name="T67" fmla="*/ 25842658 h 602"/>
                <a:gd name="T68" fmla="*/ 45679835 w 609"/>
                <a:gd name="T69" fmla="*/ 29497307 h 602"/>
                <a:gd name="T70" fmla="*/ 42056644 w 609"/>
                <a:gd name="T71" fmla="*/ 33282375 h 6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09" h="602">
                  <a:moveTo>
                    <a:pt x="608" y="544"/>
                  </a:moveTo>
                  <a:lnTo>
                    <a:pt x="608" y="544"/>
                  </a:lnTo>
                  <a:cubicBezTo>
                    <a:pt x="608" y="573"/>
                    <a:pt x="579" y="601"/>
                    <a:pt x="551" y="601"/>
                  </a:cubicBezTo>
                  <a:cubicBezTo>
                    <a:pt x="530" y="601"/>
                    <a:pt x="516" y="594"/>
                    <a:pt x="509" y="587"/>
                  </a:cubicBezTo>
                  <a:cubicBezTo>
                    <a:pt x="346" y="417"/>
                    <a:pt x="346" y="417"/>
                    <a:pt x="346" y="417"/>
                  </a:cubicBezTo>
                  <a:cubicBezTo>
                    <a:pt x="311" y="438"/>
                    <a:pt x="269" y="453"/>
                    <a:pt x="226" y="453"/>
                  </a:cubicBezTo>
                  <a:cubicBezTo>
                    <a:pt x="106" y="453"/>
                    <a:pt x="0" y="347"/>
                    <a:pt x="0" y="226"/>
                  </a:cubicBezTo>
                  <a:cubicBezTo>
                    <a:pt x="0" y="99"/>
                    <a:pt x="106" y="0"/>
                    <a:pt x="226" y="0"/>
                  </a:cubicBezTo>
                  <a:cubicBezTo>
                    <a:pt x="353" y="0"/>
                    <a:pt x="452" y="99"/>
                    <a:pt x="452" y="226"/>
                  </a:cubicBezTo>
                  <a:cubicBezTo>
                    <a:pt x="452" y="269"/>
                    <a:pt x="445" y="304"/>
                    <a:pt x="424" y="340"/>
                  </a:cubicBezTo>
                  <a:cubicBezTo>
                    <a:pt x="587" y="502"/>
                    <a:pt x="587" y="502"/>
                    <a:pt x="587" y="502"/>
                  </a:cubicBezTo>
                  <a:cubicBezTo>
                    <a:pt x="601" y="516"/>
                    <a:pt x="608" y="530"/>
                    <a:pt x="608" y="544"/>
                  </a:cubicBezTo>
                  <a:close/>
                  <a:moveTo>
                    <a:pt x="226" y="57"/>
                  </a:moveTo>
                  <a:lnTo>
                    <a:pt x="226" y="57"/>
                  </a:lnTo>
                  <a:cubicBezTo>
                    <a:pt x="134" y="57"/>
                    <a:pt x="56" y="127"/>
                    <a:pt x="56" y="226"/>
                  </a:cubicBezTo>
                  <a:cubicBezTo>
                    <a:pt x="56" y="318"/>
                    <a:pt x="134" y="396"/>
                    <a:pt x="226" y="396"/>
                  </a:cubicBezTo>
                  <a:cubicBezTo>
                    <a:pt x="325" y="396"/>
                    <a:pt x="396" y="318"/>
                    <a:pt x="396" y="226"/>
                  </a:cubicBezTo>
                  <a:cubicBezTo>
                    <a:pt x="396" y="127"/>
                    <a:pt x="325" y="57"/>
                    <a:pt x="226" y="57"/>
                  </a:cubicBezTo>
                  <a:close/>
                  <a:moveTo>
                    <a:pt x="325" y="255"/>
                  </a:moveTo>
                  <a:lnTo>
                    <a:pt x="325" y="255"/>
                  </a:lnTo>
                  <a:cubicBezTo>
                    <a:pt x="254" y="255"/>
                    <a:pt x="254" y="255"/>
                    <a:pt x="254" y="255"/>
                  </a:cubicBezTo>
                  <a:cubicBezTo>
                    <a:pt x="254" y="318"/>
                    <a:pt x="254" y="318"/>
                    <a:pt x="254" y="318"/>
                  </a:cubicBezTo>
                  <a:cubicBezTo>
                    <a:pt x="254" y="333"/>
                    <a:pt x="247" y="347"/>
                    <a:pt x="226" y="347"/>
                  </a:cubicBezTo>
                  <a:cubicBezTo>
                    <a:pt x="212" y="347"/>
                    <a:pt x="198" y="333"/>
                    <a:pt x="198" y="318"/>
                  </a:cubicBezTo>
                  <a:cubicBezTo>
                    <a:pt x="198" y="255"/>
                    <a:pt x="198" y="255"/>
                    <a:pt x="198" y="255"/>
                  </a:cubicBezTo>
                  <a:cubicBezTo>
                    <a:pt x="134" y="255"/>
                    <a:pt x="134" y="255"/>
                    <a:pt x="134" y="255"/>
                  </a:cubicBezTo>
                  <a:cubicBezTo>
                    <a:pt x="120" y="255"/>
                    <a:pt x="106" y="241"/>
                    <a:pt x="106" y="226"/>
                  </a:cubicBezTo>
                  <a:cubicBezTo>
                    <a:pt x="106" y="205"/>
                    <a:pt x="120" y="198"/>
                    <a:pt x="134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27"/>
                    <a:pt x="198" y="127"/>
                    <a:pt x="198" y="127"/>
                  </a:cubicBezTo>
                  <a:cubicBezTo>
                    <a:pt x="198" y="113"/>
                    <a:pt x="212" y="99"/>
                    <a:pt x="226" y="99"/>
                  </a:cubicBezTo>
                  <a:cubicBezTo>
                    <a:pt x="247" y="99"/>
                    <a:pt x="254" y="113"/>
                    <a:pt x="254" y="127"/>
                  </a:cubicBezTo>
                  <a:cubicBezTo>
                    <a:pt x="254" y="198"/>
                    <a:pt x="254" y="198"/>
                    <a:pt x="254" y="198"/>
                  </a:cubicBezTo>
                  <a:cubicBezTo>
                    <a:pt x="325" y="198"/>
                    <a:pt x="325" y="198"/>
                    <a:pt x="325" y="198"/>
                  </a:cubicBezTo>
                  <a:cubicBezTo>
                    <a:pt x="339" y="198"/>
                    <a:pt x="353" y="205"/>
                    <a:pt x="353" y="226"/>
                  </a:cubicBezTo>
                  <a:cubicBezTo>
                    <a:pt x="353" y="241"/>
                    <a:pt x="339" y="255"/>
                    <a:pt x="325" y="25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472778" y="3071925"/>
            <a:ext cx="432833" cy="432834"/>
            <a:chOff x="5436096" y="1274820"/>
            <a:chExt cx="432833" cy="432834"/>
          </a:xfrm>
        </p:grpSpPr>
        <p:sp>
          <p:nvSpPr>
            <p:cNvPr id="31" name="椭圆 16"/>
            <p:cNvSpPr>
              <a:spLocks noChangeArrowheads="1"/>
            </p:cNvSpPr>
            <p:nvPr/>
          </p:nvSpPr>
          <p:spPr bwMode="auto">
            <a:xfrm>
              <a:off x="5436096" y="1274820"/>
              <a:ext cx="432833" cy="43283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2" name="Freeform 16"/>
            <p:cNvSpPr>
              <a:spLocks noChangeArrowheads="1"/>
            </p:cNvSpPr>
            <p:nvPr/>
          </p:nvSpPr>
          <p:spPr bwMode="auto">
            <a:xfrm>
              <a:off x="5554420" y="1377705"/>
              <a:ext cx="196183" cy="227065"/>
            </a:xfrm>
            <a:custGeom>
              <a:avLst/>
              <a:gdLst>
                <a:gd name="T0" fmla="*/ 58106390 w 475"/>
                <a:gd name="T1" fmla="*/ 71207247 h 552"/>
                <a:gd name="T2" fmla="*/ 58106390 w 475"/>
                <a:gd name="T3" fmla="*/ 71207247 h 552"/>
                <a:gd name="T4" fmla="*/ 54327993 w 475"/>
                <a:gd name="T5" fmla="*/ 71207247 h 552"/>
                <a:gd name="T6" fmla="*/ 54327993 w 475"/>
                <a:gd name="T7" fmla="*/ 0 h 552"/>
                <a:gd name="T8" fmla="*/ 58106390 w 475"/>
                <a:gd name="T9" fmla="*/ 0 h 552"/>
                <a:gd name="T10" fmla="*/ 61754124 w 475"/>
                <a:gd name="T11" fmla="*/ 3618618 h 552"/>
                <a:gd name="T12" fmla="*/ 61754124 w 475"/>
                <a:gd name="T13" fmla="*/ 67588630 h 552"/>
                <a:gd name="T14" fmla="*/ 58106390 w 475"/>
                <a:gd name="T15" fmla="*/ 71207247 h 552"/>
                <a:gd name="T16" fmla="*/ 7426131 w 475"/>
                <a:gd name="T17" fmla="*/ 67588630 h 552"/>
                <a:gd name="T18" fmla="*/ 7426131 w 475"/>
                <a:gd name="T19" fmla="*/ 67588630 h 552"/>
                <a:gd name="T20" fmla="*/ 7426131 w 475"/>
                <a:gd name="T21" fmla="*/ 63970012 h 552"/>
                <a:gd name="T22" fmla="*/ 13809846 w 475"/>
                <a:gd name="T23" fmla="*/ 63970012 h 552"/>
                <a:gd name="T24" fmla="*/ 21235977 w 475"/>
                <a:gd name="T25" fmla="*/ 56603721 h 552"/>
                <a:gd name="T26" fmla="*/ 13809846 w 475"/>
                <a:gd name="T27" fmla="*/ 49237429 h 552"/>
                <a:gd name="T28" fmla="*/ 7426131 w 475"/>
                <a:gd name="T29" fmla="*/ 49237429 h 552"/>
                <a:gd name="T30" fmla="*/ 7426131 w 475"/>
                <a:gd name="T31" fmla="*/ 42905028 h 552"/>
                <a:gd name="T32" fmla="*/ 13809846 w 475"/>
                <a:gd name="T33" fmla="*/ 42905028 h 552"/>
                <a:gd name="T34" fmla="*/ 21235977 w 475"/>
                <a:gd name="T35" fmla="*/ 35539095 h 552"/>
                <a:gd name="T36" fmla="*/ 13809846 w 475"/>
                <a:gd name="T37" fmla="*/ 28301860 h 552"/>
                <a:gd name="T38" fmla="*/ 7426131 w 475"/>
                <a:gd name="T39" fmla="*/ 28301860 h 552"/>
                <a:gd name="T40" fmla="*/ 7426131 w 475"/>
                <a:gd name="T41" fmla="*/ 21840403 h 552"/>
                <a:gd name="T42" fmla="*/ 13809846 w 475"/>
                <a:gd name="T43" fmla="*/ 21840403 h 552"/>
                <a:gd name="T44" fmla="*/ 21235977 w 475"/>
                <a:gd name="T45" fmla="*/ 14603167 h 552"/>
                <a:gd name="T46" fmla="*/ 13809846 w 475"/>
                <a:gd name="T47" fmla="*/ 7236876 h 552"/>
                <a:gd name="T48" fmla="*/ 7426131 w 475"/>
                <a:gd name="T49" fmla="*/ 7236876 h 552"/>
                <a:gd name="T50" fmla="*/ 7426131 w 475"/>
                <a:gd name="T51" fmla="*/ 3618618 h 552"/>
                <a:gd name="T52" fmla="*/ 11074226 w 475"/>
                <a:gd name="T53" fmla="*/ 0 h 552"/>
                <a:gd name="T54" fmla="*/ 50680259 w 475"/>
                <a:gd name="T55" fmla="*/ 0 h 552"/>
                <a:gd name="T56" fmla="*/ 50680259 w 475"/>
                <a:gd name="T57" fmla="*/ 71207247 h 552"/>
                <a:gd name="T58" fmla="*/ 11074226 w 475"/>
                <a:gd name="T59" fmla="*/ 71207247 h 552"/>
                <a:gd name="T60" fmla="*/ 7426131 w 475"/>
                <a:gd name="T61" fmla="*/ 67588630 h 552"/>
                <a:gd name="T62" fmla="*/ 17588243 w 475"/>
                <a:gd name="T63" fmla="*/ 14603167 h 552"/>
                <a:gd name="T64" fmla="*/ 17588243 w 475"/>
                <a:gd name="T65" fmla="*/ 14603167 h 552"/>
                <a:gd name="T66" fmla="*/ 13809846 w 475"/>
                <a:gd name="T67" fmla="*/ 18221785 h 552"/>
                <a:gd name="T68" fmla="*/ 3778036 w 475"/>
                <a:gd name="T69" fmla="*/ 18221785 h 552"/>
                <a:gd name="T70" fmla="*/ 0 w 475"/>
                <a:gd name="T71" fmla="*/ 14603167 h 552"/>
                <a:gd name="T72" fmla="*/ 3778036 w 475"/>
                <a:gd name="T73" fmla="*/ 10984909 h 552"/>
                <a:gd name="T74" fmla="*/ 13809846 w 475"/>
                <a:gd name="T75" fmla="*/ 10984909 h 552"/>
                <a:gd name="T76" fmla="*/ 17588243 w 475"/>
                <a:gd name="T77" fmla="*/ 14603167 h 552"/>
                <a:gd name="T78" fmla="*/ 3778036 w 475"/>
                <a:gd name="T79" fmla="*/ 31920478 h 552"/>
                <a:gd name="T80" fmla="*/ 3778036 w 475"/>
                <a:gd name="T81" fmla="*/ 31920478 h 552"/>
                <a:gd name="T82" fmla="*/ 13809846 w 475"/>
                <a:gd name="T83" fmla="*/ 31920478 h 552"/>
                <a:gd name="T84" fmla="*/ 17588243 w 475"/>
                <a:gd name="T85" fmla="*/ 35539095 h 552"/>
                <a:gd name="T86" fmla="*/ 13809846 w 475"/>
                <a:gd name="T87" fmla="*/ 39286770 h 552"/>
                <a:gd name="T88" fmla="*/ 3778036 w 475"/>
                <a:gd name="T89" fmla="*/ 39286770 h 552"/>
                <a:gd name="T90" fmla="*/ 0 w 475"/>
                <a:gd name="T91" fmla="*/ 35539095 h 552"/>
                <a:gd name="T92" fmla="*/ 3778036 w 475"/>
                <a:gd name="T93" fmla="*/ 31920478 h 552"/>
                <a:gd name="T94" fmla="*/ 3778036 w 475"/>
                <a:gd name="T95" fmla="*/ 52985462 h 552"/>
                <a:gd name="T96" fmla="*/ 3778036 w 475"/>
                <a:gd name="T97" fmla="*/ 52985462 h 552"/>
                <a:gd name="T98" fmla="*/ 13809846 w 475"/>
                <a:gd name="T99" fmla="*/ 52985462 h 552"/>
                <a:gd name="T100" fmla="*/ 17588243 w 475"/>
                <a:gd name="T101" fmla="*/ 56603721 h 552"/>
                <a:gd name="T102" fmla="*/ 13809846 w 475"/>
                <a:gd name="T103" fmla="*/ 60222338 h 552"/>
                <a:gd name="T104" fmla="*/ 3778036 w 475"/>
                <a:gd name="T105" fmla="*/ 60222338 h 552"/>
                <a:gd name="T106" fmla="*/ 0 w 475"/>
                <a:gd name="T107" fmla="*/ 56603721 h 552"/>
                <a:gd name="T108" fmla="*/ 3778036 w 475"/>
                <a:gd name="T109" fmla="*/ 52985462 h 55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75" h="552">
                  <a:moveTo>
                    <a:pt x="446" y="551"/>
                  </a:moveTo>
                  <a:lnTo>
                    <a:pt x="446" y="551"/>
                  </a:lnTo>
                  <a:cubicBezTo>
                    <a:pt x="417" y="551"/>
                    <a:pt x="417" y="551"/>
                    <a:pt x="417" y="551"/>
                  </a:cubicBezTo>
                  <a:cubicBezTo>
                    <a:pt x="417" y="0"/>
                    <a:pt x="417" y="0"/>
                    <a:pt x="417" y="0"/>
                  </a:cubicBezTo>
                  <a:cubicBezTo>
                    <a:pt x="446" y="0"/>
                    <a:pt x="446" y="0"/>
                    <a:pt x="446" y="0"/>
                  </a:cubicBezTo>
                  <a:cubicBezTo>
                    <a:pt x="460" y="0"/>
                    <a:pt x="474" y="14"/>
                    <a:pt x="474" y="28"/>
                  </a:cubicBezTo>
                  <a:cubicBezTo>
                    <a:pt x="474" y="523"/>
                    <a:pt x="474" y="523"/>
                    <a:pt x="474" y="523"/>
                  </a:cubicBezTo>
                  <a:cubicBezTo>
                    <a:pt x="474" y="537"/>
                    <a:pt x="460" y="551"/>
                    <a:pt x="446" y="551"/>
                  </a:cubicBezTo>
                  <a:close/>
                  <a:moveTo>
                    <a:pt x="57" y="523"/>
                  </a:moveTo>
                  <a:lnTo>
                    <a:pt x="57" y="523"/>
                  </a:lnTo>
                  <a:cubicBezTo>
                    <a:pt x="57" y="495"/>
                    <a:pt x="57" y="495"/>
                    <a:pt x="57" y="495"/>
                  </a:cubicBezTo>
                  <a:cubicBezTo>
                    <a:pt x="106" y="495"/>
                    <a:pt x="106" y="495"/>
                    <a:pt x="106" y="495"/>
                  </a:cubicBezTo>
                  <a:cubicBezTo>
                    <a:pt x="135" y="495"/>
                    <a:pt x="163" y="466"/>
                    <a:pt x="163" y="438"/>
                  </a:cubicBezTo>
                  <a:cubicBezTo>
                    <a:pt x="163" y="403"/>
                    <a:pt x="135" y="381"/>
                    <a:pt x="106" y="381"/>
                  </a:cubicBezTo>
                  <a:cubicBezTo>
                    <a:pt x="57" y="381"/>
                    <a:pt x="57" y="381"/>
                    <a:pt x="57" y="381"/>
                  </a:cubicBezTo>
                  <a:cubicBezTo>
                    <a:pt x="57" y="332"/>
                    <a:pt x="57" y="332"/>
                    <a:pt x="57" y="332"/>
                  </a:cubicBezTo>
                  <a:cubicBezTo>
                    <a:pt x="106" y="332"/>
                    <a:pt x="106" y="332"/>
                    <a:pt x="106" y="332"/>
                  </a:cubicBezTo>
                  <a:cubicBezTo>
                    <a:pt x="135" y="332"/>
                    <a:pt x="163" y="304"/>
                    <a:pt x="163" y="275"/>
                  </a:cubicBezTo>
                  <a:cubicBezTo>
                    <a:pt x="163" y="247"/>
                    <a:pt x="135" y="219"/>
                    <a:pt x="106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169"/>
                    <a:pt x="57" y="169"/>
                    <a:pt x="57" y="169"/>
                  </a:cubicBezTo>
                  <a:cubicBezTo>
                    <a:pt x="106" y="169"/>
                    <a:pt x="106" y="169"/>
                    <a:pt x="106" y="169"/>
                  </a:cubicBezTo>
                  <a:cubicBezTo>
                    <a:pt x="135" y="169"/>
                    <a:pt x="163" y="148"/>
                    <a:pt x="163" y="113"/>
                  </a:cubicBezTo>
                  <a:cubicBezTo>
                    <a:pt x="163" y="85"/>
                    <a:pt x="135" y="56"/>
                    <a:pt x="106" y="5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14"/>
                    <a:pt x="71" y="0"/>
                    <a:pt x="85" y="0"/>
                  </a:cubicBezTo>
                  <a:cubicBezTo>
                    <a:pt x="389" y="0"/>
                    <a:pt x="389" y="0"/>
                    <a:pt x="389" y="0"/>
                  </a:cubicBezTo>
                  <a:cubicBezTo>
                    <a:pt x="389" y="551"/>
                    <a:pt x="389" y="551"/>
                    <a:pt x="389" y="551"/>
                  </a:cubicBezTo>
                  <a:cubicBezTo>
                    <a:pt x="85" y="551"/>
                    <a:pt x="85" y="551"/>
                    <a:pt x="85" y="551"/>
                  </a:cubicBezTo>
                  <a:cubicBezTo>
                    <a:pt x="71" y="551"/>
                    <a:pt x="57" y="537"/>
                    <a:pt x="57" y="523"/>
                  </a:cubicBezTo>
                  <a:close/>
                  <a:moveTo>
                    <a:pt x="135" y="113"/>
                  </a:moveTo>
                  <a:lnTo>
                    <a:pt x="135" y="113"/>
                  </a:lnTo>
                  <a:cubicBezTo>
                    <a:pt x="135" y="134"/>
                    <a:pt x="120" y="141"/>
                    <a:pt x="106" y="141"/>
                  </a:cubicBezTo>
                  <a:cubicBezTo>
                    <a:pt x="29" y="141"/>
                    <a:pt x="29" y="141"/>
                    <a:pt x="29" y="141"/>
                  </a:cubicBezTo>
                  <a:cubicBezTo>
                    <a:pt x="15" y="141"/>
                    <a:pt x="0" y="134"/>
                    <a:pt x="0" y="113"/>
                  </a:cubicBezTo>
                  <a:cubicBezTo>
                    <a:pt x="0" y="99"/>
                    <a:pt x="15" y="85"/>
                    <a:pt x="29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20" y="85"/>
                    <a:pt x="135" y="99"/>
                    <a:pt x="135" y="113"/>
                  </a:cubicBezTo>
                  <a:close/>
                  <a:moveTo>
                    <a:pt x="29" y="247"/>
                  </a:moveTo>
                  <a:lnTo>
                    <a:pt x="29" y="247"/>
                  </a:lnTo>
                  <a:cubicBezTo>
                    <a:pt x="106" y="247"/>
                    <a:pt x="106" y="247"/>
                    <a:pt x="106" y="247"/>
                  </a:cubicBezTo>
                  <a:cubicBezTo>
                    <a:pt x="120" y="247"/>
                    <a:pt x="135" y="261"/>
                    <a:pt x="135" y="275"/>
                  </a:cubicBezTo>
                  <a:cubicBezTo>
                    <a:pt x="135" y="290"/>
                    <a:pt x="120" y="304"/>
                    <a:pt x="106" y="304"/>
                  </a:cubicBezTo>
                  <a:cubicBezTo>
                    <a:pt x="29" y="304"/>
                    <a:pt x="29" y="304"/>
                    <a:pt x="29" y="304"/>
                  </a:cubicBezTo>
                  <a:cubicBezTo>
                    <a:pt x="15" y="304"/>
                    <a:pt x="0" y="290"/>
                    <a:pt x="0" y="275"/>
                  </a:cubicBezTo>
                  <a:cubicBezTo>
                    <a:pt x="0" y="261"/>
                    <a:pt x="15" y="247"/>
                    <a:pt x="29" y="247"/>
                  </a:cubicBezTo>
                  <a:close/>
                  <a:moveTo>
                    <a:pt x="29" y="410"/>
                  </a:moveTo>
                  <a:lnTo>
                    <a:pt x="29" y="410"/>
                  </a:lnTo>
                  <a:cubicBezTo>
                    <a:pt x="106" y="410"/>
                    <a:pt x="106" y="410"/>
                    <a:pt x="106" y="410"/>
                  </a:cubicBezTo>
                  <a:cubicBezTo>
                    <a:pt x="120" y="410"/>
                    <a:pt x="135" y="417"/>
                    <a:pt x="135" y="438"/>
                  </a:cubicBezTo>
                  <a:cubicBezTo>
                    <a:pt x="135" y="452"/>
                    <a:pt x="120" y="466"/>
                    <a:pt x="106" y="466"/>
                  </a:cubicBezTo>
                  <a:cubicBezTo>
                    <a:pt x="29" y="466"/>
                    <a:pt x="29" y="466"/>
                    <a:pt x="29" y="466"/>
                  </a:cubicBezTo>
                  <a:cubicBezTo>
                    <a:pt x="15" y="466"/>
                    <a:pt x="0" y="452"/>
                    <a:pt x="0" y="438"/>
                  </a:cubicBezTo>
                  <a:cubicBezTo>
                    <a:pt x="0" y="417"/>
                    <a:pt x="15" y="410"/>
                    <a:pt x="29" y="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528562" y="3071925"/>
            <a:ext cx="432833" cy="432834"/>
            <a:chOff x="3491880" y="1274820"/>
            <a:chExt cx="432833" cy="432834"/>
          </a:xfrm>
        </p:grpSpPr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3491880" y="1274820"/>
              <a:ext cx="432833" cy="43283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5" name="Freeform 75"/>
            <p:cNvSpPr>
              <a:spLocks noChangeArrowheads="1"/>
            </p:cNvSpPr>
            <p:nvPr/>
          </p:nvSpPr>
          <p:spPr bwMode="auto">
            <a:xfrm>
              <a:off x="3583864" y="1385879"/>
              <a:ext cx="248863" cy="210716"/>
            </a:xfrm>
            <a:custGeom>
              <a:avLst/>
              <a:gdLst>
                <a:gd name="T0" fmla="*/ 74657633 w 602"/>
                <a:gd name="T1" fmla="*/ 66362244 h 510"/>
                <a:gd name="T2" fmla="*/ 74657633 w 602"/>
                <a:gd name="T3" fmla="*/ 66362244 h 510"/>
                <a:gd name="T4" fmla="*/ 3654665 w 602"/>
                <a:gd name="T5" fmla="*/ 66362244 h 510"/>
                <a:gd name="T6" fmla="*/ 0 w 602"/>
                <a:gd name="T7" fmla="*/ 62711741 h 510"/>
                <a:gd name="T8" fmla="*/ 0 w 602"/>
                <a:gd name="T9" fmla="*/ 3650503 h 510"/>
                <a:gd name="T10" fmla="*/ 3654665 w 602"/>
                <a:gd name="T11" fmla="*/ 0 h 510"/>
                <a:gd name="T12" fmla="*/ 7308970 w 602"/>
                <a:gd name="T13" fmla="*/ 3650503 h 510"/>
                <a:gd name="T14" fmla="*/ 7308970 w 602"/>
                <a:gd name="T15" fmla="*/ 50717076 h 510"/>
                <a:gd name="T16" fmla="*/ 7308970 w 602"/>
                <a:gd name="T17" fmla="*/ 50717076 h 510"/>
                <a:gd name="T18" fmla="*/ 7308970 w 602"/>
                <a:gd name="T19" fmla="*/ 58930528 h 510"/>
                <a:gd name="T20" fmla="*/ 74657633 w 602"/>
                <a:gd name="T21" fmla="*/ 58930528 h 510"/>
                <a:gd name="T22" fmla="*/ 78442719 w 602"/>
                <a:gd name="T23" fmla="*/ 62711741 h 510"/>
                <a:gd name="T24" fmla="*/ 74657633 w 602"/>
                <a:gd name="T25" fmla="*/ 66362244 h 510"/>
                <a:gd name="T26" fmla="*/ 66434636 w 602"/>
                <a:gd name="T27" fmla="*/ 55280025 h 510"/>
                <a:gd name="T28" fmla="*/ 66434636 w 602"/>
                <a:gd name="T29" fmla="*/ 55280025 h 510"/>
                <a:gd name="T30" fmla="*/ 58995246 w 602"/>
                <a:gd name="T31" fmla="*/ 55280025 h 510"/>
                <a:gd name="T32" fmla="*/ 55340580 w 602"/>
                <a:gd name="T33" fmla="*/ 51629522 h 510"/>
                <a:gd name="T34" fmla="*/ 55340580 w 602"/>
                <a:gd name="T35" fmla="*/ 25814941 h 510"/>
                <a:gd name="T36" fmla="*/ 58995246 w 602"/>
                <a:gd name="T37" fmla="*/ 22164077 h 510"/>
                <a:gd name="T38" fmla="*/ 66434636 w 602"/>
                <a:gd name="T39" fmla="*/ 22164077 h 510"/>
                <a:gd name="T40" fmla="*/ 70089301 w 602"/>
                <a:gd name="T41" fmla="*/ 25814941 h 510"/>
                <a:gd name="T42" fmla="*/ 70089301 w 602"/>
                <a:gd name="T43" fmla="*/ 51629522 h 510"/>
                <a:gd name="T44" fmla="*/ 66434636 w 602"/>
                <a:gd name="T45" fmla="*/ 55280025 h 510"/>
                <a:gd name="T46" fmla="*/ 45159830 w 602"/>
                <a:gd name="T47" fmla="*/ 55280025 h 510"/>
                <a:gd name="T48" fmla="*/ 45159830 w 602"/>
                <a:gd name="T49" fmla="*/ 55280025 h 510"/>
                <a:gd name="T50" fmla="*/ 37850860 w 602"/>
                <a:gd name="T51" fmla="*/ 55280025 h 510"/>
                <a:gd name="T52" fmla="*/ 34065774 w 602"/>
                <a:gd name="T53" fmla="*/ 51629522 h 510"/>
                <a:gd name="T54" fmla="*/ 34065774 w 602"/>
                <a:gd name="T55" fmla="*/ 11082219 h 510"/>
                <a:gd name="T56" fmla="*/ 37850860 w 602"/>
                <a:gd name="T57" fmla="*/ 7431355 h 510"/>
                <a:gd name="T58" fmla="*/ 45159830 w 602"/>
                <a:gd name="T59" fmla="*/ 7431355 h 510"/>
                <a:gd name="T60" fmla="*/ 48814495 w 602"/>
                <a:gd name="T61" fmla="*/ 11082219 h 510"/>
                <a:gd name="T62" fmla="*/ 48814495 w 602"/>
                <a:gd name="T63" fmla="*/ 51629522 h 510"/>
                <a:gd name="T64" fmla="*/ 45159830 w 602"/>
                <a:gd name="T65" fmla="*/ 55280025 h 510"/>
                <a:gd name="T66" fmla="*/ 24929472 w 602"/>
                <a:gd name="T67" fmla="*/ 55280025 h 510"/>
                <a:gd name="T68" fmla="*/ 24929472 w 602"/>
                <a:gd name="T69" fmla="*/ 55280025 h 510"/>
                <a:gd name="T70" fmla="*/ 17489720 w 602"/>
                <a:gd name="T71" fmla="*/ 55280025 h 510"/>
                <a:gd name="T72" fmla="*/ 13835055 w 602"/>
                <a:gd name="T73" fmla="*/ 51629522 h 510"/>
                <a:gd name="T74" fmla="*/ 13835055 w 602"/>
                <a:gd name="T75" fmla="*/ 44198166 h 510"/>
                <a:gd name="T76" fmla="*/ 17489720 w 602"/>
                <a:gd name="T77" fmla="*/ 40547302 h 510"/>
                <a:gd name="T78" fmla="*/ 24929472 w 602"/>
                <a:gd name="T79" fmla="*/ 40547302 h 510"/>
                <a:gd name="T80" fmla="*/ 28583776 w 602"/>
                <a:gd name="T81" fmla="*/ 44198166 h 510"/>
                <a:gd name="T82" fmla="*/ 28583776 w 602"/>
                <a:gd name="T83" fmla="*/ 51629522 h 510"/>
                <a:gd name="T84" fmla="*/ 24929472 w 602"/>
                <a:gd name="T85" fmla="*/ 55280025 h 5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2" h="510">
                  <a:moveTo>
                    <a:pt x="572" y="509"/>
                  </a:moveTo>
                  <a:lnTo>
                    <a:pt x="572" y="509"/>
                  </a:lnTo>
                  <a:cubicBezTo>
                    <a:pt x="28" y="509"/>
                    <a:pt x="28" y="509"/>
                    <a:pt x="28" y="509"/>
                  </a:cubicBezTo>
                  <a:cubicBezTo>
                    <a:pt x="14" y="509"/>
                    <a:pt x="0" y="502"/>
                    <a:pt x="0" y="48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4"/>
                    <a:pt x="14" y="0"/>
                    <a:pt x="28" y="0"/>
                  </a:cubicBezTo>
                  <a:cubicBezTo>
                    <a:pt x="42" y="0"/>
                    <a:pt x="56" y="14"/>
                    <a:pt x="56" y="28"/>
                  </a:cubicBezTo>
                  <a:cubicBezTo>
                    <a:pt x="56" y="389"/>
                    <a:pt x="56" y="389"/>
                    <a:pt x="56" y="389"/>
                  </a:cubicBezTo>
                  <a:cubicBezTo>
                    <a:pt x="56" y="452"/>
                    <a:pt x="56" y="452"/>
                    <a:pt x="56" y="452"/>
                  </a:cubicBezTo>
                  <a:cubicBezTo>
                    <a:pt x="572" y="452"/>
                    <a:pt x="572" y="452"/>
                    <a:pt x="572" y="452"/>
                  </a:cubicBezTo>
                  <a:cubicBezTo>
                    <a:pt x="594" y="452"/>
                    <a:pt x="601" y="467"/>
                    <a:pt x="601" y="481"/>
                  </a:cubicBezTo>
                  <a:cubicBezTo>
                    <a:pt x="601" y="502"/>
                    <a:pt x="594" y="509"/>
                    <a:pt x="572" y="509"/>
                  </a:cubicBezTo>
                  <a:close/>
                  <a:moveTo>
                    <a:pt x="509" y="424"/>
                  </a:moveTo>
                  <a:lnTo>
                    <a:pt x="509" y="424"/>
                  </a:lnTo>
                  <a:cubicBezTo>
                    <a:pt x="452" y="424"/>
                    <a:pt x="452" y="424"/>
                    <a:pt x="452" y="424"/>
                  </a:cubicBezTo>
                  <a:cubicBezTo>
                    <a:pt x="438" y="424"/>
                    <a:pt x="424" y="417"/>
                    <a:pt x="424" y="396"/>
                  </a:cubicBezTo>
                  <a:cubicBezTo>
                    <a:pt x="424" y="198"/>
                    <a:pt x="424" y="198"/>
                    <a:pt x="424" y="198"/>
                  </a:cubicBezTo>
                  <a:cubicBezTo>
                    <a:pt x="424" y="184"/>
                    <a:pt x="438" y="170"/>
                    <a:pt x="452" y="170"/>
                  </a:cubicBezTo>
                  <a:cubicBezTo>
                    <a:pt x="509" y="170"/>
                    <a:pt x="509" y="170"/>
                    <a:pt x="509" y="170"/>
                  </a:cubicBezTo>
                  <a:cubicBezTo>
                    <a:pt x="523" y="170"/>
                    <a:pt x="537" y="184"/>
                    <a:pt x="537" y="198"/>
                  </a:cubicBezTo>
                  <a:cubicBezTo>
                    <a:pt x="537" y="396"/>
                    <a:pt x="537" y="396"/>
                    <a:pt x="537" y="396"/>
                  </a:cubicBezTo>
                  <a:cubicBezTo>
                    <a:pt x="537" y="417"/>
                    <a:pt x="523" y="424"/>
                    <a:pt x="509" y="424"/>
                  </a:cubicBezTo>
                  <a:close/>
                  <a:moveTo>
                    <a:pt x="346" y="424"/>
                  </a:moveTo>
                  <a:lnTo>
                    <a:pt x="346" y="424"/>
                  </a:lnTo>
                  <a:cubicBezTo>
                    <a:pt x="290" y="424"/>
                    <a:pt x="290" y="424"/>
                    <a:pt x="290" y="424"/>
                  </a:cubicBezTo>
                  <a:cubicBezTo>
                    <a:pt x="276" y="424"/>
                    <a:pt x="261" y="417"/>
                    <a:pt x="261" y="396"/>
                  </a:cubicBezTo>
                  <a:cubicBezTo>
                    <a:pt x="261" y="85"/>
                    <a:pt x="261" y="85"/>
                    <a:pt x="261" y="85"/>
                  </a:cubicBezTo>
                  <a:cubicBezTo>
                    <a:pt x="261" y="71"/>
                    <a:pt x="276" y="57"/>
                    <a:pt x="290" y="57"/>
                  </a:cubicBezTo>
                  <a:cubicBezTo>
                    <a:pt x="346" y="57"/>
                    <a:pt x="346" y="57"/>
                    <a:pt x="346" y="57"/>
                  </a:cubicBezTo>
                  <a:cubicBezTo>
                    <a:pt x="367" y="57"/>
                    <a:pt x="374" y="71"/>
                    <a:pt x="374" y="85"/>
                  </a:cubicBezTo>
                  <a:cubicBezTo>
                    <a:pt x="374" y="396"/>
                    <a:pt x="374" y="396"/>
                    <a:pt x="374" y="396"/>
                  </a:cubicBezTo>
                  <a:cubicBezTo>
                    <a:pt x="374" y="417"/>
                    <a:pt x="367" y="424"/>
                    <a:pt x="346" y="424"/>
                  </a:cubicBezTo>
                  <a:close/>
                  <a:moveTo>
                    <a:pt x="191" y="424"/>
                  </a:moveTo>
                  <a:lnTo>
                    <a:pt x="191" y="424"/>
                  </a:lnTo>
                  <a:cubicBezTo>
                    <a:pt x="134" y="424"/>
                    <a:pt x="134" y="424"/>
                    <a:pt x="134" y="424"/>
                  </a:cubicBezTo>
                  <a:cubicBezTo>
                    <a:pt x="113" y="424"/>
                    <a:pt x="106" y="417"/>
                    <a:pt x="106" y="396"/>
                  </a:cubicBezTo>
                  <a:cubicBezTo>
                    <a:pt x="106" y="339"/>
                    <a:pt x="106" y="339"/>
                    <a:pt x="106" y="339"/>
                  </a:cubicBezTo>
                  <a:cubicBezTo>
                    <a:pt x="106" y="325"/>
                    <a:pt x="113" y="311"/>
                    <a:pt x="134" y="311"/>
                  </a:cubicBezTo>
                  <a:cubicBezTo>
                    <a:pt x="191" y="311"/>
                    <a:pt x="191" y="311"/>
                    <a:pt x="191" y="311"/>
                  </a:cubicBezTo>
                  <a:cubicBezTo>
                    <a:pt x="205" y="311"/>
                    <a:pt x="219" y="325"/>
                    <a:pt x="219" y="339"/>
                  </a:cubicBezTo>
                  <a:cubicBezTo>
                    <a:pt x="219" y="396"/>
                    <a:pt x="219" y="396"/>
                    <a:pt x="219" y="396"/>
                  </a:cubicBezTo>
                  <a:cubicBezTo>
                    <a:pt x="219" y="417"/>
                    <a:pt x="205" y="424"/>
                    <a:pt x="191" y="4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176634" y="3071925"/>
            <a:ext cx="432833" cy="432834"/>
            <a:chOff x="4139952" y="1274820"/>
            <a:chExt cx="432833" cy="432834"/>
          </a:xfrm>
        </p:grpSpPr>
        <p:sp>
          <p:nvSpPr>
            <p:cNvPr id="37" name="椭圆 16"/>
            <p:cNvSpPr>
              <a:spLocks noChangeArrowheads="1"/>
            </p:cNvSpPr>
            <p:nvPr/>
          </p:nvSpPr>
          <p:spPr bwMode="auto">
            <a:xfrm>
              <a:off x="4139952" y="1274820"/>
              <a:ext cx="432833" cy="432834"/>
            </a:xfrm>
            <a:prstGeom prst="ellipse">
              <a:avLst/>
            </a:prstGeom>
            <a:solidFill>
              <a:srgbClr val="3992D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sp>
          <p:nvSpPr>
            <p:cNvPr id="38" name="Freeform 84"/>
            <p:cNvSpPr>
              <a:spLocks noChangeArrowheads="1"/>
            </p:cNvSpPr>
            <p:nvPr/>
          </p:nvSpPr>
          <p:spPr bwMode="auto">
            <a:xfrm>
              <a:off x="4241546" y="1366806"/>
              <a:ext cx="248863" cy="248863"/>
            </a:xfrm>
            <a:custGeom>
              <a:avLst/>
              <a:gdLst>
                <a:gd name="T0" fmla="*/ 43332858 w 602"/>
                <a:gd name="T1" fmla="*/ 34979440 h 602"/>
                <a:gd name="T2" fmla="*/ 43332858 w 602"/>
                <a:gd name="T3" fmla="*/ 34979440 h 602"/>
                <a:gd name="T4" fmla="*/ 43332858 w 602"/>
                <a:gd name="T5" fmla="*/ 0 h 602"/>
                <a:gd name="T6" fmla="*/ 78442719 w 602"/>
                <a:gd name="T7" fmla="*/ 34979440 h 602"/>
                <a:gd name="T8" fmla="*/ 43332858 w 602"/>
                <a:gd name="T9" fmla="*/ 34979440 h 602"/>
                <a:gd name="T10" fmla="*/ 36023527 w 602"/>
                <a:gd name="T11" fmla="*/ 78442719 h 602"/>
                <a:gd name="T12" fmla="*/ 36023527 w 602"/>
                <a:gd name="T13" fmla="*/ 78442719 h 602"/>
                <a:gd name="T14" fmla="*/ 0 w 602"/>
                <a:gd name="T15" fmla="*/ 42419192 h 602"/>
                <a:gd name="T16" fmla="*/ 36023527 w 602"/>
                <a:gd name="T17" fmla="*/ 7308970 h 602"/>
                <a:gd name="T18" fmla="*/ 36023527 w 602"/>
                <a:gd name="T19" fmla="*/ 42419192 h 602"/>
                <a:gd name="T20" fmla="*/ 71002968 w 602"/>
                <a:gd name="T21" fmla="*/ 42419192 h 602"/>
                <a:gd name="T22" fmla="*/ 36023527 w 602"/>
                <a:gd name="T23" fmla="*/ 78442719 h 6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2" h="602">
                  <a:moveTo>
                    <a:pt x="332" y="268"/>
                  </a:moveTo>
                  <a:lnTo>
                    <a:pt x="332" y="268"/>
                  </a:lnTo>
                  <a:cubicBezTo>
                    <a:pt x="332" y="0"/>
                    <a:pt x="332" y="0"/>
                    <a:pt x="332" y="0"/>
                  </a:cubicBezTo>
                  <a:cubicBezTo>
                    <a:pt x="481" y="0"/>
                    <a:pt x="601" y="120"/>
                    <a:pt x="601" y="268"/>
                  </a:cubicBezTo>
                  <a:lnTo>
                    <a:pt x="332" y="268"/>
                  </a:lnTo>
                  <a:close/>
                  <a:moveTo>
                    <a:pt x="276" y="601"/>
                  </a:moveTo>
                  <a:lnTo>
                    <a:pt x="276" y="601"/>
                  </a:lnTo>
                  <a:cubicBezTo>
                    <a:pt x="120" y="601"/>
                    <a:pt x="0" y="480"/>
                    <a:pt x="0" y="325"/>
                  </a:cubicBezTo>
                  <a:cubicBezTo>
                    <a:pt x="0" y="176"/>
                    <a:pt x="120" y="56"/>
                    <a:pt x="276" y="56"/>
                  </a:cubicBezTo>
                  <a:cubicBezTo>
                    <a:pt x="276" y="325"/>
                    <a:pt x="276" y="325"/>
                    <a:pt x="276" y="325"/>
                  </a:cubicBezTo>
                  <a:cubicBezTo>
                    <a:pt x="544" y="325"/>
                    <a:pt x="544" y="325"/>
                    <a:pt x="544" y="325"/>
                  </a:cubicBezTo>
                  <a:cubicBezTo>
                    <a:pt x="544" y="480"/>
                    <a:pt x="424" y="601"/>
                    <a:pt x="276" y="6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34290" tIns="17145" rIns="34290" bIns="17145" anchor="ctr"/>
            <a:lstStyle/>
            <a:p>
              <a:endParaRPr lang="en-US">
                <a:latin typeface="Robo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39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05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utoUpdateAnimBg="0"/>
      <p:bldP spid="12" grpId="0"/>
      <p:bldP spid="14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4034357" y="2052276"/>
            <a:ext cx="1061000" cy="1214343"/>
            <a:chOff x="5379142" y="2991066"/>
            <a:chExt cx="1414667" cy="1619124"/>
          </a:xfrm>
        </p:grpSpPr>
        <p:sp>
          <p:nvSpPr>
            <p:cNvPr id="3" name="Shape 1723"/>
            <p:cNvSpPr/>
            <p:nvPr/>
          </p:nvSpPr>
          <p:spPr>
            <a:xfrm rot="18900000">
              <a:off x="5379143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Shape 1726"/>
            <p:cNvSpPr/>
            <p:nvPr/>
          </p:nvSpPr>
          <p:spPr>
            <a:xfrm rot="18900000">
              <a:off x="5379142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2672903" y="2208533"/>
            <a:ext cx="1061000" cy="1214343"/>
            <a:chOff x="3563871" y="3199409"/>
            <a:chExt cx="1414666" cy="1619124"/>
          </a:xfrm>
        </p:grpSpPr>
        <p:sp>
          <p:nvSpPr>
            <p:cNvPr id="6" name="Shape 1722"/>
            <p:cNvSpPr/>
            <p:nvPr/>
          </p:nvSpPr>
          <p:spPr>
            <a:xfrm rot="8100000">
              <a:off x="3563871" y="3403867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Shape 1729"/>
            <p:cNvSpPr/>
            <p:nvPr/>
          </p:nvSpPr>
          <p:spPr>
            <a:xfrm rot="8100000">
              <a:off x="3563871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1307307" y="2052276"/>
            <a:ext cx="1061000" cy="1214343"/>
            <a:chOff x="1743076" y="2991066"/>
            <a:chExt cx="1414666" cy="1619124"/>
          </a:xfrm>
        </p:grpSpPr>
        <p:sp>
          <p:nvSpPr>
            <p:cNvPr id="9" name="Shape 1721"/>
            <p:cNvSpPr/>
            <p:nvPr/>
          </p:nvSpPr>
          <p:spPr>
            <a:xfrm rot="18900000">
              <a:off x="1743076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Shape 1732"/>
            <p:cNvSpPr/>
            <p:nvPr/>
          </p:nvSpPr>
          <p:spPr>
            <a:xfrm rot="18900000">
              <a:off x="1743076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Group 15"/>
          <p:cNvGrpSpPr/>
          <p:nvPr/>
        </p:nvGrpSpPr>
        <p:grpSpPr>
          <a:xfrm>
            <a:off x="5399953" y="2208533"/>
            <a:ext cx="1061000" cy="1214344"/>
            <a:chOff x="7199937" y="3199409"/>
            <a:chExt cx="1414666" cy="1619125"/>
          </a:xfrm>
        </p:grpSpPr>
        <p:sp>
          <p:nvSpPr>
            <p:cNvPr id="12" name="Shape 1724"/>
            <p:cNvSpPr/>
            <p:nvPr/>
          </p:nvSpPr>
          <p:spPr>
            <a:xfrm rot="8100000">
              <a:off x="7199937" y="3403868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Shape 1735"/>
            <p:cNvSpPr/>
            <p:nvPr/>
          </p:nvSpPr>
          <p:spPr>
            <a:xfrm rot="8100000">
              <a:off x="7199937" y="3199409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6761407" y="2052276"/>
            <a:ext cx="1061000" cy="1214343"/>
            <a:chOff x="9015209" y="2991066"/>
            <a:chExt cx="1414666" cy="1619124"/>
          </a:xfrm>
        </p:grpSpPr>
        <p:sp>
          <p:nvSpPr>
            <p:cNvPr id="15" name="Shape 1725"/>
            <p:cNvSpPr/>
            <p:nvPr/>
          </p:nvSpPr>
          <p:spPr>
            <a:xfrm rot="18900000">
              <a:off x="9015209" y="2991066"/>
              <a:ext cx="1414666" cy="1414666"/>
            </a:xfrm>
            <a:prstGeom prst="roundRect">
              <a:avLst>
                <a:gd name="adj" fmla="val 15000"/>
              </a:avLst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Shape 1738"/>
            <p:cNvSpPr/>
            <p:nvPr/>
          </p:nvSpPr>
          <p:spPr>
            <a:xfrm rot="18900000">
              <a:off x="9015209" y="3195523"/>
              <a:ext cx="1414666" cy="1414667"/>
            </a:xfrm>
            <a:prstGeom prst="roundRect">
              <a:avLst>
                <a:gd name="adj" fmla="val 15000"/>
              </a:avLst>
            </a:prstGeom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spcBef>
                  <a:spcPts val="3375"/>
                </a:spcBef>
                <a:defRPr sz="2500"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 Placeholder 4"/>
          <p:cNvSpPr txBox="1">
            <a:spLocks/>
          </p:cNvSpPr>
          <p:nvPr/>
        </p:nvSpPr>
        <p:spPr>
          <a:xfrm>
            <a:off x="1431638" y="2586950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共享？</a:t>
            </a:r>
            <a:endParaRPr lang="en-GB" altLang="zh-CN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2814718" y="2586950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管控？</a:t>
            </a:r>
            <a:endParaRPr lang="en-GB" altLang="zh-CN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4210111" y="2584915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协同？</a:t>
            </a:r>
            <a:endParaRPr lang="en-GB" altLang="zh-CN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 Placeholder 4"/>
          <p:cNvSpPr txBox="1">
            <a:spLocks/>
          </p:cNvSpPr>
          <p:nvPr/>
        </p:nvSpPr>
        <p:spPr>
          <a:xfrm>
            <a:off x="5567805" y="2584915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稳定？</a:t>
            </a:r>
            <a:endParaRPr lang="en-GB" altLang="zh-CN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6929259" y="2584915"/>
            <a:ext cx="908114" cy="2008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隐私？</a:t>
            </a:r>
            <a:endParaRPr lang="en-GB" altLang="zh-CN" sz="1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7583" y="1333010"/>
            <a:ext cx="20162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大文件、异地、对多分发</a:t>
            </a:r>
            <a:endParaRPr lang="en-US" altLang="zh-CN" sz="10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极为困难</a:t>
            </a:r>
            <a:endParaRPr lang="en-US" altLang="zh-CN" sz="1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0663" y="3730231"/>
            <a:ext cx="2016224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海量文档散落各处、</a:t>
            </a:r>
            <a:r>
              <a:rPr lang="zh-CN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难以</a:t>
            </a:r>
            <a:endParaRPr lang="en-US" altLang="zh-CN" sz="1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统一</a:t>
            </a:r>
            <a:r>
              <a:rPr lang="zh-CN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en-US" altLang="zh-CN" sz="1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5812" y="1331100"/>
            <a:ext cx="2238087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文档二次利用率极低、</a:t>
            </a:r>
            <a:r>
              <a:rPr lang="zh-CN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部门</a:t>
            </a:r>
            <a:endParaRPr lang="en-US" altLang="zh-CN" sz="1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协作</a:t>
            </a:r>
            <a:r>
              <a:rPr lang="zh-CN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效率低</a:t>
            </a:r>
            <a:endParaRPr lang="en-US" altLang="zh-CN" sz="1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44428" y="3730231"/>
            <a:ext cx="1954867" cy="169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人为或突发故障文，档流失、损坏</a:t>
            </a:r>
            <a:endParaRPr lang="en-US" altLang="zh-CN" sz="1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18768" y="1377219"/>
            <a:ext cx="1746277" cy="3536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使用互联网云盘、案件</a:t>
            </a:r>
            <a:r>
              <a:rPr lang="zh-CN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</a:t>
            </a:r>
            <a:endParaRPr lang="en-US" altLang="zh-CN" sz="1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zh-CN" sz="1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毫无</a:t>
            </a:r>
            <a:r>
              <a:rPr lang="zh-CN" altLang="zh-CN" sz="1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隐私可言</a:t>
            </a:r>
            <a:endParaRPr lang="en-US" altLang="zh-CN" sz="1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企业文件管理面临五大问题</a:t>
            </a:r>
            <a:endParaRPr lang="en-GB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80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5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 build="p"/>
      <p:bldP spid="20" grpId="0" build="p"/>
      <p:bldP spid="21" grpId="0" build="p"/>
      <p:bldP spid="22" grpId="0"/>
      <p:bldP spid="23" grpId="0"/>
      <p:bldP spid="24" grpId="0"/>
      <p:bldP spid="25" grpId="0"/>
      <p:bldP spid="26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7"/>
          <p:cNvSpPr>
            <a:spLocks noChangeArrowheads="1"/>
          </p:cNvSpPr>
          <p:nvPr/>
        </p:nvSpPr>
        <p:spPr bwMode="auto">
          <a:xfrm>
            <a:off x="3965575" y="1411437"/>
            <a:ext cx="1038225" cy="915987"/>
          </a:xfrm>
          <a:custGeom>
            <a:avLst/>
            <a:gdLst>
              <a:gd name="T0" fmla="*/ 2684 w 2684"/>
              <a:gd name="T1" fmla="*/ 2365 h 2365"/>
              <a:gd name="T2" fmla="*/ 1342 w 2684"/>
              <a:gd name="T3" fmla="*/ 0 h 2365"/>
              <a:gd name="T4" fmla="*/ 0 w 2684"/>
              <a:gd name="T5" fmla="*/ 2365 h 2365"/>
              <a:gd name="T6" fmla="*/ 2684 w 2684"/>
              <a:gd name="T7" fmla="*/ 2365 h 2365"/>
              <a:gd name="T8" fmla="*/ 0 60000 65536"/>
              <a:gd name="T9" fmla="*/ 0 60000 65536"/>
              <a:gd name="T10" fmla="*/ 0 60000 65536"/>
              <a:gd name="T11" fmla="*/ 0 60000 65536"/>
              <a:gd name="T12" fmla="*/ 0 w 2684"/>
              <a:gd name="T13" fmla="*/ 0 h 2365"/>
              <a:gd name="T14" fmla="*/ 2684 w 2684"/>
              <a:gd name="T15" fmla="*/ 2365 h 23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84" h="2365">
                <a:moveTo>
                  <a:pt x="2684" y="2365"/>
                </a:moveTo>
                <a:lnTo>
                  <a:pt x="1342" y="0"/>
                </a:lnTo>
                <a:lnTo>
                  <a:pt x="0" y="2365"/>
                </a:lnTo>
                <a:lnTo>
                  <a:pt x="2684" y="23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3" name="Freeform 8"/>
          <p:cNvSpPr>
            <a:spLocks noChangeArrowheads="1"/>
          </p:cNvSpPr>
          <p:nvPr/>
        </p:nvSpPr>
        <p:spPr bwMode="auto">
          <a:xfrm>
            <a:off x="2936875" y="2327424"/>
            <a:ext cx="1028700" cy="990600"/>
          </a:xfrm>
          <a:custGeom>
            <a:avLst/>
            <a:gdLst>
              <a:gd name="T0" fmla="*/ 2664 w 2664"/>
              <a:gd name="T1" fmla="*/ 0 h 2553"/>
              <a:gd name="T2" fmla="*/ 0 w 2664"/>
              <a:gd name="T3" fmla="*/ 546 h 2553"/>
              <a:gd name="T4" fmla="*/ 1835 w 2664"/>
              <a:gd name="T5" fmla="*/ 2553 h 2553"/>
              <a:gd name="T6" fmla="*/ 2664 w 2664"/>
              <a:gd name="T7" fmla="*/ 0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2664" y="0"/>
                </a:moveTo>
                <a:lnTo>
                  <a:pt x="0" y="546"/>
                </a:lnTo>
                <a:lnTo>
                  <a:pt x="1835" y="2553"/>
                </a:lnTo>
                <a:lnTo>
                  <a:pt x="266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4" name="Freeform 9"/>
          <p:cNvSpPr>
            <a:spLocks noChangeArrowheads="1"/>
          </p:cNvSpPr>
          <p:nvPr/>
        </p:nvSpPr>
        <p:spPr bwMode="auto">
          <a:xfrm>
            <a:off x="3527425" y="3318024"/>
            <a:ext cx="955675" cy="1044575"/>
          </a:xfrm>
          <a:custGeom>
            <a:avLst/>
            <a:gdLst>
              <a:gd name="T0" fmla="*/ 305 w 2476"/>
              <a:gd name="T1" fmla="*/ 0 h 2702"/>
              <a:gd name="T2" fmla="*/ 0 w 2476"/>
              <a:gd name="T3" fmla="*/ 2702 h 2702"/>
              <a:gd name="T4" fmla="*/ 2476 w 2476"/>
              <a:gd name="T5" fmla="*/ 1578 h 2702"/>
              <a:gd name="T6" fmla="*/ 305 w 2476"/>
              <a:gd name="T7" fmla="*/ 0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305" y="0"/>
                </a:moveTo>
                <a:lnTo>
                  <a:pt x="0" y="2702"/>
                </a:lnTo>
                <a:lnTo>
                  <a:pt x="2476" y="1578"/>
                </a:lnTo>
                <a:lnTo>
                  <a:pt x="30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5" name="Freeform 10"/>
          <p:cNvSpPr>
            <a:spLocks noChangeArrowheads="1"/>
          </p:cNvSpPr>
          <p:nvPr/>
        </p:nvSpPr>
        <p:spPr bwMode="auto">
          <a:xfrm>
            <a:off x="4483100" y="3318024"/>
            <a:ext cx="958850" cy="1044575"/>
          </a:xfrm>
          <a:custGeom>
            <a:avLst/>
            <a:gdLst>
              <a:gd name="T0" fmla="*/ 0 w 2476"/>
              <a:gd name="T1" fmla="*/ 1578 h 2702"/>
              <a:gd name="T2" fmla="*/ 2476 w 2476"/>
              <a:gd name="T3" fmla="*/ 2702 h 2702"/>
              <a:gd name="T4" fmla="*/ 2172 w 2476"/>
              <a:gd name="T5" fmla="*/ 0 h 2702"/>
              <a:gd name="T6" fmla="*/ 0 w 2476"/>
              <a:gd name="T7" fmla="*/ 1578 h 2702"/>
              <a:gd name="T8" fmla="*/ 0 60000 65536"/>
              <a:gd name="T9" fmla="*/ 0 60000 65536"/>
              <a:gd name="T10" fmla="*/ 0 60000 65536"/>
              <a:gd name="T11" fmla="*/ 0 60000 65536"/>
              <a:gd name="T12" fmla="*/ 0 w 2476"/>
              <a:gd name="T13" fmla="*/ 0 h 2702"/>
              <a:gd name="T14" fmla="*/ 2476 w 2476"/>
              <a:gd name="T15" fmla="*/ 2702 h 27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76" h="2702">
                <a:moveTo>
                  <a:pt x="0" y="1578"/>
                </a:moveTo>
                <a:lnTo>
                  <a:pt x="2476" y="2702"/>
                </a:lnTo>
                <a:lnTo>
                  <a:pt x="2172" y="0"/>
                </a:lnTo>
                <a:lnTo>
                  <a:pt x="0" y="157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6" name="Freeform 11"/>
          <p:cNvSpPr>
            <a:spLocks noChangeArrowheads="1"/>
          </p:cNvSpPr>
          <p:nvPr/>
        </p:nvSpPr>
        <p:spPr bwMode="auto">
          <a:xfrm>
            <a:off x="5003800" y="2327424"/>
            <a:ext cx="1028700" cy="990600"/>
          </a:xfrm>
          <a:custGeom>
            <a:avLst/>
            <a:gdLst>
              <a:gd name="T0" fmla="*/ 830 w 2664"/>
              <a:gd name="T1" fmla="*/ 2553 h 2553"/>
              <a:gd name="T2" fmla="*/ 2664 w 2664"/>
              <a:gd name="T3" fmla="*/ 546 h 2553"/>
              <a:gd name="T4" fmla="*/ 0 w 2664"/>
              <a:gd name="T5" fmla="*/ 0 h 2553"/>
              <a:gd name="T6" fmla="*/ 830 w 2664"/>
              <a:gd name="T7" fmla="*/ 2553 h 2553"/>
              <a:gd name="T8" fmla="*/ 0 60000 65536"/>
              <a:gd name="T9" fmla="*/ 0 60000 65536"/>
              <a:gd name="T10" fmla="*/ 0 60000 65536"/>
              <a:gd name="T11" fmla="*/ 0 60000 65536"/>
              <a:gd name="T12" fmla="*/ 0 w 2664"/>
              <a:gd name="T13" fmla="*/ 0 h 2553"/>
              <a:gd name="T14" fmla="*/ 2664 w 2664"/>
              <a:gd name="T15" fmla="*/ 2553 h 25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64" h="2553">
                <a:moveTo>
                  <a:pt x="830" y="2553"/>
                </a:moveTo>
                <a:lnTo>
                  <a:pt x="2664" y="546"/>
                </a:lnTo>
                <a:lnTo>
                  <a:pt x="0" y="0"/>
                </a:lnTo>
                <a:lnTo>
                  <a:pt x="830" y="25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latin typeface="Calibri" pitchFamily="34" charset="0"/>
              <a:sym typeface="宋体" pitchFamily="2" charset="-122"/>
            </a:endParaRPr>
          </a:p>
        </p:txBody>
      </p:sp>
      <p:sp>
        <p:nvSpPr>
          <p:cNvPr id="37" name="矩形 7"/>
          <p:cNvSpPr>
            <a:spLocks noChangeArrowheads="1"/>
          </p:cNvSpPr>
          <p:nvPr/>
        </p:nvSpPr>
        <p:spPr bwMode="auto">
          <a:xfrm>
            <a:off x="4303713" y="1830537"/>
            <a:ext cx="357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800" dirty="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38" name="矩形 8"/>
          <p:cNvSpPr>
            <a:spLocks noChangeArrowheads="1"/>
          </p:cNvSpPr>
          <p:nvPr/>
        </p:nvSpPr>
        <p:spPr bwMode="auto">
          <a:xfrm>
            <a:off x="5264150" y="2514749"/>
            <a:ext cx="357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02</a:t>
            </a:r>
            <a:endParaRPr lang="zh-CN" altLang="en-US" sz="28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39" name="矩形 9"/>
          <p:cNvSpPr>
            <a:spLocks noChangeArrowheads="1"/>
          </p:cNvSpPr>
          <p:nvPr/>
        </p:nvSpPr>
        <p:spPr bwMode="auto">
          <a:xfrm>
            <a:off x="4905375" y="3654574"/>
            <a:ext cx="357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03</a:t>
            </a:r>
            <a:endParaRPr lang="zh-CN" altLang="en-US" sz="28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40" name="矩形 10"/>
          <p:cNvSpPr>
            <a:spLocks noChangeArrowheads="1"/>
          </p:cNvSpPr>
          <p:nvPr/>
        </p:nvSpPr>
        <p:spPr bwMode="auto">
          <a:xfrm>
            <a:off x="3646488" y="3668862"/>
            <a:ext cx="357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04</a:t>
            </a:r>
            <a:endParaRPr lang="zh-CN" altLang="en-US" sz="28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41" name="矩形 11"/>
          <p:cNvSpPr>
            <a:spLocks noChangeArrowheads="1"/>
          </p:cNvSpPr>
          <p:nvPr/>
        </p:nvSpPr>
        <p:spPr bwMode="auto">
          <a:xfrm>
            <a:off x="3348038" y="2524274"/>
            <a:ext cx="3571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Swiss911 UCm BT" pitchFamily="2" charset="0"/>
                <a:sym typeface="Swiss911 UCm BT" pitchFamily="2" charset="0"/>
              </a:rPr>
              <a:t>05</a:t>
            </a:r>
            <a:endParaRPr lang="zh-CN" altLang="en-US" sz="2800">
              <a:solidFill>
                <a:schemeClr val="bg1"/>
              </a:solidFill>
              <a:latin typeface="Swiss911 UCm BT" pitchFamily="2" charset="0"/>
              <a:sym typeface="Swiss911 UCm BT" pitchFamily="2" charset="0"/>
            </a:endParaRPr>
          </a:p>
        </p:txBody>
      </p:sp>
      <p:sp>
        <p:nvSpPr>
          <p:cNvPr id="42" name="TextBox 12"/>
          <p:cNvSpPr>
            <a:spLocks noChangeArrowheads="1"/>
          </p:cNvSpPr>
          <p:nvPr/>
        </p:nvSpPr>
        <p:spPr bwMode="auto">
          <a:xfrm>
            <a:off x="4879975" y="1260624"/>
            <a:ext cx="2571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易莲企业云盘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专为企业用户设计，私有化部署，全商业办公环境，专注于企业文件协同和沟通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协作；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3" name="TextBox 13"/>
          <p:cNvSpPr>
            <a:spLocks noChangeArrowheads="1"/>
          </p:cNvSpPr>
          <p:nvPr/>
        </p:nvSpPr>
        <p:spPr bwMode="auto">
          <a:xfrm>
            <a:off x="6138863" y="2484587"/>
            <a:ext cx="2109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支持多种浏览器访问，支持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Linux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android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ios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多终端访问，且多终端文件同步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更新；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4" name="TextBox 14"/>
          <p:cNvSpPr>
            <a:spLocks noChangeArrowheads="1"/>
          </p:cNvSpPr>
          <p:nvPr/>
        </p:nvSpPr>
        <p:spPr bwMode="auto">
          <a:xfrm>
            <a:off x="5622925" y="3930799"/>
            <a:ext cx="21097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易莲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企业云盘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支持与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e-Link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即时通讯产品无缝整合，实现了系统的单点登录、组织架构同步及消息实时推送。</a:t>
            </a:r>
          </a:p>
        </p:txBody>
      </p:sp>
      <p:sp>
        <p:nvSpPr>
          <p:cNvPr id="45" name="TextBox 15"/>
          <p:cNvSpPr>
            <a:spLocks noChangeArrowheads="1"/>
          </p:cNvSpPr>
          <p:nvPr/>
        </p:nvSpPr>
        <p:spPr bwMode="auto">
          <a:xfrm>
            <a:off x="1136650" y="3629174"/>
            <a:ext cx="2108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网盘管理员可以根据需要创建不同的用户组，并根据需求给用户组赋予相应权限；也可在后台添加设置群组文件夹，并灵活分配用户和群组用来共享文件；</a:t>
            </a:r>
          </a:p>
        </p:txBody>
      </p:sp>
      <p:sp>
        <p:nvSpPr>
          <p:cNvPr id="46" name="TextBox 16"/>
          <p:cNvSpPr>
            <a:spLocks noChangeArrowheads="1"/>
          </p:cNvSpPr>
          <p:nvPr/>
        </p:nvSpPr>
        <p:spPr bwMode="auto">
          <a:xfrm>
            <a:off x="1136650" y="1881337"/>
            <a:ext cx="2108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易莲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企业云盘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实现了在线预览和多人编辑功能，当用户有编辑权限时，可以点击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Word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Excel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或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文档进入在线编辑器进行在线编辑操作；</a:t>
            </a:r>
          </a:p>
        </p:txBody>
      </p:sp>
      <p:sp>
        <p:nvSpPr>
          <p:cNvPr id="47" name="TextBox 17"/>
          <p:cNvSpPr>
            <a:spLocks noChangeArrowheads="1"/>
          </p:cNvSpPr>
          <p:nvPr/>
        </p:nvSpPr>
        <p:spPr bwMode="auto">
          <a:xfrm>
            <a:off x="4879975" y="1059133"/>
            <a:ext cx="20050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私有化部署，保护数据安全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TextBox 18"/>
          <p:cNvSpPr>
            <a:spLocks noChangeArrowheads="1"/>
          </p:cNvSpPr>
          <p:nvPr/>
        </p:nvSpPr>
        <p:spPr bwMode="auto">
          <a:xfrm>
            <a:off x="6138863" y="2260871"/>
            <a:ext cx="18895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多终端访问，数据同步更新</a:t>
            </a:r>
          </a:p>
        </p:txBody>
      </p:sp>
      <p:sp>
        <p:nvSpPr>
          <p:cNvPr id="49" name="TextBox 19"/>
          <p:cNvSpPr>
            <a:spLocks noChangeArrowheads="1"/>
          </p:cNvSpPr>
          <p:nvPr/>
        </p:nvSpPr>
        <p:spPr bwMode="auto">
          <a:xfrm>
            <a:off x="5622925" y="3708671"/>
            <a:ext cx="218943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集成即时通讯，实现协同办公</a:t>
            </a:r>
          </a:p>
        </p:txBody>
      </p:sp>
      <p:sp>
        <p:nvSpPr>
          <p:cNvPr id="50" name="TextBox 20"/>
          <p:cNvSpPr>
            <a:spLocks noChangeArrowheads="1"/>
          </p:cNvSpPr>
          <p:nvPr/>
        </p:nvSpPr>
        <p:spPr bwMode="auto">
          <a:xfrm>
            <a:off x="1136650" y="3403871"/>
            <a:ext cx="199519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严格权限管理，群组文件设置</a:t>
            </a:r>
          </a:p>
        </p:txBody>
      </p:sp>
      <p:sp>
        <p:nvSpPr>
          <p:cNvPr id="51" name="TextBox 21"/>
          <p:cNvSpPr>
            <a:spLocks noChangeArrowheads="1"/>
          </p:cNvSpPr>
          <p:nvPr/>
        </p:nvSpPr>
        <p:spPr bwMode="auto">
          <a:xfrm>
            <a:off x="1136649" y="1649683"/>
            <a:ext cx="199519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/>
            <a:r>
              <a:rPr lang="zh-CN" altLang="en-US" sz="1200" b="1" dirty="0">
                <a:latin typeface="微软雅黑" pitchFamily="34" charset="-122"/>
                <a:ea typeface="微软雅黑" pitchFamily="34" charset="-122"/>
              </a:rPr>
              <a:t>文件在线预览，多人在线编辑</a:t>
            </a:r>
          </a:p>
        </p:txBody>
      </p:sp>
      <p:sp>
        <p:nvSpPr>
          <p:cNvPr id="52" name="TextBox 22"/>
          <p:cNvSpPr>
            <a:spLocks noChangeArrowheads="1"/>
          </p:cNvSpPr>
          <p:nvPr/>
        </p:nvSpPr>
        <p:spPr bwMode="auto">
          <a:xfrm>
            <a:off x="3995936" y="2737832"/>
            <a:ext cx="9913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五大</a:t>
            </a:r>
            <a:endParaRPr lang="en-US" altLang="zh-CN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核心价值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解决方案：易莲企业云盘</a:t>
            </a:r>
            <a:endParaRPr lang="en-GB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06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5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7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8500"/>
                            </p:stCondLst>
                            <p:childTnLst>
                              <p:par>
                                <p:cTn id="1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9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 autoUpdateAnimBg="0"/>
      <p:bldP spid="33" grpId="0" bldLvl="0" animBg="1" autoUpdateAnimBg="0"/>
      <p:bldP spid="34" grpId="0" bldLvl="0" animBg="1" autoUpdateAnimBg="0"/>
      <p:bldP spid="35" grpId="0" bldLvl="0" animBg="1" autoUpdateAnimBg="0"/>
      <p:bldP spid="36" grpId="0" bldLvl="0" animBg="1" autoUpdateAnimBg="0"/>
      <p:bldP spid="37" grpId="0" bldLvl="0" autoUpdateAnimBg="0"/>
      <p:bldP spid="38" grpId="0" bldLvl="0" autoUpdateAnimBg="0"/>
      <p:bldP spid="39" grpId="0" bldLvl="0" autoUpdateAnimBg="0"/>
      <p:bldP spid="40" grpId="0" bldLvl="0" autoUpdateAnimBg="0"/>
      <p:bldP spid="41" grpId="0" bldLvl="0" autoUpdateAnimBg="0"/>
      <p:bldP spid="42" grpId="0" bldLvl="0" autoUpdateAnimBg="0"/>
      <p:bldP spid="43" grpId="0" bldLvl="0" autoUpdateAnimBg="0"/>
      <p:bldP spid="44" grpId="0" bldLvl="0" autoUpdateAnimBg="0"/>
      <p:bldP spid="45" grpId="0" bldLvl="0" autoUpdateAnimBg="0"/>
      <p:bldP spid="46" grpId="0" bldLvl="0" autoUpdateAnimBg="0"/>
      <p:bldP spid="47" grpId="0" bldLvl="0" autoUpdateAnimBg="0"/>
      <p:bldP spid="48" grpId="0" bldLvl="0" autoUpdateAnimBg="0"/>
      <p:bldP spid="49" grpId="0" bldLvl="0" autoUpdateAnimBg="0"/>
      <p:bldP spid="50" grpId="0" bldLvl="0" autoUpdateAnimBg="0"/>
      <p:bldP spid="51" grpId="0" bldLvl="0" autoUpdateAnimBg="0"/>
      <p:bldP spid="52" grpId="0" bldLvl="0" autoUpdateAnimBg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私有化部署，保护数据安全</a:t>
            </a:r>
            <a:endParaRPr lang="en-GB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411391"/>
            <a:ext cx="4835676" cy="268540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11560" y="1707654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相对于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互联网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，易莲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的所有数据均落在企业内部，不存在暴露给第三方的风险；</a:t>
            </a:r>
          </a:p>
          <a:p>
            <a:pPr marL="171450" indent="-171450">
              <a:lnSpc>
                <a:spcPct val="200000"/>
              </a:lnSpc>
              <a:spcAft>
                <a:spcPts val="600"/>
              </a:spcAft>
              <a:buFont typeface="Wingdings" panose="05000000000000000000" pitchFamily="2" charset="2"/>
              <a:buChar char="n"/>
            </a:pP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易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莲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是针对企业用户设计的，没有广告，全商业办公环境，专注于企业文件协同和沟通协作；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为了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给企业用户提供更为可靠的存储环境，易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莲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盘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采用了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AES-256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算法等高强度加密和严格的权限管理。</a:t>
            </a:r>
          </a:p>
        </p:txBody>
      </p:sp>
    </p:spTree>
    <p:extLst>
      <p:ext uri="{BB962C8B-B14F-4D97-AF65-F5344CB8AC3E}">
        <p14:creationId xmlns:p14="http://schemas.microsoft.com/office/powerpoint/2010/main" val="168691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多终端访问，数据同步更新</a:t>
            </a:r>
            <a:endParaRPr lang="en-GB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7544" y="843557"/>
            <a:ext cx="656622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spcAft>
                <a:spcPts val="600"/>
              </a:spcAft>
              <a:buFont typeface="Wingdings" pitchFamily="2" charset="2"/>
              <a:buChar char="n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B/S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架构，支持多种浏览器访问；支持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android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ios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等移动端随时随地访问；支持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windows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Linux</a:t>
            </a: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操作系统。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spcAft>
                <a:spcPts val="600"/>
              </a:spcAft>
              <a:buFont typeface="Wingdings" pitchFamily="2" charset="2"/>
              <a:buChar char="n"/>
            </a:pPr>
            <a:r>
              <a:rPr lang="zh-CN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在任一终端上传或更新文件，您可在任何地方登录其他终端，自动完成文件同步更新</a:t>
            </a:r>
            <a:r>
              <a:rPr lang="zh-CN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2" y="1653251"/>
            <a:ext cx="5723888" cy="288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65" y="1473676"/>
            <a:ext cx="1783485" cy="3240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260022" y="4454991"/>
            <a:ext cx="543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86336" y="4667683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移动端</a:t>
            </a:r>
          </a:p>
        </p:txBody>
      </p:sp>
    </p:spTree>
    <p:extLst>
      <p:ext uri="{BB962C8B-B14F-4D97-AF65-F5344CB8AC3E}">
        <p14:creationId xmlns:p14="http://schemas.microsoft.com/office/powerpoint/2010/main" val="31778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47" y="1765324"/>
            <a:ext cx="4608512" cy="283341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467544" y="248057"/>
            <a:ext cx="4505252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严格权限管理，群组文件设置</a:t>
            </a:r>
            <a:endParaRPr lang="en-GB" altLang="zh-CN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395536" y="627534"/>
            <a:ext cx="8280000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7545" y="820803"/>
            <a:ext cx="7992888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itchFamily="2" charset="2"/>
              <a:buChar char="n"/>
            </a:pPr>
            <a:r>
              <a:rPr lang="zh-CN" altLang="en-US" sz="1000" dirty="0">
                <a:latin typeface="微软雅黑" pitchFamily="34" charset="-122"/>
                <a:ea typeface="微软雅黑" pitchFamily="34" charset="-122"/>
              </a:rPr>
              <a:t>网盘管理员可以根据需要创建不同的用户组，并根据需求给用户组赋予相应权限；也可在后台添加设置群组文件夹，并灵活分配用户和群组用来共享文件；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556" y="1489846"/>
            <a:ext cx="4472212" cy="33843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5" name="矩形 4"/>
          <p:cNvSpPr/>
          <p:nvPr/>
        </p:nvSpPr>
        <p:spPr>
          <a:xfrm>
            <a:off x="1907704" y="2427734"/>
            <a:ext cx="957199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9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lip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白商务述职报告工作总结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自定义 2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DA2"/>
      </a:accent1>
      <a:accent2>
        <a:srgbClr val="C4C7CB"/>
      </a:accent2>
      <a:accent3>
        <a:srgbClr val="7F7F7F"/>
      </a:accent3>
      <a:accent4>
        <a:srgbClr val="7F7F7F"/>
      </a:accent4>
      <a:accent5>
        <a:srgbClr val="7F7F7F"/>
      </a:accent5>
      <a:accent6>
        <a:srgbClr val="7F7F7F"/>
      </a:accent6>
      <a:hlink>
        <a:srgbClr val="17365D"/>
      </a:hlink>
      <a:folHlink>
        <a:srgbClr val="548DD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2787</TotalTime>
  <Words>2536</Words>
  <Application>Microsoft Office PowerPoint</Application>
  <PresentationFormat>全屏显示(16:9)</PresentationFormat>
  <Paragraphs>254</Paragraphs>
  <Slides>42</Slides>
  <Notes>42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7" baseType="lpstr">
      <vt:lpstr>Aller Light</vt:lpstr>
      <vt:lpstr>Helvetica Light</vt:lpstr>
      <vt:lpstr>Open Sans Light</vt:lpstr>
      <vt:lpstr>Roboto Light</vt:lpstr>
      <vt:lpstr>Roboto Regular</vt:lpstr>
      <vt:lpstr>Swiss911 UCm BT</vt:lpstr>
      <vt:lpstr>宋体</vt:lpstr>
      <vt:lpstr>微软雅黑</vt:lpstr>
      <vt:lpstr>微软雅黑 Light</vt:lpstr>
      <vt:lpstr>Arial</vt:lpstr>
      <vt:lpstr>Calibri</vt:lpstr>
      <vt:lpstr>Impact</vt:lpstr>
      <vt:lpstr>Open Sans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e-Link企业即时通讯宣传手册-企业云盘</dc:title>
  <cp:lastModifiedBy>fengpeng</cp:lastModifiedBy>
  <cp:revision>217</cp:revision>
  <dcterms:created xsi:type="dcterms:W3CDTF">2015-12-11T17:46:17Z</dcterms:created>
  <dcterms:modified xsi:type="dcterms:W3CDTF">2019-11-19T10:12:08Z</dcterms:modified>
</cp:coreProperties>
</file>