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66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F425D1-8C9C-465C-9163-1B2ED2258B97}" type="datetimeFigureOut">
              <a:rPr lang="zh-CN" altLang="en-US" smtClean="0"/>
              <a:t>2017/7/20</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8A17A6-755A-4884-890D-39C8290103FD}" type="slidenum">
              <a:rPr lang="zh-CN" altLang="en-US" smtClean="0"/>
              <a:t>‹#›</a:t>
            </a:fld>
            <a:endParaRPr lang="zh-CN" altLang="en-US"/>
          </a:p>
        </p:txBody>
      </p:sp>
    </p:spTree>
    <p:extLst>
      <p:ext uri="{BB962C8B-B14F-4D97-AF65-F5344CB8AC3E}">
        <p14:creationId xmlns:p14="http://schemas.microsoft.com/office/powerpoint/2010/main" val="10035096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206FA27E-EDAF-4324-9D45-2F9D609D2EC2}" type="slidenum">
              <a:rPr lang="en-US" altLang="zh-CN" smtClean="0"/>
              <a:pPr/>
              <a:t>5</a:t>
            </a:fld>
            <a:endParaRPr lang="en-US" altLang="zh-CN"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endParaRPr lang="zh-CN" altLang="zh-CN" smtClean="0">
              <a:ea typeface="宋体"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a:defRPr/>
            </a:pPr>
            <a:r>
              <a:rPr lang="en-US" dirty="0" smtClean="0"/>
              <a:t>Server virtualization decreases the number of physical servers by improving utilization of hardware creating cost savings </a:t>
            </a:r>
          </a:p>
          <a:p>
            <a:pPr>
              <a:defRPr/>
            </a:pPr>
            <a:r>
              <a:rPr lang="en-US" dirty="0" smtClean="0"/>
              <a:t>Leveraging snapshots of virtualization images improve rollback capabilities</a:t>
            </a:r>
          </a:p>
          <a:p>
            <a:pPr>
              <a:defRPr/>
            </a:pPr>
            <a:r>
              <a:rPr lang="en-US" dirty="0" smtClean="0"/>
              <a:t>Transparently failover help create high availability and Disaster Recovery</a:t>
            </a:r>
          </a:p>
          <a:p>
            <a:pPr>
              <a:defRPr/>
            </a:pPr>
            <a:r>
              <a:rPr lang="en-US" dirty="0" smtClean="0"/>
              <a:t>“Feature Parity” with VMware provides cost savings and enhanced management</a:t>
            </a:r>
          </a:p>
          <a:p>
            <a:pPr>
              <a:defRPr/>
            </a:pPr>
            <a:r>
              <a:rPr lang="en-US" dirty="0" smtClean="0"/>
              <a:t>Refer to VMware compete slide that follows</a:t>
            </a:r>
          </a:p>
          <a:p>
            <a:pPr>
              <a:defRPr/>
            </a:pPr>
            <a:r>
              <a:rPr lang="en-US" dirty="0" smtClean="0"/>
              <a:t>Cost Savings comes thru reducing the number of server, eliminating the need to spend money on third party software for server virtualization, most frequently VMware</a:t>
            </a:r>
          </a:p>
          <a:p>
            <a:pPr>
              <a:defRPr/>
            </a:pPr>
            <a:endParaRPr lang="en-US" dirty="0" smtClean="0"/>
          </a:p>
          <a:p>
            <a:pPr>
              <a:defRPr/>
            </a:pPr>
            <a:r>
              <a:rPr lang="en-US" dirty="0" smtClean="0"/>
              <a:t>So with Dynamic IT, we are focused on enabling IT pros and developers across the IT lifecycle. </a:t>
            </a:r>
          </a:p>
          <a:p>
            <a:pPr>
              <a:defRPr/>
            </a:pPr>
            <a:endParaRPr lang="en-US" dirty="0" smtClean="0"/>
          </a:p>
          <a:p>
            <a:pPr>
              <a:defRPr/>
            </a:pPr>
            <a:r>
              <a:rPr lang="en-US" dirty="0" smtClean="0"/>
              <a:t>We have 4 main agenda items that we think about across the product and marketing teams, that we want to help customers achieve:</a:t>
            </a:r>
          </a:p>
          <a:p>
            <a:pPr>
              <a:buFont typeface="Arial" pitchFamily="34" charset="0"/>
              <a:buChar char="•"/>
              <a:defRPr/>
            </a:pPr>
            <a:r>
              <a:rPr lang="en-US" b="1" dirty="0" smtClean="0"/>
              <a:t>Managing complexity</a:t>
            </a:r>
            <a:r>
              <a:rPr lang="en-US" dirty="0" smtClean="0"/>
              <a:t> in the IT environment to drive down operating costs and achieve agility. </a:t>
            </a:r>
          </a:p>
          <a:p>
            <a:pPr>
              <a:buFont typeface="Arial" pitchFamily="34" charset="0"/>
              <a:buChar char="•"/>
              <a:defRPr/>
            </a:pPr>
            <a:endParaRPr lang="en-US" dirty="0" smtClean="0"/>
          </a:p>
          <a:p>
            <a:pPr>
              <a:buFont typeface="Arial" pitchFamily="34" charset="0"/>
              <a:buChar char="•"/>
              <a:defRPr/>
            </a:pPr>
            <a:r>
              <a:rPr lang="en-US" dirty="0" smtClean="0"/>
              <a:t>Ensure </a:t>
            </a:r>
            <a:r>
              <a:rPr lang="en-US" b="1" dirty="0" smtClean="0"/>
              <a:t>information is protected and access is controlled</a:t>
            </a:r>
            <a:r>
              <a:rPr lang="en-US" dirty="0" smtClean="0"/>
              <a:t>. Security has gone beyond locking things down and patching systems. Access to information, is critical for business operations and employee productivity – so security and access is also about building capabilities to enable business vs. threat mitigation.</a:t>
            </a:r>
          </a:p>
          <a:p>
            <a:pPr>
              <a:buFont typeface="Arial" pitchFamily="34" charset="0"/>
              <a:buChar char="•"/>
              <a:defRPr/>
            </a:pPr>
            <a:endParaRPr lang="en-US" dirty="0" smtClean="0"/>
          </a:p>
          <a:p>
            <a:pPr>
              <a:buFont typeface="Arial" pitchFamily="34" charset="0"/>
              <a:buChar char="•"/>
              <a:defRPr/>
            </a:pPr>
            <a:r>
              <a:rPr lang="en-US" dirty="0" smtClean="0"/>
              <a:t>Providing solutions that advance the business and prepare it for growth and change. Having an agile application development process, with the IT and development teams integrated and communicating well with the business is key.</a:t>
            </a:r>
          </a:p>
          <a:p>
            <a:pPr>
              <a:buFont typeface="Arial" pitchFamily="34" charset="0"/>
              <a:buChar char="•"/>
              <a:defRPr/>
            </a:pPr>
            <a:endParaRPr lang="en-US" dirty="0" smtClean="0"/>
          </a:p>
          <a:p>
            <a:pPr>
              <a:buFont typeface="Arial" pitchFamily="34" charset="0"/>
              <a:buChar char="•"/>
              <a:defRPr/>
            </a:pPr>
            <a:r>
              <a:rPr lang="en-US" b="1" dirty="0" smtClean="0"/>
              <a:t>Amplifying the impact of people </a:t>
            </a:r>
            <a:r>
              <a:rPr lang="en-US" dirty="0" smtClean="0"/>
              <a:t>with the best software and tools for their role. Microsoft has a strong heritage with end user tools and this is absolutely our continuing focus – giving end users the tools to be successful and drive the business forward.</a:t>
            </a:r>
          </a:p>
          <a:p>
            <a:pPr>
              <a:defRPr/>
            </a:pPr>
            <a:endParaRPr lang="en-US" i="1" dirty="0" smtClean="0"/>
          </a:p>
          <a:p>
            <a:pPr>
              <a:defRPr/>
            </a:pPr>
            <a:r>
              <a:rPr lang="en-US" i="1" dirty="0" smtClean="0"/>
              <a:t>(Microsoft conducted WW research  - “The 4 Promises” – across TDMs, IT Pros and Developers, and validated these with analysts in terms of key areas of desired benefit for the audiences) </a:t>
            </a:r>
            <a:endParaRPr lang="en-US" dirty="0" smtClean="0"/>
          </a:p>
          <a:p>
            <a:pPr>
              <a:defRPr/>
            </a:pPr>
            <a:endParaRPr lang="en-US" dirty="0" smtClean="0"/>
          </a:p>
          <a:p>
            <a:pPr>
              <a:defRPr/>
            </a:pPr>
            <a:r>
              <a:rPr lang="en-US" dirty="0" smtClean="0"/>
              <a:t>We help customers today with something called the Infrastructure optimization models – where we look at 3 infrastructure sets (core infra, app plat infra, bus productivity infra) and help customers take a capability approach. For example – instead of engaging our customers and having an AD/Windows server discussion straight off the bat – we have a discussion around identity and access capability (as part of the core infra discussion) and we help chart where the customer is today on that capability, across the 4 point scale – and where they want to get to.</a:t>
            </a:r>
          </a:p>
          <a:p>
            <a:pPr>
              <a:defRPr/>
            </a:pPr>
            <a:endParaRPr lang="en-US" dirty="0" smtClean="0"/>
          </a:p>
          <a:p>
            <a:pPr>
              <a:defRPr/>
            </a:pPr>
            <a:r>
              <a:rPr lang="en-US" dirty="0" smtClean="0"/>
              <a:t>These models help us have a rich discussion with customers, and we’ve seen tremendous results in the 3 years they’ve been in place:</a:t>
            </a:r>
          </a:p>
          <a:p>
            <a:pPr>
              <a:defRPr/>
            </a:pPr>
            <a:endParaRPr lang="en-US" dirty="0" smtClean="0"/>
          </a:p>
          <a:p>
            <a:pPr>
              <a:buFont typeface="Arial" pitchFamily="34" charset="0"/>
              <a:buChar char="•"/>
              <a:defRPr/>
            </a:pPr>
            <a:r>
              <a:rPr lang="en-US" sz="1600" dirty="0" smtClean="0"/>
              <a:t>Deeply integrated into our entire company’s culture - </a:t>
            </a:r>
            <a:r>
              <a:rPr lang="en-US" sz="1400" dirty="0" smtClean="0"/>
              <a:t>Sales, Marketing, Engineering, Execs</a:t>
            </a:r>
          </a:p>
          <a:p>
            <a:pPr>
              <a:buFont typeface="Arial" pitchFamily="34" charset="0"/>
              <a:buChar char="•"/>
              <a:defRPr/>
            </a:pPr>
            <a:r>
              <a:rPr lang="en-US" sz="1600" dirty="0" smtClean="0"/>
              <a:t>Tremendous amount of content, data and resource in the model far outweighing any other model-based effort to date</a:t>
            </a:r>
          </a:p>
          <a:p>
            <a:pPr>
              <a:buFont typeface="Arial" pitchFamily="34" charset="0"/>
              <a:buChar char="•"/>
              <a:defRPr/>
            </a:pPr>
            <a:r>
              <a:rPr lang="en-US" sz="1600" dirty="0" smtClean="0"/>
              <a:t>Discovery done on over 12,000 Enterprise companies worldwide</a:t>
            </a:r>
          </a:p>
          <a:p>
            <a:pPr>
              <a:buFont typeface="Arial" pitchFamily="34" charset="0"/>
              <a:buChar char="•"/>
              <a:defRPr/>
            </a:pPr>
            <a:r>
              <a:rPr lang="en-US" sz="1600" dirty="0" smtClean="0"/>
              <a:t>Rich ROI research and upcoming business value evidence</a:t>
            </a:r>
          </a:p>
          <a:p>
            <a:pPr>
              <a:buFont typeface="Arial" pitchFamily="34" charset="0"/>
              <a:buChar char="•"/>
              <a:defRPr/>
            </a:pPr>
            <a:r>
              <a:rPr lang="en-US" sz="1600" dirty="0" smtClean="0"/>
              <a:t>Many partners engaged across all 3 models</a:t>
            </a:r>
          </a:p>
          <a:p>
            <a:pPr>
              <a:defRPr/>
            </a:pPr>
            <a:endParaRPr lang="en-US" dirty="0" smtClean="0"/>
          </a:p>
          <a:p>
            <a:pPr>
              <a:defRPr/>
            </a:pPr>
            <a:r>
              <a:rPr lang="en-US" dirty="0" smtClean="0"/>
              <a:t>The key here as well is that we address </a:t>
            </a:r>
            <a:r>
              <a:rPr lang="en-US" b="1" dirty="0" smtClean="0"/>
              <a:t>people, processes and technology </a:t>
            </a:r>
            <a:r>
              <a:rPr lang="en-US" dirty="0" smtClean="0"/>
              <a:t>– to help customer optimize their entire operations, and not just talk about the software that they might have running as that’s only part of the area we need to address.</a:t>
            </a:r>
          </a:p>
          <a:p>
            <a:pPr>
              <a:defRPr/>
            </a:pPr>
            <a:endParaRPr lang="en-US" dirty="0" smtClean="0"/>
          </a:p>
          <a:p>
            <a:pPr>
              <a:defRPr/>
            </a:pPr>
            <a:r>
              <a:rPr lang="en-US" dirty="0" smtClean="0"/>
              <a:t>Our goal with IO models is to help customers move to a more dynamic state where they are leveraging technology to be a strategic asset, are optimized and IT becomes a strong partner and trusted advisor to the business. </a:t>
            </a:r>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9</a:t>
            </a:fld>
            <a:endParaRPr lang="en-US" dirty="0"/>
          </a:p>
        </p:txBody>
      </p:sp>
    </p:spTree>
    <p:extLst>
      <p:ext uri="{BB962C8B-B14F-4D97-AF65-F5344CB8AC3E}">
        <p14:creationId xmlns:p14="http://schemas.microsoft.com/office/powerpoint/2010/main" val="40167290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 more and more businesses find themselves struggling with increasing IT operational costs and difficult to manage business processes, a trend towards consolidating on a strategic application platform has emerged. Large organizations are optimizing their IT infrastructure through server consolidation and virtualization, and then optimizing applications by standardizing on a strategic, service-oriented platform and integrating business processes to reduce the range of user endpoints. This approach leads to more empowered users, who can work more effectively and participate in business processes through a range of devices from within and without the office.</a:t>
            </a:r>
          </a:p>
        </p:txBody>
      </p:sp>
      <p:sp>
        <p:nvSpPr>
          <p:cNvPr id="4" name="Slide Number Placeholder 3"/>
          <p:cNvSpPr>
            <a:spLocks noGrp="1"/>
          </p:cNvSpPr>
          <p:nvPr>
            <p:ph type="sldNum" sz="quarter" idx="10"/>
          </p:nvPr>
        </p:nvSpPr>
        <p:spPr/>
        <p:txBody>
          <a:bodyPr/>
          <a:lstStyle/>
          <a:p>
            <a:fld id="{8B263312-38AA-4E1E-B2B5-0F8F122B24FE}" type="slidenum">
              <a:rPr lang="en-US" smtClean="0"/>
              <a:pPr/>
              <a:t>12</a:t>
            </a:fld>
            <a:endParaRPr lang="en-US" dirty="0"/>
          </a:p>
        </p:txBody>
      </p:sp>
    </p:spTree>
    <p:extLst>
      <p:ext uri="{BB962C8B-B14F-4D97-AF65-F5344CB8AC3E}">
        <p14:creationId xmlns:p14="http://schemas.microsoft.com/office/powerpoint/2010/main" val="2899582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E8B158E9-3040-4A9D-B8F1-AC6DB129B7DF}" type="datetimeFigureOut">
              <a:rPr lang="zh-CN" altLang="en-US" smtClean="0"/>
              <a:t>2017/7/20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153ABFD-65F1-4E6C-A357-F61C4067789F}" type="slidenum">
              <a:rPr lang="zh-CN" altLang="en-US" smtClean="0"/>
              <a:t>‹#›</a:t>
            </a:fld>
            <a:endParaRPr lang="zh-CN" altLang="en-US"/>
          </a:p>
        </p:txBody>
      </p:sp>
    </p:spTree>
    <p:extLst>
      <p:ext uri="{BB962C8B-B14F-4D97-AF65-F5344CB8AC3E}">
        <p14:creationId xmlns:p14="http://schemas.microsoft.com/office/powerpoint/2010/main" val="3795387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8B158E9-3040-4A9D-B8F1-AC6DB129B7DF}" type="datetimeFigureOut">
              <a:rPr lang="zh-CN" altLang="en-US" smtClean="0"/>
              <a:t>2017/7/20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153ABFD-65F1-4E6C-A357-F61C4067789F}" type="slidenum">
              <a:rPr lang="zh-CN" altLang="en-US" smtClean="0"/>
              <a:t>‹#›</a:t>
            </a:fld>
            <a:endParaRPr lang="zh-CN" altLang="en-US"/>
          </a:p>
        </p:txBody>
      </p:sp>
    </p:spTree>
    <p:extLst>
      <p:ext uri="{BB962C8B-B14F-4D97-AF65-F5344CB8AC3E}">
        <p14:creationId xmlns:p14="http://schemas.microsoft.com/office/powerpoint/2010/main" val="4000262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8B158E9-3040-4A9D-B8F1-AC6DB129B7DF}" type="datetimeFigureOut">
              <a:rPr lang="zh-CN" altLang="en-US" smtClean="0"/>
              <a:t>2017/7/20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153ABFD-65F1-4E6C-A357-F61C4067789F}" type="slidenum">
              <a:rPr lang="zh-CN" altLang="en-US" smtClean="0"/>
              <a:t>‹#›</a:t>
            </a:fld>
            <a:endParaRPr lang="zh-CN" altLang="en-US"/>
          </a:p>
        </p:txBody>
      </p:sp>
    </p:spTree>
    <p:extLst>
      <p:ext uri="{BB962C8B-B14F-4D97-AF65-F5344CB8AC3E}">
        <p14:creationId xmlns:p14="http://schemas.microsoft.com/office/powerpoint/2010/main" val="30451457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12" name="Slide Number Placeholder 47"/>
          <p:cNvSpPr>
            <a:spLocks noGrp="1"/>
          </p:cNvSpPr>
          <p:nvPr>
            <p:ph type="sldNum" sz="quarter" idx="4"/>
          </p:nvPr>
        </p:nvSpPr>
        <p:spPr>
          <a:xfrm>
            <a:off x="449909" y="6365985"/>
            <a:ext cx="242070" cy="199571"/>
          </a:xfrm>
          <a:prstGeom prst="rect">
            <a:avLst/>
          </a:prstGeom>
        </p:spPr>
        <p:txBody>
          <a:bodyPr vert="horz" lIns="0" tIns="0" rIns="0" bIns="0" rtlCol="0" anchor="ctr"/>
          <a:lstStyle>
            <a:lvl1pPr algn="ctr">
              <a:defRPr sz="700">
                <a:solidFill>
                  <a:schemeClr val="tx1">
                    <a:tint val="75000"/>
                  </a:schemeClr>
                </a:solidFill>
              </a:defRPr>
            </a:lvl1pPr>
          </a:lstStyle>
          <a:p>
            <a:fld id="{02B51FD2-AF65-4559-B5BB-AE7FBFFEA02E}" type="slidenum">
              <a:rPr lang="en-US" smtClean="0">
                <a:latin typeface="Verdana" pitchFamily="34" charset="0"/>
                <a:cs typeface="Verdana" pitchFamily="34" charset="0"/>
              </a:rPr>
              <a:pPr/>
              <a:t>‹#›</a:t>
            </a:fld>
            <a:r>
              <a:rPr lang="en-US" dirty="0" smtClean="0">
                <a:latin typeface="Verdana" pitchFamily="34" charset="0"/>
                <a:cs typeface="Verdana" pitchFamily="34" charset="0"/>
              </a:rPr>
              <a:t> |</a:t>
            </a:r>
            <a:endParaRPr lang="en-US" dirty="0">
              <a:latin typeface="Verdana" pitchFamily="34" charset="0"/>
              <a:cs typeface="Verdana" pitchFamily="34" charset="0"/>
            </a:endParaRPr>
          </a:p>
        </p:txBody>
      </p:sp>
      <p:sp>
        <p:nvSpPr>
          <p:cNvPr id="13" name="Footer Placeholder 52"/>
          <p:cNvSpPr>
            <a:spLocks noGrp="1"/>
          </p:cNvSpPr>
          <p:nvPr>
            <p:ph type="ftr" sz="quarter" idx="3"/>
          </p:nvPr>
        </p:nvSpPr>
        <p:spPr>
          <a:xfrm>
            <a:off x="694038" y="6364388"/>
            <a:ext cx="2895600" cy="201168"/>
          </a:xfrm>
          <a:prstGeom prst="rect">
            <a:avLst/>
          </a:prstGeom>
        </p:spPr>
        <p:txBody>
          <a:bodyPr vert="horz" lIns="0" tIns="0" rIns="0" bIns="0" rtlCol="0" anchor="ctr"/>
          <a:lstStyle>
            <a:lvl1pPr algn="l">
              <a:defRPr lang="en-US" sz="700" dirty="0">
                <a:solidFill>
                  <a:schemeClr val="tx1">
                    <a:tint val="75000"/>
                  </a:schemeClr>
                </a:solidFill>
                <a:latin typeface="Verdana" pitchFamily="34" charset="0"/>
                <a:cs typeface="Verdana" pitchFamily="34" charset="0"/>
              </a:defRPr>
            </a:lvl1pPr>
          </a:lstStyle>
          <a:p>
            <a:endParaRPr lang="en-US" dirty="0" smtClean="0"/>
          </a:p>
        </p:txBody>
      </p:sp>
      <p:sp>
        <p:nvSpPr>
          <p:cNvPr id="5" name="Footer Placeholder 52"/>
          <p:cNvSpPr txBox="1">
            <a:spLocks/>
          </p:cNvSpPr>
          <p:nvPr userDrawn="1"/>
        </p:nvSpPr>
        <p:spPr>
          <a:xfrm>
            <a:off x="6837529" y="5540991"/>
            <a:ext cx="2306471" cy="1317009"/>
          </a:xfrm>
          <a:prstGeom prst="rect">
            <a:avLst/>
          </a:prstGeom>
          <a:ln>
            <a:noFill/>
          </a:ln>
        </p:spPr>
        <p:style>
          <a:lnRef idx="2">
            <a:schemeClr val="dk1"/>
          </a:lnRef>
          <a:fillRef idx="1001">
            <a:schemeClr val="lt1"/>
          </a:fillRef>
          <a:effectRef idx="0">
            <a:schemeClr val="dk1"/>
          </a:effectRef>
          <a:fontRef idx="minor">
            <a:schemeClr val="dk1"/>
          </a:fontRef>
        </p:style>
        <p:txBody>
          <a:bodyPr vert="horz" lIns="0" tIns="0" rIns="0" bIns="0" rtlCol="0" anchor="ctr"/>
          <a:lstStyle>
            <a:lvl1pPr algn="l">
              <a:defRPr lang="en-US" sz="700" dirty="0">
                <a:solidFill>
                  <a:schemeClr val="tx1">
                    <a:tint val="75000"/>
                  </a:schemeClr>
                </a:solidFill>
                <a:latin typeface="Verdana" pitchFamily="34" charset="0"/>
                <a:cs typeface="Verdana" pitchFamily="34" charset="0"/>
              </a:defRPr>
            </a:lvl1pPr>
          </a:lstStyle>
          <a:p>
            <a:pPr marL="0" marR="0" lvl="0" indent="0" algn="l" defTabSz="914363" rtl="0" eaLnBrk="1" fontAlgn="auto" latinLnBrk="0" hangingPunct="1">
              <a:lnSpc>
                <a:spcPct val="100000"/>
              </a:lnSpc>
              <a:spcBef>
                <a:spcPts val="0"/>
              </a:spcBef>
              <a:spcAft>
                <a:spcPts val="0"/>
              </a:spcAft>
              <a:buClrTx/>
              <a:buSzTx/>
              <a:buFontTx/>
              <a:buNone/>
              <a:tabLst/>
              <a:defRPr/>
            </a:pPr>
            <a:endParaRPr kumimoji="0" lang="en-US" sz="700" b="0" i="0" u="none" strike="noStrike" kern="1200" cap="none" spc="0" normalizeH="0" baseline="0" noProof="0" dirty="0" smtClean="0">
              <a:ln>
                <a:noFill/>
              </a:ln>
              <a:solidFill>
                <a:schemeClr val="tx1">
                  <a:tint val="75000"/>
                </a:schemeClr>
              </a:solidFill>
              <a:effectLst/>
              <a:uLnTx/>
              <a:uFillTx/>
              <a:latin typeface="Verdana" pitchFamily="34" charset="0"/>
              <a:ea typeface="+mn-ea"/>
              <a:cs typeface="Verdana" pitchFamily="34" charset="0"/>
            </a:endParaRPr>
          </a:p>
        </p:txBody>
      </p:sp>
    </p:spTree>
    <p:extLst>
      <p:ext uri="{BB962C8B-B14F-4D97-AF65-F5344CB8AC3E}">
        <p14:creationId xmlns:p14="http://schemas.microsoft.com/office/powerpoint/2010/main" val="3212824019"/>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5613" y="1600200"/>
            <a:ext cx="8363938" cy="1486561"/>
          </a:xfrm>
        </p:spPr>
        <p:txBody>
          <a:bodyPr/>
          <a:lstStyle>
            <a:lvl1pPr>
              <a:lnSpc>
                <a:spcPts val="2200"/>
              </a:lnSpc>
              <a:defRPr/>
            </a:lvl1pPr>
            <a:lvl2pPr marL="0" indent="0">
              <a:lnSpc>
                <a:spcPts val="2200"/>
              </a:lnSpc>
              <a:buNone/>
              <a:defRPr lang="en-US" sz="1600" kern="1200" dirty="0" smtClean="0">
                <a:gradFill>
                  <a:gsLst>
                    <a:gs pos="0">
                      <a:schemeClr val="tx2"/>
                    </a:gs>
                    <a:gs pos="86000">
                      <a:schemeClr val="tx2"/>
                    </a:gs>
                  </a:gsLst>
                  <a:lin ang="5400000" scaled="0"/>
                </a:gradFill>
                <a:latin typeface="+mn-lt"/>
                <a:ea typeface="+mn-ea"/>
                <a:cs typeface="+mn-cs"/>
              </a:defRPr>
            </a:lvl2pPr>
            <a:lvl3pPr marL="228600" indent="-228600">
              <a:lnSpc>
                <a:spcPts val="2200"/>
              </a:lnSpc>
              <a:defRPr lang="en-US" sz="1600" kern="1200" dirty="0" smtClean="0">
                <a:gradFill>
                  <a:gsLst>
                    <a:gs pos="0">
                      <a:schemeClr val="tx2"/>
                    </a:gs>
                    <a:gs pos="86000">
                      <a:schemeClr val="tx2"/>
                    </a:gs>
                  </a:gsLst>
                  <a:lin ang="5400000" scaled="0"/>
                </a:gradFill>
                <a:latin typeface="+mn-lt"/>
                <a:ea typeface="+mn-ea"/>
                <a:cs typeface="+mn-cs"/>
              </a:defRPr>
            </a:lvl3pPr>
            <a:lvl4pPr marL="457200" indent="-228600">
              <a:lnSpc>
                <a:spcPct val="90000"/>
              </a:lnSpc>
              <a:defRPr/>
            </a:lvl4pPr>
            <a:lvl5pPr>
              <a:lnSpc>
                <a:spcPts val="2200"/>
              </a:lnSpc>
              <a:defRPr sz="1600"/>
            </a:lvl5pPr>
          </a:lstStyle>
          <a:p>
            <a:pPr lvl="0"/>
            <a:r>
              <a:rPr lang="en-US" dirty="0" smtClean="0"/>
              <a:t>Click to edit Master text styles</a:t>
            </a:r>
          </a:p>
          <a:p>
            <a:pPr lvl="1"/>
            <a:r>
              <a:rPr lang="en-US" dirty="0" smtClean="0"/>
              <a:t>Second level</a:t>
            </a:r>
          </a:p>
          <a:p>
            <a:pPr marL="228600" lvl="1" indent="-228600" algn="l" defTabSz="914363" rtl="0" eaLnBrk="1" latinLnBrk="0" hangingPunct="1">
              <a:lnSpc>
                <a:spcPct val="90000"/>
              </a:lnSpc>
              <a:spcBef>
                <a:spcPct val="20000"/>
              </a:spcBef>
              <a:buClr>
                <a:schemeClr val="bg2"/>
              </a:buClr>
              <a:buSzPct val="90000"/>
              <a:buFont typeface="Arial" pitchFamily="34" charset="0"/>
              <a:buChar char="•"/>
            </a:pPr>
            <a:r>
              <a:rPr lang="en-US" dirty="0" smtClean="0"/>
              <a:t>Third level</a:t>
            </a:r>
          </a:p>
          <a:p>
            <a:pPr marL="457200" lvl="2" indent="-228600" algn="l" defTabSz="914363" rtl="0" eaLnBrk="1" latinLnBrk="0" hangingPunct="1">
              <a:lnSpc>
                <a:spcPct val="90000"/>
              </a:lnSpc>
              <a:spcBef>
                <a:spcPct val="20000"/>
              </a:spcBef>
              <a:buClr>
                <a:schemeClr val="bg2"/>
              </a:buClr>
              <a:buSzPct val="90000"/>
              <a:buFont typeface="Segoe UI" pitchFamily="34" charset="0"/>
              <a:buChar char="−"/>
            </a:pPr>
            <a:r>
              <a:rPr lang="en-US" dirty="0" smtClean="0"/>
              <a:t>Fourth level</a:t>
            </a:r>
          </a:p>
          <a:p>
            <a:pPr lvl="4"/>
            <a:r>
              <a:rPr lang="en-US" dirty="0" smtClean="0"/>
              <a:t>Fifth level</a:t>
            </a:r>
            <a:endParaRPr lang="en-US" dirty="0"/>
          </a:p>
        </p:txBody>
      </p:sp>
      <p:sp>
        <p:nvSpPr>
          <p:cNvPr id="31" name="Slide Number Placeholder 47"/>
          <p:cNvSpPr>
            <a:spLocks noGrp="1"/>
          </p:cNvSpPr>
          <p:nvPr>
            <p:ph type="sldNum" sz="quarter" idx="4"/>
          </p:nvPr>
        </p:nvSpPr>
        <p:spPr>
          <a:xfrm>
            <a:off x="449909" y="6365985"/>
            <a:ext cx="242070" cy="199571"/>
          </a:xfrm>
          <a:prstGeom prst="rect">
            <a:avLst/>
          </a:prstGeom>
        </p:spPr>
        <p:txBody>
          <a:bodyPr vert="horz" lIns="0" tIns="0" rIns="0" bIns="0" rtlCol="0" anchor="ctr"/>
          <a:lstStyle>
            <a:lvl1pPr algn="ctr">
              <a:defRPr sz="700">
                <a:solidFill>
                  <a:schemeClr val="tx1">
                    <a:tint val="75000"/>
                  </a:schemeClr>
                </a:solidFill>
              </a:defRPr>
            </a:lvl1pPr>
          </a:lstStyle>
          <a:p>
            <a:fld id="{02B51FD2-AF65-4559-B5BB-AE7FBFFEA02E}" type="slidenum">
              <a:rPr lang="en-US" smtClean="0">
                <a:latin typeface="Verdana" pitchFamily="34" charset="0"/>
                <a:cs typeface="Verdana" pitchFamily="34" charset="0"/>
              </a:rPr>
              <a:pPr/>
              <a:t>‹#›</a:t>
            </a:fld>
            <a:r>
              <a:rPr lang="en-US" dirty="0" smtClean="0">
                <a:latin typeface="Verdana" pitchFamily="34" charset="0"/>
                <a:cs typeface="Verdana" pitchFamily="34" charset="0"/>
              </a:rPr>
              <a:t> |</a:t>
            </a:r>
            <a:endParaRPr lang="en-US" dirty="0">
              <a:latin typeface="Verdana" pitchFamily="34" charset="0"/>
              <a:cs typeface="Verdana" pitchFamily="34" charset="0"/>
            </a:endParaRPr>
          </a:p>
        </p:txBody>
      </p:sp>
      <p:sp>
        <p:nvSpPr>
          <p:cNvPr id="32" name="Footer Placeholder 52"/>
          <p:cNvSpPr>
            <a:spLocks noGrp="1"/>
          </p:cNvSpPr>
          <p:nvPr>
            <p:ph type="ftr" sz="quarter" idx="3"/>
          </p:nvPr>
        </p:nvSpPr>
        <p:spPr>
          <a:xfrm>
            <a:off x="694038" y="6364388"/>
            <a:ext cx="2895600" cy="201168"/>
          </a:xfrm>
          <a:prstGeom prst="rect">
            <a:avLst/>
          </a:prstGeom>
        </p:spPr>
        <p:txBody>
          <a:bodyPr vert="horz" lIns="0" tIns="0" rIns="0" bIns="0" rtlCol="0" anchor="ctr"/>
          <a:lstStyle>
            <a:lvl1pPr algn="l">
              <a:defRPr lang="en-US" sz="700" dirty="0">
                <a:solidFill>
                  <a:schemeClr val="tx1">
                    <a:tint val="75000"/>
                  </a:schemeClr>
                </a:solidFill>
                <a:latin typeface="Verdana" pitchFamily="34" charset="0"/>
                <a:cs typeface="Verdana" pitchFamily="34" charset="0"/>
              </a:defRPr>
            </a:lvl1pPr>
          </a:lstStyle>
          <a:p>
            <a:endParaRPr lang="en-US" dirty="0" smtClean="0"/>
          </a:p>
        </p:txBody>
      </p:sp>
      <p:sp>
        <p:nvSpPr>
          <p:cNvPr id="6" name="Footer Placeholder 52"/>
          <p:cNvSpPr txBox="1">
            <a:spLocks/>
          </p:cNvSpPr>
          <p:nvPr userDrawn="1"/>
        </p:nvSpPr>
        <p:spPr>
          <a:xfrm>
            <a:off x="6837529" y="5540991"/>
            <a:ext cx="2306471" cy="1317009"/>
          </a:xfrm>
          <a:prstGeom prst="rect">
            <a:avLst/>
          </a:prstGeom>
          <a:ln>
            <a:noFill/>
          </a:ln>
        </p:spPr>
        <p:style>
          <a:lnRef idx="2">
            <a:schemeClr val="dk1"/>
          </a:lnRef>
          <a:fillRef idx="1001">
            <a:schemeClr val="lt1"/>
          </a:fillRef>
          <a:effectRef idx="0">
            <a:schemeClr val="dk1"/>
          </a:effectRef>
          <a:fontRef idx="minor">
            <a:schemeClr val="dk1"/>
          </a:fontRef>
        </p:style>
        <p:txBody>
          <a:bodyPr vert="horz" lIns="0" tIns="0" rIns="0" bIns="0" rtlCol="0" anchor="ctr"/>
          <a:lstStyle>
            <a:lvl1pPr algn="l">
              <a:defRPr lang="en-US" sz="700" dirty="0">
                <a:solidFill>
                  <a:schemeClr val="tx1">
                    <a:tint val="75000"/>
                  </a:schemeClr>
                </a:solidFill>
                <a:latin typeface="Verdana" pitchFamily="34" charset="0"/>
                <a:cs typeface="Verdana" pitchFamily="34" charset="0"/>
              </a:defRPr>
            </a:lvl1pPr>
          </a:lstStyle>
          <a:p>
            <a:pPr marL="0" marR="0" lvl="0" indent="0" algn="l" defTabSz="914363" rtl="0" eaLnBrk="1" fontAlgn="auto" latinLnBrk="0" hangingPunct="1">
              <a:lnSpc>
                <a:spcPct val="100000"/>
              </a:lnSpc>
              <a:spcBef>
                <a:spcPts val="0"/>
              </a:spcBef>
              <a:spcAft>
                <a:spcPts val="0"/>
              </a:spcAft>
              <a:buClrTx/>
              <a:buSzTx/>
              <a:buFontTx/>
              <a:buNone/>
              <a:tabLst/>
              <a:defRPr/>
            </a:pPr>
            <a:endParaRPr kumimoji="0" lang="en-US" sz="700" b="0" i="0" u="none" strike="noStrike" kern="1200" cap="none" spc="0" normalizeH="0" baseline="0" noProof="0" dirty="0" smtClean="0">
              <a:ln>
                <a:noFill/>
              </a:ln>
              <a:solidFill>
                <a:schemeClr val="tx1">
                  <a:tint val="75000"/>
                </a:schemeClr>
              </a:solidFill>
              <a:effectLst/>
              <a:uLnTx/>
              <a:uFillTx/>
              <a:latin typeface="Verdana" pitchFamily="34" charset="0"/>
              <a:ea typeface="+mn-ea"/>
              <a:cs typeface="Verdana" pitchFamily="34" charset="0"/>
            </a:endParaRPr>
          </a:p>
        </p:txBody>
      </p:sp>
    </p:spTree>
    <p:extLst>
      <p:ext uri="{BB962C8B-B14F-4D97-AF65-F5344CB8AC3E}">
        <p14:creationId xmlns:p14="http://schemas.microsoft.com/office/powerpoint/2010/main" val="256449936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Demo, Video etc. &quot;special&quot; slides">
    <p:bg bwMode="ltGray">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47146" y="1004888"/>
            <a:ext cx="6994362" cy="1523494"/>
          </a:xfrm>
        </p:spPr>
        <p:txBody>
          <a:bodyPr anchor="t" anchorCtr="0">
            <a:noAutofit/>
          </a:bodyPr>
          <a:lstStyle>
            <a:lvl1pPr>
              <a:lnSpc>
                <a:spcPct val="90000"/>
              </a:lnSpc>
              <a:defRPr sz="2200">
                <a:gradFill flip="none" rotWithShape="1">
                  <a:gsLst>
                    <a:gs pos="0">
                      <a:schemeClr val="accent1"/>
                    </a:gs>
                    <a:gs pos="86000">
                      <a:schemeClr val="accent1"/>
                    </a:gs>
                  </a:gsLst>
                  <a:lin ang="5400000" scaled="0"/>
                  <a:tileRect/>
                </a:gra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04811" y="4134013"/>
            <a:ext cx="6994363" cy="461665"/>
          </a:xfrm>
        </p:spPr>
        <p:txBody>
          <a:bodyPr lIns="45720">
            <a:noAutofit/>
          </a:bodyPr>
          <a:lstStyle>
            <a:lvl1pPr marL="0" indent="0" algn="l">
              <a:lnSpc>
                <a:spcPct val="90000"/>
              </a:lnSpc>
              <a:spcBef>
                <a:spcPts val="0"/>
              </a:spcBef>
              <a:buNone/>
              <a:defRPr sz="1800">
                <a:gradFill>
                  <a:gsLst>
                    <a:gs pos="0">
                      <a:schemeClr val="bg1"/>
                    </a:gs>
                    <a:gs pos="86000">
                      <a:schemeClr val="bg1"/>
                    </a:gs>
                  </a:gsLst>
                  <a:lin ang="5400000" scaled="0"/>
                </a:gradFill>
                <a:latin typeface="+mj-lt"/>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
        <p:nvSpPr>
          <p:cNvPr id="7" name="Text Placeholder 6"/>
          <p:cNvSpPr>
            <a:spLocks noGrp="1"/>
          </p:cNvSpPr>
          <p:nvPr>
            <p:ph type="body" sz="quarter" idx="10" hasCustomPrompt="1"/>
          </p:nvPr>
        </p:nvSpPr>
        <p:spPr>
          <a:xfrm>
            <a:off x="405040" y="3229233"/>
            <a:ext cx="7683914" cy="922638"/>
          </a:xfrm>
        </p:spPr>
        <p:txBody>
          <a:bodyPr anchor="ctr" anchorCtr="0">
            <a:noAutofit/>
            <a:scene3d>
              <a:camera prst="orthographicFront"/>
              <a:lightRig rig="flat" dir="t"/>
            </a:scene3d>
            <a:sp3d>
              <a:contourClr>
                <a:schemeClr val="tx2"/>
              </a:contourClr>
            </a:sp3d>
          </a:bodyPr>
          <a:lstStyle>
            <a:lvl1pPr marL="0" indent="0" algn="l">
              <a:buFont typeface="Arial" pitchFamily="34" charset="0"/>
              <a:buNone/>
              <a:defRPr kumimoji="0" lang="en-US" sz="8000" b="0" i="0" u="none" strike="noStrike" kern="1200" cap="none" spc="-642" normalizeH="0" baseline="0" noProof="0" dirty="0" smtClean="0">
                <a:ln w="11430"/>
                <a:gradFill>
                  <a:gsLst>
                    <a:gs pos="0">
                      <a:schemeClr val="bg1"/>
                    </a:gs>
                    <a:gs pos="88000">
                      <a:schemeClr val="bg1"/>
                    </a:gs>
                  </a:gsLst>
                  <a:lin ang="5400000"/>
                </a:gradFill>
                <a:effectLst/>
                <a:uLnTx/>
                <a:uFillTx/>
                <a:latin typeface="+mj-lt"/>
                <a:ea typeface="+mn-ea"/>
                <a:cs typeface="+mn-cs"/>
              </a:defRPr>
            </a:lvl1pPr>
          </a:lstStyle>
          <a:p>
            <a:pPr lvl="0"/>
            <a:r>
              <a:rPr lang="en-US" dirty="0" smtClean="0"/>
              <a:t>click to…</a:t>
            </a:r>
          </a:p>
        </p:txBody>
      </p:sp>
    </p:spTree>
    <p:extLst>
      <p:ext uri="{BB962C8B-B14F-4D97-AF65-F5344CB8AC3E}">
        <p14:creationId xmlns:p14="http://schemas.microsoft.com/office/powerpoint/2010/main" val="137479112"/>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8B158E9-3040-4A9D-B8F1-AC6DB129B7DF}" type="datetimeFigureOut">
              <a:rPr lang="zh-CN" altLang="en-US" smtClean="0"/>
              <a:t>2017/7/20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153ABFD-65F1-4E6C-A357-F61C4067789F}" type="slidenum">
              <a:rPr lang="zh-CN" altLang="en-US" smtClean="0"/>
              <a:t>‹#›</a:t>
            </a:fld>
            <a:endParaRPr lang="zh-CN" altLang="en-US"/>
          </a:p>
        </p:txBody>
      </p:sp>
    </p:spTree>
    <p:extLst>
      <p:ext uri="{BB962C8B-B14F-4D97-AF65-F5344CB8AC3E}">
        <p14:creationId xmlns:p14="http://schemas.microsoft.com/office/powerpoint/2010/main" val="2780559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E8B158E9-3040-4A9D-B8F1-AC6DB129B7DF}" type="datetimeFigureOut">
              <a:rPr lang="zh-CN" altLang="en-US" smtClean="0"/>
              <a:t>2017/7/20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153ABFD-65F1-4E6C-A357-F61C4067789F}" type="slidenum">
              <a:rPr lang="zh-CN" altLang="en-US" smtClean="0"/>
              <a:t>‹#›</a:t>
            </a:fld>
            <a:endParaRPr lang="zh-CN" altLang="en-US"/>
          </a:p>
        </p:txBody>
      </p:sp>
    </p:spTree>
    <p:extLst>
      <p:ext uri="{BB962C8B-B14F-4D97-AF65-F5344CB8AC3E}">
        <p14:creationId xmlns:p14="http://schemas.microsoft.com/office/powerpoint/2010/main" val="3053632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E8B158E9-3040-4A9D-B8F1-AC6DB129B7DF}" type="datetimeFigureOut">
              <a:rPr lang="zh-CN" altLang="en-US" smtClean="0"/>
              <a:t>2017/7/20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153ABFD-65F1-4E6C-A357-F61C4067789F}" type="slidenum">
              <a:rPr lang="zh-CN" altLang="en-US" smtClean="0"/>
              <a:t>‹#›</a:t>
            </a:fld>
            <a:endParaRPr lang="zh-CN" altLang="en-US"/>
          </a:p>
        </p:txBody>
      </p:sp>
    </p:spTree>
    <p:extLst>
      <p:ext uri="{BB962C8B-B14F-4D97-AF65-F5344CB8AC3E}">
        <p14:creationId xmlns:p14="http://schemas.microsoft.com/office/powerpoint/2010/main" val="555940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E8B158E9-3040-4A9D-B8F1-AC6DB129B7DF}" type="datetimeFigureOut">
              <a:rPr lang="zh-CN" altLang="en-US" smtClean="0"/>
              <a:t>2017/7/20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A153ABFD-65F1-4E6C-A357-F61C4067789F}" type="slidenum">
              <a:rPr lang="zh-CN" altLang="en-US" smtClean="0"/>
              <a:t>‹#›</a:t>
            </a:fld>
            <a:endParaRPr lang="zh-CN" altLang="en-US"/>
          </a:p>
        </p:txBody>
      </p:sp>
    </p:spTree>
    <p:extLst>
      <p:ext uri="{BB962C8B-B14F-4D97-AF65-F5344CB8AC3E}">
        <p14:creationId xmlns:p14="http://schemas.microsoft.com/office/powerpoint/2010/main" val="1189272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E8B158E9-3040-4A9D-B8F1-AC6DB129B7DF}" type="datetimeFigureOut">
              <a:rPr lang="zh-CN" altLang="en-US" smtClean="0"/>
              <a:t>2017/7/20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A153ABFD-65F1-4E6C-A357-F61C4067789F}" type="slidenum">
              <a:rPr lang="zh-CN" altLang="en-US" smtClean="0"/>
              <a:t>‹#›</a:t>
            </a:fld>
            <a:endParaRPr lang="zh-CN" altLang="en-US"/>
          </a:p>
        </p:txBody>
      </p:sp>
    </p:spTree>
    <p:extLst>
      <p:ext uri="{BB962C8B-B14F-4D97-AF65-F5344CB8AC3E}">
        <p14:creationId xmlns:p14="http://schemas.microsoft.com/office/powerpoint/2010/main" val="2081564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E8B158E9-3040-4A9D-B8F1-AC6DB129B7DF}" type="datetimeFigureOut">
              <a:rPr lang="zh-CN" altLang="en-US" smtClean="0"/>
              <a:t>2017/7/20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A153ABFD-65F1-4E6C-A357-F61C4067789F}" type="slidenum">
              <a:rPr lang="zh-CN" altLang="en-US" smtClean="0"/>
              <a:t>‹#›</a:t>
            </a:fld>
            <a:endParaRPr lang="zh-CN" altLang="en-US"/>
          </a:p>
        </p:txBody>
      </p:sp>
    </p:spTree>
    <p:extLst>
      <p:ext uri="{BB962C8B-B14F-4D97-AF65-F5344CB8AC3E}">
        <p14:creationId xmlns:p14="http://schemas.microsoft.com/office/powerpoint/2010/main" val="174053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E8B158E9-3040-4A9D-B8F1-AC6DB129B7DF}" type="datetimeFigureOut">
              <a:rPr lang="zh-CN" altLang="en-US" smtClean="0"/>
              <a:t>2017/7/20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153ABFD-65F1-4E6C-A357-F61C4067789F}" type="slidenum">
              <a:rPr lang="zh-CN" altLang="en-US" smtClean="0"/>
              <a:t>‹#›</a:t>
            </a:fld>
            <a:endParaRPr lang="zh-CN" altLang="en-US"/>
          </a:p>
        </p:txBody>
      </p:sp>
    </p:spTree>
    <p:extLst>
      <p:ext uri="{BB962C8B-B14F-4D97-AF65-F5344CB8AC3E}">
        <p14:creationId xmlns:p14="http://schemas.microsoft.com/office/powerpoint/2010/main" val="520501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E8B158E9-3040-4A9D-B8F1-AC6DB129B7DF}" type="datetimeFigureOut">
              <a:rPr lang="zh-CN" altLang="en-US" smtClean="0"/>
              <a:t>2017/7/20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153ABFD-65F1-4E6C-A357-F61C4067789F}" type="slidenum">
              <a:rPr lang="zh-CN" altLang="en-US" smtClean="0"/>
              <a:t>‹#›</a:t>
            </a:fld>
            <a:endParaRPr lang="zh-CN" altLang="en-US"/>
          </a:p>
        </p:txBody>
      </p:sp>
    </p:spTree>
    <p:extLst>
      <p:ext uri="{BB962C8B-B14F-4D97-AF65-F5344CB8AC3E}">
        <p14:creationId xmlns:p14="http://schemas.microsoft.com/office/powerpoint/2010/main" val="3873482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B158E9-3040-4A9D-B8F1-AC6DB129B7DF}" type="datetimeFigureOut">
              <a:rPr lang="zh-CN" altLang="en-US" smtClean="0"/>
              <a:t>2017/7/20</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53ABFD-65F1-4E6C-A357-F61C4067789F}" type="slidenum">
              <a:rPr lang="zh-CN" altLang="en-US" smtClean="0"/>
              <a:t>‹#›</a:t>
            </a:fld>
            <a:endParaRPr lang="zh-CN" altLang="en-US"/>
          </a:p>
        </p:txBody>
      </p:sp>
    </p:spTree>
    <p:extLst>
      <p:ext uri="{BB962C8B-B14F-4D97-AF65-F5344CB8AC3E}">
        <p14:creationId xmlns:p14="http://schemas.microsoft.com/office/powerpoint/2010/main" val="3638896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image" Target="../media/image3.png"/><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dirty="0" smtClean="0"/>
              <a:t>软件项目定制服务</a:t>
            </a:r>
            <a:endParaRPr lang="zh-CN" altLang="en-US" dirty="0"/>
          </a:p>
        </p:txBody>
      </p:sp>
      <p:sp>
        <p:nvSpPr>
          <p:cNvPr id="3" name="副标题 2"/>
          <p:cNvSpPr>
            <a:spLocks noGrp="1"/>
          </p:cNvSpPr>
          <p:nvPr>
            <p:ph type="subTitle" idx="1"/>
          </p:nvPr>
        </p:nvSpPr>
        <p:spPr/>
        <p:txBody>
          <a:bodyPr/>
          <a:lstStyle/>
          <a:p>
            <a:r>
              <a:rPr lang="zh-CN" altLang="en-US" dirty="0" smtClean="0"/>
              <a:t>北京华夏易联科技开发有限公司</a:t>
            </a:r>
            <a:endParaRPr lang="zh-CN" altLang="en-US" dirty="0"/>
          </a:p>
        </p:txBody>
      </p:sp>
    </p:spTree>
    <p:extLst>
      <p:ext uri="{BB962C8B-B14F-4D97-AF65-F5344CB8AC3E}">
        <p14:creationId xmlns:p14="http://schemas.microsoft.com/office/powerpoint/2010/main" val="37354048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bwMode="auto">
          <a:xfrm>
            <a:off x="455612" y="2044801"/>
            <a:ext cx="8232775" cy="718273"/>
          </a:xfrm>
          <a:prstGeom prst="rect">
            <a:avLst/>
          </a:prstGeom>
          <a:ln>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1051560" tIns="34302" rIns="0" bIns="34302" numCol="1" rtlCol="0" anchor="ctr" anchorCtr="0" compatLnSpc="1">
            <a:prstTxWarp prst="textNoShape">
              <a:avLst/>
            </a:prstTxWarp>
          </a:bodyPr>
          <a:lstStyle/>
          <a:p>
            <a:pPr defTabSz="685848">
              <a:lnSpc>
                <a:spcPct val="90000"/>
              </a:lnSpc>
            </a:pPr>
            <a:r>
              <a:rPr lang="zh-CN" altLang="en-US" sz="2000" b="1" dirty="0" smtClean="0">
                <a:gradFill>
                  <a:gsLst>
                    <a:gs pos="0">
                      <a:schemeClr val="bg1"/>
                    </a:gs>
                    <a:gs pos="86000">
                      <a:schemeClr val="bg1"/>
                    </a:gs>
                  </a:gsLst>
                  <a:lin ang="5400000" scaled="0"/>
                </a:gradFill>
                <a:latin typeface="+mn-ea"/>
              </a:rPr>
              <a:t>客户现场交流</a:t>
            </a:r>
            <a:endParaRPr lang="en-US" sz="2000" b="1" dirty="0" smtClean="0">
              <a:gradFill>
                <a:gsLst>
                  <a:gs pos="0">
                    <a:schemeClr val="bg1"/>
                  </a:gs>
                  <a:gs pos="86000">
                    <a:schemeClr val="bg1"/>
                  </a:gs>
                </a:gsLst>
                <a:lin ang="5400000" scaled="0"/>
              </a:gradFill>
              <a:latin typeface="+mn-ea"/>
            </a:endParaRPr>
          </a:p>
          <a:p>
            <a:pPr defTabSz="685848">
              <a:lnSpc>
                <a:spcPct val="90000"/>
              </a:lnSpc>
            </a:pPr>
            <a:r>
              <a:rPr lang="zh-CN" altLang="en-US" sz="1600" dirty="0" smtClean="0">
                <a:gradFill>
                  <a:gsLst>
                    <a:gs pos="0">
                      <a:schemeClr val="bg1"/>
                    </a:gs>
                    <a:gs pos="86000">
                      <a:schemeClr val="bg1"/>
                    </a:gs>
                  </a:gsLst>
                  <a:lin ang="5400000" scaled="0"/>
                </a:gradFill>
                <a:latin typeface="Segoe UI" pitchFamily="34" charset="0"/>
              </a:rPr>
              <a:t>我们会根据项目情况和客户的需要到客户现场与客户就项目情况进行沟通交流。</a:t>
            </a:r>
            <a:endParaRPr lang="en-US" sz="1600" dirty="0" smtClean="0">
              <a:gradFill>
                <a:gsLst>
                  <a:gs pos="0">
                    <a:schemeClr val="bg1"/>
                  </a:gs>
                  <a:gs pos="86000">
                    <a:schemeClr val="bg1"/>
                  </a:gs>
                </a:gsLst>
                <a:lin ang="5400000" scaled="0"/>
              </a:gradFill>
              <a:latin typeface="Segoe UI" pitchFamily="34" charset="0"/>
            </a:endParaRPr>
          </a:p>
        </p:txBody>
      </p:sp>
      <p:sp>
        <p:nvSpPr>
          <p:cNvPr id="9" name="Rectangle 8"/>
          <p:cNvSpPr/>
          <p:nvPr/>
        </p:nvSpPr>
        <p:spPr bwMode="auto">
          <a:xfrm>
            <a:off x="455612" y="2874880"/>
            <a:ext cx="8232775" cy="718273"/>
          </a:xfrm>
          <a:prstGeom prst="rect">
            <a:avLst/>
          </a:prstGeom>
          <a:ln>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1051560" tIns="34302" rIns="0" bIns="34302" numCol="1" rtlCol="0" anchor="ctr" anchorCtr="0" compatLnSpc="1">
            <a:prstTxWarp prst="textNoShape">
              <a:avLst/>
            </a:prstTxWarp>
          </a:bodyPr>
          <a:lstStyle/>
          <a:p>
            <a:pPr defTabSz="685848">
              <a:lnSpc>
                <a:spcPct val="90000"/>
              </a:lnSpc>
              <a:spcBef>
                <a:spcPts val="0"/>
              </a:spcBef>
            </a:pPr>
            <a:r>
              <a:rPr lang="zh-CN" altLang="en-US" sz="2000" b="1" dirty="0" smtClean="0">
                <a:gradFill>
                  <a:gsLst>
                    <a:gs pos="0">
                      <a:schemeClr val="bg1"/>
                    </a:gs>
                    <a:gs pos="86000">
                      <a:schemeClr val="bg1"/>
                    </a:gs>
                  </a:gsLst>
                  <a:lin ang="5400000" scaled="0"/>
                </a:gradFill>
                <a:latin typeface="+mn-ea"/>
              </a:rPr>
              <a:t>邮件</a:t>
            </a:r>
            <a:r>
              <a:rPr lang="en-US" altLang="zh-CN" sz="2000" b="1" dirty="0" smtClean="0">
                <a:gradFill>
                  <a:gsLst>
                    <a:gs pos="0">
                      <a:schemeClr val="bg1"/>
                    </a:gs>
                    <a:gs pos="86000">
                      <a:schemeClr val="bg1"/>
                    </a:gs>
                  </a:gsLst>
                  <a:lin ang="5400000" scaled="0"/>
                </a:gradFill>
                <a:latin typeface="+mn-ea"/>
              </a:rPr>
              <a:t>/</a:t>
            </a:r>
            <a:r>
              <a:rPr lang="zh-CN" altLang="en-US" sz="2000" b="1" dirty="0" smtClean="0">
                <a:gradFill>
                  <a:gsLst>
                    <a:gs pos="0">
                      <a:schemeClr val="bg1"/>
                    </a:gs>
                    <a:gs pos="86000">
                      <a:schemeClr val="bg1"/>
                    </a:gs>
                  </a:gsLst>
                  <a:lin ang="5400000" scaled="0"/>
                </a:gradFill>
                <a:latin typeface="+mn-ea"/>
              </a:rPr>
              <a:t>电话</a:t>
            </a:r>
            <a:endParaRPr lang="en-US" sz="2000" b="1" dirty="0" smtClean="0">
              <a:gradFill>
                <a:gsLst>
                  <a:gs pos="0">
                    <a:schemeClr val="bg1"/>
                  </a:gs>
                  <a:gs pos="86000">
                    <a:schemeClr val="bg1"/>
                  </a:gs>
                </a:gsLst>
                <a:lin ang="5400000" scaled="0"/>
              </a:gradFill>
              <a:latin typeface="+mn-ea"/>
            </a:endParaRPr>
          </a:p>
          <a:p>
            <a:pPr defTabSz="685848">
              <a:lnSpc>
                <a:spcPct val="90000"/>
              </a:lnSpc>
              <a:spcBef>
                <a:spcPts val="0"/>
              </a:spcBef>
            </a:pPr>
            <a:r>
              <a:rPr lang="zh-CN" altLang="en-US" sz="1600" dirty="0" smtClean="0">
                <a:gradFill>
                  <a:gsLst>
                    <a:gs pos="0">
                      <a:schemeClr val="bg1"/>
                    </a:gs>
                    <a:gs pos="86000">
                      <a:schemeClr val="bg1"/>
                    </a:gs>
                  </a:gsLst>
                  <a:lin ang="5400000" scaled="0"/>
                </a:gradFill>
                <a:latin typeface="Segoe UI" pitchFamily="34" charset="0"/>
              </a:rPr>
              <a:t>项目成员内部沟通、与客户需求沟通主要通过邮件，重要问题形成文档记录。</a:t>
            </a:r>
            <a:endParaRPr lang="en-US" sz="1600" dirty="0" smtClean="0">
              <a:gradFill>
                <a:gsLst>
                  <a:gs pos="0">
                    <a:schemeClr val="bg1"/>
                  </a:gs>
                  <a:gs pos="86000">
                    <a:schemeClr val="bg1"/>
                  </a:gs>
                </a:gsLst>
                <a:lin ang="5400000" scaled="0"/>
              </a:gradFill>
              <a:latin typeface="Segoe UI" pitchFamily="34" charset="0"/>
            </a:endParaRPr>
          </a:p>
        </p:txBody>
      </p:sp>
      <p:sp>
        <p:nvSpPr>
          <p:cNvPr id="10" name="Rectangle 9"/>
          <p:cNvSpPr/>
          <p:nvPr/>
        </p:nvSpPr>
        <p:spPr bwMode="auto">
          <a:xfrm>
            <a:off x="455612" y="3704959"/>
            <a:ext cx="8232775" cy="718273"/>
          </a:xfrm>
          <a:prstGeom prst="rect">
            <a:avLst/>
          </a:prstGeom>
          <a:ln>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1051560" tIns="34302" rIns="0" bIns="34302" numCol="1" rtlCol="0" anchor="ctr" anchorCtr="0" compatLnSpc="1">
            <a:prstTxWarp prst="textNoShape">
              <a:avLst/>
            </a:prstTxWarp>
          </a:bodyPr>
          <a:lstStyle/>
          <a:p>
            <a:pPr defTabSz="685848">
              <a:lnSpc>
                <a:spcPct val="90000"/>
              </a:lnSpc>
            </a:pPr>
            <a:r>
              <a:rPr lang="zh-CN" altLang="en-US" sz="2000" b="1" dirty="0" smtClean="0">
                <a:gradFill>
                  <a:gsLst>
                    <a:gs pos="0">
                      <a:schemeClr val="bg1"/>
                    </a:gs>
                    <a:gs pos="86000">
                      <a:schemeClr val="bg1"/>
                    </a:gs>
                  </a:gsLst>
                  <a:lin ang="5400000" scaled="0"/>
                </a:gradFill>
                <a:latin typeface="+mn-ea"/>
              </a:rPr>
              <a:t>项目会议</a:t>
            </a:r>
            <a:endParaRPr lang="en-US" sz="2000" b="1" dirty="0" smtClean="0">
              <a:gradFill>
                <a:gsLst>
                  <a:gs pos="0">
                    <a:schemeClr val="bg1"/>
                  </a:gs>
                  <a:gs pos="86000">
                    <a:schemeClr val="bg1"/>
                  </a:gs>
                </a:gsLst>
                <a:lin ang="5400000" scaled="0"/>
              </a:gradFill>
              <a:latin typeface="+mn-ea"/>
            </a:endParaRPr>
          </a:p>
          <a:p>
            <a:pPr defTabSz="685848">
              <a:lnSpc>
                <a:spcPct val="90000"/>
              </a:lnSpc>
              <a:spcBef>
                <a:spcPts val="0"/>
              </a:spcBef>
            </a:pPr>
            <a:r>
              <a:rPr lang="zh-CN" altLang="en-US" sz="1600" dirty="0" smtClean="0">
                <a:gradFill>
                  <a:gsLst>
                    <a:gs pos="0">
                      <a:schemeClr val="bg1"/>
                    </a:gs>
                    <a:gs pos="86000">
                      <a:schemeClr val="bg1"/>
                    </a:gs>
                  </a:gsLst>
                  <a:lin ang="5400000" scaled="0"/>
                </a:gradFill>
                <a:latin typeface="Segoe UI" pitchFamily="34" charset="0"/>
              </a:rPr>
              <a:t>采用项目周例会，并根据项目实际情况适时召开项目会议，形成会议纪要。</a:t>
            </a:r>
            <a:endParaRPr lang="en-US" sz="1600" dirty="0" smtClean="0">
              <a:gradFill>
                <a:gsLst>
                  <a:gs pos="0">
                    <a:schemeClr val="bg1"/>
                  </a:gs>
                  <a:gs pos="86000">
                    <a:schemeClr val="bg1"/>
                  </a:gs>
                </a:gsLst>
                <a:lin ang="5400000" scaled="0"/>
              </a:gradFill>
              <a:latin typeface="Segoe UI" pitchFamily="34" charset="0"/>
            </a:endParaRPr>
          </a:p>
        </p:txBody>
      </p:sp>
      <p:sp>
        <p:nvSpPr>
          <p:cNvPr id="11" name="Rectangle 10"/>
          <p:cNvSpPr>
            <a:spLocks noChangeAspect="1"/>
          </p:cNvSpPr>
          <p:nvPr/>
        </p:nvSpPr>
        <p:spPr bwMode="auto">
          <a:xfrm>
            <a:off x="455612" y="4535037"/>
            <a:ext cx="8232775" cy="718273"/>
          </a:xfrm>
          <a:prstGeom prst="rect">
            <a:avLst/>
          </a:prstGeom>
          <a:ln>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1051560" tIns="34302" rIns="0" bIns="34302" numCol="1" rtlCol="0" anchor="ctr" anchorCtr="0" compatLnSpc="1">
            <a:prstTxWarp prst="textNoShape">
              <a:avLst/>
            </a:prstTxWarp>
          </a:bodyPr>
          <a:lstStyle/>
          <a:p>
            <a:pPr defTabSz="685848">
              <a:lnSpc>
                <a:spcPct val="90000"/>
              </a:lnSpc>
            </a:pPr>
            <a:r>
              <a:rPr lang="zh-CN" altLang="en-US" sz="2000" b="1" dirty="0">
                <a:gradFill>
                  <a:gsLst>
                    <a:gs pos="0">
                      <a:schemeClr val="bg1"/>
                    </a:gs>
                    <a:gs pos="86000">
                      <a:schemeClr val="bg1"/>
                    </a:gs>
                  </a:gsLst>
                  <a:lin ang="5400000" scaled="0"/>
                </a:gradFill>
                <a:latin typeface="+mn-ea"/>
              </a:rPr>
              <a:t>项目</a:t>
            </a:r>
            <a:r>
              <a:rPr lang="zh-CN" altLang="en-US" sz="2000" b="1" dirty="0" smtClean="0">
                <a:gradFill>
                  <a:gsLst>
                    <a:gs pos="0">
                      <a:schemeClr val="bg1"/>
                    </a:gs>
                    <a:gs pos="86000">
                      <a:schemeClr val="bg1"/>
                    </a:gs>
                  </a:gsLst>
                  <a:lin ang="5400000" scaled="0"/>
                </a:gradFill>
                <a:latin typeface="+mn-ea"/>
              </a:rPr>
              <a:t>汇报</a:t>
            </a:r>
            <a:endParaRPr lang="en-US" sz="2000" b="1" dirty="0" smtClean="0">
              <a:gradFill>
                <a:gsLst>
                  <a:gs pos="0">
                    <a:schemeClr val="bg1"/>
                  </a:gs>
                  <a:gs pos="86000">
                    <a:schemeClr val="bg1"/>
                  </a:gs>
                </a:gsLst>
                <a:lin ang="5400000" scaled="0"/>
              </a:gradFill>
              <a:latin typeface="+mn-ea"/>
            </a:endParaRPr>
          </a:p>
          <a:p>
            <a:pPr defTabSz="685848">
              <a:lnSpc>
                <a:spcPct val="90000"/>
              </a:lnSpc>
              <a:spcBef>
                <a:spcPts val="0"/>
              </a:spcBef>
            </a:pPr>
            <a:r>
              <a:rPr lang="zh-CN" altLang="en-US" sz="1600" dirty="0" smtClean="0">
                <a:gradFill>
                  <a:gsLst>
                    <a:gs pos="0">
                      <a:schemeClr val="bg1"/>
                    </a:gs>
                    <a:gs pos="86000">
                      <a:schemeClr val="bg1"/>
                    </a:gs>
                  </a:gsLst>
                  <a:lin ang="5400000" scaled="0"/>
                </a:gradFill>
                <a:latin typeface="Segoe UI" pitchFamily="34" charset="0"/>
              </a:rPr>
              <a:t>推行项目阶段性汇报，每周汇报项目进展情况，按里程碑提交相应成果物。</a:t>
            </a:r>
            <a:endParaRPr lang="en-US" sz="1600" dirty="0" smtClean="0">
              <a:gradFill>
                <a:gsLst>
                  <a:gs pos="0">
                    <a:schemeClr val="bg1"/>
                  </a:gs>
                  <a:gs pos="86000">
                    <a:schemeClr val="bg1"/>
                  </a:gs>
                </a:gsLst>
                <a:lin ang="5400000" scaled="0"/>
              </a:gradFill>
              <a:latin typeface="Segoe UI" pitchFamily="34" charset="0"/>
            </a:endParaRPr>
          </a:p>
        </p:txBody>
      </p:sp>
      <p:grpSp>
        <p:nvGrpSpPr>
          <p:cNvPr id="2" name="Group 17"/>
          <p:cNvGrpSpPr>
            <a:grpSpLocks/>
          </p:cNvGrpSpPr>
          <p:nvPr/>
        </p:nvGrpSpPr>
        <p:grpSpPr bwMode="auto">
          <a:xfrm>
            <a:off x="612885" y="2961057"/>
            <a:ext cx="737189" cy="521977"/>
            <a:chOff x="622300" y="2744291"/>
            <a:chExt cx="1198563" cy="848626"/>
          </a:xfrm>
        </p:grpSpPr>
        <p:pic>
          <p:nvPicPr>
            <p:cNvPr id="27" name="Picture 18" descr="Internet Globe"/>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646113" y="2744291"/>
              <a:ext cx="1174750" cy="845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Picture 19" descr="user casual man"/>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570038" y="3394168"/>
              <a:ext cx="146050" cy="198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20" descr="user business casual man"/>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552575" y="2883100"/>
              <a:ext cx="150813" cy="198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Picture 21" descr="user business man"/>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73100" y="2775839"/>
              <a:ext cx="150813" cy="198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22" descr="user business user woman"/>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622300" y="3102355"/>
              <a:ext cx="149225" cy="200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 name="Slide Number Placeholder 3"/>
          <p:cNvSpPr>
            <a:spLocks noGrp="1"/>
          </p:cNvSpPr>
          <p:nvPr>
            <p:ph type="sldNum" sz="quarter" idx="4"/>
          </p:nvPr>
        </p:nvSpPr>
        <p:spPr/>
        <p:txBody>
          <a:bodyPr/>
          <a:lstStyle/>
          <a:p>
            <a:fld id="{02B51FD2-AF65-4559-B5BB-AE7FBFFEA02E}" type="slidenum">
              <a:rPr lang="en-US" smtClean="0">
                <a:latin typeface="Verdana" pitchFamily="34" charset="0"/>
                <a:cs typeface="Verdana" pitchFamily="34" charset="0"/>
              </a:rPr>
              <a:pPr/>
              <a:t>10</a:t>
            </a:fld>
            <a:r>
              <a:rPr lang="en-US" dirty="0" smtClean="0">
                <a:latin typeface="Verdana" pitchFamily="34" charset="0"/>
                <a:cs typeface="Verdana" pitchFamily="34" charset="0"/>
              </a:rPr>
              <a:t> |</a:t>
            </a:r>
            <a:endParaRPr lang="en-US" dirty="0">
              <a:latin typeface="Verdana" pitchFamily="34" charset="0"/>
              <a:cs typeface="Verdana" pitchFamily="34" charset="0"/>
            </a:endParaRPr>
          </a:p>
        </p:txBody>
      </p:sp>
      <p:sp>
        <p:nvSpPr>
          <p:cNvPr id="43" name="Title 1"/>
          <p:cNvSpPr txBox="1">
            <a:spLocks/>
          </p:cNvSpPr>
          <p:nvPr/>
        </p:nvSpPr>
        <p:spPr>
          <a:xfrm>
            <a:off x="455614" y="245659"/>
            <a:ext cx="5453868" cy="696037"/>
          </a:xfrm>
          <a:prstGeom prst="rect">
            <a:avLst/>
          </a:prstGeom>
        </p:spPr>
        <p:txBody>
          <a:bodyPr/>
          <a:lstStyle/>
          <a:p>
            <a:pPr marL="0" marR="0" lvl="0" indent="0" defTabSz="914363" rtl="0" eaLnBrk="1" fontAlgn="auto" latinLnBrk="0" hangingPunct="1">
              <a:lnSpc>
                <a:spcPct val="90000"/>
              </a:lnSpc>
              <a:spcBef>
                <a:spcPct val="0"/>
              </a:spcBef>
              <a:spcAft>
                <a:spcPts val="0"/>
              </a:spcAft>
              <a:buClrTx/>
              <a:buSzTx/>
              <a:buFontTx/>
              <a:buNone/>
              <a:tabLst/>
              <a:defRPr/>
            </a:pPr>
            <a:r>
              <a:rPr lang="zh-CN" altLang="en-US" sz="3600" cap="all" dirty="0">
                <a:solidFill>
                  <a:schemeClr val="tx2"/>
                </a:solidFill>
                <a:effectLst>
                  <a:reflection blurRad="12700" stA="48000" endA="300" endPos="55000" dir="5400000" sy="-90000" algn="bl" rotWithShape="0"/>
                </a:effectLst>
                <a:latin typeface="+mj-lt"/>
                <a:ea typeface="+mj-ea"/>
                <a:cs typeface="+mj-cs"/>
              </a:rPr>
              <a:t>沟通方式</a:t>
            </a:r>
            <a:endParaRPr lang="en-US" altLang="en-US" sz="3600" cap="all" dirty="0">
              <a:solidFill>
                <a:schemeClr val="tx2"/>
              </a:solidFill>
              <a:effectLst>
                <a:reflection blurRad="12700" stA="48000" endA="300" endPos="55000" dir="5400000" sy="-90000" algn="bl" rotWithShape="0"/>
              </a:effectLst>
              <a:latin typeface="+mj-lt"/>
              <a:ea typeface="+mj-ea"/>
              <a:cs typeface="+mj-cs"/>
            </a:endParaRPr>
          </a:p>
        </p:txBody>
      </p:sp>
      <p:pic>
        <p:nvPicPr>
          <p:cNvPr id="44" name="Picture 3" descr="\\advaiya\users\Victor.Melniciuc\Photography\UC\UC Photography\OFC09_John+Rich_001.jpg"/>
          <p:cNvPicPr>
            <a:picLocks noChangeAspect="1" noChangeArrowheads="1"/>
          </p:cNvPicPr>
          <p:nvPr/>
        </p:nvPicPr>
        <p:blipFill rotWithShape="1">
          <a:blip r:embed="rId7" cstate="print">
            <a:extLst>
              <a:ext uri="{28A0092B-C50C-407E-A947-70E740481C1C}">
                <a14:useLocalDpi xmlns:a14="http://schemas.microsoft.com/office/drawing/2010/main"/>
              </a:ext>
            </a:extLst>
          </a:blip>
          <a:srcRect t="11724" b="17344"/>
          <a:stretch/>
        </p:blipFill>
        <p:spPr bwMode="auto">
          <a:xfrm>
            <a:off x="502472" y="2142697"/>
            <a:ext cx="919714" cy="5590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 name="Picture 1" descr="http://www.polycom.com/common/images/products/telepresence/telepresence_experience/tpx_3_sm.jpg"/>
          <p:cNvPicPr>
            <a:picLocks noChangeAspect="1" noChangeArrowheads="1"/>
          </p:cNvPicPr>
          <p:nvPr/>
        </p:nvPicPr>
        <p:blipFill>
          <a:blip r:embed="rId8" cstate="screen">
            <a:extLst>
              <a:ext uri="{28A0092B-C50C-407E-A947-70E740481C1C}">
                <a14:useLocalDpi xmlns:a14="http://schemas.microsoft.com/office/drawing/2010/main"/>
              </a:ext>
            </a:extLst>
          </a:blip>
          <a:srcRect/>
          <a:stretch>
            <a:fillRect/>
          </a:stretch>
        </p:blipFill>
        <p:spPr bwMode="auto">
          <a:xfrm>
            <a:off x="495876" y="3725837"/>
            <a:ext cx="926310" cy="655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 name="Picture 15" descr="C:\Program Files\Microsoft Resource DVD Artwork\DVD_ART\Artwork_Imagery\HARDWARE_IMAGERY\Illustration - Misc Hardware\Windows Vista Illustration Icons\Generic User.png"/>
          <p:cNvPicPr>
            <a:picLocks noChangeAspect="1" noChangeArrowheads="1"/>
          </p:cNvPicPr>
          <p:nvPr/>
        </p:nvPicPr>
        <p:blipFill>
          <a:blip r:embed="rId9" cstate="print"/>
          <a:srcRect/>
          <a:stretch>
            <a:fillRect/>
          </a:stretch>
        </p:blipFill>
        <p:spPr bwMode="auto">
          <a:xfrm>
            <a:off x="814561" y="4493699"/>
            <a:ext cx="605353" cy="620583"/>
          </a:xfrm>
          <a:prstGeom prst="rect">
            <a:avLst/>
          </a:prstGeom>
          <a:noFill/>
        </p:spPr>
      </p:pic>
      <p:pic>
        <p:nvPicPr>
          <p:cNvPr id="47" name="Picture 55" descr="Configurations Menu.png"/>
          <p:cNvPicPr>
            <a:picLocks noChangeAspect="1"/>
          </p:cNvPicPr>
          <p:nvPr/>
        </p:nvPicPr>
        <p:blipFill>
          <a:blip r:embed="rId10" cstate="print"/>
          <a:stretch>
            <a:fillRect/>
          </a:stretch>
        </p:blipFill>
        <p:spPr>
          <a:xfrm>
            <a:off x="555452" y="4771207"/>
            <a:ext cx="362873" cy="362873"/>
          </a:xfrm>
          <a:prstGeom prst="rect">
            <a:avLst/>
          </a:prstGeom>
        </p:spPr>
      </p:pic>
      <p:sp>
        <p:nvSpPr>
          <p:cNvPr id="48" name="TextBox 47"/>
          <p:cNvSpPr txBox="1">
            <a:spLocks noChangeArrowheads="1"/>
          </p:cNvSpPr>
          <p:nvPr/>
        </p:nvSpPr>
        <p:spPr bwMode="auto">
          <a:xfrm>
            <a:off x="455612" y="1459653"/>
            <a:ext cx="6635525" cy="401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8607" tIns="34304" rIns="68607" bIns="34304">
            <a:spAutoFit/>
          </a:bodyPr>
          <a:lstStyle>
            <a:lvl1pPr eaLnBrk="0" hangingPunct="0">
              <a:defRPr sz="3200">
                <a:solidFill>
                  <a:schemeClr val="tx2"/>
                </a:solidFill>
                <a:latin typeface="Tahoma" pitchFamily="34" charset="0"/>
              </a:defRPr>
            </a:lvl1pPr>
            <a:lvl2pPr marL="742950" indent="-285750" eaLnBrk="0" hangingPunct="0">
              <a:defRPr sz="3200">
                <a:solidFill>
                  <a:schemeClr val="tx2"/>
                </a:solidFill>
                <a:latin typeface="Tahoma" pitchFamily="34" charset="0"/>
              </a:defRPr>
            </a:lvl2pPr>
            <a:lvl3pPr marL="1143000" indent="-228600" eaLnBrk="0" hangingPunct="0">
              <a:defRPr sz="3200">
                <a:solidFill>
                  <a:schemeClr val="tx2"/>
                </a:solidFill>
                <a:latin typeface="Tahoma" pitchFamily="34" charset="0"/>
              </a:defRPr>
            </a:lvl3pPr>
            <a:lvl4pPr marL="1600200" indent="-228600" eaLnBrk="0" hangingPunct="0">
              <a:defRPr sz="3200">
                <a:solidFill>
                  <a:schemeClr val="tx2"/>
                </a:solidFill>
                <a:latin typeface="Tahoma" pitchFamily="34" charset="0"/>
              </a:defRPr>
            </a:lvl4pPr>
            <a:lvl5pPr marL="2057400" indent="-228600" eaLnBrk="0" hangingPunct="0">
              <a:defRPr sz="3200">
                <a:solidFill>
                  <a:schemeClr val="tx2"/>
                </a:solidFill>
                <a:latin typeface="Tahoma" pitchFamily="34" charset="0"/>
              </a:defRPr>
            </a:lvl5pPr>
            <a:lvl6pPr marL="2514600" indent="-228600" algn="ctr" eaLnBrk="0" fontAlgn="base" hangingPunct="0">
              <a:lnSpc>
                <a:spcPct val="80000"/>
              </a:lnSpc>
              <a:spcBef>
                <a:spcPct val="0"/>
              </a:spcBef>
              <a:spcAft>
                <a:spcPct val="0"/>
              </a:spcAft>
              <a:defRPr sz="3200">
                <a:solidFill>
                  <a:schemeClr val="tx2"/>
                </a:solidFill>
                <a:latin typeface="Tahoma" pitchFamily="34" charset="0"/>
              </a:defRPr>
            </a:lvl6pPr>
            <a:lvl7pPr marL="2971800" indent="-228600" algn="ctr" eaLnBrk="0" fontAlgn="base" hangingPunct="0">
              <a:lnSpc>
                <a:spcPct val="80000"/>
              </a:lnSpc>
              <a:spcBef>
                <a:spcPct val="0"/>
              </a:spcBef>
              <a:spcAft>
                <a:spcPct val="0"/>
              </a:spcAft>
              <a:defRPr sz="3200">
                <a:solidFill>
                  <a:schemeClr val="tx2"/>
                </a:solidFill>
                <a:latin typeface="Tahoma" pitchFamily="34" charset="0"/>
              </a:defRPr>
            </a:lvl7pPr>
            <a:lvl8pPr marL="3429000" indent="-228600" algn="ctr" eaLnBrk="0" fontAlgn="base" hangingPunct="0">
              <a:lnSpc>
                <a:spcPct val="80000"/>
              </a:lnSpc>
              <a:spcBef>
                <a:spcPct val="0"/>
              </a:spcBef>
              <a:spcAft>
                <a:spcPct val="0"/>
              </a:spcAft>
              <a:defRPr sz="3200">
                <a:solidFill>
                  <a:schemeClr val="tx2"/>
                </a:solidFill>
                <a:latin typeface="Tahoma" pitchFamily="34" charset="0"/>
              </a:defRPr>
            </a:lvl8pPr>
            <a:lvl9pPr marL="3886200" indent="-228600" algn="ctr" eaLnBrk="0" fontAlgn="base" hangingPunct="0">
              <a:lnSpc>
                <a:spcPct val="80000"/>
              </a:lnSpc>
              <a:spcBef>
                <a:spcPct val="0"/>
              </a:spcBef>
              <a:spcAft>
                <a:spcPct val="0"/>
              </a:spcAft>
              <a:defRPr sz="3200">
                <a:solidFill>
                  <a:schemeClr val="tx2"/>
                </a:solidFill>
                <a:latin typeface="Tahoma" pitchFamily="34" charset="0"/>
              </a:defRPr>
            </a:lvl9pPr>
          </a:lstStyle>
          <a:p>
            <a:pPr eaLnBrk="1" hangingPunct="1">
              <a:lnSpc>
                <a:spcPct val="90000"/>
              </a:lnSpc>
            </a:pPr>
            <a:r>
              <a:rPr lang="zh-CN" altLang="en-US" sz="2400" b="1" dirty="0" smtClean="0">
                <a:gradFill>
                  <a:gsLst>
                    <a:gs pos="0">
                      <a:schemeClr val="accent1"/>
                    </a:gs>
                    <a:gs pos="100000">
                      <a:schemeClr val="accent1"/>
                    </a:gs>
                  </a:gsLst>
                  <a:lin ang="5400000" scaled="0"/>
                </a:gradFill>
                <a:latin typeface="Segoe UI" pitchFamily="34" charset="0"/>
              </a:rPr>
              <a:t>建立良好有效的沟通方式，确保项目顺利进展。</a:t>
            </a:r>
            <a:endParaRPr lang="en-US" sz="2400" b="1" dirty="0">
              <a:gradFill>
                <a:gsLst>
                  <a:gs pos="0">
                    <a:schemeClr val="accent1"/>
                  </a:gs>
                  <a:gs pos="100000">
                    <a:schemeClr val="accent1"/>
                  </a:gs>
                </a:gsLst>
                <a:lin ang="5400000" scaled="0"/>
              </a:gradFill>
              <a:latin typeface="Segoe UI" pitchFamily="34" charset="0"/>
            </a:endParaRPr>
          </a:p>
        </p:txBody>
      </p:sp>
    </p:spTree>
    <p:extLst>
      <p:ext uri="{BB962C8B-B14F-4D97-AF65-F5344CB8AC3E}">
        <p14:creationId xmlns:p14="http://schemas.microsoft.com/office/powerpoint/2010/main" val="75092395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fade">
                                      <p:cBhvr>
                                        <p:cTn id="7" dur="500"/>
                                        <p:tgtEl>
                                          <p:spTgt spid="44"/>
                                        </p:tgtEl>
                                      </p:cBhvr>
                                    </p:animEffect>
                                  </p:childTnLst>
                                </p:cTn>
                              </p:par>
                              <p:par>
                                <p:cTn id="8" presetID="10" presetClass="entr" presetSubtype="0" fill="hold" nodeType="withEffect">
                                  <p:stCondLst>
                                    <p:cond delay="0"/>
                                  </p:stCondLst>
                                  <p:childTnLst>
                                    <p:set>
                                      <p:cBhvr>
                                        <p:cTn id="9" dur="1" fill="hold">
                                          <p:stCondLst>
                                            <p:cond delay="0"/>
                                          </p:stCondLst>
                                        </p:cTn>
                                        <p:tgtEl>
                                          <p:spTgt spid="45"/>
                                        </p:tgtEl>
                                        <p:attrNameLst>
                                          <p:attrName>style.visibility</p:attrName>
                                        </p:attrNameLst>
                                      </p:cBhvr>
                                      <p:to>
                                        <p:strVal val="visible"/>
                                      </p:to>
                                    </p:set>
                                    <p:animEffect transition="in" filter="fade">
                                      <p:cBhvr>
                                        <p:cTn id="10" dur="500"/>
                                        <p:tgtEl>
                                          <p:spTgt spid="4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8"/>
                                        </p:tgtEl>
                                        <p:attrNameLst>
                                          <p:attrName>style.visibility</p:attrName>
                                        </p:attrNameLst>
                                      </p:cBhvr>
                                      <p:to>
                                        <p:strVal val="visible"/>
                                      </p:to>
                                    </p:set>
                                    <p:animEffect transition="in" filter="fade">
                                      <p:cBhvr>
                                        <p:cTn id="13"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55614" y="245659"/>
            <a:ext cx="5453868" cy="696037"/>
          </a:xfrm>
          <a:prstGeom prst="rect">
            <a:avLst/>
          </a:prstGeom>
        </p:spPr>
        <p:txBody>
          <a:bodyPr/>
          <a:lstStyle/>
          <a:p>
            <a:pPr marL="0" marR="0" lvl="0" indent="0" defTabSz="914363" rtl="0" eaLnBrk="1" fontAlgn="auto" latinLnBrk="0" hangingPunct="1">
              <a:lnSpc>
                <a:spcPct val="90000"/>
              </a:lnSpc>
              <a:spcBef>
                <a:spcPct val="0"/>
              </a:spcBef>
              <a:spcAft>
                <a:spcPts val="0"/>
              </a:spcAft>
              <a:buClrTx/>
              <a:buSzTx/>
              <a:buFontTx/>
              <a:buNone/>
              <a:tabLst/>
              <a:defRPr/>
            </a:pPr>
            <a:r>
              <a:rPr lang="zh-CN" altLang="en-US" sz="3600" cap="all" dirty="0">
                <a:solidFill>
                  <a:schemeClr val="tx2"/>
                </a:solidFill>
                <a:effectLst>
                  <a:reflection blurRad="12700" stA="48000" endA="300" endPos="55000" dir="5400000" sy="-90000" algn="bl" rotWithShape="0"/>
                </a:effectLst>
                <a:latin typeface="+mj-lt"/>
                <a:ea typeface="+mj-ea"/>
                <a:cs typeface="+mj-cs"/>
              </a:rPr>
              <a:t>我们的承诺</a:t>
            </a:r>
            <a:endParaRPr lang="en-US" altLang="en-US" sz="3600" cap="all" dirty="0">
              <a:solidFill>
                <a:schemeClr val="tx2"/>
              </a:solidFill>
              <a:effectLst>
                <a:reflection blurRad="12700" stA="48000" endA="300" endPos="55000" dir="5400000" sy="-90000" algn="bl" rotWithShape="0"/>
              </a:effectLst>
              <a:latin typeface="+mj-lt"/>
              <a:ea typeface="+mj-ea"/>
              <a:cs typeface="+mj-cs"/>
            </a:endParaRPr>
          </a:p>
        </p:txBody>
      </p:sp>
      <p:sp>
        <p:nvSpPr>
          <p:cNvPr id="27" name="TextBox 26"/>
          <p:cNvSpPr txBox="1"/>
          <p:nvPr/>
        </p:nvSpPr>
        <p:spPr bwMode="auto">
          <a:xfrm>
            <a:off x="491325" y="1594444"/>
            <a:ext cx="8147708" cy="630141"/>
          </a:xfrm>
          <a:prstGeom prst="rect">
            <a:avLst/>
          </a:prstGeom>
        </p:spPr>
        <p:style>
          <a:lnRef idx="1">
            <a:schemeClr val="accent1"/>
          </a:lnRef>
          <a:fillRef idx="2">
            <a:schemeClr val="accent1"/>
          </a:fillRef>
          <a:effectRef idx="1">
            <a:schemeClr val="accent1"/>
          </a:effectRef>
          <a:fontRef idx="minor">
            <a:schemeClr val="dk1"/>
          </a:fontRef>
        </p:style>
        <p:txBody>
          <a:bodyPr lIns="68607" tIns="34304" rIns="68607" bIns="34304">
            <a:noAutofit/>
          </a:bodyPr>
          <a:lstStyle/>
          <a:p>
            <a:pPr marL="256087" indent="-256087" algn="l" defTabSz="686047">
              <a:lnSpc>
                <a:spcPct val="90000"/>
              </a:lnSpc>
              <a:spcBef>
                <a:spcPct val="20000"/>
              </a:spcBef>
              <a:spcAft>
                <a:spcPts val="0"/>
              </a:spcAft>
              <a:buClr>
                <a:srgbClr val="FF0000"/>
              </a:buClr>
              <a:buSzPct val="80000"/>
              <a:buBlip>
                <a:blip r:embed="rId2"/>
              </a:buBlip>
              <a:defRPr/>
            </a:pPr>
            <a:endParaRPr lang="en-US" sz="1500" dirty="0">
              <a:gradFill>
                <a:gsLst>
                  <a:gs pos="0">
                    <a:schemeClr val="tx1"/>
                  </a:gs>
                  <a:gs pos="86000">
                    <a:schemeClr val="tx1"/>
                  </a:gs>
                </a:gsLst>
                <a:lin ang="5400000" scaled="0"/>
              </a:gradFill>
              <a:latin typeface="Segoe UI" pitchFamily="34" charset="0"/>
            </a:endParaRPr>
          </a:p>
        </p:txBody>
      </p:sp>
      <p:sp>
        <p:nvSpPr>
          <p:cNvPr id="29" name="TextBox 28"/>
          <p:cNvSpPr txBox="1"/>
          <p:nvPr/>
        </p:nvSpPr>
        <p:spPr bwMode="auto">
          <a:xfrm>
            <a:off x="491325" y="1635388"/>
            <a:ext cx="8147708" cy="461665"/>
          </a:xfrm>
          <a:prstGeom prst="rect">
            <a:avLst/>
          </a:prstGeom>
          <a:noFill/>
        </p:spPr>
        <p:txBody>
          <a:bodyPr wrap="square" lIns="91440" tIns="91440" rIns="91440" bIns="91440">
            <a:spAutoFit/>
          </a:bodyPr>
          <a:lstStyle/>
          <a:p>
            <a:pPr marL="233363" lvl="1" indent="-233363">
              <a:lnSpc>
                <a:spcPct val="90000"/>
              </a:lnSpc>
              <a:spcBef>
                <a:spcPts val="400"/>
              </a:spcBef>
              <a:spcAft>
                <a:spcPts val="0"/>
              </a:spcAft>
              <a:buClr>
                <a:schemeClr val="bg2"/>
              </a:buClr>
              <a:buSzPct val="90000"/>
              <a:buFont typeface="Arial" pitchFamily="34" charset="0"/>
              <a:buChar char="•"/>
              <a:defRPr/>
            </a:pPr>
            <a:r>
              <a:rPr lang="zh-CN" altLang="en-US" sz="2000" dirty="0">
                <a:gradFill>
                  <a:gsLst>
                    <a:gs pos="0">
                      <a:schemeClr val="tx1"/>
                    </a:gs>
                    <a:gs pos="86000">
                      <a:schemeClr val="tx1"/>
                    </a:gs>
                  </a:gsLst>
                  <a:lin ang="5400000" scaled="0"/>
                </a:gradFill>
              </a:rPr>
              <a:t>按照规范的开发过程管理，给委托方提供项目计划和执行</a:t>
            </a:r>
            <a:r>
              <a:rPr lang="zh-CN" altLang="en-US" sz="2000" dirty="0" smtClean="0">
                <a:gradFill>
                  <a:gsLst>
                    <a:gs pos="0">
                      <a:schemeClr val="tx1"/>
                    </a:gs>
                    <a:gs pos="86000">
                      <a:schemeClr val="tx1"/>
                    </a:gs>
                  </a:gsLst>
                  <a:lin ang="5400000" scaled="0"/>
                </a:gradFill>
              </a:rPr>
              <a:t>情况。</a:t>
            </a:r>
            <a:endParaRPr lang="zh-CN" altLang="en-US" sz="2000" dirty="0">
              <a:gradFill>
                <a:gsLst>
                  <a:gs pos="0">
                    <a:schemeClr val="tx1"/>
                  </a:gs>
                  <a:gs pos="86000">
                    <a:schemeClr val="tx1"/>
                  </a:gs>
                </a:gsLst>
                <a:lin ang="5400000" scaled="0"/>
              </a:gradFill>
            </a:endParaRPr>
          </a:p>
        </p:txBody>
      </p:sp>
      <p:sp>
        <p:nvSpPr>
          <p:cNvPr id="38" name="TextBox 37"/>
          <p:cNvSpPr txBox="1"/>
          <p:nvPr/>
        </p:nvSpPr>
        <p:spPr bwMode="auto">
          <a:xfrm>
            <a:off x="491325" y="2237060"/>
            <a:ext cx="8147708" cy="630141"/>
          </a:xfrm>
          <a:prstGeom prst="rect">
            <a:avLst/>
          </a:prstGeom>
          <a:gradFill>
            <a:gsLst>
              <a:gs pos="0">
                <a:schemeClr val="bg2">
                  <a:alpha val="50000"/>
                </a:schemeClr>
              </a:gs>
              <a:gs pos="100000">
                <a:schemeClr val="bg2">
                  <a:alpha val="20000"/>
                </a:schemeClr>
              </a:gs>
            </a:gsLst>
            <a:lin ang="5400000" scaled="0"/>
          </a:gradFill>
        </p:spPr>
        <p:txBody>
          <a:bodyPr lIns="68607" tIns="34304" rIns="68607" bIns="34304">
            <a:noAutofit/>
          </a:bodyPr>
          <a:lstStyle/>
          <a:p>
            <a:pPr marL="256087" indent="-256087" algn="l" defTabSz="686047">
              <a:lnSpc>
                <a:spcPct val="90000"/>
              </a:lnSpc>
              <a:spcBef>
                <a:spcPct val="20000"/>
              </a:spcBef>
              <a:spcAft>
                <a:spcPts val="0"/>
              </a:spcAft>
              <a:buClr>
                <a:srgbClr val="FF0000"/>
              </a:buClr>
              <a:buSzPct val="80000"/>
              <a:buBlip>
                <a:blip r:embed="rId2"/>
              </a:buBlip>
              <a:defRPr/>
            </a:pPr>
            <a:endParaRPr lang="en-US" sz="1500" dirty="0">
              <a:gradFill>
                <a:gsLst>
                  <a:gs pos="0">
                    <a:schemeClr val="tx1"/>
                  </a:gs>
                  <a:gs pos="86000">
                    <a:schemeClr val="tx1"/>
                  </a:gs>
                </a:gsLst>
                <a:lin ang="5400000" scaled="0"/>
              </a:gradFill>
              <a:latin typeface="Segoe UI" pitchFamily="34" charset="0"/>
            </a:endParaRPr>
          </a:p>
        </p:txBody>
      </p:sp>
      <p:sp>
        <p:nvSpPr>
          <p:cNvPr id="39" name="TextBox 38"/>
          <p:cNvSpPr txBox="1"/>
          <p:nvPr/>
        </p:nvSpPr>
        <p:spPr bwMode="auto">
          <a:xfrm>
            <a:off x="491325" y="2278004"/>
            <a:ext cx="8147708" cy="461665"/>
          </a:xfrm>
          <a:prstGeom prst="rect">
            <a:avLst/>
          </a:prstGeom>
        </p:spPr>
        <p:style>
          <a:lnRef idx="1">
            <a:schemeClr val="accent6"/>
          </a:lnRef>
          <a:fillRef idx="2">
            <a:schemeClr val="accent6"/>
          </a:fillRef>
          <a:effectRef idx="1">
            <a:schemeClr val="accent6"/>
          </a:effectRef>
          <a:fontRef idx="minor">
            <a:schemeClr val="dk1"/>
          </a:fontRef>
        </p:style>
        <p:txBody>
          <a:bodyPr wrap="square" lIns="91440" tIns="91440" rIns="91440" bIns="91440">
            <a:spAutoFit/>
          </a:bodyPr>
          <a:lstStyle/>
          <a:p>
            <a:pPr marL="233363" lvl="1" indent="-233363">
              <a:lnSpc>
                <a:spcPct val="90000"/>
              </a:lnSpc>
              <a:spcBef>
                <a:spcPts val="400"/>
              </a:spcBef>
              <a:spcAft>
                <a:spcPts val="0"/>
              </a:spcAft>
              <a:buClr>
                <a:schemeClr val="bg2"/>
              </a:buClr>
              <a:buSzPct val="90000"/>
              <a:buFont typeface="Arial" pitchFamily="34" charset="0"/>
              <a:buChar char="•"/>
              <a:defRPr/>
            </a:pPr>
            <a:r>
              <a:rPr lang="zh-CN" altLang="en-US" sz="2000" dirty="0">
                <a:gradFill>
                  <a:gsLst>
                    <a:gs pos="0">
                      <a:schemeClr val="tx1"/>
                    </a:gs>
                    <a:gs pos="86000">
                      <a:schemeClr val="tx1"/>
                    </a:gs>
                  </a:gsLst>
                  <a:lin ang="5400000" scaled="0"/>
                </a:gradFill>
              </a:rPr>
              <a:t>每周报告项目的进展，接受委托方的监督和</a:t>
            </a:r>
            <a:r>
              <a:rPr lang="zh-CN" altLang="en-US" sz="2000" dirty="0" smtClean="0">
                <a:gradFill>
                  <a:gsLst>
                    <a:gs pos="0">
                      <a:schemeClr val="tx1"/>
                    </a:gs>
                    <a:gs pos="86000">
                      <a:schemeClr val="tx1"/>
                    </a:gs>
                  </a:gsLst>
                  <a:lin ang="5400000" scaled="0"/>
                </a:gradFill>
              </a:rPr>
              <a:t>检查</a:t>
            </a:r>
            <a:r>
              <a:rPr lang="zh-CN" altLang="en-US" sz="2000" dirty="0">
                <a:gradFill>
                  <a:gsLst>
                    <a:gs pos="0">
                      <a:schemeClr val="tx1"/>
                    </a:gs>
                    <a:gs pos="86000">
                      <a:schemeClr val="tx1"/>
                    </a:gs>
                  </a:gsLst>
                  <a:lin ang="5400000" scaled="0"/>
                </a:gradFill>
              </a:rPr>
              <a:t>。</a:t>
            </a:r>
          </a:p>
        </p:txBody>
      </p:sp>
      <p:sp>
        <p:nvSpPr>
          <p:cNvPr id="40" name="TextBox 39"/>
          <p:cNvSpPr txBox="1"/>
          <p:nvPr/>
        </p:nvSpPr>
        <p:spPr bwMode="auto">
          <a:xfrm>
            <a:off x="491325" y="2882032"/>
            <a:ext cx="8147708" cy="630141"/>
          </a:xfrm>
          <a:prstGeom prst="rect">
            <a:avLst/>
          </a:prstGeom>
          <a:gradFill>
            <a:gsLst>
              <a:gs pos="0">
                <a:schemeClr val="bg2">
                  <a:alpha val="50000"/>
                </a:schemeClr>
              </a:gs>
              <a:gs pos="100000">
                <a:schemeClr val="bg2">
                  <a:alpha val="20000"/>
                </a:schemeClr>
              </a:gs>
            </a:gsLst>
            <a:lin ang="5400000" scaled="0"/>
          </a:gradFill>
        </p:spPr>
        <p:txBody>
          <a:bodyPr lIns="68607" tIns="34304" rIns="68607" bIns="34304">
            <a:noAutofit/>
          </a:bodyPr>
          <a:lstStyle/>
          <a:p>
            <a:pPr marL="256087" indent="-256087" algn="l" defTabSz="686047">
              <a:lnSpc>
                <a:spcPct val="90000"/>
              </a:lnSpc>
              <a:spcBef>
                <a:spcPct val="20000"/>
              </a:spcBef>
              <a:spcAft>
                <a:spcPts val="0"/>
              </a:spcAft>
              <a:buClr>
                <a:srgbClr val="FF0000"/>
              </a:buClr>
              <a:buSzPct val="80000"/>
              <a:buBlip>
                <a:blip r:embed="rId2"/>
              </a:buBlip>
              <a:defRPr/>
            </a:pPr>
            <a:endParaRPr lang="en-US" sz="1500" dirty="0">
              <a:gradFill>
                <a:gsLst>
                  <a:gs pos="0">
                    <a:schemeClr val="tx1"/>
                  </a:gs>
                  <a:gs pos="86000">
                    <a:schemeClr val="tx1"/>
                  </a:gs>
                </a:gsLst>
                <a:lin ang="5400000" scaled="0"/>
              </a:gradFill>
              <a:latin typeface="Segoe UI" pitchFamily="34" charset="0"/>
            </a:endParaRPr>
          </a:p>
        </p:txBody>
      </p:sp>
      <p:sp>
        <p:nvSpPr>
          <p:cNvPr id="41" name="TextBox 40"/>
          <p:cNvSpPr txBox="1"/>
          <p:nvPr/>
        </p:nvSpPr>
        <p:spPr bwMode="auto">
          <a:xfrm>
            <a:off x="491325" y="2922976"/>
            <a:ext cx="8147708" cy="461665"/>
          </a:xfrm>
          <a:prstGeom prst="rect">
            <a:avLst/>
          </a:prstGeom>
        </p:spPr>
        <p:style>
          <a:lnRef idx="1">
            <a:schemeClr val="accent5"/>
          </a:lnRef>
          <a:fillRef idx="2">
            <a:schemeClr val="accent5"/>
          </a:fillRef>
          <a:effectRef idx="1">
            <a:schemeClr val="accent5"/>
          </a:effectRef>
          <a:fontRef idx="minor">
            <a:schemeClr val="dk1"/>
          </a:fontRef>
        </p:style>
        <p:txBody>
          <a:bodyPr wrap="square" lIns="91440" tIns="91440" rIns="91440" bIns="91440">
            <a:spAutoFit/>
          </a:bodyPr>
          <a:lstStyle/>
          <a:p>
            <a:pPr marL="233363" lvl="1" indent="-233363">
              <a:lnSpc>
                <a:spcPct val="90000"/>
              </a:lnSpc>
              <a:spcBef>
                <a:spcPts val="400"/>
              </a:spcBef>
              <a:spcAft>
                <a:spcPts val="0"/>
              </a:spcAft>
              <a:buClr>
                <a:schemeClr val="bg2"/>
              </a:buClr>
              <a:buSzPct val="90000"/>
              <a:buFont typeface="Arial" pitchFamily="34" charset="0"/>
              <a:buChar char="•"/>
              <a:defRPr/>
            </a:pPr>
            <a:r>
              <a:rPr lang="zh-CN" altLang="en-US" sz="2000" dirty="0">
                <a:gradFill>
                  <a:gsLst>
                    <a:gs pos="0">
                      <a:schemeClr val="tx1"/>
                    </a:gs>
                    <a:gs pos="86000">
                      <a:schemeClr val="tx1"/>
                    </a:gs>
                  </a:gsLst>
                  <a:lin ang="5400000" scaled="0"/>
                </a:gradFill>
              </a:rPr>
              <a:t>做到每天提交成果物。</a:t>
            </a:r>
          </a:p>
        </p:txBody>
      </p:sp>
      <p:sp>
        <p:nvSpPr>
          <p:cNvPr id="42" name="TextBox 41"/>
          <p:cNvSpPr txBox="1"/>
          <p:nvPr/>
        </p:nvSpPr>
        <p:spPr bwMode="auto">
          <a:xfrm>
            <a:off x="491325" y="3521121"/>
            <a:ext cx="8147708" cy="630141"/>
          </a:xfrm>
          <a:prstGeom prst="rect">
            <a:avLst/>
          </a:prstGeom>
          <a:gradFill>
            <a:gsLst>
              <a:gs pos="0">
                <a:schemeClr val="bg2">
                  <a:alpha val="50000"/>
                </a:schemeClr>
              </a:gs>
              <a:gs pos="100000">
                <a:schemeClr val="bg2">
                  <a:alpha val="20000"/>
                </a:schemeClr>
              </a:gs>
            </a:gsLst>
            <a:lin ang="5400000" scaled="0"/>
          </a:gradFill>
        </p:spPr>
        <p:txBody>
          <a:bodyPr lIns="68607" tIns="34304" rIns="68607" bIns="34304">
            <a:noAutofit/>
          </a:bodyPr>
          <a:lstStyle/>
          <a:p>
            <a:pPr marL="256087" indent="-256087" algn="l" defTabSz="686047">
              <a:lnSpc>
                <a:spcPct val="90000"/>
              </a:lnSpc>
              <a:spcBef>
                <a:spcPct val="20000"/>
              </a:spcBef>
              <a:spcAft>
                <a:spcPts val="0"/>
              </a:spcAft>
              <a:buClr>
                <a:srgbClr val="FF0000"/>
              </a:buClr>
              <a:buSzPct val="80000"/>
              <a:buBlip>
                <a:blip r:embed="rId2"/>
              </a:buBlip>
              <a:defRPr/>
            </a:pPr>
            <a:endParaRPr lang="en-US" sz="1500" dirty="0">
              <a:gradFill>
                <a:gsLst>
                  <a:gs pos="0">
                    <a:schemeClr val="tx1"/>
                  </a:gs>
                  <a:gs pos="86000">
                    <a:schemeClr val="tx1"/>
                  </a:gs>
                </a:gsLst>
                <a:lin ang="5400000" scaled="0"/>
              </a:gradFill>
              <a:latin typeface="Segoe UI" pitchFamily="34" charset="0"/>
            </a:endParaRPr>
          </a:p>
        </p:txBody>
      </p:sp>
      <p:sp>
        <p:nvSpPr>
          <p:cNvPr id="43" name="TextBox 42"/>
          <p:cNvSpPr txBox="1"/>
          <p:nvPr/>
        </p:nvSpPr>
        <p:spPr bwMode="auto">
          <a:xfrm>
            <a:off x="491325" y="3562065"/>
            <a:ext cx="8147708" cy="461665"/>
          </a:xfrm>
          <a:prstGeom prst="rect">
            <a:avLst/>
          </a:prstGeom>
        </p:spPr>
        <p:style>
          <a:lnRef idx="1">
            <a:schemeClr val="accent4"/>
          </a:lnRef>
          <a:fillRef idx="2">
            <a:schemeClr val="accent4"/>
          </a:fillRef>
          <a:effectRef idx="1">
            <a:schemeClr val="accent4"/>
          </a:effectRef>
          <a:fontRef idx="minor">
            <a:schemeClr val="dk1"/>
          </a:fontRef>
        </p:style>
        <p:txBody>
          <a:bodyPr wrap="square" lIns="91440" tIns="91440" rIns="91440" bIns="91440">
            <a:spAutoFit/>
          </a:bodyPr>
          <a:lstStyle/>
          <a:p>
            <a:pPr marL="233363" lvl="1" indent="-233363">
              <a:lnSpc>
                <a:spcPct val="90000"/>
              </a:lnSpc>
              <a:spcBef>
                <a:spcPts val="400"/>
              </a:spcBef>
              <a:spcAft>
                <a:spcPts val="0"/>
              </a:spcAft>
              <a:buClr>
                <a:schemeClr val="bg2"/>
              </a:buClr>
              <a:buSzPct val="90000"/>
              <a:buFont typeface="Arial" pitchFamily="34" charset="0"/>
              <a:buChar char="•"/>
              <a:defRPr/>
            </a:pPr>
            <a:r>
              <a:rPr lang="zh-CN" altLang="en-US" sz="2000" dirty="0">
                <a:gradFill>
                  <a:gsLst>
                    <a:gs pos="0">
                      <a:schemeClr val="tx1"/>
                    </a:gs>
                    <a:gs pos="86000">
                      <a:schemeClr val="tx1"/>
                    </a:gs>
                  </a:gsLst>
                  <a:lin ang="5400000" scaled="0"/>
                </a:gradFill>
              </a:rPr>
              <a:t>提供完整的技术文档，保证代码的规范性、可读性、</a:t>
            </a:r>
            <a:r>
              <a:rPr lang="zh-CN" altLang="en-US" sz="2000" dirty="0" smtClean="0">
                <a:gradFill>
                  <a:gsLst>
                    <a:gs pos="0">
                      <a:schemeClr val="tx1"/>
                    </a:gs>
                    <a:gs pos="86000">
                      <a:schemeClr val="tx1"/>
                    </a:gs>
                  </a:gsLst>
                  <a:lin ang="5400000" scaled="0"/>
                </a:gradFill>
              </a:rPr>
              <a:t>可维护性。</a:t>
            </a:r>
            <a:endParaRPr lang="zh-CN" altLang="en-US" sz="2000" dirty="0">
              <a:gradFill>
                <a:gsLst>
                  <a:gs pos="0">
                    <a:schemeClr val="tx1"/>
                  </a:gs>
                  <a:gs pos="86000">
                    <a:schemeClr val="tx1"/>
                  </a:gs>
                </a:gsLst>
                <a:lin ang="5400000" scaled="0"/>
              </a:gradFill>
            </a:endParaRPr>
          </a:p>
        </p:txBody>
      </p:sp>
      <p:sp>
        <p:nvSpPr>
          <p:cNvPr id="44" name="TextBox 43"/>
          <p:cNvSpPr txBox="1"/>
          <p:nvPr/>
        </p:nvSpPr>
        <p:spPr bwMode="auto">
          <a:xfrm>
            <a:off x="491325" y="4164910"/>
            <a:ext cx="8147708" cy="630141"/>
          </a:xfrm>
          <a:prstGeom prst="rect">
            <a:avLst/>
          </a:prstGeom>
          <a:gradFill>
            <a:gsLst>
              <a:gs pos="0">
                <a:schemeClr val="bg2">
                  <a:alpha val="50000"/>
                </a:schemeClr>
              </a:gs>
              <a:gs pos="100000">
                <a:schemeClr val="bg2">
                  <a:alpha val="20000"/>
                </a:schemeClr>
              </a:gs>
            </a:gsLst>
            <a:lin ang="5400000" scaled="0"/>
          </a:gradFill>
        </p:spPr>
        <p:txBody>
          <a:bodyPr lIns="68607" tIns="34304" rIns="68607" bIns="34304">
            <a:noAutofit/>
          </a:bodyPr>
          <a:lstStyle/>
          <a:p>
            <a:pPr marL="256087" indent="-256087" algn="l" defTabSz="686047">
              <a:lnSpc>
                <a:spcPct val="90000"/>
              </a:lnSpc>
              <a:spcBef>
                <a:spcPct val="20000"/>
              </a:spcBef>
              <a:spcAft>
                <a:spcPts val="0"/>
              </a:spcAft>
              <a:buClr>
                <a:srgbClr val="FF0000"/>
              </a:buClr>
              <a:buSzPct val="80000"/>
              <a:buBlip>
                <a:blip r:embed="rId2"/>
              </a:buBlip>
              <a:defRPr/>
            </a:pPr>
            <a:endParaRPr lang="en-US" sz="1500" dirty="0">
              <a:gradFill>
                <a:gsLst>
                  <a:gs pos="0">
                    <a:schemeClr val="tx1"/>
                  </a:gs>
                  <a:gs pos="86000">
                    <a:schemeClr val="tx1"/>
                  </a:gs>
                </a:gsLst>
                <a:lin ang="5400000" scaled="0"/>
              </a:gradFill>
              <a:latin typeface="Segoe UI" pitchFamily="34" charset="0"/>
            </a:endParaRPr>
          </a:p>
        </p:txBody>
      </p:sp>
      <p:sp>
        <p:nvSpPr>
          <p:cNvPr id="45" name="TextBox 44"/>
          <p:cNvSpPr txBox="1"/>
          <p:nvPr/>
        </p:nvSpPr>
        <p:spPr bwMode="auto">
          <a:xfrm>
            <a:off x="491325" y="4205854"/>
            <a:ext cx="8147708" cy="461665"/>
          </a:xfrm>
          <a:prstGeom prst="rect">
            <a:avLst/>
          </a:prstGeom>
        </p:spPr>
        <p:style>
          <a:lnRef idx="1">
            <a:schemeClr val="accent3"/>
          </a:lnRef>
          <a:fillRef idx="2">
            <a:schemeClr val="accent3"/>
          </a:fillRef>
          <a:effectRef idx="1">
            <a:schemeClr val="accent3"/>
          </a:effectRef>
          <a:fontRef idx="minor">
            <a:schemeClr val="dk1"/>
          </a:fontRef>
        </p:style>
        <p:txBody>
          <a:bodyPr wrap="square" lIns="91440" tIns="91440" rIns="91440" bIns="91440">
            <a:spAutoFit/>
          </a:bodyPr>
          <a:lstStyle/>
          <a:p>
            <a:pPr marL="233363" lvl="1" indent="-233363">
              <a:lnSpc>
                <a:spcPct val="90000"/>
              </a:lnSpc>
              <a:spcBef>
                <a:spcPts val="400"/>
              </a:spcBef>
              <a:spcAft>
                <a:spcPts val="0"/>
              </a:spcAft>
              <a:buClr>
                <a:schemeClr val="bg2"/>
              </a:buClr>
              <a:buSzPct val="90000"/>
              <a:buFont typeface="Arial" pitchFamily="34" charset="0"/>
              <a:buChar char="•"/>
              <a:defRPr/>
            </a:pPr>
            <a:r>
              <a:rPr lang="zh-CN" altLang="en-US" sz="2000" dirty="0">
                <a:gradFill>
                  <a:gsLst>
                    <a:gs pos="0">
                      <a:schemeClr val="tx1"/>
                    </a:gs>
                    <a:gs pos="86000">
                      <a:schemeClr val="tx1"/>
                    </a:gs>
                  </a:gsLst>
                  <a:lin ang="5400000" scaled="0"/>
                </a:gradFill>
              </a:rPr>
              <a:t>保证开发人员力量的</a:t>
            </a:r>
            <a:r>
              <a:rPr lang="zh-CN" altLang="en-US" sz="2000" dirty="0" smtClean="0">
                <a:gradFill>
                  <a:gsLst>
                    <a:gs pos="0">
                      <a:schemeClr val="tx1"/>
                    </a:gs>
                    <a:gs pos="86000">
                      <a:schemeClr val="tx1"/>
                    </a:gs>
                  </a:gsLst>
                  <a:lin ang="5400000" scaled="0"/>
                </a:gradFill>
              </a:rPr>
              <a:t>投入。</a:t>
            </a:r>
            <a:endParaRPr lang="zh-CN" altLang="en-US" sz="2000" dirty="0">
              <a:gradFill>
                <a:gsLst>
                  <a:gs pos="0">
                    <a:schemeClr val="tx1"/>
                  </a:gs>
                  <a:gs pos="86000">
                    <a:schemeClr val="tx1"/>
                  </a:gs>
                </a:gsLst>
                <a:lin ang="5400000" scaled="0"/>
              </a:gradFill>
            </a:endParaRPr>
          </a:p>
        </p:txBody>
      </p:sp>
      <p:sp>
        <p:nvSpPr>
          <p:cNvPr id="46" name="TextBox 45"/>
          <p:cNvSpPr txBox="1"/>
          <p:nvPr/>
        </p:nvSpPr>
        <p:spPr bwMode="auto">
          <a:xfrm>
            <a:off x="491325" y="4806354"/>
            <a:ext cx="8147708" cy="630141"/>
          </a:xfrm>
          <a:prstGeom prst="rect">
            <a:avLst/>
          </a:prstGeom>
        </p:spPr>
        <p:style>
          <a:lnRef idx="1">
            <a:schemeClr val="accent2"/>
          </a:lnRef>
          <a:fillRef idx="2">
            <a:schemeClr val="accent2"/>
          </a:fillRef>
          <a:effectRef idx="1">
            <a:schemeClr val="accent2"/>
          </a:effectRef>
          <a:fontRef idx="minor">
            <a:schemeClr val="dk1"/>
          </a:fontRef>
        </p:style>
        <p:txBody>
          <a:bodyPr lIns="68607" tIns="34304" rIns="68607" bIns="34304">
            <a:noAutofit/>
          </a:bodyPr>
          <a:lstStyle/>
          <a:p>
            <a:pPr marL="256087" indent="-256087" algn="l" defTabSz="686047">
              <a:lnSpc>
                <a:spcPct val="90000"/>
              </a:lnSpc>
              <a:spcBef>
                <a:spcPct val="20000"/>
              </a:spcBef>
              <a:spcAft>
                <a:spcPts val="0"/>
              </a:spcAft>
              <a:buClr>
                <a:srgbClr val="FF0000"/>
              </a:buClr>
              <a:buSzPct val="80000"/>
              <a:buBlip>
                <a:blip r:embed="rId2"/>
              </a:buBlip>
              <a:defRPr/>
            </a:pPr>
            <a:endParaRPr lang="en-US" sz="1500" dirty="0">
              <a:gradFill>
                <a:gsLst>
                  <a:gs pos="0">
                    <a:schemeClr val="tx1"/>
                  </a:gs>
                  <a:gs pos="86000">
                    <a:schemeClr val="tx1"/>
                  </a:gs>
                </a:gsLst>
                <a:lin ang="5400000" scaled="0"/>
              </a:gradFill>
              <a:latin typeface="Segoe UI" pitchFamily="34" charset="0"/>
            </a:endParaRPr>
          </a:p>
        </p:txBody>
      </p:sp>
      <p:sp>
        <p:nvSpPr>
          <p:cNvPr id="47" name="TextBox 46"/>
          <p:cNvSpPr txBox="1"/>
          <p:nvPr/>
        </p:nvSpPr>
        <p:spPr bwMode="auto">
          <a:xfrm>
            <a:off x="491325" y="4847298"/>
            <a:ext cx="8147708" cy="461665"/>
          </a:xfrm>
          <a:prstGeom prst="rect">
            <a:avLst/>
          </a:prstGeom>
          <a:noFill/>
        </p:spPr>
        <p:txBody>
          <a:bodyPr wrap="square" lIns="91440" tIns="91440" rIns="91440" bIns="91440">
            <a:spAutoFit/>
          </a:bodyPr>
          <a:lstStyle/>
          <a:p>
            <a:pPr marL="233363" lvl="1" indent="-233363">
              <a:lnSpc>
                <a:spcPct val="90000"/>
              </a:lnSpc>
              <a:spcBef>
                <a:spcPts val="400"/>
              </a:spcBef>
              <a:spcAft>
                <a:spcPts val="0"/>
              </a:spcAft>
              <a:buClr>
                <a:schemeClr val="bg2"/>
              </a:buClr>
              <a:buSzPct val="90000"/>
              <a:buFont typeface="Arial" pitchFamily="34" charset="0"/>
              <a:buChar char="•"/>
              <a:defRPr/>
            </a:pPr>
            <a:r>
              <a:rPr lang="zh-CN" altLang="en-US" sz="2000" dirty="0">
                <a:gradFill>
                  <a:gsLst>
                    <a:gs pos="0">
                      <a:schemeClr val="tx1"/>
                    </a:gs>
                    <a:gs pos="86000">
                      <a:schemeClr val="tx1"/>
                    </a:gs>
                  </a:gsLst>
                  <a:lin ang="5400000" scaled="0"/>
                </a:gradFill>
              </a:rPr>
              <a:t>保证维护人员的</a:t>
            </a:r>
            <a:r>
              <a:rPr lang="zh-CN" altLang="en-US" sz="2000" dirty="0" smtClean="0">
                <a:gradFill>
                  <a:gsLst>
                    <a:gs pos="0">
                      <a:schemeClr val="tx1"/>
                    </a:gs>
                    <a:gs pos="86000">
                      <a:schemeClr val="tx1"/>
                    </a:gs>
                  </a:gsLst>
                  <a:lin ang="5400000" scaled="0"/>
                </a:gradFill>
              </a:rPr>
              <a:t>稳定。</a:t>
            </a:r>
            <a:endParaRPr lang="zh-CN" altLang="en-US" sz="2000" dirty="0">
              <a:gradFill>
                <a:gsLst>
                  <a:gs pos="0">
                    <a:schemeClr val="tx1"/>
                  </a:gs>
                  <a:gs pos="86000">
                    <a:schemeClr val="tx1"/>
                  </a:gs>
                </a:gsLst>
                <a:lin ang="5400000" scaled="0"/>
              </a:gradFill>
            </a:endParaRPr>
          </a:p>
        </p:txBody>
      </p:sp>
      <p:sp>
        <p:nvSpPr>
          <p:cNvPr id="17" name="灯片编号占位符 16"/>
          <p:cNvSpPr>
            <a:spLocks noGrp="1"/>
          </p:cNvSpPr>
          <p:nvPr>
            <p:ph type="sldNum" sz="quarter" idx="4"/>
          </p:nvPr>
        </p:nvSpPr>
        <p:spPr/>
        <p:txBody>
          <a:bodyPr/>
          <a:lstStyle/>
          <a:p>
            <a:fld id="{02B51FD2-AF65-4559-B5BB-AE7FBFFEA02E}" type="slidenum">
              <a:rPr lang="en-US" smtClean="0">
                <a:latin typeface="Verdana" pitchFamily="34" charset="0"/>
                <a:cs typeface="Verdana" pitchFamily="34" charset="0"/>
              </a:rPr>
              <a:pPr/>
              <a:t>11</a:t>
            </a:fld>
            <a:r>
              <a:rPr lang="en-US" smtClean="0">
                <a:latin typeface="Verdana" pitchFamily="34" charset="0"/>
                <a:cs typeface="Verdana" pitchFamily="34" charset="0"/>
              </a:rPr>
              <a:t> |</a:t>
            </a:r>
            <a:endParaRPr lang="en-US" dirty="0">
              <a:latin typeface="Verdana" pitchFamily="34" charset="0"/>
              <a:cs typeface="Verdana" pitchFamily="34" charset="0"/>
            </a:endParaRPr>
          </a:p>
        </p:txBody>
      </p:sp>
    </p:spTree>
    <p:extLst>
      <p:ext uri="{BB962C8B-B14F-4D97-AF65-F5344CB8AC3E}">
        <p14:creationId xmlns:p14="http://schemas.microsoft.com/office/powerpoint/2010/main" val="3981473916"/>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Slide Number Placeholder 3"/>
          <p:cNvSpPr>
            <a:spLocks noGrp="1"/>
          </p:cNvSpPr>
          <p:nvPr>
            <p:ph type="sldNum" sz="quarter" idx="4294967295"/>
          </p:nvPr>
        </p:nvSpPr>
        <p:spPr>
          <a:xfrm>
            <a:off x="0" y="6365875"/>
            <a:ext cx="242888" cy="200025"/>
          </a:xfrm>
          <a:prstGeom prst="rect">
            <a:avLst/>
          </a:prstGeom>
        </p:spPr>
        <p:txBody>
          <a:bodyPr/>
          <a:lstStyle/>
          <a:p>
            <a:fld id="{02B51FD2-AF65-4559-B5BB-AE7FBFFEA02E}" type="slidenum">
              <a:rPr lang="en-US" smtClean="0">
                <a:latin typeface="Verdana" pitchFamily="34" charset="0"/>
                <a:cs typeface="Verdana" pitchFamily="34" charset="0"/>
              </a:rPr>
              <a:pPr/>
              <a:t>12</a:t>
            </a:fld>
            <a:r>
              <a:rPr lang="en-US" dirty="0" smtClean="0">
                <a:latin typeface="Verdana" pitchFamily="34" charset="0"/>
                <a:cs typeface="Verdana" pitchFamily="34" charset="0"/>
              </a:rPr>
              <a:t> |</a:t>
            </a:r>
            <a:endParaRPr lang="en-US" dirty="0">
              <a:latin typeface="Verdana" pitchFamily="34" charset="0"/>
              <a:cs typeface="Verdana" pitchFamily="34" charset="0"/>
            </a:endParaRPr>
          </a:p>
        </p:txBody>
      </p:sp>
      <p:sp>
        <p:nvSpPr>
          <p:cNvPr id="41" name="Title 1"/>
          <p:cNvSpPr txBox="1">
            <a:spLocks/>
          </p:cNvSpPr>
          <p:nvPr/>
        </p:nvSpPr>
        <p:spPr>
          <a:xfrm>
            <a:off x="291842" y="122827"/>
            <a:ext cx="5453868" cy="696037"/>
          </a:xfrm>
          <a:prstGeom prst="rect">
            <a:avLst/>
          </a:prstGeom>
        </p:spPr>
        <p:txBody>
          <a:bodyPr/>
          <a:lstStyle/>
          <a:p>
            <a:pPr marL="0" marR="0" lvl="0" indent="0" defTabSz="914363" rtl="0" eaLnBrk="1" fontAlgn="auto" latinLnBrk="0" hangingPunct="1">
              <a:lnSpc>
                <a:spcPct val="90000"/>
              </a:lnSpc>
              <a:spcBef>
                <a:spcPct val="0"/>
              </a:spcBef>
              <a:spcAft>
                <a:spcPts val="0"/>
              </a:spcAft>
              <a:buClrTx/>
              <a:buSzTx/>
              <a:buFontTx/>
              <a:buNone/>
              <a:tabLst/>
              <a:defRPr/>
            </a:pPr>
            <a:r>
              <a:rPr kumimoji="0" lang="zh-CN" altLang="en-US" sz="3200" b="1" i="0" u="none" strike="noStrike" kern="1200" cap="none" spc="-100" normalizeH="0" baseline="0" noProof="0" dirty="0" smtClean="0">
                <a:ln w="3175">
                  <a:noFill/>
                </a:ln>
                <a:gradFill flip="none" rotWithShape="1">
                  <a:gsLst>
                    <a:gs pos="0">
                      <a:schemeClr val="bg1"/>
                    </a:gs>
                    <a:gs pos="86000">
                      <a:schemeClr val="bg1"/>
                    </a:gs>
                  </a:gsLst>
                  <a:lin ang="5400000" scaled="0"/>
                  <a:tileRect/>
                </a:gradFill>
                <a:effectLst/>
                <a:uLnTx/>
                <a:uFillTx/>
                <a:latin typeface="微软雅黑" pitchFamily="34" charset="-122"/>
                <a:ea typeface="微软雅黑" pitchFamily="34" charset="-122"/>
                <a:cs typeface="Arial" charset="0"/>
              </a:rPr>
              <a:t>致谢</a:t>
            </a:r>
            <a:endParaRPr kumimoji="0" lang="en-US" sz="3200" b="1" i="0" u="none" strike="noStrike" kern="1200" cap="none" spc="-100" normalizeH="0" baseline="0" noProof="0" dirty="0">
              <a:ln w="3175">
                <a:noFill/>
              </a:ln>
              <a:gradFill flip="none" rotWithShape="1">
                <a:gsLst>
                  <a:gs pos="0">
                    <a:schemeClr val="bg1"/>
                  </a:gs>
                  <a:gs pos="86000">
                    <a:schemeClr val="bg1"/>
                  </a:gs>
                </a:gsLst>
                <a:lin ang="5400000" scaled="0"/>
                <a:tileRect/>
              </a:gradFill>
              <a:effectLst/>
              <a:uLnTx/>
              <a:uFillTx/>
              <a:latin typeface="微软雅黑" pitchFamily="34" charset="-122"/>
              <a:ea typeface="微软雅黑" pitchFamily="34" charset="-122"/>
              <a:cs typeface="Arial" charset="0"/>
            </a:endParaRPr>
          </a:p>
        </p:txBody>
      </p:sp>
      <p:sp>
        <p:nvSpPr>
          <p:cNvPr id="43" name="Title 1"/>
          <p:cNvSpPr txBox="1">
            <a:spLocks/>
          </p:cNvSpPr>
          <p:nvPr/>
        </p:nvSpPr>
        <p:spPr>
          <a:xfrm>
            <a:off x="455612" y="3998794"/>
            <a:ext cx="5628556" cy="696037"/>
          </a:xfrm>
          <a:prstGeom prst="rect">
            <a:avLst/>
          </a:prstGeom>
        </p:spPr>
        <p:txBody>
          <a:bodyPr/>
          <a:lstStyle/>
          <a:p>
            <a:pPr marL="0" marR="0" lvl="0" indent="0" algn="ctr" defTabSz="914363" rtl="0" eaLnBrk="1" fontAlgn="auto" latinLnBrk="0" hangingPunct="1">
              <a:lnSpc>
                <a:spcPct val="90000"/>
              </a:lnSpc>
              <a:spcBef>
                <a:spcPct val="0"/>
              </a:spcBef>
              <a:spcAft>
                <a:spcPts val="0"/>
              </a:spcAft>
              <a:buClrTx/>
              <a:buSzTx/>
              <a:buFontTx/>
              <a:buNone/>
              <a:tabLst/>
              <a:defRPr/>
            </a:pPr>
            <a:r>
              <a:rPr kumimoji="0" lang="zh-CN" altLang="en-US" sz="4400" b="1" i="0" u="none" strike="noStrike" kern="1200" cap="none" spc="-100" normalizeH="0" baseline="0" noProof="0" dirty="0" smtClean="0">
                <a:ln w="3175">
                  <a:noFill/>
                </a:ln>
                <a:gradFill flip="none" rotWithShape="1">
                  <a:gsLst>
                    <a:gs pos="0">
                      <a:schemeClr val="bg1"/>
                    </a:gs>
                    <a:gs pos="86000">
                      <a:schemeClr val="bg1"/>
                    </a:gs>
                  </a:gsLst>
                  <a:lin ang="5400000" scaled="0"/>
                  <a:tileRect/>
                </a:gradFill>
                <a:effectLst/>
                <a:uLnTx/>
                <a:uFillTx/>
                <a:latin typeface="微软雅黑" pitchFamily="34" charset="-122"/>
                <a:ea typeface="微软雅黑" pitchFamily="34" charset="-122"/>
                <a:cs typeface="Arial" charset="0"/>
              </a:rPr>
              <a:t>谢谢您的关注与支持！</a:t>
            </a:r>
            <a:endParaRPr kumimoji="0" lang="en-US" sz="4400" b="1" i="0" u="none" strike="noStrike" kern="1200" cap="none" spc="-100" normalizeH="0" baseline="0" noProof="0" dirty="0">
              <a:ln w="3175">
                <a:noFill/>
              </a:ln>
              <a:gradFill flip="none" rotWithShape="1">
                <a:gsLst>
                  <a:gs pos="0">
                    <a:schemeClr val="bg1"/>
                  </a:gs>
                  <a:gs pos="86000">
                    <a:schemeClr val="bg1"/>
                  </a:gs>
                </a:gsLst>
                <a:lin ang="5400000" scaled="0"/>
                <a:tileRect/>
              </a:gradFill>
              <a:effectLst/>
              <a:uLnTx/>
              <a:uFillTx/>
              <a:latin typeface="微软雅黑" pitchFamily="34" charset="-122"/>
              <a:ea typeface="微软雅黑" pitchFamily="34" charset="-122"/>
              <a:cs typeface="Arial" charset="0"/>
            </a:endParaRPr>
          </a:p>
        </p:txBody>
      </p:sp>
      <p:pic>
        <p:nvPicPr>
          <p:cNvPr id="5" name="Picture 2"/>
          <p:cNvPicPr>
            <a:picLocks noChangeAspect="1" noChangeArrowheads="1"/>
          </p:cNvPicPr>
          <p:nvPr/>
        </p:nvPicPr>
        <p:blipFill>
          <a:blip r:embed="rId3" cstate="print"/>
          <a:srcRect/>
          <a:stretch>
            <a:fillRect/>
          </a:stretch>
        </p:blipFill>
        <p:spPr bwMode="auto">
          <a:xfrm>
            <a:off x="5963166" y="188640"/>
            <a:ext cx="3180834" cy="836712"/>
          </a:xfrm>
          <a:prstGeom prst="rect">
            <a:avLst/>
          </a:prstGeom>
          <a:noFill/>
          <a:ln w="9525">
            <a:noFill/>
            <a:miter lim="800000"/>
            <a:headEnd/>
            <a:tailEnd/>
          </a:ln>
        </p:spPr>
      </p:pic>
    </p:spTree>
    <p:extLst>
      <p:ext uri="{BB962C8B-B14F-4D97-AF65-F5344CB8AC3E}">
        <p14:creationId xmlns:p14="http://schemas.microsoft.com/office/powerpoint/2010/main" val="3757187739"/>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软件项目</a:t>
            </a:r>
            <a:r>
              <a:rPr lang="zh-CN" altLang="en-US" dirty="0" smtClean="0"/>
              <a:t>定制开发案例</a:t>
            </a:r>
            <a:r>
              <a:rPr lang="zh-CN" altLang="en-US" dirty="0" smtClean="0"/>
              <a:t> </a:t>
            </a:r>
            <a:endParaRPr lang="zh-CN" altLang="en-US" dirty="0"/>
          </a:p>
        </p:txBody>
      </p:sp>
      <p:sp>
        <p:nvSpPr>
          <p:cNvPr id="3" name="内容占位符 2"/>
          <p:cNvSpPr txBox="1">
            <a:spLocks/>
          </p:cNvSpPr>
          <p:nvPr/>
        </p:nvSpPr>
        <p:spPr>
          <a:xfrm>
            <a:off x="323528" y="1340768"/>
            <a:ext cx="8686800" cy="5184576"/>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
                <a:schemeClr val="accent1"/>
              </a:buClr>
              <a:buSzPct val="70000"/>
              <a:buFont typeface="Wingdings 2"/>
              <a:buChar char=""/>
              <a:tabLst/>
              <a:defRPr/>
            </a:pPr>
            <a:r>
              <a:rPr kumimoji="0" lang="zh-CN" altLang="en-US" sz="2000" b="0" i="0" u="none" strike="noStrike" kern="1200" cap="none" spc="0" normalizeH="0" baseline="0" noProof="0" dirty="0" smtClean="0">
                <a:ln>
                  <a:noFill/>
                </a:ln>
                <a:solidFill>
                  <a:schemeClr val="tx2"/>
                </a:solidFill>
                <a:effectLst/>
                <a:uLnTx/>
                <a:uFillTx/>
              </a:rPr>
              <a:t>石油行业</a:t>
            </a:r>
            <a:endParaRPr kumimoji="0" lang="en-US" altLang="zh-CN" sz="2000" b="0" i="0" u="none" strike="noStrike" kern="1200" cap="none" spc="0" normalizeH="0" baseline="0" noProof="0" dirty="0" smtClean="0">
              <a:ln>
                <a:noFill/>
              </a:ln>
              <a:solidFill>
                <a:schemeClr val="tx2"/>
              </a:solidFill>
              <a:effectLst/>
              <a:uLnTx/>
              <a:uFillTx/>
            </a:endParaRPr>
          </a:p>
          <a:p>
            <a:pPr marL="800100" lvl="1" indent="-342900">
              <a:spcBef>
                <a:spcPct val="20000"/>
              </a:spcBef>
              <a:buClr>
                <a:schemeClr val="accent1"/>
              </a:buClr>
              <a:buSzPct val="70000"/>
              <a:buFont typeface="Wingdings 2"/>
              <a:buChar char=""/>
            </a:pPr>
            <a:r>
              <a:rPr lang="zh-CN" altLang="en-US" sz="2000" dirty="0" smtClean="0">
                <a:solidFill>
                  <a:schemeClr val="tx2"/>
                </a:solidFill>
              </a:rPr>
              <a:t>华北石油管道局管道泄漏监测系统</a:t>
            </a:r>
            <a:endParaRPr lang="en-US" altLang="zh-CN" sz="2000" dirty="0" smtClean="0">
              <a:solidFill>
                <a:schemeClr val="tx2"/>
              </a:solidFill>
            </a:endParaRPr>
          </a:p>
          <a:p>
            <a:pPr marL="800100" lvl="1" indent="-342900">
              <a:spcBef>
                <a:spcPct val="20000"/>
              </a:spcBef>
              <a:buClr>
                <a:schemeClr val="accent1"/>
              </a:buClr>
              <a:buSzPct val="70000"/>
              <a:buFont typeface="Wingdings 2"/>
              <a:buChar char=""/>
            </a:pPr>
            <a:r>
              <a:rPr lang="zh-CN" altLang="en-US" sz="2000" dirty="0" smtClean="0">
                <a:solidFill>
                  <a:schemeClr val="tx2"/>
                </a:solidFill>
              </a:rPr>
              <a:t>胜利油田钻井地层数据采集与 决策支持系统</a:t>
            </a:r>
            <a:endParaRPr kumimoji="0" lang="en-US" altLang="zh-CN" sz="2000" b="0" i="0" u="none" strike="noStrike" kern="1200" cap="none" spc="0" normalizeH="0" baseline="0" noProof="0" dirty="0" smtClean="0">
              <a:ln>
                <a:noFill/>
              </a:ln>
              <a:solidFill>
                <a:schemeClr val="tx2"/>
              </a:solidFill>
              <a:effectLst/>
              <a:uLnTx/>
              <a:uFillTx/>
            </a:endParaRPr>
          </a:p>
          <a:p>
            <a:pPr marL="342900" marR="0" lvl="0" indent="-342900" algn="l" defTabSz="914400" rtl="0" eaLnBrk="1" fontAlgn="auto" latinLnBrk="0" hangingPunct="1">
              <a:lnSpc>
                <a:spcPct val="100000"/>
              </a:lnSpc>
              <a:spcBef>
                <a:spcPct val="20000"/>
              </a:spcBef>
              <a:spcAft>
                <a:spcPts val="0"/>
              </a:spcAft>
              <a:buClr>
                <a:schemeClr val="accent1"/>
              </a:buClr>
              <a:buSzPct val="70000"/>
              <a:buFont typeface="Wingdings 2"/>
              <a:buChar char=""/>
              <a:tabLst/>
              <a:defRPr/>
            </a:pPr>
            <a:r>
              <a:rPr lang="zh-CN" altLang="en-US" sz="2000" dirty="0" smtClean="0">
                <a:solidFill>
                  <a:schemeClr val="tx2"/>
                </a:solidFill>
              </a:rPr>
              <a:t>质检行业 </a:t>
            </a:r>
            <a:endParaRPr lang="en-US" altLang="zh-CN" sz="2000" dirty="0" smtClean="0">
              <a:solidFill>
                <a:schemeClr val="tx2"/>
              </a:solidFill>
            </a:endParaRPr>
          </a:p>
          <a:p>
            <a:pPr marL="800100" lvl="1" indent="-342900">
              <a:spcBef>
                <a:spcPct val="20000"/>
              </a:spcBef>
              <a:buClr>
                <a:schemeClr val="accent1"/>
              </a:buClr>
              <a:buSzPct val="70000"/>
              <a:buFont typeface="Wingdings 2"/>
              <a:buChar char=""/>
            </a:pPr>
            <a:r>
              <a:rPr lang="zh-CN" altLang="en-US" sz="2000" dirty="0" smtClean="0">
                <a:solidFill>
                  <a:schemeClr val="tx2"/>
                </a:solidFill>
              </a:rPr>
              <a:t>质检局行政事业性收费管理系统、计量院仪器收发系统、计量院办公系统、组织机构代码管理系统 、中国物品编码管理系统、条码管理系统 ，产品缺陷中心系列项目</a:t>
            </a:r>
            <a:endParaRPr lang="en-US" altLang="zh-CN" sz="2000" dirty="0" smtClean="0">
              <a:solidFill>
                <a:schemeClr val="tx2"/>
              </a:solidFill>
            </a:endParaRPr>
          </a:p>
          <a:p>
            <a:pPr marL="342900" indent="-342900">
              <a:spcBef>
                <a:spcPct val="20000"/>
              </a:spcBef>
              <a:buClr>
                <a:schemeClr val="accent1"/>
              </a:buClr>
              <a:buSzPct val="70000"/>
              <a:buFont typeface="Wingdings 2"/>
              <a:buChar char=""/>
            </a:pPr>
            <a:r>
              <a:rPr lang="zh-CN" altLang="en-US" sz="2000" dirty="0" smtClean="0">
                <a:solidFill>
                  <a:schemeClr val="tx2"/>
                </a:solidFill>
              </a:rPr>
              <a:t>公安系统：刑侦信息综合管理系统、市民卡二维码系统、公安局门户网站</a:t>
            </a:r>
            <a:endParaRPr lang="en-US" altLang="zh-CN" sz="2000" dirty="0" smtClean="0">
              <a:solidFill>
                <a:schemeClr val="tx2"/>
              </a:solidFill>
            </a:endParaRPr>
          </a:p>
          <a:p>
            <a:pPr marL="342900" indent="-342900">
              <a:spcBef>
                <a:spcPct val="20000"/>
              </a:spcBef>
              <a:buClr>
                <a:schemeClr val="accent1"/>
              </a:buClr>
              <a:buSzPct val="70000"/>
              <a:buFont typeface="Wingdings 2"/>
              <a:buChar char=""/>
            </a:pPr>
            <a:r>
              <a:rPr lang="zh-CN" altLang="en-US" sz="2000" dirty="0" smtClean="0">
                <a:solidFill>
                  <a:schemeClr val="tx2"/>
                </a:solidFill>
              </a:rPr>
              <a:t>大型企业</a:t>
            </a:r>
            <a:endParaRPr lang="en-US" altLang="zh-CN" sz="2000" dirty="0" smtClean="0">
              <a:solidFill>
                <a:schemeClr val="tx2"/>
              </a:solidFill>
            </a:endParaRPr>
          </a:p>
          <a:p>
            <a:pPr marL="800100" lvl="1" indent="-342900">
              <a:spcBef>
                <a:spcPct val="20000"/>
              </a:spcBef>
              <a:buClr>
                <a:schemeClr val="accent1"/>
              </a:buClr>
              <a:buSzPct val="70000"/>
              <a:buFont typeface="Wingdings 2"/>
              <a:buChar char=""/>
            </a:pPr>
            <a:r>
              <a:rPr lang="en-US" altLang="zh-CN" sz="2000" dirty="0" smtClean="0">
                <a:solidFill>
                  <a:schemeClr val="tx2"/>
                </a:solidFill>
              </a:rPr>
              <a:t>NECSL</a:t>
            </a:r>
            <a:r>
              <a:rPr lang="zh-CN" altLang="en-US" sz="2000" dirty="0" smtClean="0">
                <a:solidFill>
                  <a:schemeClr val="tx2"/>
                </a:solidFill>
              </a:rPr>
              <a:t>、中讯、理光、丰田通商、</a:t>
            </a:r>
            <a:r>
              <a:rPr lang="en-US" altLang="zh-CN" sz="2000" dirty="0" smtClean="0">
                <a:solidFill>
                  <a:schemeClr val="tx2"/>
                </a:solidFill>
              </a:rPr>
              <a:t>NTTDATA </a:t>
            </a:r>
            <a:r>
              <a:rPr lang="zh-CN" altLang="en-US" sz="2000" dirty="0" smtClean="0">
                <a:solidFill>
                  <a:schemeClr val="tx2"/>
                </a:solidFill>
              </a:rPr>
              <a:t>、中信银行 、中搜在线、汇东集团、日立北工大、神州数码、中软国际、清华同方、特变电工、平煤</a:t>
            </a:r>
            <a:r>
              <a:rPr lang="zh-CN" altLang="en-US" sz="2000" dirty="0" smtClean="0">
                <a:solidFill>
                  <a:schemeClr val="tx2"/>
                </a:solidFill>
              </a:rPr>
              <a:t>集团</a:t>
            </a:r>
            <a:endParaRPr lang="en-US" altLang="zh-CN" sz="2000" dirty="0" smtClean="0">
              <a:solidFill>
                <a:schemeClr val="tx2"/>
              </a:solidFill>
            </a:endParaRPr>
          </a:p>
          <a:p>
            <a:pPr marL="342900" indent="-342900">
              <a:spcBef>
                <a:spcPct val="20000"/>
              </a:spcBef>
              <a:buClr>
                <a:schemeClr val="accent1"/>
              </a:buClr>
              <a:buSzPct val="70000"/>
              <a:buFont typeface="Wingdings 2"/>
              <a:buChar char=""/>
            </a:pPr>
            <a:r>
              <a:rPr lang="zh-CN" altLang="en-US" sz="2000" dirty="0" smtClean="0">
                <a:solidFill>
                  <a:schemeClr val="tx2"/>
                </a:solidFill>
              </a:rPr>
              <a:t>新华社：辅助办公系统、政府采购系统、监察督办系统、值班排班系统、网盘系统</a:t>
            </a:r>
            <a:endParaRPr lang="en-US" altLang="zh-CN" sz="2000" dirty="0" smtClean="0">
              <a:solidFill>
                <a:schemeClr val="tx2"/>
              </a:solidFill>
            </a:endParaRPr>
          </a:p>
          <a:p>
            <a:pPr marL="342900" indent="-342900">
              <a:spcBef>
                <a:spcPct val="20000"/>
              </a:spcBef>
              <a:buClr>
                <a:schemeClr val="accent1"/>
              </a:buClr>
              <a:buSzPct val="70000"/>
            </a:pPr>
            <a:endParaRPr kumimoji="0" lang="en-US" altLang="zh-CN" sz="2000" b="0" i="0" u="none" strike="noStrike" kern="1200" cap="none" spc="0" normalizeH="0" baseline="0" noProof="0" dirty="0" smtClean="0">
              <a:ln>
                <a:noFill/>
              </a:ln>
              <a:solidFill>
                <a:schemeClr val="tx2"/>
              </a:solidFill>
              <a:effectLst/>
              <a:uLnTx/>
              <a:uFillTx/>
            </a:endParaRPr>
          </a:p>
        </p:txBody>
      </p:sp>
      <p:sp>
        <p:nvSpPr>
          <p:cNvPr id="4" name="日期占位符 3"/>
          <p:cNvSpPr>
            <a:spLocks noGrp="1"/>
          </p:cNvSpPr>
          <p:nvPr>
            <p:ph type="dt" sz="half" idx="10"/>
          </p:nvPr>
        </p:nvSpPr>
        <p:spPr/>
        <p:txBody>
          <a:bodyPr/>
          <a:lstStyle/>
          <a:p>
            <a:fld id="{9D13E024-7658-4B0E-BFE7-BAFF5487215B}" type="datetime1">
              <a:rPr lang="zh-CN" altLang="en-US" smtClean="0"/>
              <a:pPr/>
              <a:t>2017/7/20</a:t>
            </a:fld>
            <a:endParaRPr lang="zh-CN" altLang="en-US"/>
          </a:p>
        </p:txBody>
      </p:sp>
      <p:sp>
        <p:nvSpPr>
          <p:cNvPr id="5" name="灯片编号占位符 4"/>
          <p:cNvSpPr>
            <a:spLocks noGrp="1"/>
          </p:cNvSpPr>
          <p:nvPr>
            <p:ph type="sldNum" sz="quarter" idx="12"/>
          </p:nvPr>
        </p:nvSpPr>
        <p:spPr/>
        <p:txBody>
          <a:bodyPr/>
          <a:lstStyle/>
          <a:p>
            <a:fld id="{E8F84DFC-2829-40D4-9943-E6A5354AB6E2}" type="slidenum">
              <a:rPr lang="zh-CN" altLang="en-US" smtClean="0"/>
              <a:pPr/>
              <a:t>2</a:t>
            </a:fld>
            <a:endParaRPr lang="zh-CN" altLang="en-US"/>
          </a:p>
        </p:txBody>
      </p:sp>
    </p:spTree>
    <p:extLst>
      <p:ext uri="{BB962C8B-B14F-4D97-AF65-F5344CB8AC3E}">
        <p14:creationId xmlns:p14="http://schemas.microsoft.com/office/powerpoint/2010/main" val="182579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2"/>
          <p:cNvSpPr>
            <a:spLocks noGrp="1" noChangeArrowheads="1"/>
          </p:cNvSpPr>
          <p:nvPr>
            <p:ph type="title"/>
          </p:nvPr>
        </p:nvSpPr>
        <p:spPr/>
        <p:txBody>
          <a:bodyPr>
            <a:normAutofit fontScale="90000"/>
          </a:bodyPr>
          <a:lstStyle/>
          <a:p>
            <a:r>
              <a:rPr lang="zh-CN" altLang="en-US" dirty="0" smtClean="0"/>
              <a:t>项目开发过程及成果物（一般过程）</a:t>
            </a:r>
          </a:p>
        </p:txBody>
      </p:sp>
      <p:sp>
        <p:nvSpPr>
          <p:cNvPr id="80899" name="Rectangle 3"/>
          <p:cNvSpPr>
            <a:spLocks noChangeArrowheads="1"/>
          </p:cNvSpPr>
          <p:nvPr/>
        </p:nvSpPr>
        <p:spPr bwMode="auto">
          <a:xfrm>
            <a:off x="323850" y="1196975"/>
            <a:ext cx="8208963" cy="5256213"/>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nchor="ctr"/>
          <a:lstStyle/>
          <a:p>
            <a:pPr>
              <a:defRPr/>
            </a:pPr>
            <a:endParaRPr lang="zh-CN" altLang="en-US"/>
          </a:p>
        </p:txBody>
      </p:sp>
      <p:sp>
        <p:nvSpPr>
          <p:cNvPr id="11270" name="Rectangle 4"/>
          <p:cNvSpPr>
            <a:spLocks noChangeArrowheads="1"/>
          </p:cNvSpPr>
          <p:nvPr/>
        </p:nvSpPr>
        <p:spPr bwMode="auto">
          <a:xfrm>
            <a:off x="395288" y="1700213"/>
            <a:ext cx="900112" cy="217487"/>
          </a:xfrm>
          <a:prstGeom prst="rect">
            <a:avLst/>
          </a:prstGeom>
          <a:solidFill>
            <a:srgbClr val="3366FF"/>
          </a:solidFill>
          <a:ln w="9525">
            <a:noFill/>
            <a:miter lim="800000"/>
            <a:headEnd/>
            <a:tailEnd/>
          </a:ln>
          <a:effectLst>
            <a:prstShdw prst="shdw17" dist="17961" dir="2700000">
              <a:srgbClr val="1F3D99"/>
            </a:prstShdw>
          </a:effectLst>
        </p:spPr>
        <p:txBody>
          <a:bodyPr wrap="none" anchor="ctr"/>
          <a:lstStyle/>
          <a:p>
            <a:pPr algn="ctr"/>
            <a:r>
              <a:rPr lang="zh-CN" altLang="en-US" sz="1200">
                <a:latin typeface="MingLiU" pitchFamily="49" charset="-120"/>
              </a:rPr>
              <a:t>客户需求</a:t>
            </a:r>
          </a:p>
        </p:txBody>
      </p:sp>
      <p:sp>
        <p:nvSpPr>
          <p:cNvPr id="11271" name="Rectangle 5"/>
          <p:cNvSpPr>
            <a:spLocks noChangeArrowheads="1"/>
          </p:cNvSpPr>
          <p:nvPr/>
        </p:nvSpPr>
        <p:spPr bwMode="auto">
          <a:xfrm>
            <a:off x="1331913" y="2205038"/>
            <a:ext cx="900112" cy="217487"/>
          </a:xfrm>
          <a:prstGeom prst="rect">
            <a:avLst/>
          </a:prstGeom>
          <a:solidFill>
            <a:srgbClr val="339966"/>
          </a:solidFill>
          <a:ln w="9525">
            <a:noFill/>
            <a:miter lim="800000"/>
            <a:headEnd/>
            <a:tailEnd/>
          </a:ln>
          <a:effectLst>
            <a:prstShdw prst="shdw17" dist="17961" dir="2700000">
              <a:srgbClr val="1F5C3D"/>
            </a:prstShdw>
          </a:effectLst>
        </p:spPr>
        <p:txBody>
          <a:bodyPr wrap="none" anchor="ctr"/>
          <a:lstStyle/>
          <a:p>
            <a:pPr algn="ctr"/>
            <a:r>
              <a:rPr lang="zh-CN" altLang="en-US" sz="1200">
                <a:latin typeface="MingLiU" pitchFamily="49" charset="-120"/>
              </a:rPr>
              <a:t>需求</a:t>
            </a:r>
            <a:r>
              <a:rPr lang="ja-JP" altLang="en-US" sz="1200">
                <a:latin typeface="MingLiU" pitchFamily="49" charset="-120"/>
                <a:ea typeface="ＭＳ Ｐゴシック" pitchFamily="34" charset="-128"/>
              </a:rPr>
              <a:t>分析</a:t>
            </a:r>
          </a:p>
        </p:txBody>
      </p:sp>
      <p:sp>
        <p:nvSpPr>
          <p:cNvPr id="11272" name="Rectangle 6"/>
          <p:cNvSpPr>
            <a:spLocks noChangeArrowheads="1"/>
          </p:cNvSpPr>
          <p:nvPr/>
        </p:nvSpPr>
        <p:spPr bwMode="auto">
          <a:xfrm>
            <a:off x="2268538" y="2709863"/>
            <a:ext cx="900112" cy="217487"/>
          </a:xfrm>
          <a:prstGeom prst="rect">
            <a:avLst/>
          </a:prstGeom>
          <a:solidFill>
            <a:srgbClr val="339966"/>
          </a:solidFill>
          <a:ln w="9525">
            <a:noFill/>
            <a:miter lim="800000"/>
            <a:headEnd/>
            <a:tailEnd/>
          </a:ln>
          <a:effectLst>
            <a:prstShdw prst="shdw17" dist="17961" dir="2700000">
              <a:srgbClr val="1F5C3D"/>
            </a:prstShdw>
          </a:effectLst>
        </p:spPr>
        <p:txBody>
          <a:bodyPr wrap="none" anchor="ctr"/>
          <a:lstStyle/>
          <a:p>
            <a:pPr algn="ctr"/>
            <a:r>
              <a:rPr lang="zh-CN" altLang="en-US" sz="1200">
                <a:latin typeface="MingLiU" pitchFamily="49" charset="-120"/>
              </a:rPr>
              <a:t>基本设计</a:t>
            </a:r>
          </a:p>
        </p:txBody>
      </p:sp>
      <p:sp>
        <p:nvSpPr>
          <p:cNvPr id="11273" name="Rectangle 7"/>
          <p:cNvSpPr>
            <a:spLocks noChangeArrowheads="1"/>
          </p:cNvSpPr>
          <p:nvPr/>
        </p:nvSpPr>
        <p:spPr bwMode="auto">
          <a:xfrm>
            <a:off x="3203575" y="3284538"/>
            <a:ext cx="900113" cy="217487"/>
          </a:xfrm>
          <a:prstGeom prst="rect">
            <a:avLst/>
          </a:prstGeom>
          <a:solidFill>
            <a:srgbClr val="339966"/>
          </a:solidFill>
          <a:ln w="9525">
            <a:noFill/>
            <a:miter lim="800000"/>
            <a:headEnd/>
            <a:tailEnd/>
          </a:ln>
          <a:effectLst>
            <a:prstShdw prst="shdw17" dist="17961" dir="2700000">
              <a:srgbClr val="1F5C3D"/>
            </a:prstShdw>
          </a:effectLst>
        </p:spPr>
        <p:txBody>
          <a:bodyPr wrap="none" anchor="ctr"/>
          <a:lstStyle/>
          <a:p>
            <a:pPr algn="ctr"/>
            <a:r>
              <a:rPr lang="zh-CN" altLang="en-US" sz="1200">
                <a:latin typeface="MingLiU" pitchFamily="49" charset="-120"/>
              </a:rPr>
              <a:t>详细设计</a:t>
            </a:r>
            <a:endParaRPr lang="en-US" altLang="ja-JP" sz="1200">
              <a:latin typeface="MingLiU" pitchFamily="49" charset="-120"/>
            </a:endParaRPr>
          </a:p>
        </p:txBody>
      </p:sp>
      <p:sp>
        <p:nvSpPr>
          <p:cNvPr id="11274" name="Rectangle 8"/>
          <p:cNvSpPr>
            <a:spLocks noChangeArrowheads="1"/>
          </p:cNvSpPr>
          <p:nvPr/>
        </p:nvSpPr>
        <p:spPr bwMode="auto">
          <a:xfrm>
            <a:off x="4140200" y="3717925"/>
            <a:ext cx="900113" cy="217488"/>
          </a:xfrm>
          <a:prstGeom prst="rect">
            <a:avLst/>
          </a:prstGeom>
          <a:solidFill>
            <a:srgbClr val="339966"/>
          </a:solidFill>
          <a:ln w="9525">
            <a:noFill/>
            <a:miter lim="800000"/>
            <a:headEnd/>
            <a:tailEnd/>
          </a:ln>
          <a:effectLst>
            <a:prstShdw prst="shdw17" dist="17961" dir="2700000">
              <a:srgbClr val="1F5C3D"/>
            </a:prstShdw>
          </a:effectLst>
        </p:spPr>
        <p:txBody>
          <a:bodyPr wrap="none" anchor="ctr"/>
          <a:lstStyle/>
          <a:p>
            <a:pPr algn="ctr"/>
            <a:r>
              <a:rPr lang="zh-CN" altLang="en-US" sz="1200">
                <a:latin typeface="ＭＳ Ｐゴシック" pitchFamily="34" charset="-128"/>
              </a:rPr>
              <a:t>编码</a:t>
            </a:r>
          </a:p>
        </p:txBody>
      </p:sp>
      <p:sp>
        <p:nvSpPr>
          <p:cNvPr id="11275" name="Rectangle 9"/>
          <p:cNvSpPr>
            <a:spLocks noChangeArrowheads="1"/>
          </p:cNvSpPr>
          <p:nvPr/>
        </p:nvSpPr>
        <p:spPr bwMode="auto">
          <a:xfrm>
            <a:off x="5076825" y="4294188"/>
            <a:ext cx="900113" cy="217487"/>
          </a:xfrm>
          <a:prstGeom prst="rect">
            <a:avLst/>
          </a:prstGeom>
          <a:solidFill>
            <a:srgbClr val="339966"/>
          </a:solidFill>
          <a:ln w="9525">
            <a:noFill/>
            <a:miter lim="800000"/>
            <a:headEnd/>
            <a:tailEnd/>
          </a:ln>
          <a:effectLst>
            <a:prstShdw prst="shdw17" dist="17961" dir="2700000">
              <a:srgbClr val="1F5C3D"/>
            </a:prstShdw>
          </a:effectLst>
        </p:spPr>
        <p:txBody>
          <a:bodyPr wrap="none" anchor="ctr"/>
          <a:lstStyle/>
          <a:p>
            <a:pPr algn="ctr"/>
            <a:r>
              <a:rPr lang="zh-CN" altLang="en-US" sz="1200">
                <a:latin typeface="MingLiU" pitchFamily="49" charset="-120"/>
              </a:rPr>
              <a:t>测试</a:t>
            </a:r>
          </a:p>
        </p:txBody>
      </p:sp>
      <p:sp>
        <p:nvSpPr>
          <p:cNvPr id="11276" name="Rectangle 10"/>
          <p:cNvSpPr>
            <a:spLocks noChangeArrowheads="1"/>
          </p:cNvSpPr>
          <p:nvPr/>
        </p:nvSpPr>
        <p:spPr bwMode="auto">
          <a:xfrm>
            <a:off x="5867400" y="4799013"/>
            <a:ext cx="1044575" cy="217487"/>
          </a:xfrm>
          <a:prstGeom prst="rect">
            <a:avLst/>
          </a:prstGeom>
          <a:solidFill>
            <a:srgbClr val="339966"/>
          </a:solidFill>
          <a:ln w="9525">
            <a:noFill/>
            <a:miter lim="800000"/>
            <a:headEnd/>
            <a:tailEnd/>
          </a:ln>
          <a:effectLst>
            <a:prstShdw prst="shdw17" dist="17961" dir="2700000">
              <a:srgbClr val="1F5C3D"/>
            </a:prstShdw>
          </a:effectLst>
        </p:spPr>
        <p:txBody>
          <a:bodyPr wrap="none" anchor="ctr"/>
          <a:lstStyle/>
          <a:p>
            <a:pPr algn="ctr"/>
            <a:r>
              <a:rPr lang="zh-CN" altLang="en-US" sz="1200">
                <a:latin typeface="MingLiU" pitchFamily="49" charset="-120"/>
              </a:rPr>
              <a:t>系统安装试运行</a:t>
            </a:r>
          </a:p>
        </p:txBody>
      </p:sp>
      <p:sp>
        <p:nvSpPr>
          <p:cNvPr id="11277" name="Rectangle 11"/>
          <p:cNvSpPr>
            <a:spLocks noChangeArrowheads="1"/>
          </p:cNvSpPr>
          <p:nvPr/>
        </p:nvSpPr>
        <p:spPr bwMode="auto">
          <a:xfrm>
            <a:off x="7127875" y="5302250"/>
            <a:ext cx="900113" cy="217488"/>
          </a:xfrm>
          <a:prstGeom prst="rect">
            <a:avLst/>
          </a:prstGeom>
          <a:solidFill>
            <a:srgbClr val="339966"/>
          </a:solidFill>
          <a:ln w="9525">
            <a:noFill/>
            <a:miter lim="800000"/>
            <a:headEnd/>
            <a:tailEnd/>
          </a:ln>
          <a:effectLst>
            <a:prstShdw prst="shdw17" dist="17961" dir="2700000">
              <a:srgbClr val="1F5C3D"/>
            </a:prstShdw>
          </a:effectLst>
        </p:spPr>
        <p:txBody>
          <a:bodyPr wrap="none" anchor="ctr"/>
          <a:lstStyle/>
          <a:p>
            <a:pPr algn="ctr"/>
            <a:r>
              <a:rPr lang="zh-CN" altLang="en-US" sz="1200">
                <a:latin typeface="MingLiU" pitchFamily="49" charset="-120"/>
              </a:rPr>
              <a:t>交付正式运行</a:t>
            </a:r>
          </a:p>
        </p:txBody>
      </p:sp>
      <p:cxnSp>
        <p:nvCxnSpPr>
          <p:cNvPr id="11278" name="AutoShape 12"/>
          <p:cNvCxnSpPr>
            <a:cxnSpLocks noChangeShapeType="1"/>
            <a:stCxn id="11270" idx="3"/>
            <a:endCxn id="11271" idx="0"/>
          </p:cNvCxnSpPr>
          <p:nvPr/>
        </p:nvCxnSpPr>
        <p:spPr bwMode="auto">
          <a:xfrm>
            <a:off x="1295400" y="1809750"/>
            <a:ext cx="487363" cy="395288"/>
          </a:xfrm>
          <a:prstGeom prst="bentConnector2">
            <a:avLst/>
          </a:prstGeom>
          <a:noFill/>
          <a:ln w="3175">
            <a:solidFill>
              <a:srgbClr val="0000FF"/>
            </a:solidFill>
            <a:miter lim="800000"/>
            <a:headEnd/>
            <a:tailEnd type="arrow" w="med" len="lg"/>
          </a:ln>
          <a:effectLst>
            <a:prstShdw prst="shdw17" dist="17961" dir="2700000">
              <a:srgbClr val="000099"/>
            </a:prstShdw>
          </a:effectLst>
        </p:spPr>
      </p:cxnSp>
      <p:cxnSp>
        <p:nvCxnSpPr>
          <p:cNvPr id="11279" name="AutoShape 13"/>
          <p:cNvCxnSpPr>
            <a:cxnSpLocks noChangeShapeType="1"/>
            <a:stCxn id="11271" idx="3"/>
            <a:endCxn id="11272" idx="0"/>
          </p:cNvCxnSpPr>
          <p:nvPr/>
        </p:nvCxnSpPr>
        <p:spPr bwMode="auto">
          <a:xfrm>
            <a:off x="2232025" y="2314575"/>
            <a:ext cx="487363" cy="395288"/>
          </a:xfrm>
          <a:prstGeom prst="bentConnector2">
            <a:avLst/>
          </a:prstGeom>
          <a:noFill/>
          <a:ln w="3175">
            <a:solidFill>
              <a:srgbClr val="0000FF"/>
            </a:solidFill>
            <a:miter lim="800000"/>
            <a:headEnd/>
            <a:tailEnd type="arrow" w="med" len="lg"/>
          </a:ln>
          <a:effectLst>
            <a:prstShdw prst="shdw17" dist="17961" dir="2700000">
              <a:srgbClr val="000099"/>
            </a:prstShdw>
          </a:effectLst>
        </p:spPr>
      </p:cxnSp>
      <p:cxnSp>
        <p:nvCxnSpPr>
          <p:cNvPr id="11280" name="AutoShape 14"/>
          <p:cNvCxnSpPr>
            <a:cxnSpLocks noChangeShapeType="1"/>
            <a:stCxn id="11272" idx="3"/>
            <a:endCxn id="11273" idx="0"/>
          </p:cNvCxnSpPr>
          <p:nvPr/>
        </p:nvCxnSpPr>
        <p:spPr bwMode="auto">
          <a:xfrm>
            <a:off x="3168650" y="2819400"/>
            <a:ext cx="485775" cy="465138"/>
          </a:xfrm>
          <a:prstGeom prst="bentConnector2">
            <a:avLst/>
          </a:prstGeom>
          <a:noFill/>
          <a:ln w="3175">
            <a:solidFill>
              <a:srgbClr val="0000FF"/>
            </a:solidFill>
            <a:miter lim="800000"/>
            <a:headEnd/>
            <a:tailEnd type="arrow" w="med" len="lg"/>
          </a:ln>
          <a:effectLst>
            <a:prstShdw prst="shdw17" dist="17961" dir="2700000">
              <a:srgbClr val="000099"/>
            </a:prstShdw>
          </a:effectLst>
        </p:spPr>
      </p:cxnSp>
      <p:cxnSp>
        <p:nvCxnSpPr>
          <p:cNvPr id="11281" name="AutoShape 15"/>
          <p:cNvCxnSpPr>
            <a:cxnSpLocks noChangeShapeType="1"/>
            <a:stCxn id="11273" idx="3"/>
            <a:endCxn id="11274" idx="0"/>
          </p:cNvCxnSpPr>
          <p:nvPr/>
        </p:nvCxnSpPr>
        <p:spPr bwMode="auto">
          <a:xfrm>
            <a:off x="4103688" y="3394075"/>
            <a:ext cx="487362" cy="323850"/>
          </a:xfrm>
          <a:prstGeom prst="bentConnector2">
            <a:avLst/>
          </a:prstGeom>
          <a:noFill/>
          <a:ln w="3175">
            <a:solidFill>
              <a:srgbClr val="0000FF"/>
            </a:solidFill>
            <a:miter lim="800000"/>
            <a:headEnd/>
            <a:tailEnd type="arrow" w="med" len="lg"/>
          </a:ln>
          <a:effectLst>
            <a:prstShdw prst="shdw17" dist="17961" dir="2700000">
              <a:srgbClr val="000099"/>
            </a:prstShdw>
          </a:effectLst>
        </p:spPr>
      </p:cxnSp>
      <p:cxnSp>
        <p:nvCxnSpPr>
          <p:cNvPr id="11282" name="AutoShape 16"/>
          <p:cNvCxnSpPr>
            <a:cxnSpLocks noChangeShapeType="1"/>
            <a:stCxn id="11274" idx="3"/>
            <a:endCxn id="11275" idx="0"/>
          </p:cNvCxnSpPr>
          <p:nvPr/>
        </p:nvCxnSpPr>
        <p:spPr bwMode="auto">
          <a:xfrm>
            <a:off x="5040313" y="3827463"/>
            <a:ext cx="487362" cy="466725"/>
          </a:xfrm>
          <a:prstGeom prst="bentConnector2">
            <a:avLst/>
          </a:prstGeom>
          <a:noFill/>
          <a:ln w="3175">
            <a:solidFill>
              <a:srgbClr val="0000FF"/>
            </a:solidFill>
            <a:miter lim="800000"/>
            <a:headEnd/>
            <a:tailEnd type="arrow" w="med" len="lg"/>
          </a:ln>
          <a:effectLst>
            <a:prstShdw prst="shdw17" dist="17961" dir="2700000">
              <a:srgbClr val="000099"/>
            </a:prstShdw>
          </a:effectLst>
        </p:spPr>
      </p:cxnSp>
      <p:cxnSp>
        <p:nvCxnSpPr>
          <p:cNvPr id="11283" name="AutoShape 17"/>
          <p:cNvCxnSpPr>
            <a:cxnSpLocks noChangeShapeType="1"/>
            <a:stCxn id="11275" idx="3"/>
            <a:endCxn id="11276" idx="0"/>
          </p:cNvCxnSpPr>
          <p:nvPr/>
        </p:nvCxnSpPr>
        <p:spPr bwMode="auto">
          <a:xfrm>
            <a:off x="5976938" y="4403725"/>
            <a:ext cx="412750" cy="395288"/>
          </a:xfrm>
          <a:prstGeom prst="bentConnector2">
            <a:avLst/>
          </a:prstGeom>
          <a:noFill/>
          <a:ln w="3175">
            <a:solidFill>
              <a:srgbClr val="0000FF"/>
            </a:solidFill>
            <a:miter lim="800000"/>
            <a:headEnd/>
            <a:tailEnd type="arrow" w="med" len="lg"/>
          </a:ln>
          <a:effectLst>
            <a:prstShdw prst="shdw17" dist="17961" dir="2700000">
              <a:srgbClr val="000099"/>
            </a:prstShdw>
          </a:effectLst>
        </p:spPr>
      </p:cxnSp>
      <p:cxnSp>
        <p:nvCxnSpPr>
          <p:cNvPr id="11284" name="AutoShape 18"/>
          <p:cNvCxnSpPr>
            <a:cxnSpLocks noChangeShapeType="1"/>
            <a:stCxn id="11276" idx="3"/>
            <a:endCxn id="11277" idx="0"/>
          </p:cNvCxnSpPr>
          <p:nvPr/>
        </p:nvCxnSpPr>
        <p:spPr bwMode="auto">
          <a:xfrm>
            <a:off x="6911975" y="4908550"/>
            <a:ext cx="666750" cy="393700"/>
          </a:xfrm>
          <a:prstGeom prst="bentConnector2">
            <a:avLst/>
          </a:prstGeom>
          <a:noFill/>
          <a:ln w="3175">
            <a:solidFill>
              <a:srgbClr val="0000FF"/>
            </a:solidFill>
            <a:miter lim="800000"/>
            <a:headEnd/>
            <a:tailEnd type="arrow" w="med" len="lg"/>
          </a:ln>
          <a:effectLst>
            <a:prstShdw prst="shdw17" dist="17961" dir="2700000">
              <a:srgbClr val="000099"/>
            </a:prstShdw>
          </a:effectLst>
        </p:spPr>
      </p:cxnSp>
      <p:sp>
        <p:nvSpPr>
          <p:cNvPr id="11285" name="Rectangle 19"/>
          <p:cNvSpPr>
            <a:spLocks noChangeArrowheads="1"/>
          </p:cNvSpPr>
          <p:nvPr/>
        </p:nvSpPr>
        <p:spPr bwMode="auto">
          <a:xfrm>
            <a:off x="8027988" y="5876925"/>
            <a:ext cx="1008062" cy="215900"/>
          </a:xfrm>
          <a:prstGeom prst="rect">
            <a:avLst/>
          </a:prstGeom>
          <a:solidFill>
            <a:srgbClr val="6B7E24"/>
          </a:solidFill>
          <a:ln w="9525">
            <a:noFill/>
            <a:miter lim="800000"/>
            <a:headEnd/>
            <a:tailEnd/>
          </a:ln>
          <a:effectLst>
            <a:prstShdw prst="shdw17" dist="17961" dir="2700000">
              <a:srgbClr val="404C16"/>
            </a:prstShdw>
          </a:effectLst>
        </p:spPr>
        <p:txBody>
          <a:bodyPr wrap="none" anchor="ctr"/>
          <a:lstStyle/>
          <a:p>
            <a:pPr algn="ctr"/>
            <a:r>
              <a:rPr lang="zh-CN" altLang="en-US" sz="1200">
                <a:latin typeface="MingLiU" pitchFamily="49" charset="-120"/>
              </a:rPr>
              <a:t>维护与变更</a:t>
            </a:r>
          </a:p>
        </p:txBody>
      </p:sp>
      <p:cxnSp>
        <p:nvCxnSpPr>
          <p:cNvPr id="11286" name="AutoShape 20"/>
          <p:cNvCxnSpPr>
            <a:cxnSpLocks noChangeShapeType="1"/>
            <a:stCxn id="11277" idx="3"/>
            <a:endCxn id="11285" idx="0"/>
          </p:cNvCxnSpPr>
          <p:nvPr/>
        </p:nvCxnSpPr>
        <p:spPr bwMode="auto">
          <a:xfrm>
            <a:off x="8027988" y="5411788"/>
            <a:ext cx="504825" cy="465137"/>
          </a:xfrm>
          <a:prstGeom prst="bentConnector2">
            <a:avLst/>
          </a:prstGeom>
          <a:noFill/>
          <a:ln w="3175">
            <a:solidFill>
              <a:srgbClr val="0000FF"/>
            </a:solidFill>
            <a:miter lim="800000"/>
            <a:headEnd/>
            <a:tailEnd type="arrow" w="med" len="lg"/>
          </a:ln>
          <a:effectLst>
            <a:prstShdw prst="shdw17" dist="17961" dir="2700000">
              <a:srgbClr val="000099"/>
            </a:prstShdw>
          </a:effectLst>
        </p:spPr>
      </p:cxnSp>
      <p:sp>
        <p:nvSpPr>
          <p:cNvPr id="11287" name="AutoShape 21"/>
          <p:cNvSpPr>
            <a:spLocks noChangeArrowheads="1"/>
          </p:cNvSpPr>
          <p:nvPr/>
        </p:nvSpPr>
        <p:spPr bwMode="auto">
          <a:xfrm>
            <a:off x="3203575" y="4292600"/>
            <a:ext cx="1728788" cy="1441450"/>
          </a:xfrm>
          <a:prstGeom prst="wedgeRectCallout">
            <a:avLst>
              <a:gd name="adj1" fmla="val -13176"/>
              <a:gd name="adj2" fmla="val -104736"/>
            </a:avLst>
          </a:prstGeom>
          <a:solidFill>
            <a:schemeClr val="bg1"/>
          </a:solidFill>
          <a:ln w="9525" algn="ctr">
            <a:solidFill>
              <a:schemeClr val="tx1"/>
            </a:solidFill>
            <a:miter lim="800000"/>
            <a:headEnd/>
            <a:tailEnd/>
          </a:ln>
        </p:spPr>
        <p:txBody>
          <a:bodyPr anchor="ctr"/>
          <a:lstStyle/>
          <a:p>
            <a:pPr marL="342900" indent="-342900" eaLnBrk="0" hangingPunct="0">
              <a:buFont typeface="Wingdings" pitchFamily="2" charset="2"/>
              <a:buNone/>
            </a:pPr>
            <a:r>
              <a:rPr lang="ja-JP" altLang="en-US" sz="1200">
                <a:latin typeface="ＭＳ Ｐゴシック" pitchFamily="34" charset="-128"/>
                <a:ea typeface="ＭＳ Ｐゴシック" pitchFamily="34" charset="-128"/>
              </a:rPr>
              <a:t>成果物</a:t>
            </a:r>
            <a:r>
              <a:rPr lang="zh-CN" altLang="en-US" sz="1200">
                <a:latin typeface="ＭＳ Ｐゴシック" pitchFamily="34" charset="-128"/>
                <a:ea typeface="ＭＳ Ｐゴシック" pitchFamily="34" charset="-128"/>
              </a:rPr>
              <a:t>：</a:t>
            </a:r>
            <a:endParaRPr lang="zh-CN" altLang="ja-JP" sz="1200">
              <a:latin typeface="ＭＳ Ｐゴシック" pitchFamily="34" charset="-128"/>
              <a:ea typeface="ＭＳ Ｐゴシック" pitchFamily="34" charset="-128"/>
            </a:endParaRPr>
          </a:p>
          <a:p>
            <a:pPr marL="342900" indent="-342900" eaLnBrk="0" hangingPunct="0">
              <a:buFont typeface="Wingdings" pitchFamily="2" charset="2"/>
              <a:buNone/>
            </a:pPr>
            <a:r>
              <a:rPr lang="ja-JP" altLang="en-US" sz="1200">
                <a:latin typeface="ＭＳ Ｐゴシック" pitchFamily="34" charset="-128"/>
                <a:ea typeface="ＭＳ Ｐゴシック" pitchFamily="34" charset="-128"/>
              </a:rPr>
              <a:t>①</a:t>
            </a:r>
            <a:r>
              <a:rPr lang="en-US" altLang="zh-CN" sz="1200">
                <a:latin typeface="ＭＳ Ｐゴシック" pitchFamily="34" charset="-128"/>
              </a:rPr>
              <a:t>calss</a:t>
            </a:r>
            <a:r>
              <a:rPr lang="zh-CN" altLang="en-US" sz="1200">
                <a:latin typeface="ＭＳ Ｐゴシック" pitchFamily="34" charset="-128"/>
              </a:rPr>
              <a:t>图、</a:t>
            </a:r>
            <a:r>
              <a:rPr lang="en-US" altLang="zh-CN" sz="1200">
                <a:latin typeface="ＭＳ Ｐゴシック" pitchFamily="34" charset="-128"/>
              </a:rPr>
              <a:t>sequence</a:t>
            </a:r>
          </a:p>
          <a:p>
            <a:pPr marL="342900" indent="-342900" eaLnBrk="0" hangingPunct="0">
              <a:buFont typeface="Wingdings" pitchFamily="2" charset="2"/>
              <a:buNone/>
            </a:pPr>
            <a:r>
              <a:rPr lang="ja-JP" altLang="en-US" sz="1200">
                <a:latin typeface="ＭＳ Ｐゴシック" pitchFamily="34" charset="-128"/>
                <a:ea typeface="ＭＳ Ｐゴシック" pitchFamily="34" charset="-128"/>
              </a:rPr>
              <a:t>②</a:t>
            </a:r>
            <a:r>
              <a:rPr lang="zh-CN" altLang="en-US" sz="1200">
                <a:latin typeface="ＭＳ Ｐゴシック" pitchFamily="34" charset="-128"/>
              </a:rPr>
              <a:t>详细设计书，包括：</a:t>
            </a:r>
          </a:p>
          <a:p>
            <a:pPr marL="342900" indent="-342900"/>
            <a:r>
              <a:rPr lang="en-US" altLang="zh-CN" sz="1200">
                <a:latin typeface="ＭＳ Ｐゴシック" pitchFamily="34" charset="-128"/>
              </a:rPr>
              <a:t>Action</a:t>
            </a:r>
            <a:r>
              <a:rPr lang="zh-CN" altLang="en-US" sz="1200">
                <a:latin typeface="ＭＳ Ｐゴシック" pitchFamily="34" charset="-128"/>
              </a:rPr>
              <a:t>设计书、</a:t>
            </a:r>
            <a:r>
              <a:rPr lang="en-US" altLang="zh-CN" sz="1200">
                <a:latin typeface="ＭＳ Ｐゴシック" pitchFamily="34" charset="-128"/>
              </a:rPr>
              <a:t>Service</a:t>
            </a:r>
            <a:r>
              <a:rPr lang="zh-CN" altLang="en-US" sz="1200">
                <a:latin typeface="ＭＳ Ｐゴシック" pitchFamily="34" charset="-128"/>
              </a:rPr>
              <a:t>设计书、</a:t>
            </a:r>
            <a:r>
              <a:rPr lang="en-US" altLang="zh-CN" sz="1200">
                <a:latin typeface="ＭＳ Ｐゴシック" pitchFamily="34" charset="-128"/>
              </a:rPr>
              <a:t>DAO</a:t>
            </a:r>
            <a:r>
              <a:rPr lang="zh-CN" altLang="en-US" sz="1200">
                <a:latin typeface="ＭＳ Ｐゴシック" pitchFamily="34" charset="-128"/>
              </a:rPr>
              <a:t>设计书</a:t>
            </a:r>
            <a:endParaRPr lang="en-US" altLang="ja-JP" sz="1200">
              <a:latin typeface="ＭＳ Ｐゴシック" pitchFamily="34" charset="-128"/>
            </a:endParaRPr>
          </a:p>
        </p:txBody>
      </p:sp>
      <p:sp>
        <p:nvSpPr>
          <p:cNvPr id="11288" name="AutoShape 22"/>
          <p:cNvSpPr>
            <a:spLocks noChangeArrowheads="1"/>
          </p:cNvSpPr>
          <p:nvPr/>
        </p:nvSpPr>
        <p:spPr bwMode="auto">
          <a:xfrm>
            <a:off x="5148263" y="1844675"/>
            <a:ext cx="1512887" cy="1366838"/>
          </a:xfrm>
          <a:prstGeom prst="wedgeRectCallout">
            <a:avLst>
              <a:gd name="adj1" fmla="val -56296"/>
              <a:gd name="adj2" fmla="val 85889"/>
            </a:avLst>
          </a:prstGeom>
          <a:solidFill>
            <a:schemeClr val="bg1"/>
          </a:solidFill>
          <a:ln w="9525" algn="ctr">
            <a:solidFill>
              <a:schemeClr val="tx1"/>
            </a:solidFill>
            <a:miter lim="800000"/>
            <a:headEnd/>
            <a:tailEnd/>
          </a:ln>
        </p:spPr>
        <p:txBody>
          <a:bodyPr anchor="ctr"/>
          <a:lstStyle/>
          <a:p>
            <a:pPr marL="342900" indent="-342900" eaLnBrk="0" hangingPunct="0">
              <a:buFont typeface="Wingdings" pitchFamily="2" charset="2"/>
              <a:buNone/>
            </a:pPr>
            <a:r>
              <a:rPr lang="ja-JP" altLang="en-US" sz="1200">
                <a:latin typeface="MingLiU" pitchFamily="49" charset="-120"/>
                <a:ea typeface="ＭＳ Ｐゴシック" pitchFamily="34" charset="-128"/>
              </a:rPr>
              <a:t>成果物</a:t>
            </a:r>
            <a:r>
              <a:rPr lang="zh-CN" altLang="en-US" sz="1200">
                <a:latin typeface="MingLiU" pitchFamily="49" charset="-120"/>
                <a:ea typeface="ＭＳ Ｐゴシック" pitchFamily="34" charset="-128"/>
              </a:rPr>
              <a:t>：</a:t>
            </a:r>
          </a:p>
          <a:p>
            <a:pPr marL="342900" indent="-342900" eaLnBrk="0" hangingPunct="0">
              <a:buFont typeface="Wingdings" pitchFamily="2" charset="2"/>
              <a:buNone/>
            </a:pPr>
            <a:r>
              <a:rPr lang="ja-JP" altLang="en-US" sz="1200">
                <a:latin typeface="MingLiU" pitchFamily="49" charset="-120"/>
                <a:ea typeface="ＭＳ Ｐゴシック" pitchFamily="34" charset="-128"/>
              </a:rPr>
              <a:t>①</a:t>
            </a:r>
            <a:r>
              <a:rPr lang="zh-CN" altLang="en-US" sz="1200">
                <a:latin typeface="MingLiU" pitchFamily="49" charset="-120"/>
              </a:rPr>
              <a:t>源代码</a:t>
            </a:r>
            <a:endParaRPr lang="ja-JP" altLang="en-US" sz="1200">
              <a:latin typeface="MingLiU" pitchFamily="49" charset="-120"/>
            </a:endParaRPr>
          </a:p>
          <a:p>
            <a:pPr marL="342900" indent="-342900" eaLnBrk="0" hangingPunct="0">
              <a:buFont typeface="Wingdings" pitchFamily="2" charset="2"/>
              <a:buNone/>
            </a:pPr>
            <a:r>
              <a:rPr lang="ja-JP" altLang="en-US" sz="1200">
                <a:latin typeface="MingLiU" pitchFamily="49" charset="-120"/>
                <a:ea typeface="ＭＳ Ｐゴシック" pitchFamily="34" charset="-128"/>
              </a:rPr>
              <a:t>②</a:t>
            </a:r>
            <a:r>
              <a:rPr lang="zh-CN" altLang="en-US" sz="1200">
                <a:latin typeface="MingLiU" pitchFamily="49" charset="-120"/>
              </a:rPr>
              <a:t>测试代码</a:t>
            </a:r>
            <a:endParaRPr lang="en-US" altLang="ja-JP" sz="1200">
              <a:latin typeface="MingLiU" pitchFamily="49" charset="-120"/>
            </a:endParaRPr>
          </a:p>
          <a:p>
            <a:pPr marL="342900" indent="-342900" eaLnBrk="0" hangingPunct="0">
              <a:buFont typeface="Wingdings" pitchFamily="2" charset="2"/>
              <a:buNone/>
            </a:pPr>
            <a:r>
              <a:rPr lang="en-US" altLang="ja-JP" sz="1200">
                <a:latin typeface="MingLiU" pitchFamily="49" charset="-120"/>
                <a:ea typeface="ＭＳ Ｐゴシック" pitchFamily="34" charset="-128"/>
              </a:rPr>
              <a:t>③</a:t>
            </a:r>
            <a:r>
              <a:rPr lang="zh-CN" altLang="en-US" sz="1200">
                <a:latin typeface="ＭＳ Ｐゴシック" pitchFamily="34" charset="-128"/>
              </a:rPr>
              <a:t>单体测试计划书</a:t>
            </a:r>
          </a:p>
          <a:p>
            <a:pPr marL="342900" indent="-342900" eaLnBrk="0" hangingPunct="0">
              <a:buFont typeface="Wingdings" pitchFamily="2" charset="2"/>
              <a:buNone/>
            </a:pPr>
            <a:r>
              <a:rPr lang="en-US" altLang="ja-JP" sz="1200">
                <a:latin typeface="MingLiU" pitchFamily="49" charset="-120"/>
              </a:rPr>
              <a:t>④</a:t>
            </a:r>
            <a:r>
              <a:rPr lang="zh-CN" altLang="en-US" sz="1200">
                <a:latin typeface="MingLiU" pitchFamily="49" charset="-120"/>
              </a:rPr>
              <a:t>单体测试报告书</a:t>
            </a:r>
            <a:endParaRPr lang="en-US" altLang="ja-JP" sz="1200">
              <a:latin typeface="MingLiU" pitchFamily="49" charset="-120"/>
            </a:endParaRPr>
          </a:p>
        </p:txBody>
      </p:sp>
      <p:sp>
        <p:nvSpPr>
          <p:cNvPr id="11289" name="AutoShape 23"/>
          <p:cNvSpPr>
            <a:spLocks noChangeArrowheads="1"/>
          </p:cNvSpPr>
          <p:nvPr/>
        </p:nvSpPr>
        <p:spPr bwMode="auto">
          <a:xfrm>
            <a:off x="6948488" y="2276475"/>
            <a:ext cx="1727200" cy="1223963"/>
          </a:xfrm>
          <a:prstGeom prst="wedgeRectCallout">
            <a:avLst>
              <a:gd name="adj1" fmla="val -116083"/>
              <a:gd name="adj2" fmla="val 113685"/>
            </a:avLst>
          </a:prstGeom>
          <a:solidFill>
            <a:schemeClr val="bg1"/>
          </a:solidFill>
          <a:ln w="9525" algn="ctr">
            <a:solidFill>
              <a:schemeClr val="tx1"/>
            </a:solidFill>
            <a:miter lim="800000"/>
            <a:headEnd/>
            <a:tailEnd/>
          </a:ln>
        </p:spPr>
        <p:txBody>
          <a:bodyPr anchor="ctr"/>
          <a:lstStyle/>
          <a:p>
            <a:pPr marL="342900" indent="-342900" eaLnBrk="0" hangingPunct="0">
              <a:buFont typeface="Wingdings" pitchFamily="2" charset="2"/>
              <a:buNone/>
            </a:pPr>
            <a:r>
              <a:rPr lang="ja-JP" altLang="en-US" sz="1200">
                <a:latin typeface="MingLiU" pitchFamily="49" charset="-120"/>
                <a:ea typeface="ＭＳ Ｐゴシック" pitchFamily="34" charset="-128"/>
              </a:rPr>
              <a:t>成果物</a:t>
            </a:r>
            <a:r>
              <a:rPr lang="zh-CN" altLang="en-US" sz="1200">
                <a:latin typeface="MingLiU" pitchFamily="49" charset="-120"/>
                <a:ea typeface="ＭＳ Ｐゴシック" pitchFamily="34" charset="-128"/>
              </a:rPr>
              <a:t>：</a:t>
            </a:r>
            <a:endParaRPr lang="zh-CN" altLang="ja-JP" sz="1200">
              <a:latin typeface="MingLiU" pitchFamily="49" charset="-120"/>
              <a:ea typeface="ＭＳ Ｐゴシック" pitchFamily="34" charset="-128"/>
            </a:endParaRPr>
          </a:p>
          <a:p>
            <a:pPr marL="342900" indent="-342900" eaLnBrk="0" hangingPunct="0">
              <a:buFont typeface="Wingdings" pitchFamily="2" charset="2"/>
              <a:buNone/>
            </a:pPr>
            <a:r>
              <a:rPr lang="ja-JP" altLang="en-US" sz="1200">
                <a:latin typeface="MingLiU" pitchFamily="49" charset="-120"/>
                <a:ea typeface="ＭＳ Ｐゴシック" pitchFamily="34" charset="-128"/>
              </a:rPr>
              <a:t>①</a:t>
            </a:r>
            <a:r>
              <a:rPr lang="zh-CN" altLang="en-US" sz="1200">
                <a:latin typeface="MingLiU" pitchFamily="49" charset="-120"/>
              </a:rPr>
              <a:t>结合测试计划书</a:t>
            </a:r>
            <a:endParaRPr lang="ja-JP" altLang="en-US" sz="1200">
              <a:latin typeface="MingLiU" pitchFamily="49" charset="-120"/>
              <a:ea typeface="ＭＳ Ｐゴシック" pitchFamily="34" charset="-128"/>
            </a:endParaRPr>
          </a:p>
          <a:p>
            <a:pPr marL="342900" indent="-342900" eaLnBrk="0" hangingPunct="0">
              <a:buFont typeface="Wingdings" pitchFamily="2" charset="2"/>
              <a:buNone/>
            </a:pPr>
            <a:r>
              <a:rPr lang="ja-JP" altLang="en-US" sz="1200">
                <a:latin typeface="MingLiU" pitchFamily="49" charset="-120"/>
                <a:ea typeface="ＭＳ Ｐゴシック" pitchFamily="34" charset="-128"/>
              </a:rPr>
              <a:t>②</a:t>
            </a:r>
            <a:r>
              <a:rPr lang="zh-CN" altLang="en-US" sz="1200">
                <a:latin typeface="ＭＳ Ｐゴシック" pitchFamily="34" charset="-128"/>
              </a:rPr>
              <a:t>结合测试用例及数据</a:t>
            </a:r>
            <a:endParaRPr lang="en-US" altLang="ja-JP" sz="1200">
              <a:latin typeface="MingLiU" pitchFamily="49" charset="-120"/>
            </a:endParaRPr>
          </a:p>
          <a:p>
            <a:pPr marL="342900" indent="-342900" eaLnBrk="0" hangingPunct="0">
              <a:buFont typeface="Wingdings" pitchFamily="2" charset="2"/>
              <a:buNone/>
            </a:pPr>
            <a:r>
              <a:rPr lang="ja-JP" altLang="en-US" sz="1200">
                <a:latin typeface="MingLiU" pitchFamily="49" charset="-120"/>
                <a:ea typeface="ＭＳ Ｐゴシック" pitchFamily="34" charset="-128"/>
              </a:rPr>
              <a:t>③</a:t>
            </a:r>
            <a:r>
              <a:rPr lang="zh-CN" altLang="en-US" sz="1200">
                <a:latin typeface="MingLiU" pitchFamily="49" charset="-120"/>
              </a:rPr>
              <a:t>结合测试报告书</a:t>
            </a:r>
          </a:p>
          <a:p>
            <a:pPr marL="342900" indent="-342900" eaLnBrk="0" hangingPunct="0">
              <a:buFont typeface="Wingdings" pitchFamily="2" charset="2"/>
              <a:buNone/>
            </a:pPr>
            <a:r>
              <a:rPr lang="ja-JP" altLang="en-US" sz="1200">
                <a:latin typeface="MingLiU" pitchFamily="49" charset="-120"/>
              </a:rPr>
              <a:t>④</a:t>
            </a:r>
            <a:r>
              <a:rPr lang="en-US" altLang="zh-CN" sz="1200">
                <a:latin typeface="MingLiU" pitchFamily="49" charset="-120"/>
              </a:rPr>
              <a:t>BUG</a:t>
            </a:r>
            <a:r>
              <a:rPr lang="zh-CN" altLang="en-US" sz="1200">
                <a:latin typeface="MingLiU" pitchFamily="49" charset="-120"/>
              </a:rPr>
              <a:t>一览</a:t>
            </a:r>
            <a:endParaRPr lang="ja-JP" altLang="en-US" sz="1200">
              <a:latin typeface="MingLiU" pitchFamily="49" charset="-120"/>
            </a:endParaRPr>
          </a:p>
        </p:txBody>
      </p:sp>
      <p:sp>
        <p:nvSpPr>
          <p:cNvPr id="11290" name="AutoShape 24"/>
          <p:cNvSpPr>
            <a:spLocks noChangeArrowheads="1"/>
          </p:cNvSpPr>
          <p:nvPr/>
        </p:nvSpPr>
        <p:spPr bwMode="auto">
          <a:xfrm>
            <a:off x="179388" y="2636838"/>
            <a:ext cx="1511300" cy="1079500"/>
          </a:xfrm>
          <a:prstGeom prst="wedgeRectCallout">
            <a:avLst>
              <a:gd name="adj1" fmla="val 56407"/>
              <a:gd name="adj2" fmla="val -75588"/>
            </a:avLst>
          </a:prstGeom>
          <a:solidFill>
            <a:schemeClr val="bg1"/>
          </a:solidFill>
          <a:ln w="9525" algn="ctr">
            <a:solidFill>
              <a:schemeClr val="tx1"/>
            </a:solidFill>
            <a:miter lim="800000"/>
            <a:headEnd/>
            <a:tailEnd/>
          </a:ln>
        </p:spPr>
        <p:txBody>
          <a:bodyPr anchor="ctr"/>
          <a:lstStyle/>
          <a:p>
            <a:pPr marL="342900" indent="-342900" eaLnBrk="0" hangingPunct="0">
              <a:buFont typeface="Wingdings" pitchFamily="2" charset="2"/>
              <a:buNone/>
            </a:pPr>
            <a:r>
              <a:rPr lang="ja-JP" altLang="en-US" sz="1200">
                <a:latin typeface="MingLiU" pitchFamily="49" charset="-120"/>
                <a:ea typeface="ＭＳ Ｐゴシック" pitchFamily="34" charset="-128"/>
              </a:rPr>
              <a:t>成果物：</a:t>
            </a:r>
          </a:p>
          <a:p>
            <a:pPr marL="342900" indent="-342900" eaLnBrk="0" hangingPunct="0">
              <a:buFont typeface="Wingdings" pitchFamily="2" charset="2"/>
              <a:buNone/>
            </a:pPr>
            <a:r>
              <a:rPr lang="ja-JP" altLang="en-US" sz="1200">
                <a:latin typeface="MingLiU" pitchFamily="49" charset="-120"/>
                <a:ea typeface="ＭＳ Ｐゴシック" pitchFamily="34" charset="-128"/>
              </a:rPr>
              <a:t>①</a:t>
            </a:r>
            <a:r>
              <a:rPr lang="zh-CN" altLang="en-US" sz="1200">
                <a:latin typeface="MingLiU" pitchFamily="49" charset="-120"/>
                <a:ea typeface="ＭＳ Ｐゴシック" pitchFamily="34" charset="-128"/>
              </a:rPr>
              <a:t>软件需求一览</a:t>
            </a:r>
          </a:p>
          <a:p>
            <a:pPr marL="342900" indent="-342900" eaLnBrk="0" hangingPunct="0">
              <a:buFont typeface="Wingdings" pitchFamily="2" charset="2"/>
              <a:buNone/>
            </a:pPr>
            <a:r>
              <a:rPr lang="ja-JP" altLang="en-US" sz="1200">
                <a:latin typeface="MingLiU" pitchFamily="49" charset="-120"/>
                <a:ea typeface="ＭＳ Ｐゴシック" pitchFamily="34" charset="-128"/>
              </a:rPr>
              <a:t>②</a:t>
            </a:r>
            <a:r>
              <a:rPr lang="zh-CN" altLang="en-US" sz="1200">
                <a:latin typeface="MingLiU" pitchFamily="49" charset="-120"/>
                <a:ea typeface="ＭＳ Ｐゴシック" pitchFamily="34" charset="-128"/>
              </a:rPr>
              <a:t>需求干系人列表</a:t>
            </a:r>
          </a:p>
          <a:p>
            <a:pPr marL="342900" indent="-342900" eaLnBrk="0" hangingPunct="0">
              <a:buFont typeface="Wingdings" pitchFamily="2" charset="2"/>
              <a:buNone/>
            </a:pPr>
            <a:r>
              <a:rPr lang="en-US" altLang="ja-JP" sz="1200">
                <a:latin typeface="MingLiU" pitchFamily="49" charset="-120"/>
                <a:ea typeface="ＭＳ Ｐゴシック" pitchFamily="34" charset="-128"/>
              </a:rPr>
              <a:t>③</a:t>
            </a:r>
            <a:r>
              <a:rPr lang="zh-CN" altLang="en-US" sz="1200">
                <a:latin typeface="MingLiU" pitchFamily="49" charset="-120"/>
              </a:rPr>
              <a:t>需求追溯表</a:t>
            </a:r>
          </a:p>
          <a:p>
            <a:pPr marL="342900" indent="-342900" eaLnBrk="0" hangingPunct="0">
              <a:buFont typeface="Wingdings" pitchFamily="2" charset="2"/>
              <a:buNone/>
            </a:pPr>
            <a:r>
              <a:rPr lang="ja-JP" altLang="en-US" sz="1200">
                <a:latin typeface="MingLiU" pitchFamily="49" charset="-120"/>
              </a:rPr>
              <a:t>④</a:t>
            </a:r>
            <a:r>
              <a:rPr lang="zh-CN" altLang="en-US" sz="1200">
                <a:latin typeface="MingLiU" pitchFamily="49" charset="-120"/>
              </a:rPr>
              <a:t>项目计划书</a:t>
            </a:r>
            <a:endParaRPr lang="ja-JP" altLang="en-US" sz="1200">
              <a:latin typeface="MingLiU" pitchFamily="49" charset="-120"/>
            </a:endParaRPr>
          </a:p>
        </p:txBody>
      </p:sp>
      <p:sp>
        <p:nvSpPr>
          <p:cNvPr id="11291" name="AutoShape 25"/>
          <p:cNvSpPr>
            <a:spLocks noChangeArrowheads="1"/>
          </p:cNvSpPr>
          <p:nvPr/>
        </p:nvSpPr>
        <p:spPr bwMode="auto">
          <a:xfrm>
            <a:off x="1403350" y="3789363"/>
            <a:ext cx="1439863" cy="1655762"/>
          </a:xfrm>
          <a:prstGeom prst="wedgeRectCallout">
            <a:avLst>
              <a:gd name="adj1" fmla="val 14829"/>
              <a:gd name="adj2" fmla="val -102444"/>
            </a:avLst>
          </a:prstGeom>
          <a:solidFill>
            <a:schemeClr val="bg1"/>
          </a:solidFill>
          <a:ln w="9525" algn="ctr">
            <a:solidFill>
              <a:schemeClr val="tx1"/>
            </a:solidFill>
            <a:miter lim="800000"/>
            <a:headEnd/>
            <a:tailEnd/>
          </a:ln>
        </p:spPr>
        <p:txBody>
          <a:bodyPr anchor="ctr"/>
          <a:lstStyle/>
          <a:p>
            <a:pPr marL="342900" indent="-342900" eaLnBrk="0" hangingPunct="0">
              <a:buFont typeface="Wingdings" pitchFamily="2" charset="2"/>
              <a:buNone/>
            </a:pPr>
            <a:r>
              <a:rPr lang="ja-JP" altLang="en-US" sz="1200">
                <a:latin typeface="MingLiU" pitchFamily="49" charset="-120"/>
                <a:ea typeface="ＭＳ Ｐゴシック" pitchFamily="34" charset="-128"/>
              </a:rPr>
              <a:t>成果物：</a:t>
            </a:r>
          </a:p>
          <a:p>
            <a:pPr marL="342900" indent="-342900" eaLnBrk="0" hangingPunct="0">
              <a:buFont typeface="Wingdings" pitchFamily="2" charset="2"/>
              <a:buNone/>
            </a:pPr>
            <a:r>
              <a:rPr lang="ja-JP" altLang="en-US" sz="1200">
                <a:latin typeface="MingLiU" pitchFamily="49" charset="-120"/>
                <a:ea typeface="ＭＳ Ｐゴシック" pitchFamily="34" charset="-128"/>
              </a:rPr>
              <a:t>①基本</a:t>
            </a:r>
            <a:r>
              <a:rPr lang="zh-CN" altLang="en-US" sz="1200">
                <a:latin typeface="MingLiU" pitchFamily="49" charset="-120"/>
              </a:rPr>
              <a:t>设计书</a:t>
            </a:r>
            <a:endParaRPr lang="ja-JP" altLang="en-US" sz="1200">
              <a:latin typeface="MingLiU" pitchFamily="49" charset="-120"/>
            </a:endParaRPr>
          </a:p>
          <a:p>
            <a:pPr marL="342900" indent="-342900" eaLnBrk="0" hangingPunct="0">
              <a:buFont typeface="Wingdings" pitchFamily="2" charset="2"/>
              <a:buNone/>
            </a:pPr>
            <a:r>
              <a:rPr lang="ja-JP" altLang="en-US" sz="1200">
                <a:latin typeface="MingLiU" pitchFamily="49" charset="-120"/>
                <a:ea typeface="ＭＳ Ｐゴシック" pitchFamily="34" charset="-128"/>
              </a:rPr>
              <a:t>②</a:t>
            </a:r>
            <a:r>
              <a:rPr lang="zh-CN" altLang="en-US" sz="1200">
                <a:latin typeface="MingLiU" pitchFamily="49" charset="-120"/>
              </a:rPr>
              <a:t>页</a:t>
            </a:r>
            <a:r>
              <a:rPr lang="ja-JP" altLang="en-US" sz="1200">
                <a:latin typeface="MingLiU" pitchFamily="49" charset="-120"/>
                <a:ea typeface="ＭＳ Ｐゴシック" pitchFamily="34" charset="-128"/>
              </a:rPr>
              <a:t>面</a:t>
            </a:r>
            <a:r>
              <a:rPr lang="zh-CN" altLang="en-US" sz="1200">
                <a:latin typeface="MingLiU" pitchFamily="49" charset="-120"/>
              </a:rPr>
              <a:t>原型</a:t>
            </a:r>
            <a:endParaRPr lang="ja-JP" altLang="en-US" sz="1200">
              <a:latin typeface="MingLiU" pitchFamily="49" charset="-120"/>
            </a:endParaRPr>
          </a:p>
          <a:p>
            <a:pPr marL="342900" indent="-342900" eaLnBrk="0" hangingPunct="0">
              <a:buFont typeface="Wingdings" pitchFamily="2" charset="2"/>
              <a:buNone/>
            </a:pPr>
            <a:r>
              <a:rPr lang="ja-JP" altLang="en-US" sz="1200">
                <a:latin typeface="MingLiU" pitchFamily="49" charset="-120"/>
                <a:ea typeface="ＭＳ Ｐゴシック" pitchFamily="34" charset="-128"/>
              </a:rPr>
              <a:t>③</a:t>
            </a:r>
            <a:r>
              <a:rPr lang="zh-CN" altLang="en-US" sz="1200">
                <a:latin typeface="MingLiU" pitchFamily="49" charset="-120"/>
              </a:rPr>
              <a:t>页</a:t>
            </a:r>
            <a:r>
              <a:rPr lang="zh-TW" altLang="en-US" sz="1200">
                <a:latin typeface="MingLiU" pitchFamily="49" charset="-120"/>
                <a:ea typeface="ＭＳ Ｐゴシック" pitchFamily="34" charset="-128"/>
              </a:rPr>
              <a:t>面</a:t>
            </a:r>
            <a:r>
              <a:rPr lang="zh-CN" altLang="en-US" sz="1200">
                <a:latin typeface="MingLiU" pitchFamily="49" charset="-120"/>
              </a:rPr>
              <a:t>规格说明书</a:t>
            </a:r>
          </a:p>
          <a:p>
            <a:pPr marL="342900" indent="-342900" eaLnBrk="0" hangingPunct="0">
              <a:buFont typeface="Wingdings" pitchFamily="2" charset="2"/>
              <a:buNone/>
            </a:pPr>
            <a:r>
              <a:rPr lang="ja-JP" altLang="en-US" sz="1200">
                <a:latin typeface="MingLiU" pitchFamily="49" charset="-120"/>
              </a:rPr>
              <a:t>④</a:t>
            </a:r>
            <a:r>
              <a:rPr lang="en-US" altLang="zh-CN" sz="1200">
                <a:latin typeface="MingLiU" pitchFamily="49" charset="-120"/>
              </a:rPr>
              <a:t>DB</a:t>
            </a:r>
            <a:r>
              <a:rPr lang="zh-CN" altLang="en-US" sz="1200">
                <a:latin typeface="MingLiU" pitchFamily="49" charset="-120"/>
              </a:rPr>
              <a:t>设计书</a:t>
            </a:r>
          </a:p>
          <a:p>
            <a:pPr marL="342900" indent="-342900" eaLnBrk="0" hangingPunct="0">
              <a:buFont typeface="Wingdings" pitchFamily="2" charset="2"/>
              <a:buNone/>
            </a:pPr>
            <a:r>
              <a:rPr lang="en-US" altLang="ja-JP" sz="1200">
                <a:latin typeface="MingLiU" pitchFamily="49" charset="-120"/>
              </a:rPr>
              <a:t>⑤</a:t>
            </a:r>
            <a:r>
              <a:rPr lang="zh-CN" altLang="en-US" sz="1200">
                <a:latin typeface="MingLiU" pitchFamily="49" charset="-120"/>
              </a:rPr>
              <a:t>开发规范</a:t>
            </a:r>
            <a:endParaRPr lang="zh-TW" altLang="ja-JP" sz="1200">
              <a:latin typeface="MingLiU" pitchFamily="49" charset="-120"/>
            </a:endParaRPr>
          </a:p>
        </p:txBody>
      </p:sp>
      <p:sp>
        <p:nvSpPr>
          <p:cNvPr id="11292" name="AutoShape 26"/>
          <p:cNvSpPr>
            <a:spLocks noChangeArrowheads="1"/>
          </p:cNvSpPr>
          <p:nvPr/>
        </p:nvSpPr>
        <p:spPr bwMode="auto">
          <a:xfrm>
            <a:off x="5148263" y="5445125"/>
            <a:ext cx="1223962" cy="649288"/>
          </a:xfrm>
          <a:prstGeom prst="wedgeRectCallout">
            <a:avLst>
              <a:gd name="adj1" fmla="val 19648"/>
              <a:gd name="adj2" fmla="val -116014"/>
            </a:avLst>
          </a:prstGeom>
          <a:solidFill>
            <a:schemeClr val="bg1"/>
          </a:solidFill>
          <a:ln w="9525" algn="ctr">
            <a:solidFill>
              <a:schemeClr val="tx1"/>
            </a:solidFill>
            <a:miter lim="800000"/>
            <a:headEnd/>
            <a:tailEnd/>
          </a:ln>
        </p:spPr>
        <p:txBody>
          <a:bodyPr anchor="ctr"/>
          <a:lstStyle/>
          <a:p>
            <a:pPr marL="342900" indent="-342900" eaLnBrk="0" hangingPunct="0">
              <a:buFont typeface="Wingdings" pitchFamily="2" charset="2"/>
              <a:buNone/>
            </a:pPr>
            <a:r>
              <a:rPr lang="ja-JP" altLang="en-US" sz="1200">
                <a:latin typeface="ＭＳ Ｐゴシック" pitchFamily="34" charset="-128"/>
                <a:ea typeface="ＭＳ Ｐゴシック" pitchFamily="34" charset="-128"/>
              </a:rPr>
              <a:t>成果物</a:t>
            </a:r>
            <a:r>
              <a:rPr lang="zh-CN" altLang="en-US" sz="1200">
                <a:latin typeface="ＭＳ Ｐゴシック" pitchFamily="34" charset="-128"/>
                <a:ea typeface="ＭＳ Ｐゴシック" pitchFamily="34" charset="-128"/>
              </a:rPr>
              <a:t>：</a:t>
            </a:r>
            <a:endParaRPr lang="zh-CN" altLang="ja-JP" sz="1200">
              <a:latin typeface="ＭＳ Ｐゴシック" pitchFamily="34" charset="-128"/>
              <a:ea typeface="ＭＳ Ｐゴシック" pitchFamily="34" charset="-128"/>
            </a:endParaRPr>
          </a:p>
          <a:p>
            <a:pPr marL="342900" indent="-342900" eaLnBrk="0" hangingPunct="0">
              <a:buFont typeface="Wingdings" pitchFamily="2" charset="2"/>
              <a:buNone/>
            </a:pPr>
            <a:r>
              <a:rPr lang="ja-JP" altLang="en-US" sz="1200">
                <a:latin typeface="ＭＳ Ｐゴシック" pitchFamily="34" charset="-128"/>
                <a:ea typeface="ＭＳ Ｐゴシック" pitchFamily="34" charset="-128"/>
              </a:rPr>
              <a:t>①</a:t>
            </a:r>
            <a:r>
              <a:rPr lang="zh-CN" altLang="en-US" sz="1200">
                <a:latin typeface="ＭＳ Ｐゴシック" pitchFamily="34" charset="-128"/>
              </a:rPr>
              <a:t>问题记录</a:t>
            </a:r>
          </a:p>
          <a:p>
            <a:pPr marL="342900" indent="-342900" eaLnBrk="0" hangingPunct="0">
              <a:buFont typeface="Wingdings" pitchFamily="2" charset="2"/>
              <a:buNone/>
            </a:pPr>
            <a:r>
              <a:rPr lang="ja-JP" altLang="en-US" sz="1200">
                <a:latin typeface="ＭＳ Ｐゴシック" pitchFamily="34" charset="-128"/>
              </a:rPr>
              <a:t>②</a:t>
            </a:r>
            <a:r>
              <a:rPr lang="zh-CN" altLang="en-US" sz="1200">
                <a:latin typeface="ＭＳ Ｐゴシック" pitchFamily="34" charset="-128"/>
              </a:rPr>
              <a:t>对应记录</a:t>
            </a:r>
            <a:endParaRPr lang="ja-JP" altLang="en-US" sz="1200">
              <a:latin typeface="ＭＳ Ｐゴシック" pitchFamily="34" charset="-128"/>
            </a:endParaRPr>
          </a:p>
        </p:txBody>
      </p:sp>
      <p:sp>
        <p:nvSpPr>
          <p:cNvPr id="11293" name="AutoShape 27"/>
          <p:cNvSpPr>
            <a:spLocks noChangeArrowheads="1"/>
          </p:cNvSpPr>
          <p:nvPr/>
        </p:nvSpPr>
        <p:spPr bwMode="auto">
          <a:xfrm>
            <a:off x="7416800" y="3860800"/>
            <a:ext cx="1476375" cy="863600"/>
          </a:xfrm>
          <a:prstGeom prst="wedgeRectCallout">
            <a:avLst>
              <a:gd name="adj1" fmla="val -14194"/>
              <a:gd name="adj2" fmla="val 114153"/>
            </a:avLst>
          </a:prstGeom>
          <a:solidFill>
            <a:schemeClr val="bg1"/>
          </a:solidFill>
          <a:ln w="9525" algn="ctr">
            <a:solidFill>
              <a:schemeClr val="tx1"/>
            </a:solidFill>
            <a:miter lim="800000"/>
            <a:headEnd/>
            <a:tailEnd/>
          </a:ln>
        </p:spPr>
        <p:txBody>
          <a:bodyPr anchor="ctr"/>
          <a:lstStyle/>
          <a:p>
            <a:pPr marL="342900" indent="-342900" eaLnBrk="0" hangingPunct="0">
              <a:buFont typeface="Wingdings" pitchFamily="2" charset="2"/>
              <a:buNone/>
            </a:pPr>
            <a:r>
              <a:rPr lang="ja-JP" altLang="en-US" sz="1200">
                <a:latin typeface="MingLiU" pitchFamily="49" charset="-120"/>
                <a:ea typeface="ＭＳ Ｐゴシック" pitchFamily="34" charset="-128"/>
              </a:rPr>
              <a:t>成果物</a:t>
            </a:r>
            <a:r>
              <a:rPr lang="zh-CN" altLang="en-US" sz="1200">
                <a:latin typeface="MingLiU" pitchFamily="49" charset="-120"/>
                <a:ea typeface="ＭＳ Ｐゴシック" pitchFamily="34" charset="-128"/>
              </a:rPr>
              <a:t>：</a:t>
            </a:r>
            <a:endParaRPr lang="zh-CN" altLang="ja-JP" sz="1200">
              <a:latin typeface="MingLiU" pitchFamily="49" charset="-120"/>
              <a:ea typeface="ＭＳ Ｐゴシック" pitchFamily="34" charset="-128"/>
            </a:endParaRPr>
          </a:p>
          <a:p>
            <a:pPr marL="342900" indent="-342900" eaLnBrk="0" hangingPunct="0">
              <a:buFont typeface="Wingdings" pitchFamily="2" charset="2"/>
              <a:buNone/>
            </a:pPr>
            <a:r>
              <a:rPr lang="ja-JP" altLang="en-US" sz="1200">
                <a:latin typeface="MingLiU" pitchFamily="49" charset="-120"/>
              </a:rPr>
              <a:t>①</a:t>
            </a:r>
            <a:r>
              <a:rPr lang="zh-CN" altLang="en-US" sz="1200">
                <a:latin typeface="MingLiU" pitchFamily="49" charset="-120"/>
              </a:rPr>
              <a:t>安装盘</a:t>
            </a:r>
            <a:endParaRPr lang="ja-JP" altLang="en-US" sz="1200">
              <a:latin typeface="MingLiU" pitchFamily="49" charset="-120"/>
            </a:endParaRPr>
          </a:p>
          <a:p>
            <a:pPr marL="342900" indent="-342900" eaLnBrk="0" hangingPunct="0">
              <a:buFont typeface="Wingdings" pitchFamily="2" charset="2"/>
              <a:buNone/>
            </a:pPr>
            <a:r>
              <a:rPr lang="ja-JP" altLang="en-US" sz="1200">
                <a:latin typeface="MingLiU" pitchFamily="49" charset="-120"/>
              </a:rPr>
              <a:t>②</a:t>
            </a:r>
            <a:r>
              <a:rPr lang="zh-CN" altLang="en-US" sz="1200">
                <a:latin typeface="MingLiU" pitchFamily="49" charset="-120"/>
              </a:rPr>
              <a:t>安装手册</a:t>
            </a:r>
          </a:p>
          <a:p>
            <a:pPr marL="342900" indent="-342900" eaLnBrk="0" hangingPunct="0">
              <a:buFont typeface="Wingdings" pitchFamily="2" charset="2"/>
              <a:buNone/>
            </a:pPr>
            <a:r>
              <a:rPr lang="ja-JP" altLang="en-US" sz="1200">
                <a:latin typeface="MingLiU" pitchFamily="49" charset="-120"/>
              </a:rPr>
              <a:t>③</a:t>
            </a:r>
            <a:r>
              <a:rPr lang="zh-CN" altLang="en-US" sz="1200">
                <a:latin typeface="MingLiU" pitchFamily="49" charset="-120"/>
              </a:rPr>
              <a:t>用户使用手册</a:t>
            </a:r>
            <a:endParaRPr lang="ja-JP" altLang="en-US" sz="1200">
              <a:latin typeface="MingLiU" pitchFamily="49" charset="-120"/>
            </a:endParaRPr>
          </a:p>
        </p:txBody>
      </p:sp>
      <p:sp>
        <p:nvSpPr>
          <p:cNvPr id="30" name="日期占位符 29"/>
          <p:cNvSpPr>
            <a:spLocks noGrp="1"/>
          </p:cNvSpPr>
          <p:nvPr>
            <p:ph type="dt" sz="half" idx="10"/>
          </p:nvPr>
        </p:nvSpPr>
        <p:spPr/>
        <p:txBody>
          <a:bodyPr/>
          <a:lstStyle/>
          <a:p>
            <a:fld id="{237F0124-91C2-45AD-8B82-63ADC5449053}" type="datetime1">
              <a:rPr lang="zh-CN" altLang="en-US" smtClean="0"/>
              <a:pPr/>
              <a:t>2017/7/20</a:t>
            </a:fld>
            <a:endParaRPr lang="zh-CN" altLang="en-US"/>
          </a:p>
        </p:txBody>
      </p:sp>
      <p:sp>
        <p:nvSpPr>
          <p:cNvPr id="31" name="灯片编号占位符 30"/>
          <p:cNvSpPr>
            <a:spLocks noGrp="1"/>
          </p:cNvSpPr>
          <p:nvPr>
            <p:ph type="sldNum" sz="quarter" idx="12"/>
          </p:nvPr>
        </p:nvSpPr>
        <p:spPr/>
        <p:txBody>
          <a:bodyPr/>
          <a:lstStyle/>
          <a:p>
            <a:fld id="{E8F84DFC-2829-40D4-9943-E6A5354AB6E2}" type="slidenum">
              <a:rPr lang="zh-CN" altLang="en-US" smtClean="0"/>
              <a:pPr/>
              <a:t>3</a:t>
            </a:fld>
            <a:endParaRPr lang="zh-CN" altLang="en-US"/>
          </a:p>
        </p:txBody>
      </p:sp>
    </p:spTree>
    <p:extLst>
      <p:ext uri="{BB962C8B-B14F-4D97-AF65-F5344CB8AC3E}">
        <p14:creationId xmlns:p14="http://schemas.microsoft.com/office/powerpoint/2010/main" val="42357913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67544" y="476672"/>
            <a:ext cx="4680520" cy="758825"/>
          </a:xfrm>
        </p:spPr>
        <p:txBody>
          <a:bodyPr>
            <a:noAutofit/>
          </a:bodyPr>
          <a:lstStyle/>
          <a:p>
            <a:pPr eaLnBrk="1" hangingPunct="1"/>
            <a:r>
              <a:rPr lang="zh-CN" altLang="en-US" dirty="0" smtClean="0"/>
              <a:t>项目管理要点</a:t>
            </a:r>
          </a:p>
        </p:txBody>
      </p:sp>
      <p:sp>
        <p:nvSpPr>
          <p:cNvPr id="12291" name="Rectangle 3"/>
          <p:cNvSpPr>
            <a:spLocks noGrp="1" noChangeArrowheads="1"/>
          </p:cNvSpPr>
          <p:nvPr>
            <p:ph idx="1"/>
          </p:nvPr>
        </p:nvSpPr>
        <p:spPr>
          <a:xfrm>
            <a:off x="179388" y="1412875"/>
            <a:ext cx="7772400" cy="4114800"/>
          </a:xfrm>
        </p:spPr>
        <p:txBody>
          <a:bodyPr/>
          <a:lstStyle/>
          <a:p>
            <a:pPr lvl="1" eaLnBrk="1" hangingPunct="1">
              <a:buFontTx/>
              <a:buNone/>
            </a:pPr>
            <a:r>
              <a:rPr lang="zh-CN" altLang="en-US" sz="1800" b="1" smtClean="0">
                <a:solidFill>
                  <a:srgbClr val="333333"/>
                </a:solidFill>
                <a:latin typeface="华文楷体" pitchFamily="2" charset="-122"/>
                <a:ea typeface="华文楷体" pitchFamily="2" charset="-122"/>
              </a:rPr>
              <a:t>质量保证：按照</a:t>
            </a:r>
            <a:r>
              <a:rPr lang="en-US" altLang="zh-CN" sz="1800" b="1" smtClean="0">
                <a:solidFill>
                  <a:srgbClr val="333333"/>
                </a:solidFill>
                <a:latin typeface="华文楷体" pitchFamily="2" charset="-122"/>
                <a:ea typeface="华文楷体" pitchFamily="2" charset="-122"/>
              </a:rPr>
              <a:t>CMMi3</a:t>
            </a:r>
            <a:r>
              <a:rPr lang="zh-CN" altLang="en-US" sz="1800" b="1" smtClean="0">
                <a:solidFill>
                  <a:srgbClr val="333333"/>
                </a:solidFill>
                <a:latin typeface="华文楷体" pitchFamily="2" charset="-122"/>
                <a:ea typeface="华文楷体" pitchFamily="2" charset="-122"/>
              </a:rPr>
              <a:t>的模式进行管理</a:t>
            </a:r>
          </a:p>
          <a:p>
            <a:pPr lvl="1" eaLnBrk="1" hangingPunct="1">
              <a:buFontTx/>
              <a:buNone/>
            </a:pPr>
            <a:r>
              <a:rPr lang="zh-CN" altLang="en-US" sz="1800" b="1" smtClean="0">
                <a:solidFill>
                  <a:srgbClr val="333333"/>
                </a:solidFill>
                <a:latin typeface="华文楷体" pitchFamily="2" charset="-122"/>
                <a:ea typeface="华文楷体" pitchFamily="2" charset="-122"/>
              </a:rPr>
              <a:t>服务保证：高效率、快速度地对应客户</a:t>
            </a:r>
          </a:p>
          <a:p>
            <a:pPr lvl="1" eaLnBrk="1" hangingPunct="1">
              <a:buFontTx/>
              <a:buNone/>
            </a:pPr>
            <a:r>
              <a:rPr lang="zh-CN" altLang="en-US" sz="1800" b="1" smtClean="0">
                <a:solidFill>
                  <a:srgbClr val="333333"/>
                </a:solidFill>
                <a:latin typeface="华文楷体" pitchFamily="2" charset="-122"/>
                <a:ea typeface="华文楷体" pitchFamily="2" charset="-122"/>
              </a:rPr>
              <a:t>内部管理：注重沟通，确保和谐的人际关系</a:t>
            </a:r>
          </a:p>
          <a:p>
            <a:pPr lvl="1" eaLnBrk="1" hangingPunct="1">
              <a:buFontTx/>
              <a:buNone/>
            </a:pPr>
            <a:r>
              <a:rPr lang="zh-CN" altLang="en-US" sz="1800" b="1" smtClean="0">
                <a:solidFill>
                  <a:srgbClr val="333333"/>
                </a:solidFill>
                <a:latin typeface="华文楷体" pitchFamily="2" charset="-122"/>
                <a:ea typeface="华文楷体" pitchFamily="2" charset="-122"/>
              </a:rPr>
              <a:t>安全措施：确保对客户信息及各种相关技术和信息的保密</a:t>
            </a:r>
          </a:p>
        </p:txBody>
      </p:sp>
      <p:sp>
        <p:nvSpPr>
          <p:cNvPr id="4" name="日期占位符 3"/>
          <p:cNvSpPr>
            <a:spLocks noGrp="1"/>
          </p:cNvSpPr>
          <p:nvPr>
            <p:ph type="dt" sz="half" idx="10"/>
          </p:nvPr>
        </p:nvSpPr>
        <p:spPr/>
        <p:txBody>
          <a:bodyPr/>
          <a:lstStyle/>
          <a:p>
            <a:fld id="{0DEECEE2-8DE7-461E-99DF-A27AE1B0F8B8}" type="datetime1">
              <a:rPr lang="zh-CN" altLang="en-US" smtClean="0"/>
              <a:pPr/>
              <a:t>2017/7/20</a:t>
            </a:fld>
            <a:endParaRPr lang="zh-CN" altLang="en-US"/>
          </a:p>
        </p:txBody>
      </p:sp>
      <p:sp>
        <p:nvSpPr>
          <p:cNvPr id="5" name="灯片编号占位符 4"/>
          <p:cNvSpPr>
            <a:spLocks noGrp="1"/>
          </p:cNvSpPr>
          <p:nvPr>
            <p:ph type="sldNum" sz="quarter" idx="12"/>
          </p:nvPr>
        </p:nvSpPr>
        <p:spPr/>
        <p:txBody>
          <a:bodyPr/>
          <a:lstStyle/>
          <a:p>
            <a:fld id="{E8F84DFC-2829-40D4-9943-E6A5354AB6E2}" type="slidenum">
              <a:rPr lang="zh-CN" altLang="en-US" smtClean="0"/>
              <a:pPr/>
              <a:t>4</a:t>
            </a:fld>
            <a:endParaRPr lang="zh-CN" altLang="en-US"/>
          </a:p>
        </p:txBody>
      </p:sp>
    </p:spTree>
    <p:extLst>
      <p:ext uri="{BB962C8B-B14F-4D97-AF65-F5344CB8AC3E}">
        <p14:creationId xmlns:p14="http://schemas.microsoft.com/office/powerpoint/2010/main" val="22618443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2"/>
          <p:cNvSpPr>
            <a:spLocks noGrp="1" noChangeArrowheads="1"/>
          </p:cNvSpPr>
          <p:nvPr>
            <p:ph type="title"/>
          </p:nvPr>
        </p:nvSpPr>
        <p:spPr>
          <a:xfrm>
            <a:off x="539750" y="476250"/>
            <a:ext cx="5468938" cy="803275"/>
          </a:xfrm>
        </p:spPr>
        <p:txBody>
          <a:bodyPr>
            <a:normAutofit/>
          </a:bodyPr>
          <a:lstStyle/>
          <a:p>
            <a:pPr algn="l"/>
            <a:r>
              <a:rPr lang="zh-CN" altLang="en-US" dirty="0" smtClean="0"/>
              <a:t>项目进度控制措施</a:t>
            </a:r>
          </a:p>
        </p:txBody>
      </p:sp>
      <p:sp>
        <p:nvSpPr>
          <p:cNvPr id="13317" name="Rectangle 3"/>
          <p:cNvSpPr>
            <a:spLocks noGrp="1" noChangeArrowheads="1"/>
          </p:cNvSpPr>
          <p:nvPr>
            <p:ph idx="1"/>
          </p:nvPr>
        </p:nvSpPr>
        <p:spPr>
          <a:xfrm>
            <a:off x="323850" y="1341438"/>
            <a:ext cx="7772400" cy="4114800"/>
          </a:xfrm>
        </p:spPr>
        <p:txBody>
          <a:bodyPr/>
          <a:lstStyle/>
          <a:p>
            <a:r>
              <a:rPr lang="zh-CN" altLang="en-US" sz="1800" b="1" smtClean="0">
                <a:solidFill>
                  <a:srgbClr val="333333"/>
                </a:solidFill>
                <a:latin typeface="华文楷体" pitchFamily="2" charset="-122"/>
                <a:ea typeface="华文楷体" pitchFamily="2" charset="-122"/>
              </a:rPr>
              <a:t>项目计划</a:t>
            </a:r>
          </a:p>
          <a:p>
            <a:r>
              <a:rPr lang="zh-CN" altLang="en-US" sz="1800" b="1" smtClean="0">
                <a:solidFill>
                  <a:srgbClr val="333333"/>
                </a:solidFill>
                <a:latin typeface="华文楷体" pitchFamily="2" charset="-122"/>
                <a:ea typeface="华文楷体" pitchFamily="2" charset="-122"/>
              </a:rPr>
              <a:t>计划跟踪与修正</a:t>
            </a:r>
          </a:p>
          <a:p>
            <a:r>
              <a:rPr lang="zh-CN" altLang="en-US" sz="1800" b="1" smtClean="0">
                <a:solidFill>
                  <a:srgbClr val="333333"/>
                </a:solidFill>
                <a:latin typeface="华文楷体" pitchFamily="2" charset="-122"/>
                <a:ea typeface="华文楷体" pitchFamily="2" charset="-122"/>
              </a:rPr>
              <a:t>日报与周报管理</a:t>
            </a:r>
          </a:p>
          <a:p>
            <a:r>
              <a:rPr lang="zh-CN" altLang="en-US" sz="1800" b="1" smtClean="0">
                <a:solidFill>
                  <a:srgbClr val="333333"/>
                </a:solidFill>
                <a:latin typeface="华文楷体" pitchFamily="2" charset="-122"/>
                <a:ea typeface="华文楷体" pitchFamily="2" charset="-122"/>
              </a:rPr>
              <a:t>与计划的偏差每周纠正一次</a:t>
            </a:r>
          </a:p>
          <a:p>
            <a:r>
              <a:rPr lang="zh-CN" altLang="en-US" sz="1800" b="1" smtClean="0">
                <a:solidFill>
                  <a:srgbClr val="333333"/>
                </a:solidFill>
                <a:latin typeface="华文楷体" pitchFamily="2" charset="-122"/>
                <a:ea typeface="华文楷体" pitchFamily="2" charset="-122"/>
              </a:rPr>
              <a:t>效率数据统计与考核</a:t>
            </a:r>
          </a:p>
        </p:txBody>
      </p:sp>
      <p:sp>
        <p:nvSpPr>
          <p:cNvPr id="6" name="日期占位符 5"/>
          <p:cNvSpPr>
            <a:spLocks noGrp="1"/>
          </p:cNvSpPr>
          <p:nvPr>
            <p:ph type="dt" sz="half" idx="10"/>
          </p:nvPr>
        </p:nvSpPr>
        <p:spPr/>
        <p:txBody>
          <a:bodyPr/>
          <a:lstStyle/>
          <a:p>
            <a:fld id="{BCC9CD0F-DFCA-4095-8127-DCED8825BA2F}" type="datetime1">
              <a:rPr lang="zh-CN" altLang="en-US" smtClean="0"/>
              <a:pPr/>
              <a:t>2017/7/20</a:t>
            </a:fld>
            <a:endParaRPr lang="zh-CN" altLang="en-US"/>
          </a:p>
        </p:txBody>
      </p:sp>
      <p:sp>
        <p:nvSpPr>
          <p:cNvPr id="7" name="灯片编号占位符 6"/>
          <p:cNvSpPr>
            <a:spLocks noGrp="1"/>
          </p:cNvSpPr>
          <p:nvPr>
            <p:ph type="sldNum" sz="quarter" idx="12"/>
          </p:nvPr>
        </p:nvSpPr>
        <p:spPr/>
        <p:txBody>
          <a:bodyPr/>
          <a:lstStyle/>
          <a:p>
            <a:fld id="{E8F84DFC-2829-40D4-9943-E6A5354AB6E2}" type="slidenum">
              <a:rPr lang="zh-CN" altLang="en-US" smtClean="0"/>
              <a:pPr/>
              <a:t>5</a:t>
            </a:fld>
            <a:endParaRPr lang="zh-CN" altLang="en-US"/>
          </a:p>
        </p:txBody>
      </p:sp>
    </p:spTree>
    <p:extLst>
      <p:ext uri="{BB962C8B-B14F-4D97-AF65-F5344CB8AC3E}">
        <p14:creationId xmlns:p14="http://schemas.microsoft.com/office/powerpoint/2010/main" val="3796185031"/>
      </p:ext>
    </p:extLst>
  </p:cSld>
  <p:clrMapOvr>
    <a:masterClrMapping/>
  </p:clrMapOvr>
  <p:transition spd="med">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95288" y="538163"/>
            <a:ext cx="4032696" cy="803275"/>
          </a:xfrm>
        </p:spPr>
        <p:txBody>
          <a:bodyPr>
            <a:noAutofit/>
          </a:bodyPr>
          <a:lstStyle/>
          <a:p>
            <a:pPr algn="l" eaLnBrk="1" hangingPunct="1"/>
            <a:r>
              <a:rPr lang="zh-CN" altLang="en-US" dirty="0" smtClean="0"/>
              <a:t>项目质量控制点</a:t>
            </a:r>
            <a:endParaRPr lang="en-US" altLang="zh-CN" dirty="0" smtClean="0"/>
          </a:p>
        </p:txBody>
      </p:sp>
      <p:sp>
        <p:nvSpPr>
          <p:cNvPr id="14339" name="Rectangle 3"/>
          <p:cNvSpPr>
            <a:spLocks noGrp="1" noChangeArrowheads="1"/>
          </p:cNvSpPr>
          <p:nvPr>
            <p:ph idx="1"/>
          </p:nvPr>
        </p:nvSpPr>
        <p:spPr>
          <a:xfrm>
            <a:off x="323850" y="1484313"/>
            <a:ext cx="8424863" cy="4114800"/>
          </a:xfrm>
        </p:spPr>
        <p:txBody>
          <a:bodyPr/>
          <a:lstStyle/>
          <a:p>
            <a:pPr eaLnBrk="1" hangingPunct="1">
              <a:buFontTx/>
              <a:buNone/>
            </a:pPr>
            <a:r>
              <a:rPr lang="zh-CN" altLang="en-US" sz="1800" b="1" smtClean="0">
                <a:solidFill>
                  <a:srgbClr val="333333"/>
                </a:solidFill>
                <a:latin typeface="华文楷体" pitchFamily="2" charset="-122"/>
                <a:ea typeface="华文楷体" pitchFamily="2" charset="-122"/>
              </a:rPr>
              <a:t>以</a:t>
            </a:r>
            <a:r>
              <a:rPr lang="en-US" altLang="zh-CN" sz="1800" b="1" smtClean="0">
                <a:solidFill>
                  <a:srgbClr val="333333"/>
                </a:solidFill>
                <a:latin typeface="华文楷体" pitchFamily="2" charset="-122"/>
                <a:ea typeface="华文楷体" pitchFamily="2" charset="-122"/>
              </a:rPr>
              <a:t>CMMi3</a:t>
            </a:r>
            <a:r>
              <a:rPr lang="zh-CN" altLang="en-US" sz="1800" b="1" smtClean="0">
                <a:solidFill>
                  <a:srgbClr val="333333"/>
                </a:solidFill>
                <a:latin typeface="华文楷体" pitchFamily="2" charset="-122"/>
                <a:ea typeface="华文楷体" pitchFamily="2" charset="-122"/>
              </a:rPr>
              <a:t>为依据，建立适合于本公司的质量保证体系：</a:t>
            </a:r>
          </a:p>
          <a:p>
            <a:pPr eaLnBrk="1" hangingPunct="1">
              <a:buFontTx/>
              <a:buNone/>
            </a:pPr>
            <a:r>
              <a:rPr lang="zh-CN" altLang="en-US" sz="1800" b="1" smtClean="0">
                <a:solidFill>
                  <a:srgbClr val="333333"/>
                </a:solidFill>
                <a:latin typeface="华文楷体" pitchFamily="2" charset="-122"/>
                <a:ea typeface="华文楷体" pitchFamily="2" charset="-122"/>
              </a:rPr>
              <a:t>（</a:t>
            </a:r>
            <a:r>
              <a:rPr lang="en-US" altLang="zh-CN" sz="1800" b="1" smtClean="0">
                <a:solidFill>
                  <a:srgbClr val="333333"/>
                </a:solidFill>
                <a:latin typeface="华文楷体" pitchFamily="2" charset="-122"/>
                <a:ea typeface="华文楷体" pitchFamily="2" charset="-122"/>
              </a:rPr>
              <a:t>1</a:t>
            </a:r>
            <a:r>
              <a:rPr lang="zh-CN" altLang="en-US" sz="1800" b="1" smtClean="0">
                <a:solidFill>
                  <a:srgbClr val="333333"/>
                </a:solidFill>
                <a:latin typeface="华文楷体" pitchFamily="2" charset="-122"/>
                <a:ea typeface="华文楷体" pitchFamily="2" charset="-122"/>
              </a:rPr>
              <a:t>）理解需求：深入了解各户的需求，确保对需求的理解与客户的要求一致。</a:t>
            </a:r>
          </a:p>
          <a:p>
            <a:pPr eaLnBrk="1" hangingPunct="1">
              <a:buFontTx/>
              <a:buNone/>
            </a:pPr>
            <a:r>
              <a:rPr lang="zh-CN" altLang="en-US" sz="1800" b="1" smtClean="0">
                <a:solidFill>
                  <a:srgbClr val="333333"/>
                </a:solidFill>
                <a:latin typeface="华文楷体" pitchFamily="2" charset="-122"/>
                <a:ea typeface="华文楷体" pitchFamily="2" charset="-122"/>
              </a:rPr>
              <a:t>（</a:t>
            </a:r>
            <a:r>
              <a:rPr lang="en-US" altLang="zh-CN" sz="1800" b="1" smtClean="0">
                <a:solidFill>
                  <a:srgbClr val="333333"/>
                </a:solidFill>
                <a:latin typeface="华文楷体" pitchFamily="2" charset="-122"/>
                <a:ea typeface="华文楷体" pitchFamily="2" charset="-122"/>
              </a:rPr>
              <a:t>2</a:t>
            </a:r>
            <a:r>
              <a:rPr lang="zh-CN" altLang="en-US" sz="1800" b="1" smtClean="0">
                <a:solidFill>
                  <a:srgbClr val="333333"/>
                </a:solidFill>
                <a:latin typeface="华文楷体" pitchFamily="2" charset="-122"/>
                <a:ea typeface="华文楷体" pitchFamily="2" charset="-122"/>
              </a:rPr>
              <a:t>）制定计划：建立质量管理目标、质量保证计划及项目实施计划，并据此控制开发各个阶段的成果物，确保交货期和质量。</a:t>
            </a:r>
          </a:p>
          <a:p>
            <a:pPr eaLnBrk="1" hangingPunct="1">
              <a:buFontTx/>
              <a:buNone/>
            </a:pPr>
            <a:r>
              <a:rPr lang="zh-CN" altLang="en-US" sz="1800" b="1" smtClean="0">
                <a:solidFill>
                  <a:srgbClr val="333333"/>
                </a:solidFill>
                <a:latin typeface="华文楷体" pitchFamily="2" charset="-122"/>
                <a:ea typeface="华文楷体" pitchFamily="2" charset="-122"/>
              </a:rPr>
              <a:t>（</a:t>
            </a:r>
            <a:r>
              <a:rPr lang="en-US" altLang="zh-CN" sz="1800" b="1" smtClean="0">
                <a:solidFill>
                  <a:srgbClr val="333333"/>
                </a:solidFill>
                <a:latin typeface="华文楷体" pitchFamily="2" charset="-122"/>
                <a:ea typeface="华文楷体" pitchFamily="2" charset="-122"/>
              </a:rPr>
              <a:t>3</a:t>
            </a:r>
            <a:r>
              <a:rPr lang="zh-CN" altLang="en-US" sz="1800" b="1" smtClean="0">
                <a:solidFill>
                  <a:srgbClr val="333333"/>
                </a:solidFill>
                <a:latin typeface="华文楷体" pitchFamily="2" charset="-122"/>
                <a:ea typeface="华文楷体" pitchFamily="2" charset="-122"/>
              </a:rPr>
              <a:t>）细致调查：项目初期将所有的技术问题解决，通过彻底的调查和结构的设计，使项目顺利进展。</a:t>
            </a:r>
          </a:p>
          <a:p>
            <a:pPr eaLnBrk="1" hangingPunct="1">
              <a:buFontTx/>
              <a:buNone/>
            </a:pPr>
            <a:r>
              <a:rPr lang="zh-CN" altLang="en-US" sz="1800" b="1" smtClean="0">
                <a:solidFill>
                  <a:srgbClr val="333333"/>
                </a:solidFill>
                <a:latin typeface="华文楷体" pitchFamily="2" charset="-122"/>
                <a:ea typeface="华文楷体" pitchFamily="2" charset="-122"/>
              </a:rPr>
              <a:t>（</a:t>
            </a:r>
            <a:r>
              <a:rPr lang="en-US" altLang="zh-CN" sz="1800" b="1" smtClean="0">
                <a:solidFill>
                  <a:srgbClr val="333333"/>
                </a:solidFill>
                <a:latin typeface="华文楷体" pitchFamily="2" charset="-122"/>
                <a:ea typeface="华文楷体" pitchFamily="2" charset="-122"/>
              </a:rPr>
              <a:t>4</a:t>
            </a:r>
            <a:r>
              <a:rPr lang="zh-CN" altLang="en-US" sz="1800" b="1" smtClean="0">
                <a:solidFill>
                  <a:srgbClr val="333333"/>
                </a:solidFill>
                <a:latin typeface="华文楷体" pitchFamily="2" charset="-122"/>
                <a:ea typeface="华文楷体" pitchFamily="2" charset="-122"/>
              </a:rPr>
              <a:t>）配置管理：专人负责，通过严格的</a:t>
            </a:r>
            <a:r>
              <a:rPr lang="en-US" altLang="zh-CN" sz="1800" b="1" smtClean="0">
                <a:solidFill>
                  <a:srgbClr val="333333"/>
                </a:solidFill>
                <a:latin typeface="华文楷体" pitchFamily="2" charset="-122"/>
                <a:ea typeface="华文楷体" pitchFamily="2" charset="-122"/>
              </a:rPr>
              <a:t>CM</a:t>
            </a:r>
            <a:r>
              <a:rPr lang="zh-CN" altLang="en-US" sz="1800" b="1" smtClean="0">
                <a:solidFill>
                  <a:srgbClr val="333333"/>
                </a:solidFill>
                <a:latin typeface="华文楷体" pitchFamily="2" charset="-122"/>
                <a:ea typeface="华文楷体" pitchFamily="2" charset="-122"/>
              </a:rPr>
              <a:t>、保证成果物与客户的需求一致。</a:t>
            </a:r>
          </a:p>
          <a:p>
            <a:pPr eaLnBrk="1" hangingPunct="1">
              <a:buFontTx/>
              <a:buNone/>
            </a:pPr>
            <a:r>
              <a:rPr lang="zh-CN" altLang="en-US" sz="1800" b="1" smtClean="0">
                <a:solidFill>
                  <a:srgbClr val="333333"/>
                </a:solidFill>
                <a:latin typeface="华文楷体" pitchFamily="2" charset="-122"/>
                <a:ea typeface="华文楷体" pitchFamily="2" charset="-122"/>
              </a:rPr>
              <a:t>（</a:t>
            </a:r>
            <a:r>
              <a:rPr lang="en-US" altLang="zh-CN" sz="1800" b="1" smtClean="0">
                <a:solidFill>
                  <a:srgbClr val="333333"/>
                </a:solidFill>
                <a:latin typeface="华文楷体" pitchFamily="2" charset="-122"/>
                <a:ea typeface="华文楷体" pitchFamily="2" charset="-122"/>
              </a:rPr>
              <a:t>5</a:t>
            </a:r>
            <a:r>
              <a:rPr lang="zh-CN" altLang="en-US" sz="1800" b="1" smtClean="0">
                <a:solidFill>
                  <a:srgbClr val="333333"/>
                </a:solidFill>
                <a:latin typeface="华文楷体" pitchFamily="2" charset="-122"/>
                <a:ea typeface="华文楷体" pitchFamily="2" charset="-122"/>
              </a:rPr>
              <a:t>）顺畅交流： 确立信息交互的流程，通过制定电子邮件送信的制度、何相关的会议制度，实现项目问题的共享，保证紧急错误的修正和式样变更的对应。</a:t>
            </a:r>
          </a:p>
          <a:p>
            <a:pPr eaLnBrk="1" hangingPunct="1">
              <a:buFontTx/>
              <a:buNone/>
            </a:pPr>
            <a:r>
              <a:rPr lang="zh-CN" altLang="en-US" sz="1800" b="1" smtClean="0">
                <a:solidFill>
                  <a:srgbClr val="333333"/>
                </a:solidFill>
                <a:latin typeface="华文楷体" pitchFamily="2" charset="-122"/>
                <a:ea typeface="华文楷体" pitchFamily="2" charset="-122"/>
              </a:rPr>
              <a:t>（</a:t>
            </a:r>
            <a:r>
              <a:rPr lang="en-US" altLang="zh-CN" sz="1800" b="1" smtClean="0">
                <a:solidFill>
                  <a:srgbClr val="333333"/>
                </a:solidFill>
                <a:latin typeface="华文楷体" pitchFamily="2" charset="-122"/>
                <a:ea typeface="华文楷体" pitchFamily="2" charset="-122"/>
              </a:rPr>
              <a:t>6</a:t>
            </a:r>
            <a:r>
              <a:rPr lang="zh-CN" altLang="en-US" sz="1800" b="1" smtClean="0">
                <a:solidFill>
                  <a:srgbClr val="333333"/>
                </a:solidFill>
                <a:latin typeface="华文楷体" pitchFamily="2" charset="-122"/>
                <a:ea typeface="华文楷体" pitchFamily="2" charset="-122"/>
              </a:rPr>
              <a:t>）总结培训：通过不断的项目总结和内部教育，提高开发人员的水平，积累项目经验。</a:t>
            </a:r>
          </a:p>
          <a:p>
            <a:pPr eaLnBrk="1" hangingPunct="1">
              <a:buFontTx/>
              <a:buNone/>
            </a:pPr>
            <a:r>
              <a:rPr lang="zh-CN" altLang="en-US" sz="1800" b="1" smtClean="0">
                <a:solidFill>
                  <a:srgbClr val="333333"/>
                </a:solidFill>
                <a:latin typeface="华文楷体" pitchFamily="2" charset="-122"/>
                <a:ea typeface="华文楷体" pitchFamily="2" charset="-122"/>
              </a:rPr>
              <a:t>（</a:t>
            </a:r>
            <a:r>
              <a:rPr lang="en-US" altLang="zh-CN" sz="1800" b="1" smtClean="0">
                <a:solidFill>
                  <a:srgbClr val="333333"/>
                </a:solidFill>
                <a:latin typeface="华文楷体" pitchFamily="2" charset="-122"/>
                <a:ea typeface="华文楷体" pitchFamily="2" charset="-122"/>
              </a:rPr>
              <a:t>7</a:t>
            </a:r>
            <a:r>
              <a:rPr lang="zh-CN" altLang="en-US" sz="1800" b="1" smtClean="0">
                <a:solidFill>
                  <a:srgbClr val="333333"/>
                </a:solidFill>
                <a:latin typeface="华文楷体" pitchFamily="2" charset="-122"/>
                <a:ea typeface="华文楷体" pitchFamily="2" charset="-122"/>
              </a:rPr>
              <a:t>）及时改善：通过项目结束后的总结和反省，吸取教训，改善项目开发能力。</a:t>
            </a:r>
          </a:p>
        </p:txBody>
      </p:sp>
      <p:sp>
        <p:nvSpPr>
          <p:cNvPr id="4" name="日期占位符 3"/>
          <p:cNvSpPr>
            <a:spLocks noGrp="1"/>
          </p:cNvSpPr>
          <p:nvPr>
            <p:ph type="dt" sz="half" idx="10"/>
          </p:nvPr>
        </p:nvSpPr>
        <p:spPr/>
        <p:txBody>
          <a:bodyPr/>
          <a:lstStyle/>
          <a:p>
            <a:fld id="{D9188737-525C-4BB1-AC24-1630B08EC86E}" type="datetime1">
              <a:rPr lang="zh-CN" altLang="en-US" smtClean="0"/>
              <a:pPr/>
              <a:t>2017/7/20</a:t>
            </a:fld>
            <a:endParaRPr lang="zh-CN" altLang="en-US"/>
          </a:p>
        </p:txBody>
      </p:sp>
      <p:sp>
        <p:nvSpPr>
          <p:cNvPr id="5" name="灯片编号占位符 4"/>
          <p:cNvSpPr>
            <a:spLocks noGrp="1"/>
          </p:cNvSpPr>
          <p:nvPr>
            <p:ph type="sldNum" sz="quarter" idx="12"/>
          </p:nvPr>
        </p:nvSpPr>
        <p:spPr/>
        <p:txBody>
          <a:bodyPr/>
          <a:lstStyle/>
          <a:p>
            <a:fld id="{E8F84DFC-2829-40D4-9943-E6A5354AB6E2}" type="slidenum">
              <a:rPr lang="zh-CN" altLang="en-US" smtClean="0"/>
              <a:pPr/>
              <a:t>6</a:t>
            </a:fld>
            <a:endParaRPr lang="zh-CN" altLang="en-US"/>
          </a:p>
        </p:txBody>
      </p:sp>
    </p:spTree>
    <p:extLst>
      <p:ext uri="{BB962C8B-B14F-4D97-AF65-F5344CB8AC3E}">
        <p14:creationId xmlns:p14="http://schemas.microsoft.com/office/powerpoint/2010/main" val="20288316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a:bodyPr>
          <a:lstStyle/>
          <a:p>
            <a:pPr algn="l"/>
            <a:r>
              <a:rPr lang="zh-CN" altLang="en-US" dirty="0" smtClean="0"/>
              <a:t>项目质量控制具体措施</a:t>
            </a:r>
          </a:p>
        </p:txBody>
      </p:sp>
      <p:sp>
        <p:nvSpPr>
          <p:cNvPr id="15363" name="Rectangle 3"/>
          <p:cNvSpPr>
            <a:spLocks noGrp="1" noChangeArrowheads="1"/>
          </p:cNvSpPr>
          <p:nvPr>
            <p:ph idx="1"/>
          </p:nvPr>
        </p:nvSpPr>
        <p:spPr>
          <a:xfrm>
            <a:off x="468313" y="1484313"/>
            <a:ext cx="7772400" cy="4114800"/>
          </a:xfrm>
        </p:spPr>
        <p:txBody>
          <a:bodyPr/>
          <a:lstStyle/>
          <a:p>
            <a:pPr>
              <a:lnSpc>
                <a:spcPct val="90000"/>
              </a:lnSpc>
            </a:pPr>
            <a:r>
              <a:rPr lang="zh-CN" altLang="en-US" sz="1800" b="1" smtClean="0">
                <a:solidFill>
                  <a:srgbClr val="333333"/>
                </a:solidFill>
                <a:latin typeface="华文楷体" pitchFamily="2" charset="-122"/>
                <a:ea typeface="华文楷体" pitchFamily="2" charset="-122"/>
              </a:rPr>
              <a:t>根据项目的总体计划制定华夏易联公司人员的工作计划，并经过双方确认；</a:t>
            </a:r>
          </a:p>
          <a:p>
            <a:pPr>
              <a:lnSpc>
                <a:spcPct val="90000"/>
              </a:lnSpc>
            </a:pPr>
            <a:r>
              <a:rPr lang="zh-CN" altLang="en-US" sz="1800" b="1" smtClean="0">
                <a:solidFill>
                  <a:srgbClr val="333333"/>
                </a:solidFill>
                <a:latin typeface="华文楷体" pitchFamily="2" charset="-122"/>
                <a:ea typeface="华文楷体" pitchFamily="2" charset="-122"/>
              </a:rPr>
              <a:t>计划中根据项目的实际情况需要明确：规范讲解、技术调查、人员培训、代码评审等内容，需要预留需求变更的对应时间；</a:t>
            </a:r>
          </a:p>
          <a:p>
            <a:pPr>
              <a:lnSpc>
                <a:spcPct val="90000"/>
              </a:lnSpc>
            </a:pPr>
            <a:r>
              <a:rPr lang="zh-CN" altLang="en-US" sz="1800" b="1" smtClean="0">
                <a:solidFill>
                  <a:srgbClr val="333333"/>
                </a:solidFill>
                <a:latin typeface="华文楷体" pitchFamily="2" charset="-122"/>
                <a:ea typeface="华文楷体" pitchFamily="2" charset="-122"/>
              </a:rPr>
              <a:t>技术调查需要形成文档，并进行相应的人员培训；</a:t>
            </a:r>
          </a:p>
          <a:p>
            <a:pPr>
              <a:lnSpc>
                <a:spcPct val="90000"/>
              </a:lnSpc>
            </a:pPr>
            <a:r>
              <a:rPr lang="zh-CN" altLang="en-US" sz="1800" b="1" smtClean="0">
                <a:solidFill>
                  <a:srgbClr val="333333"/>
                </a:solidFill>
                <a:latin typeface="华文楷体" pitchFamily="2" charset="-122"/>
                <a:ea typeface="华文楷体" pitchFamily="2" charset="-122"/>
              </a:rPr>
              <a:t>通过</a:t>
            </a:r>
            <a:r>
              <a:rPr lang="en-US" altLang="zh-CN" sz="1800" b="1" smtClean="0">
                <a:solidFill>
                  <a:srgbClr val="333333"/>
                </a:solidFill>
                <a:latin typeface="华文楷体" pitchFamily="2" charset="-122"/>
                <a:ea typeface="华文楷体" pitchFamily="2" charset="-122"/>
              </a:rPr>
              <a:t>Q/A</a:t>
            </a:r>
            <a:r>
              <a:rPr lang="zh-CN" altLang="en-US" sz="1800" b="1" smtClean="0">
                <a:solidFill>
                  <a:srgbClr val="333333"/>
                </a:solidFill>
                <a:latin typeface="华文楷体" pitchFamily="2" charset="-122"/>
                <a:ea typeface="华文楷体" pitchFamily="2" charset="-122"/>
              </a:rPr>
              <a:t>票管理项目中出现的所有问题，并记录问题回复时间；</a:t>
            </a:r>
          </a:p>
          <a:p>
            <a:pPr>
              <a:lnSpc>
                <a:spcPct val="90000"/>
              </a:lnSpc>
            </a:pPr>
            <a:r>
              <a:rPr lang="zh-CN" altLang="en-US" sz="1800" b="1" smtClean="0">
                <a:solidFill>
                  <a:srgbClr val="333333"/>
                </a:solidFill>
                <a:latin typeface="华文楷体" pitchFamily="2" charset="-122"/>
                <a:ea typeface="华文楷体" pitchFamily="2" charset="-122"/>
              </a:rPr>
              <a:t>通过</a:t>
            </a:r>
            <a:r>
              <a:rPr lang="en-US" altLang="zh-CN" sz="1800" b="1" smtClean="0">
                <a:solidFill>
                  <a:srgbClr val="333333"/>
                </a:solidFill>
                <a:latin typeface="华文楷体" pitchFamily="2" charset="-122"/>
                <a:ea typeface="华文楷体" pitchFamily="2" charset="-122"/>
              </a:rPr>
              <a:t>BUG</a:t>
            </a:r>
            <a:r>
              <a:rPr lang="zh-CN" altLang="en-US" sz="1800" b="1" smtClean="0">
                <a:solidFill>
                  <a:srgbClr val="333333"/>
                </a:solidFill>
                <a:latin typeface="华文楷体" pitchFamily="2" charset="-122"/>
                <a:ea typeface="华文楷体" pitchFamily="2" charset="-122"/>
              </a:rPr>
              <a:t>票管理促进</a:t>
            </a:r>
            <a:r>
              <a:rPr lang="en-US" altLang="zh-CN" sz="1800" b="1" smtClean="0">
                <a:solidFill>
                  <a:srgbClr val="333333"/>
                </a:solidFill>
                <a:latin typeface="华文楷体" pitchFamily="2" charset="-122"/>
                <a:ea typeface="华文楷体" pitchFamily="2" charset="-122"/>
              </a:rPr>
              <a:t>BUG</a:t>
            </a:r>
            <a:r>
              <a:rPr lang="zh-CN" altLang="en-US" sz="1800" b="1" smtClean="0">
                <a:solidFill>
                  <a:srgbClr val="333333"/>
                </a:solidFill>
                <a:latin typeface="华文楷体" pitchFamily="2" charset="-122"/>
                <a:ea typeface="华文楷体" pitchFamily="2" charset="-122"/>
              </a:rPr>
              <a:t>及时准确地修正；</a:t>
            </a:r>
          </a:p>
          <a:p>
            <a:pPr>
              <a:lnSpc>
                <a:spcPct val="90000"/>
              </a:lnSpc>
            </a:pPr>
            <a:r>
              <a:rPr lang="zh-CN" altLang="en-US" sz="1800" b="1" smtClean="0">
                <a:solidFill>
                  <a:srgbClr val="333333"/>
                </a:solidFill>
                <a:latin typeface="华文楷体" pitchFamily="2" charset="-122"/>
                <a:ea typeface="华文楷体" pitchFamily="2" charset="-122"/>
              </a:rPr>
              <a:t>确保代码</a:t>
            </a:r>
            <a:r>
              <a:rPr lang="en-US" altLang="zh-CN" sz="1800" b="1" smtClean="0">
                <a:solidFill>
                  <a:srgbClr val="333333"/>
                </a:solidFill>
                <a:latin typeface="华文楷体" pitchFamily="2" charset="-122"/>
                <a:ea typeface="华文楷体" pitchFamily="2" charset="-122"/>
              </a:rPr>
              <a:t>review </a:t>
            </a:r>
            <a:r>
              <a:rPr lang="zh-CN" altLang="en-US" sz="1800" b="1" smtClean="0">
                <a:solidFill>
                  <a:srgbClr val="333333"/>
                </a:solidFill>
                <a:latin typeface="华文楷体" pitchFamily="2" charset="-122"/>
                <a:ea typeface="华文楷体" pitchFamily="2" charset="-122"/>
              </a:rPr>
              <a:t>的时间与覆盖率，严格按照规范书写代码和注释；</a:t>
            </a:r>
          </a:p>
          <a:p>
            <a:pPr>
              <a:lnSpc>
                <a:spcPct val="90000"/>
              </a:lnSpc>
            </a:pPr>
            <a:r>
              <a:rPr lang="zh-CN" altLang="en-US" sz="1800" b="1" smtClean="0">
                <a:solidFill>
                  <a:srgbClr val="333333"/>
                </a:solidFill>
                <a:latin typeface="华文楷体" pitchFamily="2" charset="-122"/>
                <a:ea typeface="华文楷体" pitchFamily="2" charset="-122"/>
              </a:rPr>
              <a:t>通过日报跟踪每天的工作量和项目进度；</a:t>
            </a:r>
          </a:p>
          <a:p>
            <a:pPr>
              <a:lnSpc>
                <a:spcPct val="90000"/>
              </a:lnSpc>
            </a:pPr>
            <a:r>
              <a:rPr lang="zh-CN" altLang="en-US" sz="1800" b="1" smtClean="0">
                <a:solidFill>
                  <a:srgbClr val="333333"/>
                </a:solidFill>
                <a:latin typeface="华文楷体" pitchFamily="2" charset="-122"/>
                <a:ea typeface="华文楷体" pitchFamily="2" charset="-122"/>
              </a:rPr>
              <a:t>每天上传和确认工作成果；</a:t>
            </a:r>
          </a:p>
          <a:p>
            <a:pPr>
              <a:lnSpc>
                <a:spcPct val="90000"/>
              </a:lnSpc>
            </a:pPr>
            <a:r>
              <a:rPr lang="zh-CN" altLang="en-US" sz="1800" b="1" smtClean="0">
                <a:solidFill>
                  <a:srgbClr val="333333"/>
                </a:solidFill>
                <a:latin typeface="华文楷体" pitchFamily="2" charset="-122"/>
                <a:ea typeface="华文楷体" pitchFamily="2" charset="-122"/>
              </a:rPr>
              <a:t>明确项目信息共享和汇报体制；</a:t>
            </a:r>
          </a:p>
          <a:p>
            <a:pPr>
              <a:lnSpc>
                <a:spcPct val="90000"/>
              </a:lnSpc>
            </a:pPr>
            <a:r>
              <a:rPr lang="zh-CN" altLang="en-US" sz="1800" b="1" smtClean="0">
                <a:solidFill>
                  <a:srgbClr val="333333"/>
                </a:solidFill>
                <a:latin typeface="华文楷体" pitchFamily="2" charset="-122"/>
                <a:ea typeface="华文楷体" pitchFamily="2" charset="-122"/>
              </a:rPr>
              <a:t>召开项目周会，提交项目周报；</a:t>
            </a:r>
          </a:p>
          <a:p>
            <a:pPr>
              <a:lnSpc>
                <a:spcPct val="90000"/>
              </a:lnSpc>
            </a:pPr>
            <a:r>
              <a:rPr lang="zh-CN" altLang="en-US" sz="1800" b="1" smtClean="0">
                <a:solidFill>
                  <a:srgbClr val="333333"/>
                </a:solidFill>
                <a:latin typeface="华文楷体" pitchFamily="2" charset="-122"/>
                <a:ea typeface="华文楷体" pitchFamily="2" charset="-122"/>
              </a:rPr>
              <a:t>发现项目中的问题及时反馈，组员中普遍性的问题及时开会纠正。</a:t>
            </a:r>
          </a:p>
        </p:txBody>
      </p:sp>
      <p:sp>
        <p:nvSpPr>
          <p:cNvPr id="6" name="日期占位符 5"/>
          <p:cNvSpPr>
            <a:spLocks noGrp="1"/>
          </p:cNvSpPr>
          <p:nvPr>
            <p:ph type="dt" sz="half" idx="10"/>
          </p:nvPr>
        </p:nvSpPr>
        <p:spPr/>
        <p:txBody>
          <a:bodyPr/>
          <a:lstStyle/>
          <a:p>
            <a:fld id="{CF87B377-C21F-401E-B732-C9AE7E1467C9}" type="datetime1">
              <a:rPr lang="zh-CN" altLang="en-US" smtClean="0"/>
              <a:pPr/>
              <a:t>2017/7/20</a:t>
            </a:fld>
            <a:endParaRPr lang="zh-CN" altLang="en-US"/>
          </a:p>
        </p:txBody>
      </p:sp>
      <p:sp>
        <p:nvSpPr>
          <p:cNvPr id="7" name="灯片编号占位符 6"/>
          <p:cNvSpPr>
            <a:spLocks noGrp="1"/>
          </p:cNvSpPr>
          <p:nvPr>
            <p:ph type="sldNum" sz="quarter" idx="12"/>
          </p:nvPr>
        </p:nvSpPr>
        <p:spPr/>
        <p:txBody>
          <a:bodyPr/>
          <a:lstStyle/>
          <a:p>
            <a:fld id="{E8F84DFC-2829-40D4-9943-E6A5354AB6E2}" type="slidenum">
              <a:rPr lang="zh-CN" altLang="en-US" smtClean="0"/>
              <a:pPr/>
              <a:t>7</a:t>
            </a:fld>
            <a:endParaRPr lang="zh-CN" altLang="en-US"/>
          </a:p>
        </p:txBody>
      </p:sp>
    </p:spTree>
    <p:extLst>
      <p:ext uri="{BB962C8B-B14F-4D97-AF65-F5344CB8AC3E}">
        <p14:creationId xmlns:p14="http://schemas.microsoft.com/office/powerpoint/2010/main" val="24847784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67544" y="404664"/>
            <a:ext cx="4460875" cy="803275"/>
          </a:xfrm>
        </p:spPr>
        <p:txBody>
          <a:bodyPr>
            <a:noAutofit/>
          </a:bodyPr>
          <a:lstStyle/>
          <a:p>
            <a:pPr eaLnBrk="1" hangingPunct="1"/>
            <a:r>
              <a:rPr lang="zh-CN" altLang="en-US" dirty="0" smtClean="0"/>
              <a:t>保密管理</a:t>
            </a:r>
            <a:endParaRPr lang="en-US" altLang="zh-CN" dirty="0" smtClean="0"/>
          </a:p>
        </p:txBody>
      </p:sp>
      <p:sp>
        <p:nvSpPr>
          <p:cNvPr id="16387" name="Rectangle 3"/>
          <p:cNvSpPr>
            <a:spLocks noGrp="1" noChangeArrowheads="1"/>
          </p:cNvSpPr>
          <p:nvPr>
            <p:ph idx="1"/>
          </p:nvPr>
        </p:nvSpPr>
        <p:spPr>
          <a:xfrm>
            <a:off x="1042988" y="1557338"/>
            <a:ext cx="7053262" cy="4114800"/>
          </a:xfrm>
        </p:spPr>
        <p:txBody>
          <a:bodyPr/>
          <a:lstStyle/>
          <a:p>
            <a:pPr eaLnBrk="1" hangingPunct="1">
              <a:buFontTx/>
              <a:buNone/>
            </a:pPr>
            <a:r>
              <a:rPr lang="zh-CN" altLang="en-US" sz="1800" b="1" smtClean="0">
                <a:solidFill>
                  <a:srgbClr val="333333"/>
                </a:solidFill>
                <a:latin typeface="华文楷体" pitchFamily="2" charset="-122"/>
                <a:ea typeface="华文楷体" pitchFamily="2" charset="-122"/>
              </a:rPr>
              <a:t>一、 与客户签订保密协议</a:t>
            </a:r>
          </a:p>
          <a:p>
            <a:pPr eaLnBrk="1" hangingPunct="1">
              <a:buFontTx/>
              <a:buNone/>
            </a:pPr>
            <a:r>
              <a:rPr lang="zh-CN" altLang="en-US" sz="1800" b="1" smtClean="0">
                <a:solidFill>
                  <a:srgbClr val="333333"/>
                </a:solidFill>
                <a:latin typeface="华文楷体" pitchFamily="2" charset="-122"/>
                <a:ea typeface="华文楷体" pitchFamily="2" charset="-122"/>
              </a:rPr>
              <a:t>二、 与技术人员签订保密合同或协议</a:t>
            </a:r>
            <a:endParaRPr lang="ja-JP" altLang="en-US" sz="1800" b="1" smtClean="0">
              <a:solidFill>
                <a:srgbClr val="333333"/>
              </a:solidFill>
              <a:latin typeface="华文楷体" pitchFamily="2" charset="-122"/>
              <a:ea typeface="华文楷体" pitchFamily="2" charset="-122"/>
            </a:endParaRPr>
          </a:p>
          <a:p>
            <a:pPr eaLnBrk="1" hangingPunct="1">
              <a:buFontTx/>
              <a:buNone/>
            </a:pPr>
            <a:r>
              <a:rPr lang="zh-CN" altLang="en-US" sz="1800" b="1" smtClean="0">
                <a:solidFill>
                  <a:srgbClr val="333333"/>
                </a:solidFill>
                <a:latin typeface="华文楷体" pitchFamily="2" charset="-122"/>
                <a:ea typeface="华文楷体" pitchFamily="2" charset="-122"/>
              </a:rPr>
              <a:t>三、</a:t>
            </a:r>
            <a:r>
              <a:rPr lang="ja-JP" altLang="en-US" sz="1800" b="1" smtClean="0">
                <a:solidFill>
                  <a:srgbClr val="333333"/>
                </a:solidFill>
                <a:latin typeface="华文楷体" pitchFamily="2" charset="-122"/>
                <a:ea typeface="华文楷体" pitchFamily="2" charset="-122"/>
              </a:rPr>
              <a:t> 实行完善的</a:t>
            </a:r>
            <a:r>
              <a:rPr lang="zh-CN" altLang="en-US" sz="1800" b="1" smtClean="0">
                <a:solidFill>
                  <a:srgbClr val="333333"/>
                </a:solidFill>
                <a:latin typeface="华文楷体" pitchFamily="2" charset="-122"/>
                <a:ea typeface="华文楷体" pitchFamily="2" charset="-122"/>
              </a:rPr>
              <a:t>文档管理方法</a:t>
            </a:r>
          </a:p>
          <a:p>
            <a:pPr eaLnBrk="1" hangingPunct="1">
              <a:buFontTx/>
              <a:buNone/>
            </a:pPr>
            <a:r>
              <a:rPr lang="zh-CN" altLang="en-US" sz="1800" b="1" smtClean="0">
                <a:solidFill>
                  <a:srgbClr val="333333"/>
                </a:solidFill>
                <a:latin typeface="华文楷体" pitchFamily="2" charset="-122"/>
                <a:ea typeface="华文楷体" pitchFamily="2" charset="-122"/>
              </a:rPr>
              <a:t>四、 实施有关保密的教育，提高员工的保密意识</a:t>
            </a:r>
          </a:p>
        </p:txBody>
      </p:sp>
      <p:sp>
        <p:nvSpPr>
          <p:cNvPr id="4" name="日期占位符 3"/>
          <p:cNvSpPr>
            <a:spLocks noGrp="1"/>
          </p:cNvSpPr>
          <p:nvPr>
            <p:ph type="dt" sz="half" idx="10"/>
          </p:nvPr>
        </p:nvSpPr>
        <p:spPr/>
        <p:txBody>
          <a:bodyPr/>
          <a:lstStyle/>
          <a:p>
            <a:fld id="{6C2D6D5F-0DEB-4899-8BC8-9061A80ECBAD}" type="datetime1">
              <a:rPr lang="zh-CN" altLang="en-US" smtClean="0"/>
              <a:pPr/>
              <a:t>2017/7/20</a:t>
            </a:fld>
            <a:endParaRPr lang="zh-CN" altLang="en-US"/>
          </a:p>
        </p:txBody>
      </p:sp>
      <p:sp>
        <p:nvSpPr>
          <p:cNvPr id="5" name="灯片编号占位符 4"/>
          <p:cNvSpPr>
            <a:spLocks noGrp="1"/>
          </p:cNvSpPr>
          <p:nvPr>
            <p:ph type="sldNum" sz="quarter" idx="12"/>
          </p:nvPr>
        </p:nvSpPr>
        <p:spPr/>
        <p:txBody>
          <a:bodyPr/>
          <a:lstStyle/>
          <a:p>
            <a:fld id="{E8F84DFC-2829-40D4-9943-E6A5354AB6E2}" type="slidenum">
              <a:rPr lang="zh-CN" altLang="en-US" smtClean="0"/>
              <a:pPr/>
              <a:t>8</a:t>
            </a:fld>
            <a:endParaRPr lang="zh-CN" altLang="en-US"/>
          </a:p>
        </p:txBody>
      </p:sp>
    </p:spTree>
    <p:extLst>
      <p:ext uri="{BB962C8B-B14F-4D97-AF65-F5344CB8AC3E}">
        <p14:creationId xmlns:p14="http://schemas.microsoft.com/office/powerpoint/2010/main" val="35422551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13"/>
          <p:cNvSpPr>
            <a:spLocks/>
          </p:cNvSpPr>
          <p:nvPr/>
        </p:nvSpPr>
        <p:spPr bwMode="auto">
          <a:xfrm>
            <a:off x="-27290" y="1586379"/>
            <a:ext cx="9144000" cy="3452482"/>
          </a:xfrm>
          <a:custGeom>
            <a:avLst/>
            <a:gdLst/>
            <a:ahLst/>
            <a:cxnLst>
              <a:cxn ang="0">
                <a:pos x="0" y="0"/>
              </a:cxn>
              <a:cxn ang="0">
                <a:pos x="0" y="3816"/>
              </a:cxn>
              <a:cxn ang="0">
                <a:pos x="2871" y="2832"/>
              </a:cxn>
              <a:cxn ang="0">
                <a:pos x="5760" y="3816"/>
              </a:cxn>
              <a:cxn ang="0">
                <a:pos x="5760" y="0"/>
              </a:cxn>
              <a:cxn ang="0">
                <a:pos x="2871" y="993"/>
              </a:cxn>
              <a:cxn ang="0">
                <a:pos x="0" y="0"/>
              </a:cxn>
            </a:cxnLst>
            <a:rect l="0" t="0" r="r" b="b"/>
            <a:pathLst>
              <a:path w="5760" h="3816">
                <a:moveTo>
                  <a:pt x="0" y="0"/>
                </a:moveTo>
                <a:cubicBezTo>
                  <a:pt x="0" y="3816"/>
                  <a:pt x="0" y="3816"/>
                  <a:pt x="0" y="3816"/>
                </a:cubicBezTo>
                <a:cubicBezTo>
                  <a:pt x="0" y="3816"/>
                  <a:pt x="1032" y="2832"/>
                  <a:pt x="2871" y="2832"/>
                </a:cubicBezTo>
                <a:cubicBezTo>
                  <a:pt x="4640" y="2832"/>
                  <a:pt x="5760" y="3816"/>
                  <a:pt x="5760" y="3816"/>
                </a:cubicBezTo>
                <a:cubicBezTo>
                  <a:pt x="5760" y="0"/>
                  <a:pt x="5760" y="0"/>
                  <a:pt x="5760" y="0"/>
                </a:cubicBezTo>
                <a:cubicBezTo>
                  <a:pt x="5760" y="0"/>
                  <a:pt x="4760" y="993"/>
                  <a:pt x="2871" y="993"/>
                </a:cubicBezTo>
                <a:cubicBezTo>
                  <a:pt x="1104" y="993"/>
                  <a:pt x="0" y="0"/>
                  <a:pt x="0" y="0"/>
                </a:cubicBezTo>
                <a:close/>
              </a:path>
            </a:pathLst>
          </a:custGeom>
          <a:gradFill>
            <a:gsLst>
              <a:gs pos="0">
                <a:srgbClr val="000000">
                  <a:alpha val="10000"/>
                </a:srgbClr>
              </a:gs>
              <a:gs pos="50000">
                <a:srgbClr val="000000">
                  <a:alpha val="25000"/>
                </a:srgbClr>
              </a:gs>
              <a:gs pos="100000">
                <a:srgbClr val="000000">
                  <a:alpha val="5000"/>
                </a:srgbClr>
              </a:gs>
            </a:gsLst>
            <a:lin ang="0" scaled="0"/>
          </a:gradFill>
          <a:ln>
            <a:noFill/>
            <a:headEnd type="none" w="med" len="med"/>
            <a:tailEnd type="none" w="med" len="med"/>
          </a:ln>
          <a:effectLst/>
        </p:spPr>
        <p:style>
          <a:lnRef idx="1">
            <a:schemeClr val="accent3"/>
          </a:lnRef>
          <a:fillRef idx="3">
            <a:schemeClr val="accent3"/>
          </a:fillRef>
          <a:effectRef idx="2">
            <a:schemeClr val="accent3"/>
          </a:effectRef>
          <a:fontRef idx="minor">
            <a:schemeClr val="lt1"/>
          </a:fontRef>
        </p:style>
        <p:txBody>
          <a:bodyPr lIns="68604" tIns="34302" rIns="68604" bIns="34302" anchor="ctr"/>
          <a:lstStyle/>
          <a:p>
            <a:pPr defTabSz="685848">
              <a:defRPr/>
            </a:pPr>
            <a:endParaRPr lang="en-US" sz="1700" dirty="0">
              <a:solidFill>
                <a:srgbClr val="FFFFFF"/>
              </a:solidFill>
              <a:effectLst>
                <a:outerShdw blurRad="38100" dist="38100" dir="2700000" algn="tl">
                  <a:srgbClr val="000000">
                    <a:alpha val="43137"/>
                  </a:srgbClr>
                </a:outerShdw>
              </a:effectLst>
              <a:latin typeface="Segoe UI" pitchFamily="34" charset="0"/>
            </a:endParaRPr>
          </a:p>
        </p:txBody>
      </p:sp>
      <p:sp>
        <p:nvSpPr>
          <p:cNvPr id="6" name="Trapezoid 5"/>
          <p:cNvSpPr/>
          <p:nvPr/>
        </p:nvSpPr>
        <p:spPr bwMode="auto">
          <a:xfrm>
            <a:off x="1828800" y="4044930"/>
            <a:ext cx="5334000" cy="972450"/>
          </a:xfrm>
          <a:prstGeom prst="trapezoid">
            <a:avLst>
              <a:gd name="adj" fmla="val 127821"/>
            </a:avLst>
          </a:prstGeom>
          <a:gradFill flip="none" rotWithShape="1">
            <a:gsLst>
              <a:gs pos="0">
                <a:schemeClr val="tx2">
                  <a:alpha val="0"/>
                </a:schemeClr>
              </a:gs>
              <a:gs pos="100000">
                <a:schemeClr val="tx2"/>
              </a:gs>
            </a:gsLst>
            <a:lin ang="5400000" scaled="0"/>
            <a:tileRect/>
          </a:gradFill>
          <a:ln w="9525" cap="flat" cmpd="sng" algn="ctr">
            <a:noFill/>
            <a:prstDash val="solid"/>
            <a:round/>
            <a:headEnd type="none" w="med" len="med"/>
            <a:tailEnd type="none" w="med" len="med"/>
          </a:ln>
          <a:effectLst/>
        </p:spPr>
        <p:txBody>
          <a:bodyPr lIns="68607" tIns="34304" rIns="68607" bIns="34304"/>
          <a:lstStyle/>
          <a:p>
            <a:pPr algn="l" eaLnBrk="0" hangingPunct="0">
              <a:lnSpc>
                <a:spcPct val="100000"/>
              </a:lnSpc>
              <a:defRPr/>
            </a:pPr>
            <a:endParaRPr lang="en-US" sz="1800" dirty="0">
              <a:solidFill>
                <a:schemeClr val="tx1"/>
              </a:solidFill>
              <a:latin typeface="Segoe UI" pitchFamily="34" charset="0"/>
              <a:ea typeface="ＭＳ Ｐゴシック" pitchFamily="34" charset="-128"/>
            </a:endParaRPr>
          </a:p>
        </p:txBody>
      </p:sp>
      <p:sp>
        <p:nvSpPr>
          <p:cNvPr id="7" name="Title 43"/>
          <p:cNvSpPr txBox="1">
            <a:spLocks/>
          </p:cNvSpPr>
          <p:nvPr/>
        </p:nvSpPr>
        <p:spPr>
          <a:xfrm>
            <a:off x="384672" y="1600200"/>
            <a:ext cx="8374656" cy="484776"/>
          </a:xfrm>
          <a:prstGeom prst="rect">
            <a:avLst/>
          </a:prstGeom>
          <a:noFill/>
        </p:spPr>
        <p:txBody>
          <a:bodyPr wrap="square" lIns="68607" tIns="34304" rIns="68607" bIns="34304">
            <a:spAutoFit/>
          </a:bodyPr>
          <a:lstStyle/>
          <a:p>
            <a:pPr algn="ctr">
              <a:lnSpc>
                <a:spcPct val="90000"/>
              </a:lnSpc>
              <a:defRPr/>
            </a:pPr>
            <a:r>
              <a:rPr lang="zh-CN" altLang="en-US" sz="3000" dirty="0" smtClean="0">
                <a:ln w="3175">
                  <a:noFill/>
                </a:ln>
                <a:gradFill>
                  <a:gsLst>
                    <a:gs pos="50000">
                      <a:schemeClr val="accent1"/>
                    </a:gs>
                    <a:gs pos="100000">
                      <a:schemeClr val="accent1"/>
                    </a:gs>
                  </a:gsLst>
                  <a:lin ang="5400000" scaled="1"/>
                </a:gradFill>
                <a:latin typeface="Segoe UI" pitchFamily="34" charset="0"/>
                <a:cs typeface="Segoe UI" pitchFamily="34" charset="0"/>
              </a:rPr>
              <a:t>我们拥有让您值得信任的团队</a:t>
            </a:r>
            <a:endParaRPr lang="en-US" sz="3000" dirty="0" smtClean="0">
              <a:ln w="3175">
                <a:noFill/>
              </a:ln>
              <a:gradFill>
                <a:gsLst>
                  <a:gs pos="50000">
                    <a:schemeClr val="accent1"/>
                  </a:gs>
                  <a:gs pos="100000">
                    <a:schemeClr val="accent1"/>
                  </a:gs>
                </a:gsLst>
                <a:lin ang="5400000" scaled="1"/>
              </a:gradFill>
              <a:latin typeface="Segoe UI" pitchFamily="34" charset="0"/>
              <a:cs typeface="Segoe UI" pitchFamily="34" charset="0"/>
            </a:endParaRPr>
          </a:p>
        </p:txBody>
      </p:sp>
      <p:sp>
        <p:nvSpPr>
          <p:cNvPr id="8" name="Rectangle 21"/>
          <p:cNvSpPr>
            <a:spLocks noChangeArrowheads="1"/>
          </p:cNvSpPr>
          <p:nvPr/>
        </p:nvSpPr>
        <p:spPr bwMode="auto">
          <a:xfrm>
            <a:off x="455613" y="2953733"/>
            <a:ext cx="2675278" cy="1151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169863" lvl="1" indent="-169863">
              <a:lnSpc>
                <a:spcPct val="90000"/>
              </a:lnSpc>
              <a:spcBef>
                <a:spcPts val="400"/>
              </a:spcBef>
              <a:buClr>
                <a:schemeClr val="bg2"/>
              </a:buClr>
              <a:buSzPct val="90000"/>
              <a:buFont typeface="Arial" pitchFamily="34" charset="0"/>
              <a:buChar char="•"/>
            </a:pPr>
            <a:r>
              <a:rPr lang="zh-CN" altLang="en-US" dirty="0" smtClean="0">
                <a:gradFill>
                  <a:gsLst>
                    <a:gs pos="0">
                      <a:schemeClr val="tx1"/>
                    </a:gs>
                    <a:gs pos="86000">
                      <a:schemeClr val="tx1"/>
                    </a:gs>
                  </a:gsLst>
                  <a:lin ang="5400000" scaled="0"/>
                </a:gradFill>
                <a:latin typeface="+mn-ea"/>
              </a:rPr>
              <a:t>具备技术评估能力</a:t>
            </a:r>
            <a:endParaRPr lang="en-US" dirty="0">
              <a:gradFill>
                <a:gsLst>
                  <a:gs pos="0">
                    <a:schemeClr val="tx1"/>
                  </a:gs>
                  <a:gs pos="86000">
                    <a:schemeClr val="tx1"/>
                  </a:gs>
                </a:gsLst>
                <a:lin ang="5400000" scaled="0"/>
              </a:gradFill>
              <a:latin typeface="+mn-ea"/>
            </a:endParaRPr>
          </a:p>
          <a:p>
            <a:pPr marL="169863" lvl="1" indent="-169863">
              <a:lnSpc>
                <a:spcPct val="90000"/>
              </a:lnSpc>
              <a:spcBef>
                <a:spcPts val="400"/>
              </a:spcBef>
              <a:buClr>
                <a:schemeClr val="bg2"/>
              </a:buClr>
              <a:buSzPct val="90000"/>
              <a:buFont typeface="Arial" pitchFamily="34" charset="0"/>
              <a:buChar char="•"/>
            </a:pPr>
            <a:r>
              <a:rPr lang="zh-CN" altLang="en-US" dirty="0" smtClean="0">
                <a:gradFill>
                  <a:gsLst>
                    <a:gs pos="0">
                      <a:schemeClr val="tx1"/>
                    </a:gs>
                    <a:gs pos="86000">
                      <a:schemeClr val="tx1"/>
                    </a:gs>
                  </a:gsLst>
                  <a:lin ang="5400000" scaled="0"/>
                </a:gradFill>
                <a:latin typeface="+mn-ea"/>
              </a:rPr>
              <a:t>快速制定项目计划</a:t>
            </a:r>
            <a:endParaRPr lang="en-US" dirty="0">
              <a:gradFill>
                <a:gsLst>
                  <a:gs pos="0">
                    <a:schemeClr val="tx1"/>
                  </a:gs>
                  <a:gs pos="86000">
                    <a:schemeClr val="tx1"/>
                  </a:gs>
                </a:gsLst>
                <a:lin ang="5400000" scaled="0"/>
              </a:gradFill>
              <a:latin typeface="+mn-ea"/>
            </a:endParaRPr>
          </a:p>
          <a:p>
            <a:pPr marL="169863" lvl="1" indent="-169863">
              <a:lnSpc>
                <a:spcPct val="90000"/>
              </a:lnSpc>
              <a:spcBef>
                <a:spcPts val="400"/>
              </a:spcBef>
              <a:buClr>
                <a:schemeClr val="bg2"/>
              </a:buClr>
              <a:buSzPct val="90000"/>
              <a:buFont typeface="Arial" pitchFamily="34" charset="0"/>
              <a:buChar char="•"/>
            </a:pPr>
            <a:r>
              <a:rPr lang="en-US" dirty="0" smtClean="0">
                <a:gradFill>
                  <a:gsLst>
                    <a:gs pos="0">
                      <a:schemeClr val="tx1"/>
                    </a:gs>
                    <a:gs pos="86000">
                      <a:schemeClr val="tx1"/>
                    </a:gs>
                  </a:gsLst>
                  <a:lin ang="5400000" scaled="0"/>
                </a:gradFill>
                <a:latin typeface="+mn-ea"/>
              </a:rPr>
              <a:t>24</a:t>
            </a:r>
            <a:r>
              <a:rPr lang="zh-CN" altLang="en-US" dirty="0" smtClean="0">
                <a:gradFill>
                  <a:gsLst>
                    <a:gs pos="0">
                      <a:schemeClr val="tx1"/>
                    </a:gs>
                    <a:gs pos="86000">
                      <a:schemeClr val="tx1"/>
                    </a:gs>
                  </a:gsLst>
                  <a:lin ang="5400000" scaled="0"/>
                </a:gradFill>
                <a:latin typeface="+mn-ea"/>
              </a:rPr>
              <a:t>小时内制定项目评估</a:t>
            </a:r>
            <a:endParaRPr lang="en-US" altLang="zh-CN" dirty="0" smtClean="0">
              <a:gradFill>
                <a:gsLst>
                  <a:gs pos="0">
                    <a:schemeClr val="tx1"/>
                  </a:gs>
                  <a:gs pos="86000">
                    <a:schemeClr val="tx1"/>
                  </a:gs>
                </a:gsLst>
                <a:lin ang="5400000" scaled="0"/>
              </a:gradFill>
              <a:latin typeface="+mn-ea"/>
            </a:endParaRPr>
          </a:p>
          <a:p>
            <a:pPr marL="169863" lvl="1" indent="-169863">
              <a:lnSpc>
                <a:spcPct val="90000"/>
              </a:lnSpc>
              <a:spcBef>
                <a:spcPts val="400"/>
              </a:spcBef>
              <a:buClr>
                <a:schemeClr val="bg2"/>
              </a:buClr>
              <a:buSzPct val="90000"/>
              <a:buFont typeface="Arial" pitchFamily="34" charset="0"/>
              <a:buChar char="•"/>
            </a:pPr>
            <a:r>
              <a:rPr lang="zh-CN" altLang="en-US" dirty="0" smtClean="0">
                <a:gradFill>
                  <a:gsLst>
                    <a:gs pos="0">
                      <a:schemeClr val="tx1"/>
                    </a:gs>
                    <a:gs pos="86000">
                      <a:schemeClr val="tx1"/>
                    </a:gs>
                  </a:gsLst>
                  <a:lin ang="5400000" scaled="0"/>
                </a:gradFill>
                <a:latin typeface="+mn-ea"/>
              </a:rPr>
              <a:t>快速响应客户需求</a:t>
            </a:r>
            <a:endParaRPr lang="en-US" dirty="0">
              <a:gradFill>
                <a:gsLst>
                  <a:gs pos="0">
                    <a:schemeClr val="tx1"/>
                  </a:gs>
                  <a:gs pos="86000">
                    <a:schemeClr val="tx1"/>
                  </a:gs>
                </a:gsLst>
                <a:lin ang="5400000" scaled="0"/>
              </a:gradFill>
              <a:latin typeface="+mn-ea"/>
            </a:endParaRPr>
          </a:p>
        </p:txBody>
      </p:sp>
      <p:sp>
        <p:nvSpPr>
          <p:cNvPr id="9" name="Rectangle 63"/>
          <p:cNvSpPr>
            <a:spLocks noChangeArrowheads="1"/>
          </p:cNvSpPr>
          <p:nvPr/>
        </p:nvSpPr>
        <p:spPr bwMode="auto">
          <a:xfrm>
            <a:off x="5916706" y="2953733"/>
            <a:ext cx="2771682" cy="1340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marL="169863" lvl="1" indent="-169863">
              <a:lnSpc>
                <a:spcPct val="90000"/>
              </a:lnSpc>
              <a:spcBef>
                <a:spcPts val="400"/>
              </a:spcBef>
              <a:buClr>
                <a:schemeClr val="bg2"/>
              </a:buClr>
              <a:buSzPct val="90000"/>
              <a:buFont typeface="Arial" pitchFamily="34" charset="0"/>
              <a:buChar char="•"/>
            </a:pPr>
            <a:r>
              <a:rPr lang="zh-CN" altLang="en-US" dirty="0" smtClean="0">
                <a:gradFill>
                  <a:gsLst>
                    <a:gs pos="0">
                      <a:schemeClr val="tx1"/>
                    </a:gs>
                    <a:gs pos="86000">
                      <a:schemeClr val="tx1"/>
                    </a:gs>
                  </a:gsLst>
                  <a:lin ang="5400000" scaled="0"/>
                </a:gradFill>
                <a:latin typeface="+mn-ea"/>
              </a:rPr>
              <a:t>长期稳定的项目成员</a:t>
            </a:r>
            <a:endParaRPr lang="en-US" dirty="0">
              <a:gradFill>
                <a:gsLst>
                  <a:gs pos="0">
                    <a:schemeClr val="tx1"/>
                  </a:gs>
                  <a:gs pos="86000">
                    <a:schemeClr val="tx1"/>
                  </a:gs>
                </a:gsLst>
                <a:lin ang="5400000" scaled="0"/>
              </a:gradFill>
              <a:latin typeface="+mn-ea"/>
            </a:endParaRPr>
          </a:p>
          <a:p>
            <a:pPr marL="169863" lvl="1" indent="-169863">
              <a:lnSpc>
                <a:spcPct val="90000"/>
              </a:lnSpc>
              <a:spcBef>
                <a:spcPts val="400"/>
              </a:spcBef>
              <a:buClr>
                <a:schemeClr val="bg2"/>
              </a:buClr>
              <a:buSzPct val="90000"/>
              <a:buFont typeface="Arial" pitchFamily="34" charset="0"/>
              <a:buChar char="•"/>
            </a:pPr>
            <a:r>
              <a:rPr lang="zh-CN" altLang="en-US" dirty="0" smtClean="0">
                <a:gradFill>
                  <a:gsLst>
                    <a:gs pos="0">
                      <a:schemeClr val="tx1"/>
                    </a:gs>
                    <a:gs pos="86000">
                      <a:schemeClr val="tx1"/>
                    </a:gs>
                  </a:gsLst>
                  <a:lin ang="5400000" scaled="0"/>
                </a:gradFill>
                <a:latin typeface="+mn-ea"/>
              </a:rPr>
              <a:t>成熟可靠的开发平台</a:t>
            </a:r>
            <a:endParaRPr lang="en-US" altLang="zh-CN" dirty="0" smtClean="0">
              <a:gradFill>
                <a:gsLst>
                  <a:gs pos="0">
                    <a:schemeClr val="tx1"/>
                  </a:gs>
                  <a:gs pos="86000">
                    <a:schemeClr val="tx1"/>
                  </a:gs>
                </a:gsLst>
                <a:lin ang="5400000" scaled="0"/>
              </a:gradFill>
              <a:latin typeface="+mn-ea"/>
            </a:endParaRPr>
          </a:p>
          <a:p>
            <a:pPr marL="169863" lvl="1" indent="-169863">
              <a:lnSpc>
                <a:spcPct val="90000"/>
              </a:lnSpc>
              <a:spcBef>
                <a:spcPts val="400"/>
              </a:spcBef>
              <a:buClr>
                <a:schemeClr val="bg2"/>
              </a:buClr>
              <a:buSzPct val="90000"/>
              <a:buFont typeface="Arial" pitchFamily="34" charset="0"/>
              <a:buChar char="•"/>
            </a:pPr>
            <a:r>
              <a:rPr lang="zh-CN" altLang="en-US" dirty="0" smtClean="0">
                <a:gradFill>
                  <a:gsLst>
                    <a:gs pos="0">
                      <a:schemeClr val="tx1"/>
                    </a:gs>
                    <a:gs pos="86000">
                      <a:schemeClr val="tx1"/>
                    </a:gs>
                  </a:gsLst>
                  <a:lin ang="5400000" scaled="0"/>
                </a:gradFill>
                <a:latin typeface="+mn-ea"/>
              </a:rPr>
              <a:t>规范的开发流程</a:t>
            </a:r>
            <a:endParaRPr lang="en-US" altLang="zh-CN" dirty="0" smtClean="0">
              <a:gradFill>
                <a:gsLst>
                  <a:gs pos="0">
                    <a:schemeClr val="tx1"/>
                  </a:gs>
                  <a:gs pos="86000">
                    <a:schemeClr val="tx1"/>
                  </a:gs>
                </a:gsLst>
                <a:lin ang="5400000" scaled="0"/>
              </a:gradFill>
              <a:latin typeface="+mn-ea"/>
            </a:endParaRPr>
          </a:p>
          <a:p>
            <a:pPr marL="169863" lvl="1" indent="-169863">
              <a:lnSpc>
                <a:spcPct val="90000"/>
              </a:lnSpc>
              <a:spcBef>
                <a:spcPts val="400"/>
              </a:spcBef>
              <a:buClr>
                <a:schemeClr val="bg2"/>
              </a:buClr>
              <a:buSzPct val="90000"/>
              <a:buFont typeface="Arial" pitchFamily="34" charset="0"/>
              <a:buChar char="•"/>
            </a:pPr>
            <a:endParaRPr lang="en-US" altLang="zh-CN" sz="1400" dirty="0" smtClean="0">
              <a:gradFill>
                <a:gsLst>
                  <a:gs pos="0">
                    <a:schemeClr val="tx1"/>
                  </a:gs>
                  <a:gs pos="86000">
                    <a:schemeClr val="tx1"/>
                  </a:gs>
                </a:gsLst>
                <a:lin ang="5400000" scaled="0"/>
              </a:gradFill>
            </a:endParaRPr>
          </a:p>
          <a:p>
            <a:pPr marL="169863" lvl="1" indent="-169863">
              <a:lnSpc>
                <a:spcPct val="90000"/>
              </a:lnSpc>
              <a:spcBef>
                <a:spcPts val="400"/>
              </a:spcBef>
              <a:buClr>
                <a:schemeClr val="bg2"/>
              </a:buClr>
              <a:buSzPct val="90000"/>
              <a:buFont typeface="Arial" pitchFamily="34" charset="0"/>
              <a:buChar char="•"/>
            </a:pPr>
            <a:endParaRPr lang="en-US" sz="1400" dirty="0">
              <a:gradFill>
                <a:gsLst>
                  <a:gs pos="0">
                    <a:schemeClr val="tx1"/>
                  </a:gs>
                  <a:gs pos="86000">
                    <a:schemeClr val="tx1"/>
                  </a:gs>
                </a:gsLst>
                <a:lin ang="5400000" scaled="0"/>
              </a:gradFill>
            </a:endParaRPr>
          </a:p>
        </p:txBody>
      </p:sp>
      <p:grpSp>
        <p:nvGrpSpPr>
          <p:cNvPr id="2" name="Group 15"/>
          <p:cNvGrpSpPr>
            <a:grpSpLocks/>
          </p:cNvGrpSpPr>
          <p:nvPr/>
        </p:nvGrpSpPr>
        <p:grpSpPr bwMode="auto">
          <a:xfrm>
            <a:off x="1" y="5057133"/>
            <a:ext cx="9143999" cy="687626"/>
            <a:chOff x="-431" y="5331942"/>
            <a:chExt cx="9144000" cy="916458"/>
          </a:xfrm>
        </p:grpSpPr>
        <p:sp>
          <p:nvSpPr>
            <p:cNvPr id="12" name="Rectangle 11"/>
            <p:cNvSpPr/>
            <p:nvPr/>
          </p:nvSpPr>
          <p:spPr bwMode="auto">
            <a:xfrm>
              <a:off x="-431" y="5331942"/>
              <a:ext cx="9144000" cy="916458"/>
            </a:xfrm>
            <a:prstGeom prst="rect">
              <a:avLst/>
            </a:prstGeom>
            <a:solidFill>
              <a:schemeClr val="bg2">
                <a:alpha val="50000"/>
              </a:schemeClr>
            </a:solidFill>
            <a:ln w="38100">
              <a:noFill/>
              <a:miter lim="800000"/>
              <a:headEnd type="none" w="sm" len="sm"/>
              <a:tailEnd type="none" w="sm" len="sm"/>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p:spPr>
          <p:txBody>
            <a:bodyPr anchor="ctr"/>
            <a:lstStyle/>
            <a:p>
              <a:pPr defTabSz="685848" eaLnBrk="0" hangingPunct="0">
                <a:lnSpc>
                  <a:spcPct val="90000"/>
                </a:lnSpc>
                <a:defRPr/>
              </a:pPr>
              <a:endParaRPr lang="en-US" sz="1500" b="1" kern="0" dirty="0">
                <a:solidFill>
                  <a:sysClr val="windowText" lastClr="000000"/>
                </a:solidFill>
                <a:latin typeface="Segoe UI" pitchFamily="34" charset="0"/>
                <a:ea typeface="ＭＳ Ｐゴシック" pitchFamily="34" charset="-128"/>
                <a:cs typeface="Segoe UI" pitchFamily="34" charset="0"/>
              </a:endParaRPr>
            </a:p>
          </p:txBody>
        </p:sp>
        <p:sp>
          <p:nvSpPr>
            <p:cNvPr id="13" name="Rectangle 12"/>
            <p:cNvSpPr/>
            <p:nvPr/>
          </p:nvSpPr>
          <p:spPr bwMode="auto">
            <a:xfrm>
              <a:off x="456768" y="5479735"/>
              <a:ext cx="2560320" cy="650786"/>
            </a:xfrm>
            <a:prstGeom prst="rect">
              <a:avLst/>
            </a:prstGeom>
            <a:solidFill>
              <a:schemeClr val="bg1">
                <a:alpha val="50000"/>
              </a:schemeClr>
            </a:solidFill>
            <a:ln>
              <a:gradFill flip="none" rotWithShape="1">
                <a:gsLst>
                  <a:gs pos="50000">
                    <a:schemeClr val="tx2"/>
                  </a:gs>
                  <a:gs pos="100000">
                    <a:schemeClr val="tx2">
                      <a:alpha val="0"/>
                    </a:schemeClr>
                  </a:gs>
                </a:gsLst>
                <a:lin ang="5400000" scaled="1"/>
                <a:tileRect/>
              </a:gradFill>
              <a:headEnd type="none" w="sm" len="sm"/>
              <a:tailEnd type="none" w="sm" len="sm"/>
            </a:ln>
            <a:effectLst/>
            <a:scene3d>
              <a:camera prst="orthographicFront" fov="0">
                <a:rot lat="0" lon="0" rev="0"/>
              </a:camera>
              <a:lightRig rig="soft" dir="tl">
                <a:rot lat="0" lon="0" rev="20000000"/>
              </a:lightRig>
            </a:scene3d>
            <a:sp3d prstMaterial="matte"/>
          </p:spPr>
          <p:txBody>
            <a:bodyPr anchor="ctr"/>
            <a:lstStyle/>
            <a:p>
              <a:pPr marL="0" lvl="1" indent="-257278" algn="ctr" defTabSz="685848" eaLnBrk="0" hangingPunct="0">
                <a:lnSpc>
                  <a:spcPct val="90000"/>
                </a:lnSpc>
                <a:buClr>
                  <a:srgbClr val="FFFF99"/>
                </a:buClr>
                <a:buSzPct val="80000"/>
                <a:tabLst>
                  <a:tab pos="318570" algn="l"/>
                </a:tabLst>
                <a:defRPr/>
              </a:pPr>
              <a:r>
                <a:rPr lang="zh-CN" altLang="en-US" b="1" kern="0" dirty="0" smtClean="0">
                  <a:gradFill>
                    <a:gsLst>
                      <a:gs pos="0">
                        <a:schemeClr val="tx1"/>
                      </a:gs>
                      <a:gs pos="100000">
                        <a:schemeClr val="tx1"/>
                      </a:gs>
                    </a:gsLst>
                    <a:lin ang="5400000" scaled="1"/>
                  </a:gradFill>
                  <a:latin typeface="Segoe UI" pitchFamily="34" charset="0"/>
                  <a:cs typeface="Segoe UI" pitchFamily="34" charset="0"/>
                </a:rPr>
                <a:t>专业的技能</a:t>
              </a:r>
              <a:endParaRPr lang="en-US" altLang="zh-CN" b="1" kern="0" dirty="0">
                <a:gradFill>
                  <a:gsLst>
                    <a:gs pos="0">
                      <a:schemeClr val="tx1"/>
                    </a:gs>
                    <a:gs pos="100000">
                      <a:schemeClr val="tx1"/>
                    </a:gs>
                  </a:gsLst>
                  <a:lin ang="5400000" scaled="1"/>
                </a:gradFill>
                <a:latin typeface="Segoe UI" pitchFamily="34" charset="0"/>
                <a:cs typeface="Segoe UI" pitchFamily="34" charset="0"/>
              </a:endParaRPr>
            </a:p>
          </p:txBody>
        </p:sp>
        <p:sp>
          <p:nvSpPr>
            <p:cNvPr id="14" name="Rectangle 13"/>
            <p:cNvSpPr/>
            <p:nvPr/>
          </p:nvSpPr>
          <p:spPr bwMode="auto">
            <a:xfrm>
              <a:off x="3247407" y="5459630"/>
              <a:ext cx="2560320" cy="650786"/>
            </a:xfrm>
            <a:prstGeom prst="rect">
              <a:avLst/>
            </a:prstGeom>
            <a:solidFill>
              <a:schemeClr val="bg1">
                <a:alpha val="50000"/>
              </a:schemeClr>
            </a:solidFill>
            <a:ln>
              <a:gradFill flip="none" rotWithShape="1">
                <a:gsLst>
                  <a:gs pos="50000">
                    <a:schemeClr val="tx2"/>
                  </a:gs>
                  <a:gs pos="100000">
                    <a:schemeClr val="tx2">
                      <a:alpha val="0"/>
                    </a:schemeClr>
                  </a:gs>
                </a:gsLst>
                <a:lin ang="5400000" scaled="1"/>
                <a:tileRect/>
              </a:gradFill>
              <a:headEnd type="none" w="sm" len="sm"/>
              <a:tailEnd type="none" w="sm" len="sm"/>
            </a:ln>
            <a:effectLst/>
            <a:scene3d>
              <a:camera prst="orthographicFront" fov="0">
                <a:rot lat="0" lon="0" rev="0"/>
              </a:camera>
              <a:lightRig rig="soft" dir="tl">
                <a:rot lat="0" lon="0" rev="20000000"/>
              </a:lightRig>
            </a:scene3d>
            <a:sp3d prstMaterial="matte"/>
          </p:spPr>
          <p:txBody>
            <a:bodyPr anchor="ctr"/>
            <a:lstStyle/>
            <a:p>
              <a:pPr marL="0" lvl="1" indent="-257278" algn="ctr" defTabSz="685848" eaLnBrk="0" hangingPunct="0">
                <a:lnSpc>
                  <a:spcPct val="90000"/>
                </a:lnSpc>
                <a:buClr>
                  <a:srgbClr val="FFFF99"/>
                </a:buClr>
                <a:buSzPct val="80000"/>
                <a:tabLst>
                  <a:tab pos="318570" algn="l"/>
                </a:tabLst>
              </a:pPr>
              <a:r>
                <a:rPr lang="zh-CN" altLang="en-US" b="1" kern="0" dirty="0" smtClean="0">
                  <a:gradFill>
                    <a:gsLst>
                      <a:gs pos="0">
                        <a:schemeClr val="tx1"/>
                      </a:gs>
                      <a:gs pos="100000">
                        <a:schemeClr val="tx1"/>
                      </a:gs>
                    </a:gsLst>
                    <a:lin ang="5400000" scaled="1"/>
                  </a:gradFill>
                  <a:latin typeface="Segoe UI" pitchFamily="34" charset="0"/>
                  <a:cs typeface="Segoe UI" pitchFamily="34" charset="0"/>
                </a:rPr>
                <a:t>规范的流程</a:t>
              </a:r>
              <a:endParaRPr lang="en-US" altLang="zh-CN" b="1" kern="0" dirty="0">
                <a:gradFill>
                  <a:gsLst>
                    <a:gs pos="0">
                      <a:schemeClr val="tx1"/>
                    </a:gs>
                    <a:gs pos="100000">
                      <a:schemeClr val="tx1"/>
                    </a:gs>
                  </a:gsLst>
                  <a:lin ang="5400000" scaled="1"/>
                </a:gradFill>
                <a:latin typeface="Segoe UI" pitchFamily="34" charset="0"/>
                <a:cs typeface="Segoe UI" pitchFamily="34" charset="0"/>
              </a:endParaRPr>
            </a:p>
          </p:txBody>
        </p:sp>
        <p:sp>
          <p:nvSpPr>
            <p:cNvPr id="15" name="Rectangle 14"/>
            <p:cNvSpPr/>
            <p:nvPr/>
          </p:nvSpPr>
          <p:spPr bwMode="auto">
            <a:xfrm>
              <a:off x="6127637" y="5459630"/>
              <a:ext cx="2560320" cy="650786"/>
            </a:xfrm>
            <a:prstGeom prst="rect">
              <a:avLst/>
            </a:prstGeom>
            <a:solidFill>
              <a:schemeClr val="bg1">
                <a:alpha val="50000"/>
              </a:schemeClr>
            </a:solidFill>
            <a:ln>
              <a:gradFill flip="none" rotWithShape="1">
                <a:gsLst>
                  <a:gs pos="50000">
                    <a:schemeClr val="tx2"/>
                  </a:gs>
                  <a:gs pos="100000">
                    <a:schemeClr val="tx2">
                      <a:alpha val="0"/>
                    </a:schemeClr>
                  </a:gs>
                </a:gsLst>
                <a:lin ang="5400000" scaled="1"/>
                <a:tileRect/>
              </a:gradFill>
              <a:headEnd type="none" w="sm" len="sm"/>
              <a:tailEnd type="none" w="sm" len="sm"/>
            </a:ln>
            <a:effectLst/>
            <a:scene3d>
              <a:camera prst="orthographicFront" fov="0">
                <a:rot lat="0" lon="0" rev="0"/>
              </a:camera>
              <a:lightRig rig="soft" dir="tl">
                <a:rot lat="0" lon="0" rev="20000000"/>
              </a:lightRig>
            </a:scene3d>
            <a:sp3d prstMaterial="matte"/>
          </p:spPr>
          <p:txBody>
            <a:bodyPr wrap="none" anchor="ctr"/>
            <a:lstStyle/>
            <a:p>
              <a:pPr marL="0" lvl="1" indent="-257278" algn="ctr" defTabSz="685848" eaLnBrk="0" hangingPunct="0">
                <a:lnSpc>
                  <a:spcPct val="90000"/>
                </a:lnSpc>
                <a:buClr>
                  <a:srgbClr val="FFFF99"/>
                </a:buClr>
                <a:buSzPct val="80000"/>
                <a:tabLst>
                  <a:tab pos="318570" algn="l"/>
                </a:tabLst>
              </a:pPr>
              <a:r>
                <a:rPr lang="zh-CN" altLang="en-US" b="1" kern="0" dirty="0" smtClean="0">
                  <a:gradFill>
                    <a:gsLst>
                      <a:gs pos="0">
                        <a:schemeClr val="tx1"/>
                      </a:gs>
                      <a:gs pos="100000">
                        <a:schemeClr val="tx1"/>
                      </a:gs>
                    </a:gsLst>
                    <a:lin ang="5400000" scaled="1"/>
                  </a:gradFill>
                  <a:latin typeface="Segoe UI" pitchFamily="34" charset="0"/>
                  <a:cs typeface="Segoe UI" pitchFamily="34" charset="0"/>
                </a:rPr>
                <a:t>稳定的成员</a:t>
              </a:r>
              <a:endParaRPr lang="en-US" altLang="zh-CN" b="1" kern="0" dirty="0">
                <a:gradFill>
                  <a:gsLst>
                    <a:gs pos="0">
                      <a:schemeClr val="tx1"/>
                    </a:gs>
                    <a:gs pos="100000">
                      <a:schemeClr val="tx1"/>
                    </a:gs>
                  </a:gsLst>
                  <a:lin ang="5400000" scaled="1"/>
                </a:gradFill>
                <a:latin typeface="Segoe UI" pitchFamily="34" charset="0"/>
                <a:cs typeface="Segoe UI" pitchFamily="34" charset="0"/>
              </a:endParaRPr>
            </a:p>
          </p:txBody>
        </p:sp>
      </p:grpSp>
      <p:pic>
        <p:nvPicPr>
          <p:cNvPr id="16" name="Picture 3" descr="C:\David's_Local_Data\Pictures\DVD_ART34\Artwork_Imagery\Brand Photos\Scenarios\FY07 Brand - People Ready Business\People Ready Business server servers IT software group.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3269448" y="2398571"/>
            <a:ext cx="2576025" cy="2105154"/>
          </a:xfrm>
          <a:prstGeom prst="rect">
            <a:avLst/>
          </a:prstGeom>
          <a:noFill/>
          <a:extLst>
            <a:ext uri="{909E8E84-426E-40DD-AFC4-6F175D3DCCD1}">
              <a14:hiddenFill xmlns:a14="http://schemas.microsoft.com/office/drawing/2010/main">
                <a:solidFill>
                  <a:srgbClr val="FFFFFF"/>
                </a:solidFill>
              </a14:hiddenFill>
            </a:ext>
          </a:extLst>
        </p:spPr>
      </p:pic>
      <p:sp>
        <p:nvSpPr>
          <p:cNvPr id="19" name="Title 1"/>
          <p:cNvSpPr txBox="1">
            <a:spLocks/>
          </p:cNvSpPr>
          <p:nvPr/>
        </p:nvSpPr>
        <p:spPr>
          <a:xfrm>
            <a:off x="455614" y="245659"/>
            <a:ext cx="5453868" cy="696037"/>
          </a:xfrm>
          <a:prstGeom prst="rect">
            <a:avLst/>
          </a:prstGeom>
        </p:spPr>
        <p:txBody>
          <a:bodyPr/>
          <a:lstStyle/>
          <a:p>
            <a:pPr marL="0" marR="0" lvl="0" indent="0" defTabSz="914363" rtl="0" eaLnBrk="1" fontAlgn="auto" latinLnBrk="0" hangingPunct="1">
              <a:lnSpc>
                <a:spcPct val="90000"/>
              </a:lnSpc>
              <a:spcBef>
                <a:spcPct val="0"/>
              </a:spcBef>
              <a:spcAft>
                <a:spcPts val="0"/>
              </a:spcAft>
              <a:buClrTx/>
              <a:buSzTx/>
              <a:buFontTx/>
              <a:buNone/>
              <a:tabLst/>
              <a:defRPr/>
            </a:pPr>
            <a:r>
              <a:rPr lang="zh-CN" altLang="en-US" sz="3600" cap="all" dirty="0">
                <a:solidFill>
                  <a:schemeClr val="tx2"/>
                </a:solidFill>
                <a:effectLst>
                  <a:reflection blurRad="12700" stA="48000" endA="300" endPos="55000" dir="5400000" sy="-90000" algn="bl" rotWithShape="0"/>
                </a:effectLst>
                <a:latin typeface="+mj-lt"/>
                <a:ea typeface="+mj-ea"/>
                <a:cs typeface="+mj-cs"/>
              </a:rPr>
              <a:t>项目团队</a:t>
            </a:r>
            <a:endParaRPr lang="en-US" altLang="en-US" sz="3600" cap="all" dirty="0">
              <a:solidFill>
                <a:schemeClr val="tx2"/>
              </a:solidFill>
              <a:effectLst>
                <a:reflection blurRad="12700" stA="48000" endA="300" endPos="55000" dir="5400000" sy="-90000" algn="bl" rotWithShape="0"/>
              </a:effectLst>
              <a:latin typeface="+mj-lt"/>
              <a:ea typeface="+mj-ea"/>
              <a:cs typeface="+mj-cs"/>
            </a:endParaRPr>
          </a:p>
        </p:txBody>
      </p:sp>
      <p:sp>
        <p:nvSpPr>
          <p:cNvPr id="20" name="灯片编号占位符 19"/>
          <p:cNvSpPr>
            <a:spLocks noGrp="1"/>
          </p:cNvSpPr>
          <p:nvPr>
            <p:ph type="sldNum" sz="quarter" idx="4"/>
          </p:nvPr>
        </p:nvSpPr>
        <p:spPr/>
        <p:txBody>
          <a:bodyPr/>
          <a:lstStyle/>
          <a:p>
            <a:fld id="{02B51FD2-AF65-4559-B5BB-AE7FBFFEA02E}" type="slidenum">
              <a:rPr lang="en-US" smtClean="0">
                <a:latin typeface="Verdana" pitchFamily="34" charset="0"/>
                <a:cs typeface="Verdana" pitchFamily="34" charset="0"/>
              </a:rPr>
              <a:pPr/>
              <a:t>9</a:t>
            </a:fld>
            <a:r>
              <a:rPr lang="en-US" smtClean="0">
                <a:latin typeface="Verdana" pitchFamily="34" charset="0"/>
                <a:cs typeface="Verdana" pitchFamily="34" charset="0"/>
              </a:rPr>
              <a:t> |</a:t>
            </a:r>
            <a:endParaRPr lang="en-US" dirty="0">
              <a:latin typeface="Verdana" pitchFamily="34" charset="0"/>
              <a:cs typeface="Verdana" pitchFamily="34" charset="0"/>
            </a:endParaRPr>
          </a:p>
        </p:txBody>
      </p:sp>
    </p:spTree>
    <p:extLst>
      <p:ext uri="{BB962C8B-B14F-4D97-AF65-F5344CB8AC3E}">
        <p14:creationId xmlns:p14="http://schemas.microsoft.com/office/powerpoint/2010/main" val="347719621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1000"/>
                                        <p:tgtEl>
                                          <p:spTgt spid="6"/>
                                        </p:tgtEl>
                                      </p:cBhvr>
                                    </p:animEffect>
                                  </p:childTnLst>
                                </p:cTn>
                              </p:par>
                            </p:childTnLst>
                          </p:cTn>
                        </p:par>
                        <p:par>
                          <p:cTn id="8" fill="hold">
                            <p:stCondLst>
                              <p:cond delay="1000"/>
                            </p:stCondLst>
                            <p:childTnLst>
                              <p:par>
                                <p:cTn id="9" presetID="55" presetClass="entr" presetSubtype="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1000" fill="hold"/>
                                        <p:tgtEl>
                                          <p:spTgt spid="2"/>
                                        </p:tgtEl>
                                        <p:attrNameLst>
                                          <p:attrName>ppt_w</p:attrName>
                                        </p:attrNameLst>
                                      </p:cBhvr>
                                      <p:tavLst>
                                        <p:tav tm="0">
                                          <p:val>
                                            <p:strVal val="#ppt_w*0.70"/>
                                          </p:val>
                                        </p:tav>
                                        <p:tav tm="100000">
                                          <p:val>
                                            <p:strVal val="#ppt_w"/>
                                          </p:val>
                                        </p:tav>
                                      </p:tavLst>
                                    </p:anim>
                                    <p:anim calcmode="lin" valueType="num">
                                      <p:cBhvr>
                                        <p:cTn id="12" dur="1000" fill="hold"/>
                                        <p:tgtEl>
                                          <p:spTgt spid="2"/>
                                        </p:tgtEl>
                                        <p:attrNameLst>
                                          <p:attrName>ppt_h</p:attrName>
                                        </p:attrNameLst>
                                      </p:cBhvr>
                                      <p:tavLst>
                                        <p:tav tm="0">
                                          <p:val>
                                            <p:strVal val="#ppt_h"/>
                                          </p:val>
                                        </p:tav>
                                        <p:tav tm="100000">
                                          <p:val>
                                            <p:strVal val="#ppt_h"/>
                                          </p:val>
                                        </p:tav>
                                      </p:tavLst>
                                    </p:anim>
                                    <p:animEffect transition="in" filter="fade">
                                      <p:cBhvr>
                                        <p:cTn id="13"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1404</Words>
  <Application>Microsoft Office PowerPoint</Application>
  <PresentationFormat>全屏显示(4:3)</PresentationFormat>
  <Paragraphs>177</Paragraphs>
  <Slides>12</Slides>
  <Notes>3</Notes>
  <HiddenSlides>0</HiddenSlides>
  <MMClips>0</MMClips>
  <ScaleCrop>false</ScaleCrop>
  <HeadingPairs>
    <vt:vector size="4" baseType="variant">
      <vt:variant>
        <vt:lpstr>主题</vt:lpstr>
      </vt:variant>
      <vt:variant>
        <vt:i4>1</vt:i4>
      </vt:variant>
      <vt:variant>
        <vt:lpstr>幻灯片标题</vt:lpstr>
      </vt:variant>
      <vt:variant>
        <vt:i4>12</vt:i4>
      </vt:variant>
    </vt:vector>
  </HeadingPairs>
  <TitlesOfParts>
    <vt:vector size="13" baseType="lpstr">
      <vt:lpstr>Office 主题​​</vt:lpstr>
      <vt:lpstr>软件项目定制服务</vt:lpstr>
      <vt:lpstr>软件项目定制开发案例 </vt:lpstr>
      <vt:lpstr>项目开发过程及成果物（一般过程）</vt:lpstr>
      <vt:lpstr>项目管理要点</vt:lpstr>
      <vt:lpstr>项目进度控制措施</vt:lpstr>
      <vt:lpstr>项目质量控制点</vt:lpstr>
      <vt:lpstr>项目质量控制具体措施</vt:lpstr>
      <vt:lpstr>保密管理</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软件项目定制服务</dc:title>
  <dc:creator>hxyl</dc:creator>
  <cp:lastModifiedBy>hxyl</cp:lastModifiedBy>
  <cp:revision>2</cp:revision>
  <dcterms:created xsi:type="dcterms:W3CDTF">2017-07-20T03:56:58Z</dcterms:created>
  <dcterms:modified xsi:type="dcterms:W3CDTF">2017-07-20T04:02:28Z</dcterms:modified>
</cp:coreProperties>
</file>