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42" r:id="rId2"/>
    <p:sldId id="354" r:id="rId3"/>
    <p:sldId id="360" r:id="rId4"/>
    <p:sldId id="361" r:id="rId5"/>
    <p:sldId id="362" r:id="rId6"/>
    <p:sldId id="364" r:id="rId7"/>
    <p:sldId id="365" r:id="rId8"/>
    <p:sldId id="367" r:id="rId9"/>
    <p:sldId id="368" r:id="rId10"/>
    <p:sldId id="369" r:id="rId11"/>
    <p:sldId id="370" r:id="rId12"/>
    <p:sldId id="371" r:id="rId13"/>
    <p:sldId id="372" r:id="rId14"/>
    <p:sldId id="373" r:id="rId15"/>
    <p:sldId id="374" r:id="rId16"/>
    <p:sldId id="375" r:id="rId17"/>
    <p:sldId id="377" r:id="rId18"/>
    <p:sldId id="376" r:id="rId19"/>
    <p:sldId id="378" r:id="rId20"/>
    <p:sldId id="379" r:id="rId21"/>
    <p:sldId id="380" r:id="rId22"/>
    <p:sldId id="381" r:id="rId23"/>
    <p:sldId id="382" r:id="rId24"/>
    <p:sldId id="383" r:id="rId25"/>
    <p:sldId id="384" r:id="rId26"/>
    <p:sldId id="385" r:id="rId27"/>
  </p:sldIdLst>
  <p:sldSz cx="12198350" cy="6859588"/>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guide id="3" pos="304">
          <p15:clr>
            <a:srgbClr val="A4A3A4"/>
          </p15:clr>
        </p15:guide>
        <p15:guide id="4" pos="1892">
          <p15:clr>
            <a:srgbClr val="A4A3A4"/>
          </p15:clr>
        </p15:guide>
        <p15:guide id="5"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DBE"/>
    <a:srgbClr val="FFFFFF"/>
    <a:srgbClr val="0071C1"/>
    <a:srgbClr val="FAFAFA"/>
    <a:srgbClr val="005DA2"/>
    <a:srgbClr val="FFC400"/>
    <a:srgbClr val="FFD347"/>
    <a:srgbClr val="FFC91D"/>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9" autoAdjust="0"/>
    <p:restoredTop sz="94660"/>
  </p:normalViewPr>
  <p:slideViewPr>
    <p:cSldViewPr>
      <p:cViewPr>
        <p:scale>
          <a:sx n="80" d="100"/>
          <a:sy n="80" d="100"/>
        </p:scale>
        <p:origin x="1644" y="732"/>
      </p:cViewPr>
      <p:guideLst>
        <p:guide orient="horz" pos="2160"/>
        <p:guide pos="3842"/>
        <p:guide pos="304"/>
        <p:guide pos="1892"/>
        <p:guide pos="1211"/>
      </p:guideLst>
    </p:cSldViewPr>
  </p:slideViewPr>
  <p:notesTextViewPr>
    <p:cViewPr>
      <p:scale>
        <a:sx n="1" d="1"/>
        <a:sy n="1" d="1"/>
      </p:scale>
      <p:origin x="0" y="0"/>
    </p:cViewPr>
  </p:notesTextViewPr>
  <p:sorterViewPr>
    <p:cViewPr>
      <p:scale>
        <a:sx n="130" d="100"/>
        <a:sy n="130" d="100"/>
      </p:scale>
      <p:origin x="0" y="44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t>2017/5/18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t>‹#›</a:t>
            </a:fld>
            <a:endParaRPr lang="zh-CN" altLang="en-US"/>
          </a:p>
        </p:txBody>
      </p:sp>
    </p:spTree>
    <p:extLst>
      <p:ext uri="{BB962C8B-B14F-4D97-AF65-F5344CB8AC3E}">
        <p14:creationId xmlns:p14="http://schemas.microsoft.com/office/powerpoint/2010/main" val="1162362605"/>
      </p:ext>
    </p:extLst>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835" algn="l" defTabSz="1219200" rtl="0" eaLnBrk="1" latinLnBrk="0" hangingPunct="1">
      <a:defRPr sz="1600" kern="1200">
        <a:solidFill>
          <a:schemeClr val="tx1"/>
        </a:solidFill>
        <a:latin typeface="+mn-lt"/>
        <a:ea typeface="+mn-ea"/>
        <a:cs typeface="+mn-cs"/>
      </a:defRPr>
    </a:lvl3pPr>
    <a:lvl4pPr marL="1829435" algn="l" defTabSz="1219200" rtl="0" eaLnBrk="1" latinLnBrk="0" hangingPunct="1">
      <a:defRPr sz="1600" kern="1200">
        <a:solidFill>
          <a:schemeClr val="tx1"/>
        </a:solidFill>
        <a:latin typeface="+mn-lt"/>
        <a:ea typeface="+mn-ea"/>
        <a:cs typeface="+mn-cs"/>
      </a:defRPr>
    </a:lvl4pPr>
    <a:lvl5pPr marL="2439035" algn="l" defTabSz="1219200" rtl="0" eaLnBrk="1" latinLnBrk="0" hangingPunct="1">
      <a:defRPr sz="1600" kern="1200">
        <a:solidFill>
          <a:schemeClr val="tx1"/>
        </a:solidFill>
        <a:latin typeface="+mn-lt"/>
        <a:ea typeface="+mn-ea"/>
        <a:cs typeface="+mn-cs"/>
      </a:defRPr>
    </a:lvl5pPr>
    <a:lvl6pPr marL="3049270" algn="l" defTabSz="1219200" rtl="0" eaLnBrk="1" latinLnBrk="0" hangingPunct="1">
      <a:defRPr sz="1600" kern="1200">
        <a:solidFill>
          <a:schemeClr val="tx1"/>
        </a:solidFill>
        <a:latin typeface="+mn-lt"/>
        <a:ea typeface="+mn-ea"/>
        <a:cs typeface="+mn-cs"/>
      </a:defRPr>
    </a:lvl6pPr>
    <a:lvl7pPr marL="3658870" algn="l" defTabSz="1219200" rtl="0" eaLnBrk="1" latinLnBrk="0" hangingPunct="1">
      <a:defRPr sz="1600" kern="1200">
        <a:solidFill>
          <a:schemeClr val="tx1"/>
        </a:solidFill>
        <a:latin typeface="+mn-lt"/>
        <a:ea typeface="+mn-ea"/>
        <a:cs typeface="+mn-cs"/>
      </a:defRPr>
    </a:lvl7pPr>
    <a:lvl8pPr marL="4268470" algn="l" defTabSz="1219200" rtl="0" eaLnBrk="1" latinLnBrk="0" hangingPunct="1">
      <a:defRPr sz="1600" kern="1200">
        <a:solidFill>
          <a:schemeClr val="tx1"/>
        </a:solidFill>
        <a:latin typeface="+mn-lt"/>
        <a:ea typeface="+mn-ea"/>
        <a:cs typeface="+mn-cs"/>
      </a:defRPr>
    </a:lvl8pPr>
    <a:lvl9pPr marL="487870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extLst>
      <p:ext uri="{BB962C8B-B14F-4D97-AF65-F5344CB8AC3E}">
        <p14:creationId xmlns:p14="http://schemas.microsoft.com/office/powerpoint/2010/main" val="2088346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23</a:t>
            </a:fld>
            <a:endParaRPr lang="zh-CN" altLang="en-US"/>
          </a:p>
        </p:txBody>
      </p:sp>
    </p:spTree>
    <p:extLst>
      <p:ext uri="{BB962C8B-B14F-4D97-AF65-F5344CB8AC3E}">
        <p14:creationId xmlns:p14="http://schemas.microsoft.com/office/powerpoint/2010/main" val="294773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0">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876" y="2130919"/>
            <a:ext cx="10368598" cy="1470366"/>
          </a:xfrm>
          <a:prstGeom prst="rect">
            <a:avLst/>
          </a:prstGeom>
        </p:spPr>
        <p:txBody>
          <a:bodyPr lIns="121963" tIns="60981" rIns="121963" bIns="60981"/>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753" y="3887100"/>
            <a:ext cx="8538845" cy="1753006"/>
          </a:xfrm>
          <a:prstGeom prst="rect">
            <a:avLst/>
          </a:prstGeom>
        </p:spPr>
        <p:txBody>
          <a:bodyPr lIns="121963" tIns="60981" rIns="121963" bIns="60981"/>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9E0611D0-9A6A-4745-A630-32461103131C}" type="datetimeFigureOut">
              <a:rPr lang="zh-CN" altLang="en-US" smtClean="0"/>
              <a:t>2017/5/18</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9D3F3D8C-2C4B-4342-80F1-9B8A0E6BA81A}" type="slidenum">
              <a:rPr lang="zh-CN" altLang="en-US" smtClean="0"/>
              <a:t>‹#›</a:t>
            </a:fld>
            <a:endParaRPr lang="zh-CN" altLang="en-US"/>
          </a:p>
        </p:txBody>
      </p:sp>
    </p:spTree>
  </p:cSld>
  <p:clrMapOvr>
    <a:masterClrMapping/>
  </p:clrMapOvr>
  <p:transition spd="slow"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6808" y="117426"/>
            <a:ext cx="1701887" cy="677151"/>
          </a:xfrm>
          <a:prstGeom prst="rect">
            <a:avLst/>
          </a:prstGeom>
          <a:noFill/>
        </p:spPr>
        <p:txBody>
          <a:bodyPr wrap="square" lIns="121963" tIns="60981" rIns="121963" bIns="60981" rtlCol="0">
            <a:spAutoFit/>
          </a:bodyPr>
          <a:lstStyle/>
          <a:p>
            <a:r>
              <a:rPr lang="en-US" altLang="zh-CN" sz="3600" b="1" spc="-150" dirty="0" smtClean="0">
                <a:solidFill>
                  <a:schemeClr val="accent1"/>
                </a:solidFill>
                <a:effectLst/>
                <a:latin typeface="Arial Black" panose="020B0A04020102020204" pitchFamily="34" charset="0"/>
                <a:ea typeface="微软雅黑" panose="020B0503020204020204" pitchFamily="34" charset="-122"/>
              </a:rPr>
              <a:t>LOGO</a:t>
            </a:r>
            <a:endParaRPr lang="zh-CN" altLang="en-US" sz="3600" b="1" spc="-150" dirty="0">
              <a:solidFill>
                <a:schemeClr val="accent1"/>
              </a:solidFill>
              <a:effectLst/>
              <a:latin typeface="Arial Black" panose="020B0A04020102020204" pitchFamily="34" charset="0"/>
              <a:ea typeface="微软雅黑" panose="020B0503020204020204" pitchFamily="34" charset="-122"/>
            </a:endParaRPr>
          </a:p>
        </p:txBody>
      </p:sp>
      <p:cxnSp>
        <p:nvCxnSpPr>
          <p:cNvPr id="5" name="直接连接符 4"/>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2017/5/18</a:t>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2017/5/18</a:t>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2017/5/18</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2017/5/18</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2017/5/18</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2017/5/18</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advTm="0">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ransition spd="slow" advTm="0">
    <p:wipe/>
  </p:transition>
  <p:timing>
    <p:tnLst>
      <p:par>
        <p:cTn id="1" dur="indefinite" restart="never" nodeType="tmRoot"/>
      </p:par>
    </p:tnLst>
  </p:timing>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 y="793"/>
            <a:ext cx="12193647" cy="6860642"/>
          </a:xfrm>
          <a:prstGeom prst="rect">
            <a:avLst/>
          </a:prstGeom>
        </p:spPr>
      </p:pic>
      <p:sp>
        <p:nvSpPr>
          <p:cNvPr id="24" name="TextBox 23"/>
          <p:cNvSpPr txBox="1"/>
          <p:nvPr/>
        </p:nvSpPr>
        <p:spPr>
          <a:xfrm>
            <a:off x="7323311" y="3717826"/>
            <a:ext cx="4104456" cy="615549"/>
          </a:xfrm>
          <a:prstGeom prst="rect">
            <a:avLst/>
          </a:prstGeom>
          <a:noFill/>
        </p:spPr>
        <p:txBody>
          <a:bodyPr wrap="square" lIns="121917" tIns="60958" rIns="121917" bIns="60958"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 </a:t>
            </a:r>
            <a:r>
              <a:rPr lang="en-US" altLang="zh-CN" sz="3200" b="1" dirty="0" smtClean="0">
                <a:solidFill>
                  <a:srgbClr val="0070C0"/>
                </a:solidFill>
                <a:latin typeface="微软雅黑" panose="020B0503020204020204" pitchFamily="34" charset="-122"/>
                <a:ea typeface="微软雅黑" panose="020B0503020204020204" pitchFamily="34" charset="-122"/>
              </a:rPr>
              <a:t>         </a:t>
            </a:r>
            <a:r>
              <a:rPr lang="zh-CN" altLang="en-US" sz="3200" b="1" dirty="0" smtClean="0">
                <a:solidFill>
                  <a:srgbClr val="0070C0"/>
                </a:solidFill>
                <a:latin typeface="微软雅黑" panose="020B0503020204020204" pitchFamily="34" charset="-122"/>
                <a:ea typeface="微软雅黑" panose="020B0503020204020204" pitchFamily="34" charset="-122"/>
              </a:rPr>
              <a:t>视频会议系统</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5327222" y="4390123"/>
            <a:ext cx="602891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2825" y="455097"/>
            <a:ext cx="2152446" cy="861974"/>
          </a:xfrm>
          <a:prstGeom prst="rect">
            <a:avLst/>
          </a:prstGeom>
          <a:noFill/>
        </p:spPr>
        <p:txBody>
          <a:bodyPr wrap="none" lIns="121917" tIns="60958" rIns="121917" bIns="60958" rtlCol="0">
            <a:spAutoFit/>
          </a:bodyPr>
          <a:lstStyle/>
          <a:p>
            <a:r>
              <a:rPr lang="en-US" altLang="zh-CN" sz="4800" dirty="0">
                <a:solidFill>
                  <a:schemeClr val="bg1"/>
                </a:solidFill>
                <a:latin typeface="Eras Bold ITC" panose="020B0907030504020204" pitchFamily="34" charset="0"/>
              </a:rPr>
              <a:t>LOGO</a:t>
            </a:r>
            <a:endParaRPr lang="zh-CN" altLang="en-US" sz="4800" dirty="0">
              <a:solidFill>
                <a:schemeClr val="bg1"/>
              </a:solidFill>
              <a:latin typeface="Eras Bold ITC" panose="020B0907030504020204" pitchFamily="34" charset="0"/>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59" y="586683"/>
            <a:ext cx="2880320" cy="754879"/>
          </a:xfrm>
          <a:prstGeom prst="rect">
            <a:avLst/>
          </a:prstGeom>
          <a:solidFill>
            <a:srgbClr val="0070C0"/>
          </a:solidFill>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9255" y="3565677"/>
            <a:ext cx="1771504" cy="872229"/>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4"/>
                                        </p:tgtEl>
                                        <p:attrNameLst>
                                          <p:attrName>ppt_y</p:attrName>
                                        </p:attrNameLst>
                                      </p:cBhvr>
                                      <p:tavLst>
                                        <p:tav tm="0">
                                          <p:val>
                                            <p:strVal val="#ppt_y"/>
                                          </p:val>
                                        </p:tav>
                                        <p:tav tm="100000">
                                          <p:val>
                                            <p:strVal val="#ppt_y"/>
                                          </p:val>
                                        </p:tav>
                                      </p:tavLst>
                                    </p:anim>
                                    <p:anim calcmode="lin" valueType="num">
                                      <p:cBhvr>
                                        <p:cTn id="21"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4"/>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3735318" cy="461665"/>
          </a:xfrm>
          <a:prstGeom prst="rect">
            <a:avLst/>
          </a:prstGeom>
          <a:noFill/>
        </p:spPr>
        <p:txBody>
          <a:bodyPr wrap="none" rtlCol="0">
            <a:spAutoFit/>
          </a:bodyPr>
          <a:lstStyle/>
          <a:p>
            <a:r>
              <a:rPr lang="en-US" altLang="zh-CN" dirty="0" smtClean="0">
                <a:solidFill>
                  <a:srgbClr val="0070C0"/>
                </a:solidFill>
                <a:latin typeface="微软雅黑" panose="020B0503020204020204" pitchFamily="34" charset="-122"/>
                <a:ea typeface="微软雅黑" panose="020B0503020204020204" pitchFamily="34" charset="-122"/>
              </a:rPr>
              <a:t>e-Link </a:t>
            </a:r>
            <a:r>
              <a:rPr lang="zh-CN" altLang="en-US" dirty="0" smtClean="0">
                <a:solidFill>
                  <a:srgbClr val="0070C0"/>
                </a:solidFill>
                <a:latin typeface="微软雅黑" panose="020B0503020204020204" pitchFamily="34" charset="-122"/>
                <a:ea typeface="微软雅黑" panose="020B0503020204020204" pitchFamily="34" charset="-122"/>
              </a:rPr>
              <a:t>视频会议 功能介绍</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19520" y="1125538"/>
            <a:ext cx="3015569" cy="923330"/>
          </a:xfrm>
          <a:prstGeom prst="rect">
            <a:avLst/>
          </a:prstGeom>
          <a:noFill/>
        </p:spPr>
        <p:txBody>
          <a:bodyPr wrap="none" rtlCol="0">
            <a:spAutoFit/>
          </a:bodyPr>
          <a:lstStyle/>
          <a:p>
            <a:pPr>
              <a:lnSpc>
                <a:spcPct val="15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三种用户</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权限</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800" dirty="0" smtClean="0"/>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系统</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提供三种类型的用户权限：</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130623" y="2526690"/>
            <a:ext cx="1584176" cy="57606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130623" y="3878342"/>
            <a:ext cx="1584176" cy="57606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130623" y="5229994"/>
            <a:ext cx="1584176" cy="57606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a:off x="1928111" y="3141762"/>
            <a:ext cx="0" cy="68708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1922711" y="4509914"/>
            <a:ext cx="0" cy="68708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368713" y="2630101"/>
            <a:ext cx="1107996" cy="369332"/>
          </a:xfrm>
          <a:prstGeom prst="rect">
            <a:avLst/>
          </a:prstGeom>
          <a:noFill/>
        </p:spPr>
        <p:txBody>
          <a:bodyPr wrap="none" rtlCol="0">
            <a:spAutoFit/>
          </a:bodyPr>
          <a:lstStyle/>
          <a:p>
            <a:r>
              <a:rPr lang="zh-CN" altLang="zh-CN" sz="1800" dirty="0">
                <a:latin typeface="微软雅黑" panose="020B0503020204020204" pitchFamily="34" charset="-122"/>
                <a:ea typeface="微软雅黑" panose="020B0503020204020204" pitchFamily="34" charset="-122"/>
              </a:rPr>
              <a:t>主席权限</a:t>
            </a:r>
            <a:endParaRPr lang="zh-CN" altLang="en-US" sz="18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368713" y="3981708"/>
            <a:ext cx="1107996" cy="369332"/>
          </a:xfrm>
          <a:prstGeom prst="rect">
            <a:avLst/>
          </a:prstGeom>
          <a:noFill/>
        </p:spPr>
        <p:txBody>
          <a:bodyPr wrap="none" rtlCol="0">
            <a:spAutoFit/>
          </a:bodyPr>
          <a:lstStyle/>
          <a:p>
            <a:r>
              <a:rPr lang="zh-CN" altLang="zh-CN" sz="1800" dirty="0" smtClean="0">
                <a:latin typeface="微软雅黑" panose="020B0503020204020204" pitchFamily="34" charset="-122"/>
                <a:ea typeface="微软雅黑" panose="020B0503020204020204" pitchFamily="34" charset="-122"/>
              </a:rPr>
              <a:t>主</a:t>
            </a:r>
            <a:r>
              <a:rPr lang="zh-CN" altLang="en-US" sz="1800" dirty="0" smtClean="0">
                <a:latin typeface="微软雅黑" panose="020B0503020204020204" pitchFamily="34" charset="-122"/>
                <a:ea typeface="微软雅黑" panose="020B0503020204020204" pitchFamily="34" charset="-122"/>
              </a:rPr>
              <a:t>讲</a:t>
            </a:r>
            <a:r>
              <a:rPr lang="zh-CN" altLang="zh-CN" sz="1800" dirty="0" smtClean="0">
                <a:latin typeface="微软雅黑" panose="020B0503020204020204" pitchFamily="34" charset="-122"/>
                <a:ea typeface="微软雅黑" panose="020B0503020204020204" pitchFamily="34" charset="-122"/>
              </a:rPr>
              <a:t>权限</a:t>
            </a:r>
            <a:endParaRPr lang="zh-CN" altLang="en-US" sz="18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1349828" y="5333360"/>
            <a:ext cx="1107996" cy="369332"/>
          </a:xfrm>
          <a:prstGeom prst="rect">
            <a:avLst/>
          </a:prstGeom>
          <a:noFill/>
        </p:spPr>
        <p:txBody>
          <a:bodyPr wrap="none" rtlCol="0">
            <a:spAutoFit/>
          </a:bodyPr>
          <a:lstStyle/>
          <a:p>
            <a:r>
              <a:rPr lang="zh-CN" altLang="en-US" sz="1800" dirty="0" smtClean="0">
                <a:latin typeface="微软雅黑" panose="020B0503020204020204" pitchFamily="34" charset="-122"/>
                <a:ea typeface="微软雅黑" panose="020B0503020204020204" pitchFamily="34" charset="-122"/>
              </a:rPr>
              <a:t>普通</a:t>
            </a:r>
            <a:r>
              <a:rPr lang="zh-CN" altLang="zh-CN" sz="1800" dirty="0" smtClean="0">
                <a:latin typeface="微软雅黑" panose="020B0503020204020204" pitchFamily="34" charset="-122"/>
                <a:ea typeface="微软雅黑" panose="020B0503020204020204" pitchFamily="34" charset="-122"/>
              </a:rPr>
              <a:t>权限</a:t>
            </a:r>
            <a:endParaRPr lang="zh-CN" altLang="en-US" sz="1800" dirty="0">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2858815" y="2814722"/>
            <a:ext cx="144016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858815" y="4166374"/>
            <a:ext cx="144016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858815" y="5540067"/>
            <a:ext cx="144016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442991" y="2448899"/>
            <a:ext cx="6552728" cy="738664"/>
          </a:xfrm>
          <a:prstGeom prst="rect">
            <a:avLst/>
          </a:prstGeom>
          <a:noFill/>
          <a:ln w="19050">
            <a:solidFill>
              <a:schemeClr val="accent2"/>
            </a:solidFill>
          </a:ln>
        </p:spPr>
        <p:txBody>
          <a:bodyPr wrap="square" rtlCol="0">
            <a:spAutoFit/>
          </a:bodyPr>
          <a:lstStyle/>
          <a:p>
            <a:pPr>
              <a:lnSpc>
                <a:spcPct val="150000"/>
              </a:lnSpc>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拥有对当前会议的最高控制权限，可通过帐号绑定或者密码验证获取，拥有主席权限的用户即为当前会议的主席</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用户</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4442991" y="3797042"/>
            <a:ext cx="6552728" cy="738664"/>
          </a:xfrm>
          <a:prstGeom prst="rect">
            <a:avLst/>
          </a:prstGeom>
          <a:noFill/>
          <a:ln w="19050">
            <a:solidFill>
              <a:schemeClr val="accent2"/>
            </a:solidFill>
          </a:ln>
        </p:spPr>
        <p:txBody>
          <a:bodyPr wrap="square" rtlCol="0">
            <a:spAutoFit/>
          </a:bodyPr>
          <a:lstStyle/>
          <a:p>
            <a:pPr>
              <a:lnSpc>
                <a:spcPct val="150000"/>
              </a:lnSpc>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拥有当前会议的主讲相关权限，可通过主席主讲授予或者主动申请获得，拥有主讲权限的用户即为当前会议的主讲用户</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4442991" y="5156479"/>
            <a:ext cx="6552728" cy="738664"/>
          </a:xfrm>
          <a:prstGeom prst="rect">
            <a:avLst/>
          </a:prstGeom>
          <a:noFill/>
          <a:ln w="19050">
            <a:solidFill>
              <a:schemeClr val="accent2"/>
            </a:solidFill>
          </a:ln>
        </p:spPr>
        <p:txBody>
          <a:bodyPr wrap="square" rtlCol="0">
            <a:spAutoFit/>
          </a:bodyPr>
          <a:lstStyle/>
          <a:p>
            <a:pPr>
              <a:lnSpc>
                <a:spcPct val="150000"/>
              </a:lnSpc>
            </a:pPr>
            <a:r>
              <a:rPr lang="zh-CN" altLang="zh-CN" sz="1400" dirty="0">
                <a:latin typeface="微软雅黑" panose="020B0503020204020204" pitchFamily="34" charset="-122"/>
                <a:ea typeface="微软雅黑" panose="020B0503020204020204" pitchFamily="34" charset="-122"/>
              </a:rPr>
              <a:t>仅拥有当前会议的普通参会权限，所有进入会议室的人员（包括主席、主讲）均具备该权限</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5" name="流程图: 联系 4"/>
          <p:cNvSpPr/>
          <p:nvPr/>
        </p:nvSpPr>
        <p:spPr>
          <a:xfrm>
            <a:off x="4267037" y="2777567"/>
            <a:ext cx="72000" cy="72008"/>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联系 22"/>
          <p:cNvSpPr/>
          <p:nvPr/>
        </p:nvSpPr>
        <p:spPr>
          <a:xfrm>
            <a:off x="4268657" y="4132205"/>
            <a:ext cx="69436" cy="62615"/>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联系 25"/>
          <p:cNvSpPr/>
          <p:nvPr/>
        </p:nvSpPr>
        <p:spPr>
          <a:xfrm>
            <a:off x="4298983" y="5518026"/>
            <a:ext cx="72000" cy="72008"/>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69346104"/>
      </p:ext>
    </p:extLst>
  </p:cSld>
  <p:clrMapOvr>
    <a:masterClrMapping/>
  </p:clrMapOvr>
  <p:transition spd="slow" advTm="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3735318" cy="461665"/>
          </a:xfrm>
          <a:prstGeom prst="rect">
            <a:avLst/>
          </a:prstGeom>
          <a:noFill/>
        </p:spPr>
        <p:txBody>
          <a:bodyPr wrap="none" rtlCol="0">
            <a:spAutoFit/>
          </a:bodyPr>
          <a:lstStyle/>
          <a:p>
            <a:r>
              <a:rPr lang="en-US" altLang="zh-CN" dirty="0" smtClean="0">
                <a:solidFill>
                  <a:srgbClr val="0070C0"/>
                </a:solidFill>
                <a:latin typeface="微软雅黑" panose="020B0503020204020204" pitchFamily="34" charset="-122"/>
                <a:ea typeface="微软雅黑" panose="020B0503020204020204" pitchFamily="34" charset="-122"/>
              </a:rPr>
              <a:t>e-Link </a:t>
            </a:r>
            <a:r>
              <a:rPr lang="zh-CN" altLang="en-US" dirty="0" smtClean="0">
                <a:solidFill>
                  <a:srgbClr val="0070C0"/>
                </a:solidFill>
                <a:latin typeface="微软雅黑" panose="020B0503020204020204" pitchFamily="34" charset="-122"/>
                <a:ea typeface="微软雅黑" panose="020B0503020204020204" pitchFamily="34" charset="-122"/>
              </a:rPr>
              <a:t>视频会议 功能介绍</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19519" y="1125538"/>
            <a:ext cx="11036239" cy="1077218"/>
          </a:xfrm>
          <a:prstGeom prst="rect">
            <a:avLst/>
          </a:prstGeom>
          <a:noFill/>
        </p:spPr>
        <p:txBody>
          <a:bodyPr wrap="square" rtlCol="0">
            <a:spAutoFit/>
          </a:bodyPr>
          <a:lstStyle/>
          <a:p>
            <a:pPr>
              <a:lnSpc>
                <a:spcPct val="200000"/>
              </a:lnSpc>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界面布局</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设置</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e-Link</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视频会议系统提供多种显示布局，包括视频显示布局、数据显示布局、混合显示布局、扩展显示布局、复制显示布局等几大</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类</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5" name="图片 24"/>
          <p:cNvPicPr/>
          <p:nvPr/>
        </p:nvPicPr>
        <p:blipFill>
          <a:blip r:embed="rId3">
            <a:extLst>
              <a:ext uri="{28A0092B-C50C-407E-A947-70E740481C1C}">
                <a14:useLocalDpi xmlns:a14="http://schemas.microsoft.com/office/drawing/2010/main" val="0"/>
              </a:ext>
            </a:extLst>
          </a:blip>
          <a:srcRect/>
          <a:stretch>
            <a:fillRect/>
          </a:stretch>
        </p:blipFill>
        <p:spPr bwMode="auto">
          <a:xfrm>
            <a:off x="7107287" y="3213770"/>
            <a:ext cx="3867150" cy="2295525"/>
          </a:xfrm>
          <a:prstGeom prst="rect">
            <a:avLst/>
          </a:prstGeom>
          <a:noFill/>
          <a:ln>
            <a:noFill/>
          </a:ln>
        </p:spPr>
      </p:pic>
      <p:pic>
        <p:nvPicPr>
          <p:cNvPr id="1026" name="图片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583" y="2565698"/>
            <a:ext cx="6077836" cy="35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606455"/>
      </p:ext>
    </p:extLst>
  </p:cSld>
  <p:clrMapOvr>
    <a:masterClrMapping/>
  </p:clrMapOvr>
  <p:transition spd="slow" advTm="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3735318" cy="461665"/>
          </a:xfrm>
          <a:prstGeom prst="rect">
            <a:avLst/>
          </a:prstGeom>
          <a:noFill/>
        </p:spPr>
        <p:txBody>
          <a:bodyPr wrap="none" rtlCol="0">
            <a:spAutoFit/>
          </a:bodyPr>
          <a:lstStyle/>
          <a:p>
            <a:r>
              <a:rPr lang="en-US" altLang="zh-CN" dirty="0" smtClean="0">
                <a:solidFill>
                  <a:srgbClr val="0070C0"/>
                </a:solidFill>
                <a:latin typeface="微软雅黑" panose="020B0503020204020204" pitchFamily="34" charset="-122"/>
                <a:ea typeface="微软雅黑" panose="020B0503020204020204" pitchFamily="34" charset="-122"/>
              </a:rPr>
              <a:t>e-Link </a:t>
            </a:r>
            <a:r>
              <a:rPr lang="zh-CN" altLang="en-US" dirty="0" smtClean="0">
                <a:solidFill>
                  <a:srgbClr val="0070C0"/>
                </a:solidFill>
                <a:latin typeface="微软雅黑" panose="020B0503020204020204" pitchFamily="34" charset="-122"/>
                <a:ea typeface="微软雅黑" panose="020B0503020204020204" pitchFamily="34" charset="-122"/>
              </a:rPr>
              <a:t>视频会议 功能介绍</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19519" y="981522"/>
            <a:ext cx="11684312" cy="1077218"/>
          </a:xfrm>
          <a:prstGeom prst="rect">
            <a:avLst/>
          </a:prstGeom>
          <a:noFill/>
        </p:spPr>
        <p:txBody>
          <a:bodyPr wrap="square" rtlCol="0">
            <a:spAutoFit/>
          </a:bodyPr>
          <a:lstStyle/>
          <a:p>
            <a:pPr>
              <a:lnSpc>
                <a:spcPct val="20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视频显示</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布局</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视频显示布局下，界面主显区域仅显示用户视频，适用于仅需显示视频的应用场景。可支持单屏显示布局、重点显示布局以及均匀显示布局</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8" name="图片 7"/>
          <p:cNvPicPr/>
          <p:nvPr/>
        </p:nvPicPr>
        <p:blipFill>
          <a:blip r:embed="rId3">
            <a:extLst>
              <a:ext uri="{28A0092B-C50C-407E-A947-70E740481C1C}">
                <a14:useLocalDpi xmlns:a14="http://schemas.microsoft.com/office/drawing/2010/main" val="0"/>
              </a:ext>
            </a:extLst>
          </a:blip>
          <a:srcRect/>
          <a:stretch>
            <a:fillRect/>
          </a:stretch>
        </p:blipFill>
        <p:spPr bwMode="auto">
          <a:xfrm>
            <a:off x="698575" y="2349674"/>
            <a:ext cx="5267325" cy="3057525"/>
          </a:xfrm>
          <a:prstGeom prst="rect">
            <a:avLst/>
          </a:prstGeom>
          <a:noFill/>
          <a:ln>
            <a:noFill/>
          </a:ln>
        </p:spPr>
      </p:pic>
      <p:pic>
        <p:nvPicPr>
          <p:cNvPr id="10" name="图片 9"/>
          <p:cNvPicPr/>
          <p:nvPr/>
        </p:nvPicPr>
        <p:blipFill>
          <a:blip r:embed="rId4">
            <a:extLst>
              <a:ext uri="{28A0092B-C50C-407E-A947-70E740481C1C}">
                <a14:useLocalDpi xmlns:a14="http://schemas.microsoft.com/office/drawing/2010/main" val="0"/>
              </a:ext>
            </a:extLst>
          </a:blip>
          <a:srcRect/>
          <a:stretch>
            <a:fillRect/>
          </a:stretch>
        </p:blipFill>
        <p:spPr bwMode="auto">
          <a:xfrm>
            <a:off x="6459215" y="2349674"/>
            <a:ext cx="5267325" cy="3057525"/>
          </a:xfrm>
          <a:prstGeom prst="rect">
            <a:avLst/>
          </a:prstGeom>
          <a:noFill/>
          <a:ln>
            <a:noFill/>
          </a:ln>
        </p:spPr>
      </p:pic>
      <p:sp>
        <p:nvSpPr>
          <p:cNvPr id="5" name="文本框 4"/>
          <p:cNvSpPr txBox="1"/>
          <p:nvPr/>
        </p:nvSpPr>
        <p:spPr>
          <a:xfrm>
            <a:off x="698575" y="5518026"/>
            <a:ext cx="5109091" cy="692497"/>
          </a:xfrm>
          <a:prstGeom prst="rect">
            <a:avLst/>
          </a:prstGeom>
          <a:noFill/>
        </p:spPr>
        <p:txBody>
          <a:bodyPr wrap="none" rtlCol="0">
            <a:spAutoFit/>
          </a:bodyPr>
          <a:lstStyle/>
          <a:p>
            <a:pPr>
              <a:lnSpc>
                <a:spcPct val="150000"/>
              </a:lnSpc>
            </a:pPr>
            <a:r>
              <a:rPr lang="zh-CN" altLang="zh-CN" sz="1400" dirty="0">
                <a:solidFill>
                  <a:srgbClr val="C00000"/>
                </a:solidFill>
                <a:latin typeface="微软雅黑" panose="020B0503020204020204" pitchFamily="34" charset="-122"/>
                <a:ea typeface="微软雅黑" panose="020B0503020204020204" pitchFamily="34" charset="-122"/>
              </a:rPr>
              <a:t>重点显示</a:t>
            </a:r>
            <a:r>
              <a:rPr lang="zh-CN" altLang="zh-CN" sz="1400" dirty="0" smtClean="0">
                <a:solidFill>
                  <a:srgbClr val="C00000"/>
                </a:solidFill>
                <a:latin typeface="微软雅黑" panose="020B0503020204020204" pitchFamily="34" charset="-122"/>
                <a:ea typeface="微软雅黑" panose="020B0503020204020204" pitchFamily="34" charset="-122"/>
              </a:rPr>
              <a:t>布局</a:t>
            </a:r>
            <a:r>
              <a:rPr lang="zh-CN" altLang="en-US" sz="1400" dirty="0" smtClean="0">
                <a:solidFill>
                  <a:srgbClr val="C00000"/>
                </a:solidFill>
                <a:latin typeface="微软雅黑" panose="020B0503020204020204" pitchFamily="34" charset="-122"/>
                <a:ea typeface="微软雅黑" panose="020B0503020204020204" pitchFamily="34" charset="-122"/>
              </a:rPr>
              <a:t>：</a:t>
            </a:r>
            <a:endParaRPr lang="en-US" altLang="zh-CN" sz="1400"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多</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用于主分会场远程会议，支持六分屏、八分屏、十分屏、十三分屏</a:t>
            </a:r>
            <a:r>
              <a:rPr lang="zh-CN"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等</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11" name="文本框 10"/>
          <p:cNvSpPr txBox="1"/>
          <p:nvPr/>
        </p:nvSpPr>
        <p:spPr>
          <a:xfrm>
            <a:off x="6459215" y="5518026"/>
            <a:ext cx="5109091" cy="692497"/>
          </a:xfrm>
          <a:prstGeom prst="rect">
            <a:avLst/>
          </a:prstGeom>
          <a:noFill/>
        </p:spPr>
        <p:txBody>
          <a:bodyPr wrap="none" rtlCol="0">
            <a:spAutoFit/>
          </a:bodyPr>
          <a:lstStyle/>
          <a:p>
            <a:pPr>
              <a:lnSpc>
                <a:spcPct val="150000"/>
              </a:lnSpc>
            </a:pPr>
            <a:r>
              <a:rPr lang="zh-CN" altLang="zh-CN" sz="1400" dirty="0">
                <a:solidFill>
                  <a:srgbClr val="C00000"/>
                </a:solidFill>
                <a:latin typeface="微软雅黑" panose="020B0503020204020204" pitchFamily="34" charset="-122"/>
                <a:ea typeface="微软雅黑" panose="020B0503020204020204" pitchFamily="34" charset="-122"/>
              </a:rPr>
              <a:t>均匀显示</a:t>
            </a:r>
            <a:r>
              <a:rPr lang="zh-CN" altLang="zh-CN" sz="1400" dirty="0" smtClean="0">
                <a:solidFill>
                  <a:srgbClr val="C00000"/>
                </a:solidFill>
                <a:latin typeface="微软雅黑" panose="020B0503020204020204" pitchFamily="34" charset="-122"/>
                <a:ea typeface="微软雅黑" panose="020B0503020204020204" pitchFamily="34" charset="-122"/>
              </a:rPr>
              <a:t>布局</a:t>
            </a:r>
            <a:endParaRPr lang="en-US" altLang="zh-CN" sz="1400"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zh-CN" sz="1200" dirty="0" smtClean="0">
                <a:latin typeface="微软雅黑" panose="020B0503020204020204" pitchFamily="34" charset="-122"/>
                <a:ea typeface="微软雅黑" panose="020B0503020204020204" pitchFamily="34" charset="-122"/>
              </a:rPr>
              <a:t>多</a:t>
            </a:r>
            <a:r>
              <a:rPr lang="zh-CN" altLang="zh-CN" sz="1200" dirty="0">
                <a:latin typeface="微软雅黑" panose="020B0503020204020204" pitchFamily="34" charset="-122"/>
                <a:ea typeface="微软雅黑" panose="020B0503020204020204" pitchFamily="34" charset="-122"/>
              </a:rPr>
              <a:t>用于电脑桌面远程会议，支持二分屏、四分屏、九分屏、十六分屏</a:t>
            </a:r>
            <a:r>
              <a:rPr lang="zh-CN" altLang="zh-CN" sz="1200" dirty="0" smtClean="0">
                <a:latin typeface="微软雅黑" panose="020B0503020204020204" pitchFamily="34" charset="-122"/>
                <a:ea typeface="微软雅黑" panose="020B0503020204020204" pitchFamily="34" charset="-122"/>
              </a:rPr>
              <a:t>等</a:t>
            </a:r>
            <a:r>
              <a:rPr lang="zh-CN" altLang="en-US" sz="1200" dirty="0" smtClean="0">
                <a:latin typeface="微软雅黑" panose="020B0503020204020204" pitchFamily="34" charset="-122"/>
                <a:ea typeface="微软雅黑" panose="020B0503020204020204" pitchFamily="34" charset="-122"/>
              </a:rPr>
              <a:t>。</a:t>
            </a:r>
            <a:endParaRPr lang="zh-CN" altLang="zh-CN"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98680742"/>
      </p:ext>
    </p:extLst>
  </p:cSld>
  <p:clrMapOvr>
    <a:masterClrMapping/>
  </p:clrMapOvr>
  <p:transition spd="slow" advTm="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3735318" cy="461665"/>
          </a:xfrm>
          <a:prstGeom prst="rect">
            <a:avLst/>
          </a:prstGeom>
          <a:noFill/>
        </p:spPr>
        <p:txBody>
          <a:bodyPr wrap="none" rtlCol="0">
            <a:spAutoFit/>
          </a:bodyPr>
          <a:lstStyle/>
          <a:p>
            <a:r>
              <a:rPr lang="en-US" altLang="zh-CN" dirty="0" smtClean="0">
                <a:solidFill>
                  <a:srgbClr val="0070C0"/>
                </a:solidFill>
                <a:latin typeface="微软雅黑" panose="020B0503020204020204" pitchFamily="34" charset="-122"/>
                <a:ea typeface="微软雅黑" panose="020B0503020204020204" pitchFamily="34" charset="-122"/>
              </a:rPr>
              <a:t>e-Link </a:t>
            </a:r>
            <a:r>
              <a:rPr lang="zh-CN" altLang="en-US" dirty="0" smtClean="0">
                <a:solidFill>
                  <a:srgbClr val="0070C0"/>
                </a:solidFill>
                <a:latin typeface="微软雅黑" panose="020B0503020204020204" pitchFamily="34" charset="-122"/>
                <a:ea typeface="微软雅黑" panose="020B0503020204020204" pitchFamily="34" charset="-122"/>
              </a:rPr>
              <a:t>视频会议 功能介绍</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19519" y="981522"/>
            <a:ext cx="11684312" cy="1938992"/>
          </a:xfrm>
          <a:prstGeom prst="rect">
            <a:avLst/>
          </a:prstGeom>
          <a:noFill/>
        </p:spPr>
        <p:txBody>
          <a:bodyPr wrap="square" rtlCol="0">
            <a:spAutoFit/>
          </a:bodyPr>
          <a:lstStyle/>
          <a:p>
            <a:pPr>
              <a:lnSpc>
                <a:spcPct val="200000"/>
              </a:lnSpc>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数据</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显示布局</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和混合显示布局</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数据显示布局下，界面主显区域仅显示数据内容，包括文档、屏幕共享、流媒体播放等，多用于仅需演示数据内容的应用</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场景</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混合显示布局下，界面主显区域可同时显示用户视频以及数据内容（文档、屏幕共享、流媒体播放等），适用于需同时观看文档内容演示以及会场视频的应用场景</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3" name="图片 12"/>
          <p:cNvPicPr/>
          <p:nvPr/>
        </p:nvPicPr>
        <p:blipFill>
          <a:blip r:embed="rId3">
            <a:extLst>
              <a:ext uri="{28A0092B-C50C-407E-A947-70E740481C1C}">
                <a14:useLocalDpi xmlns:a14="http://schemas.microsoft.com/office/drawing/2010/main" val="0"/>
              </a:ext>
            </a:extLst>
          </a:blip>
          <a:srcRect/>
          <a:stretch>
            <a:fillRect/>
          </a:stretch>
        </p:blipFill>
        <p:spPr bwMode="auto">
          <a:xfrm>
            <a:off x="626567" y="3069754"/>
            <a:ext cx="5267325" cy="3057525"/>
          </a:xfrm>
          <a:prstGeom prst="rect">
            <a:avLst/>
          </a:prstGeom>
          <a:noFill/>
          <a:ln>
            <a:noFill/>
          </a:ln>
        </p:spPr>
      </p:pic>
      <p:pic>
        <p:nvPicPr>
          <p:cNvPr id="14" name="图片 13"/>
          <p:cNvPicPr/>
          <p:nvPr/>
        </p:nvPicPr>
        <p:blipFill>
          <a:blip r:embed="rId4">
            <a:extLst>
              <a:ext uri="{28A0092B-C50C-407E-A947-70E740481C1C}">
                <a14:useLocalDpi xmlns:a14="http://schemas.microsoft.com/office/drawing/2010/main" val="0"/>
              </a:ext>
            </a:extLst>
          </a:blip>
          <a:srcRect/>
          <a:stretch>
            <a:fillRect/>
          </a:stretch>
        </p:blipFill>
        <p:spPr bwMode="auto">
          <a:xfrm>
            <a:off x="6232450" y="3069754"/>
            <a:ext cx="5267325" cy="3057525"/>
          </a:xfrm>
          <a:prstGeom prst="rect">
            <a:avLst/>
          </a:prstGeom>
          <a:noFill/>
          <a:ln>
            <a:noFill/>
          </a:ln>
        </p:spPr>
      </p:pic>
      <p:sp>
        <p:nvSpPr>
          <p:cNvPr id="15" name="文本框 14"/>
          <p:cNvSpPr txBox="1"/>
          <p:nvPr/>
        </p:nvSpPr>
        <p:spPr>
          <a:xfrm>
            <a:off x="2539519" y="6138766"/>
            <a:ext cx="1261884" cy="377411"/>
          </a:xfrm>
          <a:prstGeom prst="rect">
            <a:avLst/>
          </a:prstGeom>
          <a:noFill/>
        </p:spPr>
        <p:txBody>
          <a:bodyPr wrap="none" rtlCol="0">
            <a:spAutoFit/>
          </a:bodyPr>
          <a:lstStyle/>
          <a:p>
            <a:pPr>
              <a:lnSpc>
                <a:spcPct val="150000"/>
              </a:lnSpc>
            </a:pPr>
            <a:r>
              <a:rPr lang="zh-CN" altLang="en-US" sz="1400" dirty="0">
                <a:solidFill>
                  <a:srgbClr val="C00000"/>
                </a:solidFill>
                <a:latin typeface="微软雅黑" panose="020B0503020204020204" pitchFamily="34" charset="-122"/>
                <a:ea typeface="微软雅黑" panose="020B0503020204020204" pitchFamily="34" charset="-122"/>
              </a:rPr>
              <a:t>数据</a:t>
            </a:r>
            <a:r>
              <a:rPr lang="zh-CN" altLang="zh-CN" sz="1400" dirty="0" smtClean="0">
                <a:solidFill>
                  <a:srgbClr val="C00000"/>
                </a:solidFill>
                <a:latin typeface="微软雅黑" panose="020B0503020204020204" pitchFamily="34" charset="-122"/>
                <a:ea typeface="微软雅黑" panose="020B0503020204020204" pitchFamily="34" charset="-122"/>
              </a:rPr>
              <a:t>显示布局</a:t>
            </a:r>
            <a:endParaRPr lang="en-US" altLang="zh-CN" sz="1400" dirty="0" smtClean="0">
              <a:solidFill>
                <a:srgbClr val="C0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235170" y="6114238"/>
            <a:ext cx="1261884" cy="415498"/>
          </a:xfrm>
          <a:prstGeom prst="rect">
            <a:avLst/>
          </a:prstGeom>
          <a:noFill/>
        </p:spPr>
        <p:txBody>
          <a:bodyPr wrap="none" rtlCol="0">
            <a:spAutoFit/>
          </a:bodyPr>
          <a:lstStyle/>
          <a:p>
            <a:pPr>
              <a:lnSpc>
                <a:spcPct val="150000"/>
              </a:lnSpc>
            </a:pPr>
            <a:r>
              <a:rPr lang="zh-CN" altLang="en-US" sz="1400" dirty="0" smtClean="0">
                <a:solidFill>
                  <a:srgbClr val="C00000"/>
                </a:solidFill>
                <a:latin typeface="微软雅黑" panose="020B0503020204020204" pitchFamily="34" charset="-122"/>
                <a:ea typeface="微软雅黑" panose="020B0503020204020204" pitchFamily="34" charset="-122"/>
              </a:rPr>
              <a:t>混合</a:t>
            </a:r>
            <a:r>
              <a:rPr lang="zh-CN" altLang="zh-CN" sz="1400" dirty="0" smtClean="0">
                <a:solidFill>
                  <a:srgbClr val="C00000"/>
                </a:solidFill>
                <a:latin typeface="微软雅黑" panose="020B0503020204020204" pitchFamily="34" charset="-122"/>
                <a:ea typeface="微软雅黑" panose="020B0503020204020204" pitchFamily="34" charset="-122"/>
              </a:rPr>
              <a:t>显示布局</a:t>
            </a:r>
            <a:endParaRPr lang="en-US" altLang="zh-CN" sz="1400" dirty="0" smtClean="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3801309"/>
      </p:ext>
    </p:extLst>
  </p:cSld>
  <p:clrMapOvr>
    <a:masterClrMapping/>
  </p:clrMapOvr>
  <p:transition spd="slow" advTm="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3735318" cy="461665"/>
          </a:xfrm>
          <a:prstGeom prst="rect">
            <a:avLst/>
          </a:prstGeom>
          <a:noFill/>
        </p:spPr>
        <p:txBody>
          <a:bodyPr wrap="none" rtlCol="0">
            <a:spAutoFit/>
          </a:bodyPr>
          <a:lstStyle/>
          <a:p>
            <a:r>
              <a:rPr lang="en-US" altLang="zh-CN" dirty="0" smtClean="0">
                <a:solidFill>
                  <a:srgbClr val="0070C0"/>
                </a:solidFill>
                <a:latin typeface="微软雅黑" panose="020B0503020204020204" pitchFamily="34" charset="-122"/>
                <a:ea typeface="微软雅黑" panose="020B0503020204020204" pitchFamily="34" charset="-122"/>
              </a:rPr>
              <a:t>e-Link </a:t>
            </a:r>
            <a:r>
              <a:rPr lang="zh-CN" altLang="en-US" dirty="0" smtClean="0">
                <a:solidFill>
                  <a:srgbClr val="0070C0"/>
                </a:solidFill>
                <a:latin typeface="微软雅黑" panose="020B0503020204020204" pitchFamily="34" charset="-122"/>
                <a:ea typeface="微软雅黑" panose="020B0503020204020204" pitchFamily="34" charset="-122"/>
              </a:rPr>
              <a:t>视频会议 功能介绍</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19519" y="981522"/>
            <a:ext cx="11684312" cy="1873975"/>
          </a:xfrm>
          <a:prstGeom prst="rect">
            <a:avLst/>
          </a:prstGeom>
          <a:noFill/>
        </p:spPr>
        <p:txBody>
          <a:bodyPr wrap="square" rtlCol="0">
            <a:spAutoFit/>
          </a:bodyPr>
          <a:lstStyle/>
          <a:p>
            <a:pPr>
              <a:lnSpc>
                <a:spcPct val="20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会议模式</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视频</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会议</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系统支持</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自由模式</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主讲模式</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两种</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会议模式。</a:t>
            </a:r>
          </a:p>
          <a:p>
            <a:pPr>
              <a:lnSpc>
                <a:spcPct val="20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自由模式下，所有参会人员均可自由发言或查看其他参会人员的</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视频</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主控模式下，参会人员的发言权以及视频广播均需由主席主讲进行统一管理分配。</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35" y="3197223"/>
            <a:ext cx="3702171" cy="25200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2951" y="3219020"/>
            <a:ext cx="4152675" cy="252000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0377" y="3219335"/>
            <a:ext cx="3739785" cy="2520000"/>
          </a:xfrm>
          <a:prstGeom prst="rect">
            <a:avLst/>
          </a:prstGeom>
        </p:spPr>
      </p:pic>
    </p:spTree>
    <p:extLst>
      <p:ext uri="{BB962C8B-B14F-4D97-AF65-F5344CB8AC3E}">
        <p14:creationId xmlns:p14="http://schemas.microsoft.com/office/powerpoint/2010/main" val="1933827343"/>
      </p:ext>
    </p:extLst>
  </p:cSld>
  <p:clrMapOvr>
    <a:masterClrMapping/>
  </p:clrMapOvr>
  <p:transition spd="slow" advTm="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3735318" cy="461665"/>
          </a:xfrm>
          <a:prstGeom prst="rect">
            <a:avLst/>
          </a:prstGeom>
          <a:noFill/>
        </p:spPr>
        <p:txBody>
          <a:bodyPr wrap="none" rtlCol="0">
            <a:spAutoFit/>
          </a:bodyPr>
          <a:lstStyle/>
          <a:p>
            <a:r>
              <a:rPr lang="en-US" altLang="zh-CN" dirty="0" smtClean="0">
                <a:solidFill>
                  <a:srgbClr val="0070C0"/>
                </a:solidFill>
                <a:latin typeface="微软雅黑" panose="020B0503020204020204" pitchFamily="34" charset="-122"/>
                <a:ea typeface="微软雅黑" panose="020B0503020204020204" pitchFamily="34" charset="-122"/>
              </a:rPr>
              <a:t>e-Link </a:t>
            </a:r>
            <a:r>
              <a:rPr lang="zh-CN" altLang="en-US" dirty="0" smtClean="0">
                <a:solidFill>
                  <a:srgbClr val="0070C0"/>
                </a:solidFill>
                <a:latin typeface="微软雅黑" panose="020B0503020204020204" pitchFamily="34" charset="-122"/>
                <a:ea typeface="微软雅黑" panose="020B0503020204020204" pitchFamily="34" charset="-122"/>
              </a:rPr>
              <a:t>视频会议 功能介绍</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10543" y="1413570"/>
            <a:ext cx="3709522" cy="4247317"/>
          </a:xfrm>
          <a:prstGeom prst="rect">
            <a:avLst/>
          </a:prstGeom>
          <a:noFill/>
        </p:spPr>
        <p:txBody>
          <a:bodyPr wrap="square" rtlCol="0">
            <a:spAutoFit/>
          </a:bodyPr>
          <a:lstStyle/>
          <a:p>
            <a:pPr>
              <a:lnSpc>
                <a:spcPct val="200000"/>
              </a:lnSpc>
            </a:pP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、文档共享</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spcAft>
                <a:spcPts val="1200"/>
              </a:spcAft>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通过</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文档共享功能，主讲用户可新建或者打开演讲稿列表中的文档资料，与其他参会成员同步浏览，支持包括</a:t>
            </a:r>
            <a:r>
              <a:rPr lang="fr-FR" altLang="zh-CN" sz="1400" dirty="0">
                <a:solidFill>
                  <a:schemeClr val="tx1">
                    <a:lumMod val="75000"/>
                    <a:lumOff val="25000"/>
                  </a:schemeClr>
                </a:solidFill>
                <a:latin typeface="微软雅黑" panose="020B0503020204020204" pitchFamily="34" charset="-122"/>
                <a:ea typeface="微软雅黑" panose="020B0503020204020204" pitchFamily="34" charset="-122"/>
              </a:rPr>
              <a:t>PowerPoint</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fr-FR" altLang="zh-CN" sz="1400" dirty="0">
                <a:solidFill>
                  <a:schemeClr val="tx1">
                    <a:lumMod val="75000"/>
                    <a:lumOff val="25000"/>
                  </a:schemeClr>
                </a:solidFill>
                <a:latin typeface="微软雅黑" panose="020B0503020204020204" pitchFamily="34" charset="-122"/>
                <a:ea typeface="微软雅黑" panose="020B0503020204020204" pitchFamily="34" charset="-122"/>
              </a:rPr>
              <a:t>Word</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fr-FR" altLang="zh-CN" sz="1400" dirty="0">
                <a:solidFill>
                  <a:schemeClr val="tx1">
                    <a:lumMod val="75000"/>
                    <a:lumOff val="25000"/>
                  </a:schemeClr>
                </a:solidFill>
                <a:latin typeface="微软雅黑" panose="020B0503020204020204" pitchFamily="34" charset="-122"/>
                <a:ea typeface="微软雅黑" panose="020B0503020204020204" pitchFamily="34" charset="-122"/>
              </a:rPr>
              <a:t>Excel</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fr-FR" altLang="zh-CN" sz="1400" dirty="0">
                <a:solidFill>
                  <a:schemeClr val="tx1">
                    <a:lumMod val="75000"/>
                    <a:lumOff val="25000"/>
                  </a:schemeClr>
                </a:solidFill>
                <a:latin typeface="微软雅黑" panose="020B0503020204020204" pitchFamily="34" charset="-122"/>
                <a:ea typeface="微软雅黑" panose="020B0503020204020204" pitchFamily="34" charset="-122"/>
              </a:rPr>
              <a:t>PDF</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fr-FR" altLang="zh-CN" sz="1400" dirty="0">
                <a:solidFill>
                  <a:schemeClr val="tx1">
                    <a:lumMod val="75000"/>
                    <a:lumOff val="25000"/>
                  </a:schemeClr>
                </a:solidFill>
                <a:latin typeface="微软雅黑" panose="020B0503020204020204" pitchFamily="34" charset="-122"/>
                <a:ea typeface="微软雅黑" panose="020B0503020204020204" pitchFamily="34" charset="-122"/>
              </a:rPr>
              <a:t>Visio</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fr-FR" altLang="zh-CN" sz="1400" dirty="0">
                <a:solidFill>
                  <a:schemeClr val="tx1">
                    <a:lumMod val="75000"/>
                    <a:lumOff val="25000"/>
                  </a:schemeClr>
                </a:solidFill>
                <a:latin typeface="微软雅黑" panose="020B0503020204020204" pitchFamily="34" charset="-122"/>
                <a:ea typeface="微软雅黑" panose="020B0503020204020204" pitchFamily="34" charset="-122"/>
              </a:rPr>
              <a:t>AutoCAD</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fr-FR" altLang="zh-CN" sz="1400" dirty="0">
                <a:solidFill>
                  <a:schemeClr val="tx1">
                    <a:lumMod val="75000"/>
                    <a:lumOff val="25000"/>
                  </a:schemeClr>
                </a:solidFill>
                <a:latin typeface="微软雅黑" panose="020B0503020204020204" pitchFamily="34" charset="-122"/>
                <a:ea typeface="微软雅黑" panose="020B0503020204020204" pitchFamily="34" charset="-122"/>
              </a:rPr>
              <a:t>TXT</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及各种图片文件等</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文件打开</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后，文档内容显示在电子白板区域内，电子白板提供文档标注、擦除、字体选择、翻页、显示比例等常用编辑功能</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983" y="1592887"/>
            <a:ext cx="7232202" cy="4068000"/>
          </a:xfrm>
          <a:prstGeom prst="rect">
            <a:avLst/>
          </a:prstGeom>
        </p:spPr>
      </p:pic>
    </p:spTree>
    <p:extLst>
      <p:ext uri="{BB962C8B-B14F-4D97-AF65-F5344CB8AC3E}">
        <p14:creationId xmlns:p14="http://schemas.microsoft.com/office/powerpoint/2010/main" val="495352358"/>
      </p:ext>
    </p:extLst>
  </p:cSld>
  <p:clrMapOvr>
    <a:masterClrMapping/>
  </p:clrMapOvr>
  <p:transition spd="slow" advTm="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3735318" cy="461665"/>
          </a:xfrm>
          <a:prstGeom prst="rect">
            <a:avLst/>
          </a:prstGeom>
          <a:noFill/>
        </p:spPr>
        <p:txBody>
          <a:bodyPr wrap="none" rtlCol="0">
            <a:spAutoFit/>
          </a:bodyPr>
          <a:lstStyle/>
          <a:p>
            <a:r>
              <a:rPr lang="en-US" altLang="zh-CN" dirty="0" smtClean="0">
                <a:solidFill>
                  <a:srgbClr val="0070C0"/>
                </a:solidFill>
                <a:latin typeface="微软雅黑" panose="020B0503020204020204" pitchFamily="34" charset="-122"/>
                <a:ea typeface="微软雅黑" panose="020B0503020204020204" pitchFamily="34" charset="-122"/>
              </a:rPr>
              <a:t>e-Link </a:t>
            </a:r>
            <a:r>
              <a:rPr lang="zh-CN" altLang="en-US" dirty="0" smtClean="0">
                <a:solidFill>
                  <a:srgbClr val="0070C0"/>
                </a:solidFill>
                <a:latin typeface="微软雅黑" panose="020B0503020204020204" pitchFamily="34" charset="-122"/>
                <a:ea typeface="微软雅黑" panose="020B0503020204020204" pitchFamily="34" charset="-122"/>
              </a:rPr>
              <a:t>视频会议 功能介绍</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19519" y="981522"/>
            <a:ext cx="11684312" cy="1508105"/>
          </a:xfrm>
          <a:prstGeom prst="rect">
            <a:avLst/>
          </a:prstGeom>
          <a:noFill/>
        </p:spPr>
        <p:txBody>
          <a:bodyPr wrap="square" rtlCol="0">
            <a:spAutoFit/>
          </a:bodyPr>
          <a:lstStyle/>
          <a:p>
            <a:pPr>
              <a:lnSpc>
                <a:spcPct val="20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影音共享、屏幕共享</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通过</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影音共享功能，主讲用户可以播放本地的影音文件并同步给所有参会人员观看。</a:t>
            </a:r>
          </a:p>
          <a:p>
            <a:pPr>
              <a:lnSpc>
                <a:spcPct val="20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通过</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屏幕共享功能，主讲用户可以将本地电脑的屏幕画面或者指定的应用程序共享给所有的参会人员</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 name="图片 9"/>
          <p:cNvPicPr/>
          <p:nvPr/>
        </p:nvPicPr>
        <p:blipFill>
          <a:blip r:embed="rId3">
            <a:extLst>
              <a:ext uri="{28A0092B-C50C-407E-A947-70E740481C1C}">
                <a14:useLocalDpi xmlns:a14="http://schemas.microsoft.com/office/drawing/2010/main" val="0"/>
              </a:ext>
            </a:extLst>
          </a:blip>
          <a:srcRect/>
          <a:stretch>
            <a:fillRect/>
          </a:stretch>
        </p:blipFill>
        <p:spPr bwMode="auto">
          <a:xfrm>
            <a:off x="687834" y="2853730"/>
            <a:ext cx="5267325" cy="3057525"/>
          </a:xfrm>
          <a:prstGeom prst="rect">
            <a:avLst/>
          </a:prstGeom>
          <a:noFill/>
          <a:ln>
            <a:noFill/>
          </a:ln>
        </p:spPr>
      </p:pic>
      <p:pic>
        <p:nvPicPr>
          <p:cNvPr id="11" name="图片 10"/>
          <p:cNvPicPr/>
          <p:nvPr/>
        </p:nvPicPr>
        <p:blipFill>
          <a:blip r:embed="rId4">
            <a:extLst>
              <a:ext uri="{28A0092B-C50C-407E-A947-70E740481C1C}">
                <a14:useLocalDpi xmlns:a14="http://schemas.microsoft.com/office/drawing/2010/main" val="0"/>
              </a:ext>
            </a:extLst>
          </a:blip>
          <a:srcRect/>
          <a:stretch>
            <a:fillRect/>
          </a:stretch>
        </p:blipFill>
        <p:spPr bwMode="auto">
          <a:xfrm>
            <a:off x="6225465" y="2709714"/>
            <a:ext cx="5274310" cy="3293745"/>
          </a:xfrm>
          <a:prstGeom prst="rect">
            <a:avLst/>
          </a:prstGeom>
          <a:noFill/>
          <a:ln>
            <a:noFill/>
          </a:ln>
        </p:spPr>
      </p:pic>
      <p:sp>
        <p:nvSpPr>
          <p:cNvPr id="12" name="文本框 11"/>
          <p:cNvSpPr txBox="1"/>
          <p:nvPr/>
        </p:nvSpPr>
        <p:spPr>
          <a:xfrm>
            <a:off x="2498775" y="5950074"/>
            <a:ext cx="902811" cy="377411"/>
          </a:xfrm>
          <a:prstGeom prst="rect">
            <a:avLst/>
          </a:prstGeom>
          <a:noFill/>
        </p:spPr>
        <p:txBody>
          <a:bodyPr wrap="none" rtlCol="0">
            <a:spAutoFit/>
          </a:bodyPr>
          <a:lstStyle/>
          <a:p>
            <a:pPr>
              <a:lnSpc>
                <a:spcPct val="150000"/>
              </a:lnSpc>
            </a:pPr>
            <a:r>
              <a:rPr lang="zh-CN" altLang="en-US" sz="1400" dirty="0" smtClean="0">
                <a:solidFill>
                  <a:srgbClr val="C00000"/>
                </a:solidFill>
                <a:latin typeface="微软雅黑" panose="020B0503020204020204" pitchFamily="34" charset="-122"/>
                <a:ea typeface="微软雅黑" panose="020B0503020204020204" pitchFamily="34" charset="-122"/>
              </a:rPr>
              <a:t>影音共享</a:t>
            </a:r>
            <a:endParaRPr lang="en-US" altLang="zh-CN" sz="1400" dirty="0" smtClean="0">
              <a:solidFill>
                <a:srgbClr val="C0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411214" y="6022082"/>
            <a:ext cx="902811" cy="377411"/>
          </a:xfrm>
          <a:prstGeom prst="rect">
            <a:avLst/>
          </a:prstGeom>
          <a:noFill/>
        </p:spPr>
        <p:txBody>
          <a:bodyPr wrap="none" rtlCol="0">
            <a:spAutoFit/>
          </a:bodyPr>
          <a:lstStyle/>
          <a:p>
            <a:pPr>
              <a:lnSpc>
                <a:spcPct val="150000"/>
              </a:lnSpc>
            </a:pPr>
            <a:r>
              <a:rPr lang="zh-CN" altLang="en-US" sz="1400" dirty="0" smtClean="0">
                <a:solidFill>
                  <a:srgbClr val="C00000"/>
                </a:solidFill>
                <a:latin typeface="微软雅黑" panose="020B0503020204020204" pitchFamily="34" charset="-122"/>
                <a:ea typeface="微软雅黑" panose="020B0503020204020204" pitchFamily="34" charset="-122"/>
              </a:rPr>
              <a:t>屏幕共享</a:t>
            </a:r>
            <a:endParaRPr lang="en-US" altLang="zh-CN" sz="1400" dirty="0" smtClean="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78649126"/>
      </p:ext>
    </p:extLst>
  </p:cSld>
  <p:clrMapOvr>
    <a:masterClrMapping/>
  </p:clrMapOvr>
  <p:transition spd="slow" advTm="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3735318" cy="461665"/>
          </a:xfrm>
          <a:prstGeom prst="rect">
            <a:avLst/>
          </a:prstGeom>
          <a:noFill/>
        </p:spPr>
        <p:txBody>
          <a:bodyPr wrap="none" rtlCol="0">
            <a:spAutoFit/>
          </a:bodyPr>
          <a:lstStyle/>
          <a:p>
            <a:r>
              <a:rPr lang="en-US" altLang="zh-CN" dirty="0" smtClean="0">
                <a:solidFill>
                  <a:srgbClr val="0070C0"/>
                </a:solidFill>
                <a:latin typeface="微软雅黑" panose="020B0503020204020204" pitchFamily="34" charset="-122"/>
                <a:ea typeface="微软雅黑" panose="020B0503020204020204" pitchFamily="34" charset="-122"/>
              </a:rPr>
              <a:t>e-Link </a:t>
            </a:r>
            <a:r>
              <a:rPr lang="zh-CN" altLang="en-US" dirty="0" smtClean="0">
                <a:solidFill>
                  <a:srgbClr val="0070C0"/>
                </a:solidFill>
                <a:latin typeface="微软雅黑" panose="020B0503020204020204" pitchFamily="34" charset="-122"/>
                <a:ea typeface="微软雅黑" panose="020B0503020204020204" pitchFamily="34" charset="-122"/>
              </a:rPr>
              <a:t>视频会议 功能介绍</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87581" y="1917626"/>
            <a:ext cx="3207338" cy="3231654"/>
          </a:xfrm>
          <a:prstGeom prst="rect">
            <a:avLst/>
          </a:prstGeom>
          <a:noFill/>
        </p:spPr>
        <p:txBody>
          <a:bodyPr wrap="square" rtlCol="0">
            <a:spAutoFit/>
          </a:bodyPr>
          <a:lstStyle/>
          <a:p>
            <a:pPr>
              <a:lnSpc>
                <a:spcPct val="20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文字交流</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所有</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参会用户均可通过文字聊天框进行文字的群聊或者选择与另一个参会人员进行私聊，但该功能由主席用户控制，当主席禁止文字聊天后，所有用户都不可进行文字聊天。可隐藏文字聊天框</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367" y="1557586"/>
            <a:ext cx="7232400" cy="4198187"/>
          </a:xfrm>
          <a:prstGeom prst="rect">
            <a:avLst/>
          </a:prstGeom>
          <a:noFill/>
          <a:ln>
            <a:noFill/>
          </a:ln>
        </p:spPr>
      </p:pic>
      <p:sp>
        <p:nvSpPr>
          <p:cNvPr id="5" name="矩形 4"/>
          <p:cNvSpPr/>
          <p:nvPr/>
        </p:nvSpPr>
        <p:spPr>
          <a:xfrm>
            <a:off x="5091063" y="4581922"/>
            <a:ext cx="4896544"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4966995"/>
      </p:ext>
    </p:extLst>
  </p:cSld>
  <p:clrMapOvr>
    <a:masterClrMapping/>
  </p:clrMapOvr>
  <p:transition spd="slow" advTm="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3735318" cy="461665"/>
          </a:xfrm>
          <a:prstGeom prst="rect">
            <a:avLst/>
          </a:prstGeom>
          <a:noFill/>
        </p:spPr>
        <p:txBody>
          <a:bodyPr wrap="none" rtlCol="0">
            <a:spAutoFit/>
          </a:bodyPr>
          <a:lstStyle/>
          <a:p>
            <a:r>
              <a:rPr lang="en-US" altLang="zh-CN" dirty="0" smtClean="0">
                <a:solidFill>
                  <a:srgbClr val="0070C0"/>
                </a:solidFill>
                <a:latin typeface="微软雅黑" panose="020B0503020204020204" pitchFamily="34" charset="-122"/>
                <a:ea typeface="微软雅黑" panose="020B0503020204020204" pitchFamily="34" charset="-122"/>
              </a:rPr>
              <a:t>e-Link </a:t>
            </a:r>
            <a:r>
              <a:rPr lang="zh-CN" altLang="en-US" dirty="0" smtClean="0">
                <a:solidFill>
                  <a:srgbClr val="0070C0"/>
                </a:solidFill>
                <a:latin typeface="微软雅黑" panose="020B0503020204020204" pitchFamily="34" charset="-122"/>
                <a:ea typeface="微软雅黑" panose="020B0503020204020204" pitchFamily="34" charset="-122"/>
              </a:rPr>
              <a:t>视频会议 功能介绍</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59589" y="2349674"/>
            <a:ext cx="3207338" cy="1938992"/>
          </a:xfrm>
          <a:prstGeom prst="rect">
            <a:avLst/>
          </a:prstGeom>
          <a:noFill/>
        </p:spPr>
        <p:txBody>
          <a:bodyPr wrap="square" rtlCol="0">
            <a:spAutoFit/>
          </a:bodyPr>
          <a:lstStyle/>
          <a:p>
            <a:pPr>
              <a:lnSpc>
                <a:spcPct val="20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远程协助</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主席</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用户可通过远程协助功能连接到某一用户的电脑桌面，并可直接远程操作该用户的电脑桌面。</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367" y="1557586"/>
            <a:ext cx="7232400" cy="4198187"/>
          </a:xfrm>
          <a:prstGeom prst="rect">
            <a:avLst/>
          </a:prstGeom>
          <a:noFill/>
          <a:ln>
            <a:noFill/>
          </a:ln>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5039" y="2144679"/>
            <a:ext cx="1788384" cy="3024000"/>
          </a:xfrm>
          <a:prstGeom prst="rect">
            <a:avLst/>
          </a:prstGeom>
          <a:noFill/>
          <a:ln>
            <a:noFill/>
          </a:ln>
        </p:spPr>
      </p:pic>
      <p:sp>
        <p:nvSpPr>
          <p:cNvPr id="6" name="矩形 5"/>
          <p:cNvSpPr/>
          <p:nvPr/>
        </p:nvSpPr>
        <p:spPr>
          <a:xfrm>
            <a:off x="5163071" y="3429794"/>
            <a:ext cx="1368152" cy="3375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32070099"/>
      </p:ext>
    </p:extLst>
  </p:cSld>
  <p:clrMapOvr>
    <a:masterClrMapping/>
  </p:clrMapOvr>
  <p:transition spd="slow" advTm="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702" y="3610154"/>
            <a:ext cx="8474937" cy="3060000"/>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3735318" cy="461665"/>
          </a:xfrm>
          <a:prstGeom prst="rect">
            <a:avLst/>
          </a:prstGeom>
          <a:noFill/>
        </p:spPr>
        <p:txBody>
          <a:bodyPr wrap="none" rtlCol="0">
            <a:spAutoFit/>
          </a:bodyPr>
          <a:lstStyle/>
          <a:p>
            <a:r>
              <a:rPr lang="en-US" altLang="zh-CN" dirty="0" smtClean="0">
                <a:solidFill>
                  <a:srgbClr val="0070C0"/>
                </a:solidFill>
                <a:latin typeface="微软雅黑" panose="020B0503020204020204" pitchFamily="34" charset="-122"/>
                <a:ea typeface="微软雅黑" panose="020B0503020204020204" pitchFamily="34" charset="-122"/>
              </a:rPr>
              <a:t>e-Link </a:t>
            </a:r>
            <a:r>
              <a:rPr lang="zh-CN" altLang="en-US" dirty="0" smtClean="0">
                <a:solidFill>
                  <a:srgbClr val="0070C0"/>
                </a:solidFill>
                <a:latin typeface="微软雅黑" panose="020B0503020204020204" pitchFamily="34" charset="-122"/>
                <a:ea typeface="微软雅黑" panose="020B0503020204020204" pitchFamily="34" charset="-122"/>
              </a:rPr>
              <a:t>视频会议 功能介绍</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66527" y="917059"/>
            <a:ext cx="11881320" cy="2800767"/>
          </a:xfrm>
          <a:prstGeom prst="rect">
            <a:avLst/>
          </a:prstGeom>
          <a:noFill/>
        </p:spPr>
        <p:txBody>
          <a:bodyPr wrap="square" rtlCol="0">
            <a:spAutoFit/>
          </a:bodyPr>
          <a:lstStyle/>
          <a:p>
            <a:pPr>
              <a:lnSpc>
                <a:spcPct val="20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更多功能</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b="1" dirty="0" smtClean="0">
                <a:solidFill>
                  <a:srgbClr val="0070C0"/>
                </a:solidFill>
                <a:latin typeface="微软雅黑" panose="020B0503020204020204" pitchFamily="34" charset="-122"/>
                <a:ea typeface="微软雅黑" panose="020B0503020204020204" pitchFamily="34" charset="-122"/>
              </a:rPr>
              <a:t>        </a:t>
            </a:r>
            <a:r>
              <a:rPr lang="zh-CN" altLang="zh-CN" sz="1400" b="1" dirty="0" smtClean="0">
                <a:solidFill>
                  <a:srgbClr val="0070C0"/>
                </a:solidFill>
                <a:latin typeface="微软雅黑" panose="020B0503020204020204" pitchFamily="34" charset="-122"/>
                <a:ea typeface="微软雅黑" panose="020B0503020204020204" pitchFamily="34" charset="-122"/>
              </a:rPr>
              <a:t>全场</a:t>
            </a:r>
            <a:r>
              <a:rPr lang="zh-CN" altLang="zh-CN" sz="1400" b="1" dirty="0">
                <a:solidFill>
                  <a:srgbClr val="0070C0"/>
                </a:solidFill>
                <a:latin typeface="微软雅黑" panose="020B0503020204020204" pitchFamily="34" charset="-122"/>
                <a:ea typeface="微软雅黑" panose="020B0503020204020204" pitchFamily="34" charset="-122"/>
              </a:rPr>
              <a:t>静音：</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主讲用户可以根据需要设置全场静音，会场中除主讲人以外的其他所有参会用户都将自动失去发言权</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b="1" dirty="0" smtClean="0">
                <a:solidFill>
                  <a:srgbClr val="0070C0"/>
                </a:solidFill>
                <a:latin typeface="微软雅黑" panose="020B0503020204020204" pitchFamily="34" charset="-122"/>
                <a:ea typeface="微软雅黑" panose="020B0503020204020204" pitchFamily="34" charset="-122"/>
              </a:rPr>
              <a:t>        </a:t>
            </a:r>
            <a:r>
              <a:rPr lang="zh-CN" altLang="zh-CN" sz="1400" b="1" dirty="0" smtClean="0">
                <a:solidFill>
                  <a:srgbClr val="0070C0"/>
                </a:solidFill>
                <a:latin typeface="微软雅黑" panose="020B0503020204020204" pitchFamily="34" charset="-122"/>
                <a:ea typeface="微软雅黑" panose="020B0503020204020204" pitchFamily="34" charset="-122"/>
              </a:rPr>
              <a:t>会议室</a:t>
            </a:r>
            <a:r>
              <a:rPr lang="zh-CN" altLang="zh-CN" sz="1400" b="1" dirty="0">
                <a:solidFill>
                  <a:srgbClr val="0070C0"/>
                </a:solidFill>
                <a:latin typeface="微软雅黑" panose="020B0503020204020204" pitchFamily="34" charset="-122"/>
                <a:ea typeface="微软雅黑" panose="020B0503020204020204" pitchFamily="34" charset="-122"/>
              </a:rPr>
              <a:t>锁定：</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主席用户可对会议室进行锁定</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解锁操作。通过锁定会议室，可防止会议室外的其他无关用户进入会议室。 </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b="1" dirty="0" smtClean="0">
                <a:solidFill>
                  <a:srgbClr val="0070C0"/>
                </a:solidFill>
                <a:latin typeface="微软雅黑" panose="020B0503020204020204" pitchFamily="34" charset="-122"/>
                <a:ea typeface="微软雅黑" panose="020B0503020204020204" pitchFamily="34" charset="-122"/>
              </a:rPr>
              <a:t>        </a:t>
            </a:r>
            <a:r>
              <a:rPr lang="zh-CN" altLang="zh-CN" sz="1400" b="1" dirty="0" smtClean="0">
                <a:solidFill>
                  <a:srgbClr val="0070C0"/>
                </a:solidFill>
                <a:latin typeface="微软雅黑" panose="020B0503020204020204" pitchFamily="34" charset="-122"/>
                <a:ea typeface="微软雅黑" panose="020B0503020204020204" pitchFamily="34" charset="-122"/>
              </a:rPr>
              <a:t>会议</a:t>
            </a:r>
            <a:r>
              <a:rPr lang="zh-CN" altLang="zh-CN" sz="1400" b="1" dirty="0">
                <a:solidFill>
                  <a:srgbClr val="0070C0"/>
                </a:solidFill>
                <a:latin typeface="微软雅黑" panose="020B0503020204020204" pitchFamily="34" charset="-122"/>
                <a:ea typeface="微软雅黑" panose="020B0503020204020204" pitchFamily="34" charset="-122"/>
              </a:rPr>
              <a:t>录制：</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所有参会用户均</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可实时</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录制会议，录制文件将保存在设定的录制路径</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下</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；但</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当</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主席设置禁止会议录制时，普通用户则无法录制会议</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b="1" dirty="0" smtClean="0">
                <a:solidFill>
                  <a:srgbClr val="0070C0"/>
                </a:solidFill>
                <a:latin typeface="微软雅黑" panose="020B0503020204020204" pitchFamily="34" charset="-122"/>
                <a:ea typeface="微软雅黑" panose="020B0503020204020204" pitchFamily="34" charset="-122"/>
              </a:rPr>
              <a:t>        </a:t>
            </a:r>
            <a:r>
              <a:rPr lang="zh-CN" altLang="zh-CN" sz="1400" b="1" dirty="0" smtClean="0">
                <a:solidFill>
                  <a:srgbClr val="0070C0"/>
                </a:solidFill>
                <a:latin typeface="微软雅黑" panose="020B0503020204020204" pitchFamily="34" charset="-122"/>
                <a:ea typeface="微软雅黑" panose="020B0503020204020204" pitchFamily="34" charset="-122"/>
              </a:rPr>
              <a:t>劝退</a:t>
            </a:r>
            <a:r>
              <a:rPr lang="zh-CN" altLang="zh-CN" sz="1400" b="1" dirty="0">
                <a:solidFill>
                  <a:srgbClr val="0070C0"/>
                </a:solidFill>
                <a:latin typeface="微软雅黑" panose="020B0503020204020204" pitchFamily="34" charset="-122"/>
                <a:ea typeface="微软雅黑" panose="020B0503020204020204" pitchFamily="34" charset="-122"/>
              </a:rPr>
              <a:t>用户：</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通过劝退用户功能，主席用户可将指定参会人员（除主席以外）劝退出会议室。被劝退的用户将在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分钟后才能再次进入会议室</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b="1" dirty="0" smtClean="0">
                <a:solidFill>
                  <a:srgbClr val="0070C0"/>
                </a:solidFill>
                <a:latin typeface="微软雅黑" panose="020B0503020204020204" pitchFamily="34" charset="-122"/>
                <a:ea typeface="微软雅黑" panose="020B0503020204020204" pitchFamily="34" charset="-122"/>
              </a:rPr>
              <a:t>        </a:t>
            </a:r>
            <a:r>
              <a:rPr lang="zh-CN" altLang="zh-CN" sz="1400" b="1" dirty="0" smtClean="0">
                <a:solidFill>
                  <a:srgbClr val="0070C0"/>
                </a:solidFill>
                <a:latin typeface="微软雅黑" panose="020B0503020204020204" pitchFamily="34" charset="-122"/>
                <a:ea typeface="微软雅黑" panose="020B0503020204020204" pitchFamily="34" charset="-122"/>
              </a:rPr>
              <a:t>跑马灯</a:t>
            </a:r>
            <a:r>
              <a:rPr lang="zh-CN" altLang="zh-CN" sz="1400" b="1" dirty="0">
                <a:solidFill>
                  <a:srgbClr val="0070C0"/>
                </a:solidFill>
                <a:latin typeface="微软雅黑" panose="020B0503020204020204" pitchFamily="34" charset="-122"/>
                <a:ea typeface="微软雅黑" panose="020B0503020204020204" pitchFamily="34" charset="-122"/>
              </a:rPr>
              <a:t>：</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以简短的文字，将会议主题、通知等内容广播到所有与会者。文字内容支持不间断滚动。</a:t>
            </a:r>
          </a:p>
        </p:txBody>
      </p:sp>
      <p:sp>
        <p:nvSpPr>
          <p:cNvPr id="15" name="文本框 14"/>
          <p:cNvSpPr txBox="1"/>
          <p:nvPr/>
        </p:nvSpPr>
        <p:spPr>
          <a:xfrm>
            <a:off x="554559" y="4932405"/>
            <a:ext cx="1313180" cy="415498"/>
          </a:xfrm>
          <a:prstGeom prst="rect">
            <a:avLst/>
          </a:prstGeom>
          <a:noFill/>
        </p:spPr>
        <p:txBody>
          <a:bodyPr wrap="none" rtlCol="0">
            <a:spAutoFit/>
          </a:bodyPr>
          <a:lstStyle/>
          <a:p>
            <a:pPr>
              <a:lnSpc>
                <a:spcPct val="150000"/>
              </a:lnSpc>
            </a:pPr>
            <a:r>
              <a:rPr lang="en-US" altLang="zh-CN" sz="1400" dirty="0" smtClean="0">
                <a:solidFill>
                  <a:srgbClr val="C00000"/>
                </a:solidFill>
                <a:latin typeface="微软雅黑" panose="020B0503020204020204" pitchFamily="34" charset="-122"/>
                <a:ea typeface="微软雅黑" panose="020B0503020204020204" pitchFamily="34" charset="-122"/>
              </a:rPr>
              <a:t>PC</a:t>
            </a:r>
            <a:r>
              <a:rPr lang="zh-CN" altLang="en-US" sz="1400" dirty="0" smtClean="0">
                <a:solidFill>
                  <a:srgbClr val="C00000"/>
                </a:solidFill>
                <a:latin typeface="微软雅黑" panose="020B0503020204020204" pitchFamily="34" charset="-122"/>
                <a:ea typeface="微软雅黑" panose="020B0503020204020204" pitchFamily="34" charset="-122"/>
              </a:rPr>
              <a:t>端视频会议</a:t>
            </a:r>
            <a:endParaRPr lang="en-US" altLang="zh-CN" sz="1400" dirty="0" smtClean="0">
              <a:solidFill>
                <a:srgbClr val="C0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0205242" y="4932405"/>
            <a:ext cx="1441420" cy="415498"/>
          </a:xfrm>
          <a:prstGeom prst="rect">
            <a:avLst/>
          </a:prstGeom>
          <a:noFill/>
        </p:spPr>
        <p:txBody>
          <a:bodyPr wrap="none" rtlCol="0">
            <a:spAutoFit/>
          </a:bodyPr>
          <a:lstStyle/>
          <a:p>
            <a:pPr>
              <a:lnSpc>
                <a:spcPct val="150000"/>
              </a:lnSpc>
            </a:pPr>
            <a:r>
              <a:rPr lang="zh-CN" altLang="en-US" sz="1400" dirty="0" smtClean="0">
                <a:solidFill>
                  <a:srgbClr val="C00000"/>
                </a:solidFill>
                <a:latin typeface="微软雅黑" panose="020B0503020204020204" pitchFamily="34" charset="-122"/>
                <a:ea typeface="微软雅黑" panose="020B0503020204020204" pitchFamily="34" charset="-122"/>
              </a:rPr>
              <a:t>移动端视频会议</a:t>
            </a:r>
            <a:endParaRPr lang="en-US" altLang="zh-CN" sz="1400" dirty="0" smtClean="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9473018"/>
      </p:ext>
    </p:extLst>
  </p:cSld>
  <p:clrMapOvr>
    <a:masterClrMapping/>
  </p:clrMapOvr>
  <p:transition spd="slow" advTm="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3938935" y="981522"/>
            <a:ext cx="0" cy="453650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498775" y="1773610"/>
            <a:ext cx="1127232" cy="584775"/>
          </a:xfrm>
          <a:prstGeom prst="rect">
            <a:avLst/>
          </a:prstGeom>
          <a:noFill/>
        </p:spPr>
        <p:txBody>
          <a:bodyPr wrap="none" rtlCol="0">
            <a:spAutoFit/>
          </a:bodyPr>
          <a:lstStyle/>
          <a:p>
            <a:r>
              <a:rPr lang="zh-CN" altLang="en-US" sz="3200" dirty="0" smtClean="0">
                <a:solidFill>
                  <a:srgbClr val="0070C0"/>
                </a:solidFill>
                <a:latin typeface="微软雅黑" panose="020B0503020204020204" pitchFamily="34" charset="-122"/>
                <a:ea typeface="微软雅黑" panose="020B0503020204020204" pitchFamily="34" charset="-122"/>
              </a:rPr>
              <a:t>目 录</a:t>
            </a:r>
            <a:endParaRPr lang="zh-CN" altLang="en-US" sz="3200" dirty="0">
              <a:solidFill>
                <a:srgbClr val="0070C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603231" y="1877699"/>
            <a:ext cx="2709396" cy="2862322"/>
          </a:xfrm>
          <a:prstGeom prst="rect">
            <a:avLst/>
          </a:prstGeom>
          <a:noFill/>
        </p:spPr>
        <p:txBody>
          <a:bodyPr wrap="none" rtlCol="0">
            <a:spAutoFit/>
          </a:bodyPr>
          <a:lstStyle/>
          <a:p>
            <a:pPr algn="r">
              <a:lnSpc>
                <a:spcPct val="250000"/>
              </a:lnSpc>
            </a:pPr>
            <a:r>
              <a:rPr lang="zh-CN" altLang="en-US" sz="1800" dirty="0" smtClean="0">
                <a:latin typeface="微软雅黑" panose="020B0503020204020204" pitchFamily="34" charset="-122"/>
                <a:ea typeface="微软雅黑" panose="020B0503020204020204" pitchFamily="34" charset="-122"/>
              </a:rPr>
              <a:t>视频会议基础知识</a:t>
            </a:r>
            <a:endParaRPr lang="en-US" altLang="zh-CN" sz="1800" dirty="0" smtClean="0">
              <a:latin typeface="微软雅黑" panose="020B0503020204020204" pitchFamily="34" charset="-122"/>
              <a:ea typeface="微软雅黑" panose="020B0503020204020204" pitchFamily="34" charset="-122"/>
            </a:endParaRPr>
          </a:p>
          <a:p>
            <a:pPr algn="r">
              <a:lnSpc>
                <a:spcPct val="250000"/>
              </a:lnSpc>
            </a:pPr>
            <a:r>
              <a:rPr lang="en-US" altLang="zh-CN" sz="1800" dirty="0" smtClean="0">
                <a:latin typeface="微软雅黑" panose="020B0503020204020204" pitchFamily="34" charset="-122"/>
                <a:ea typeface="微软雅黑" panose="020B0503020204020204" pitchFamily="34" charset="-122"/>
              </a:rPr>
              <a:t>e-Link</a:t>
            </a:r>
            <a:r>
              <a:rPr lang="zh-CN" altLang="en-US" sz="1800" dirty="0" smtClean="0">
                <a:latin typeface="微软雅黑" panose="020B0503020204020204" pitchFamily="34" charset="-122"/>
                <a:ea typeface="微软雅黑" panose="020B0503020204020204" pitchFamily="34" charset="-122"/>
              </a:rPr>
              <a:t>视频会议简介</a:t>
            </a:r>
            <a:endParaRPr lang="en-US" altLang="zh-CN" sz="1800" dirty="0" smtClean="0">
              <a:latin typeface="微软雅黑" panose="020B0503020204020204" pitchFamily="34" charset="-122"/>
              <a:ea typeface="微软雅黑" panose="020B0503020204020204" pitchFamily="34" charset="-122"/>
            </a:endParaRPr>
          </a:p>
          <a:p>
            <a:pPr algn="r">
              <a:lnSpc>
                <a:spcPct val="250000"/>
              </a:lnSpc>
            </a:pPr>
            <a:r>
              <a:rPr lang="en-US" altLang="zh-CN" sz="1800" dirty="0" smtClean="0">
                <a:latin typeface="微软雅黑" panose="020B0503020204020204" pitchFamily="34" charset="-122"/>
                <a:ea typeface="微软雅黑" panose="020B0503020204020204" pitchFamily="34" charset="-122"/>
              </a:rPr>
              <a:t>e-Link</a:t>
            </a:r>
            <a:r>
              <a:rPr lang="zh-CN" altLang="en-US" sz="1800" dirty="0">
                <a:latin typeface="微软雅黑" panose="020B0503020204020204" pitchFamily="34" charset="-122"/>
                <a:ea typeface="微软雅黑" panose="020B0503020204020204" pitchFamily="34" charset="-122"/>
              </a:rPr>
              <a:t>视频</a:t>
            </a:r>
            <a:r>
              <a:rPr lang="zh-CN" altLang="en-US" sz="1800" dirty="0" smtClean="0">
                <a:latin typeface="微软雅黑" panose="020B0503020204020204" pitchFamily="34" charset="-122"/>
                <a:ea typeface="微软雅黑" panose="020B0503020204020204" pitchFamily="34" charset="-122"/>
              </a:rPr>
              <a:t>会议功能介绍</a:t>
            </a:r>
            <a:endParaRPr lang="en-US" altLang="zh-CN" sz="1800" dirty="0" smtClean="0">
              <a:latin typeface="微软雅黑" panose="020B0503020204020204" pitchFamily="34" charset="-122"/>
              <a:ea typeface="微软雅黑" panose="020B0503020204020204" pitchFamily="34" charset="-122"/>
            </a:endParaRPr>
          </a:p>
          <a:p>
            <a:pPr algn="r">
              <a:lnSpc>
                <a:spcPct val="250000"/>
              </a:lnSpc>
            </a:pPr>
            <a:r>
              <a:rPr lang="zh-CN" altLang="en-US" sz="1800" dirty="0" smtClean="0">
                <a:latin typeface="微软雅黑" panose="020B0503020204020204" pitchFamily="34" charset="-122"/>
                <a:ea typeface="微软雅黑" panose="020B0503020204020204" pitchFamily="34" charset="-122"/>
              </a:rPr>
              <a:t>公司简介</a:t>
            </a:r>
            <a:endParaRPr lang="zh-CN" altLang="en-US" sz="1800" dirty="0">
              <a:latin typeface="微软雅黑" panose="020B0503020204020204" pitchFamily="34" charset="-122"/>
              <a:ea typeface="微软雅黑" panose="020B0503020204020204" pitchFamily="34" charset="-122"/>
            </a:endParaRPr>
          </a:p>
        </p:txBody>
      </p:sp>
      <p:sp>
        <p:nvSpPr>
          <p:cNvPr id="18" name="椭圆 17"/>
          <p:cNvSpPr/>
          <p:nvPr/>
        </p:nvSpPr>
        <p:spPr>
          <a:xfrm>
            <a:off x="9483599" y="2061642"/>
            <a:ext cx="432000" cy="432000"/>
          </a:xfrm>
          <a:prstGeom prst="ellipse">
            <a:avLst/>
          </a:prstGeom>
          <a:solidFill>
            <a:schemeClr val="accent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555559" y="2061642"/>
            <a:ext cx="340158" cy="461665"/>
          </a:xfrm>
          <a:prstGeom prst="rect">
            <a:avLst/>
          </a:prstGeom>
          <a:noFill/>
        </p:spPr>
        <p:txBody>
          <a:bodyPr wrap="none" rtlCol="0">
            <a:spAutoFit/>
          </a:bodyPr>
          <a:lstStyle/>
          <a:p>
            <a:r>
              <a:rPr lang="en-US" altLang="zh-CN" dirty="0" smtClean="0">
                <a:solidFill>
                  <a:srgbClr val="0070C0"/>
                </a:solidFill>
              </a:rPr>
              <a:t>1</a:t>
            </a:r>
            <a:endParaRPr lang="zh-CN" altLang="en-US" dirty="0">
              <a:solidFill>
                <a:srgbClr val="0070C0"/>
              </a:solidFill>
            </a:endParaRPr>
          </a:p>
        </p:txBody>
      </p:sp>
      <p:sp>
        <p:nvSpPr>
          <p:cNvPr id="20" name="椭圆 19"/>
          <p:cNvSpPr/>
          <p:nvPr/>
        </p:nvSpPr>
        <p:spPr>
          <a:xfrm>
            <a:off x="9483551" y="2785694"/>
            <a:ext cx="432000" cy="43200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9483551" y="3501802"/>
            <a:ext cx="432000" cy="43200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483551" y="4210889"/>
            <a:ext cx="432000" cy="43200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555559" y="2781722"/>
            <a:ext cx="340158" cy="461665"/>
          </a:xfrm>
          <a:prstGeom prst="rect">
            <a:avLst/>
          </a:prstGeom>
          <a:noFill/>
        </p:spPr>
        <p:txBody>
          <a:bodyPr wrap="none" rtlCol="0">
            <a:spAutoFit/>
          </a:bodyPr>
          <a:lstStyle/>
          <a:p>
            <a:r>
              <a:rPr lang="en-US" altLang="zh-CN" dirty="0" smtClean="0">
                <a:solidFill>
                  <a:srgbClr val="0070C0"/>
                </a:solidFill>
              </a:rPr>
              <a:t>2</a:t>
            </a:r>
            <a:endParaRPr lang="zh-CN" altLang="en-US" dirty="0">
              <a:solidFill>
                <a:srgbClr val="0070C0"/>
              </a:solidFill>
            </a:endParaRPr>
          </a:p>
        </p:txBody>
      </p:sp>
      <p:sp>
        <p:nvSpPr>
          <p:cNvPr id="26" name="文本框 25"/>
          <p:cNvSpPr txBox="1"/>
          <p:nvPr/>
        </p:nvSpPr>
        <p:spPr>
          <a:xfrm>
            <a:off x="9555559" y="3494781"/>
            <a:ext cx="340158" cy="461665"/>
          </a:xfrm>
          <a:prstGeom prst="rect">
            <a:avLst/>
          </a:prstGeom>
          <a:noFill/>
        </p:spPr>
        <p:txBody>
          <a:bodyPr wrap="none" rtlCol="0">
            <a:spAutoFit/>
          </a:bodyPr>
          <a:lstStyle/>
          <a:p>
            <a:r>
              <a:rPr lang="en-US" altLang="zh-CN" dirty="0" smtClean="0">
                <a:solidFill>
                  <a:srgbClr val="0070C0"/>
                </a:solidFill>
              </a:rPr>
              <a:t>3</a:t>
            </a:r>
            <a:endParaRPr lang="zh-CN" altLang="en-US" dirty="0">
              <a:solidFill>
                <a:srgbClr val="0070C0"/>
              </a:solidFill>
            </a:endParaRPr>
          </a:p>
        </p:txBody>
      </p:sp>
      <p:sp>
        <p:nvSpPr>
          <p:cNvPr id="27" name="文本框 26"/>
          <p:cNvSpPr txBox="1"/>
          <p:nvPr/>
        </p:nvSpPr>
        <p:spPr>
          <a:xfrm>
            <a:off x="9555559" y="4192112"/>
            <a:ext cx="340158" cy="461665"/>
          </a:xfrm>
          <a:prstGeom prst="rect">
            <a:avLst/>
          </a:prstGeom>
          <a:noFill/>
        </p:spPr>
        <p:txBody>
          <a:bodyPr wrap="none" rtlCol="0">
            <a:spAutoFit/>
          </a:bodyPr>
          <a:lstStyle/>
          <a:p>
            <a:r>
              <a:rPr lang="en-US" altLang="zh-CN" dirty="0" smtClean="0">
                <a:solidFill>
                  <a:srgbClr val="0070C0"/>
                </a:solidFill>
              </a:rPr>
              <a:t>4</a:t>
            </a:r>
            <a:endParaRPr lang="zh-CN" altLang="en-US" dirty="0">
              <a:solidFill>
                <a:srgbClr val="0070C0"/>
              </a:solidFill>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3712" y="3166414"/>
            <a:ext cx="2209761" cy="1473910"/>
          </a:xfrm>
          <a:prstGeom prst="rect">
            <a:avLst/>
          </a:prstGeom>
        </p:spPr>
      </p:pic>
    </p:spTree>
    <p:extLst>
      <p:ext uri="{BB962C8B-B14F-4D97-AF65-F5344CB8AC3E}">
        <p14:creationId xmlns:p14="http://schemas.microsoft.com/office/powerpoint/2010/main" val="2750588902"/>
      </p:ext>
    </p:extLst>
  </p:cSld>
  <p:clrMapOvr>
    <a:masterClrMapping/>
  </p:clrMapOvr>
  <p:transition spd="slow" advTm="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5231" y="1125538"/>
            <a:ext cx="7848600" cy="5651500"/>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3735318" cy="461665"/>
          </a:xfrm>
          <a:prstGeom prst="rect">
            <a:avLst/>
          </a:prstGeom>
          <a:noFill/>
        </p:spPr>
        <p:txBody>
          <a:bodyPr wrap="none" rtlCol="0">
            <a:spAutoFit/>
          </a:bodyPr>
          <a:lstStyle/>
          <a:p>
            <a:r>
              <a:rPr lang="en-US" altLang="zh-CN" dirty="0" smtClean="0">
                <a:solidFill>
                  <a:srgbClr val="0070C0"/>
                </a:solidFill>
                <a:latin typeface="微软雅黑" panose="020B0503020204020204" pitchFamily="34" charset="-122"/>
                <a:ea typeface="微软雅黑" panose="020B0503020204020204" pitchFamily="34" charset="-122"/>
              </a:rPr>
              <a:t>e-Link </a:t>
            </a:r>
            <a:r>
              <a:rPr lang="zh-CN" altLang="en-US" dirty="0" smtClean="0">
                <a:solidFill>
                  <a:srgbClr val="0070C0"/>
                </a:solidFill>
                <a:latin typeface="微软雅黑" panose="020B0503020204020204" pitchFamily="34" charset="-122"/>
                <a:ea typeface="微软雅黑" panose="020B0503020204020204" pitchFamily="34" charset="-122"/>
              </a:rPr>
              <a:t>视频会议 功能介绍</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82551" y="1989634"/>
            <a:ext cx="3960440" cy="3108543"/>
          </a:xfrm>
          <a:prstGeom prst="rect">
            <a:avLst/>
          </a:prstGeom>
          <a:noFill/>
        </p:spPr>
        <p:txBody>
          <a:bodyPr wrap="square" rtlCol="0">
            <a:spAutoFit/>
          </a:bodyPr>
          <a:lstStyle/>
          <a:p>
            <a:pPr lvl="0">
              <a:lnSpc>
                <a:spcPct val="200000"/>
              </a:lnSpc>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结语：</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lnSpc>
                <a:spcPct val="200000"/>
              </a:lnSpc>
              <a:buFont typeface="Wingdings" panose="05000000000000000000" pitchFamily="2" charset="2"/>
              <a:buChar char="u"/>
            </a:pPr>
            <a:r>
              <a:rPr lang="zh-CN"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公司</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员工的长途奔袭必然造成时间与费用的双重成本支出</a:t>
            </a:r>
            <a:r>
              <a:rPr lang="zh-CN"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lnSpc>
                <a:spcPct val="200000"/>
              </a:lnSpc>
              <a:buFont typeface="Wingdings" panose="05000000000000000000" pitchFamily="2" charset="2"/>
              <a:buChar char="u"/>
            </a:pPr>
            <a:r>
              <a:rPr lang="en-US" altLang="zh-CN" sz="1600" dirty="0" smtClean="0">
                <a:solidFill>
                  <a:srgbClr val="0070C0"/>
                </a:solidFill>
                <a:latin typeface="微软雅黑" panose="020B0503020204020204" pitchFamily="34" charset="-122"/>
                <a:ea typeface="微软雅黑" panose="020B0503020204020204" pitchFamily="34" charset="-122"/>
              </a:rPr>
              <a:t>e-Link </a:t>
            </a:r>
            <a:r>
              <a:rPr lang="zh-CN" altLang="en-US" sz="1600" dirty="0" smtClean="0">
                <a:solidFill>
                  <a:srgbClr val="0070C0"/>
                </a:solidFill>
                <a:latin typeface="微软雅黑" panose="020B0503020204020204" pitchFamily="34" charset="-122"/>
                <a:ea typeface="微软雅黑" panose="020B0503020204020204" pitchFamily="34" charset="-122"/>
              </a:rPr>
              <a:t>视频会议系统</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助您跨越时间和空间的局限，随时随地发起会议，使远程沟通更便捷！</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35066322"/>
      </p:ext>
    </p:extLst>
  </p:cSld>
  <p:clrMapOvr>
    <a:masterClrMapping/>
  </p:clrMapOvr>
  <p:transition spd="slow" advTm="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3938935" y="981522"/>
            <a:ext cx="0" cy="453650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498775" y="1773610"/>
            <a:ext cx="1127232" cy="584775"/>
          </a:xfrm>
          <a:prstGeom prst="rect">
            <a:avLst/>
          </a:prstGeom>
          <a:noFill/>
        </p:spPr>
        <p:txBody>
          <a:bodyPr wrap="none" rtlCol="0">
            <a:spAutoFit/>
          </a:bodyPr>
          <a:lstStyle/>
          <a:p>
            <a:r>
              <a:rPr lang="zh-CN" altLang="en-US" sz="3200" dirty="0" smtClean="0">
                <a:solidFill>
                  <a:srgbClr val="0070C0"/>
                </a:solidFill>
                <a:latin typeface="微软雅黑" panose="020B0503020204020204" pitchFamily="34" charset="-122"/>
                <a:ea typeface="微软雅黑" panose="020B0503020204020204" pitchFamily="34" charset="-122"/>
              </a:rPr>
              <a:t>目 录</a:t>
            </a:r>
            <a:endParaRPr lang="zh-CN" altLang="en-US" sz="3200" dirty="0">
              <a:solidFill>
                <a:srgbClr val="0070C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603231" y="1877699"/>
            <a:ext cx="2709396" cy="2862322"/>
          </a:xfrm>
          <a:prstGeom prst="rect">
            <a:avLst/>
          </a:prstGeom>
          <a:noFill/>
        </p:spPr>
        <p:txBody>
          <a:bodyPr wrap="none" rtlCol="0">
            <a:spAutoFit/>
          </a:bodyPr>
          <a:lstStyle/>
          <a:p>
            <a:pPr algn="r">
              <a:lnSpc>
                <a:spcPct val="250000"/>
              </a:lnSpc>
            </a:pPr>
            <a:r>
              <a:rPr lang="zh-CN" altLang="en-US" sz="1800" dirty="0" smtClean="0">
                <a:latin typeface="微软雅黑" panose="020B0503020204020204" pitchFamily="34" charset="-122"/>
                <a:ea typeface="微软雅黑" panose="020B0503020204020204" pitchFamily="34" charset="-122"/>
              </a:rPr>
              <a:t>视频会议基础知识</a:t>
            </a:r>
            <a:endParaRPr lang="en-US" altLang="zh-CN" sz="1800" dirty="0" smtClean="0">
              <a:latin typeface="微软雅黑" panose="020B0503020204020204" pitchFamily="34" charset="-122"/>
              <a:ea typeface="微软雅黑" panose="020B0503020204020204" pitchFamily="34" charset="-122"/>
            </a:endParaRPr>
          </a:p>
          <a:p>
            <a:pPr algn="r">
              <a:lnSpc>
                <a:spcPct val="250000"/>
              </a:lnSpc>
            </a:pPr>
            <a:r>
              <a:rPr lang="en-US" altLang="zh-CN" sz="1800" dirty="0" smtClean="0">
                <a:latin typeface="微软雅黑" panose="020B0503020204020204" pitchFamily="34" charset="-122"/>
                <a:ea typeface="微软雅黑" panose="020B0503020204020204" pitchFamily="34" charset="-122"/>
              </a:rPr>
              <a:t>e-Link</a:t>
            </a:r>
            <a:r>
              <a:rPr lang="zh-CN" altLang="en-US" sz="1800" dirty="0" smtClean="0">
                <a:latin typeface="微软雅黑" panose="020B0503020204020204" pitchFamily="34" charset="-122"/>
                <a:ea typeface="微软雅黑" panose="020B0503020204020204" pitchFamily="34" charset="-122"/>
              </a:rPr>
              <a:t>视频会议简介</a:t>
            </a:r>
            <a:endParaRPr lang="en-US" altLang="zh-CN" sz="1800" dirty="0" smtClean="0">
              <a:latin typeface="微软雅黑" panose="020B0503020204020204" pitchFamily="34" charset="-122"/>
              <a:ea typeface="微软雅黑" panose="020B0503020204020204" pitchFamily="34" charset="-122"/>
            </a:endParaRPr>
          </a:p>
          <a:p>
            <a:pPr algn="r">
              <a:lnSpc>
                <a:spcPct val="250000"/>
              </a:lnSpc>
            </a:pPr>
            <a:r>
              <a:rPr lang="en-US" altLang="zh-CN" sz="1800" dirty="0" smtClean="0">
                <a:latin typeface="微软雅黑" panose="020B0503020204020204" pitchFamily="34" charset="-122"/>
                <a:ea typeface="微软雅黑" panose="020B0503020204020204" pitchFamily="34" charset="-122"/>
              </a:rPr>
              <a:t>e-Link</a:t>
            </a:r>
            <a:r>
              <a:rPr lang="zh-CN" altLang="en-US" sz="1800" dirty="0">
                <a:latin typeface="微软雅黑" panose="020B0503020204020204" pitchFamily="34" charset="-122"/>
                <a:ea typeface="微软雅黑" panose="020B0503020204020204" pitchFamily="34" charset="-122"/>
              </a:rPr>
              <a:t>视频</a:t>
            </a:r>
            <a:r>
              <a:rPr lang="zh-CN" altLang="en-US" sz="1800" dirty="0" smtClean="0">
                <a:latin typeface="微软雅黑" panose="020B0503020204020204" pitchFamily="34" charset="-122"/>
                <a:ea typeface="微软雅黑" panose="020B0503020204020204" pitchFamily="34" charset="-122"/>
              </a:rPr>
              <a:t>会议功能介绍</a:t>
            </a:r>
            <a:endParaRPr lang="en-US" altLang="zh-CN" sz="1800" dirty="0" smtClean="0">
              <a:latin typeface="微软雅黑" panose="020B0503020204020204" pitchFamily="34" charset="-122"/>
              <a:ea typeface="微软雅黑" panose="020B0503020204020204" pitchFamily="34" charset="-122"/>
            </a:endParaRPr>
          </a:p>
          <a:p>
            <a:pPr algn="r">
              <a:lnSpc>
                <a:spcPct val="250000"/>
              </a:lnSpc>
            </a:pPr>
            <a:r>
              <a:rPr lang="zh-CN" altLang="en-US" sz="1800" dirty="0" smtClean="0">
                <a:latin typeface="微软雅黑" panose="020B0503020204020204" pitchFamily="34" charset="-122"/>
                <a:ea typeface="微软雅黑" panose="020B0503020204020204" pitchFamily="34" charset="-122"/>
              </a:rPr>
              <a:t>公司简介</a:t>
            </a:r>
            <a:endParaRPr lang="zh-CN" altLang="en-US" sz="1800" dirty="0">
              <a:latin typeface="微软雅黑" panose="020B0503020204020204" pitchFamily="34" charset="-122"/>
              <a:ea typeface="微软雅黑" panose="020B0503020204020204" pitchFamily="34" charset="-122"/>
            </a:endParaRPr>
          </a:p>
        </p:txBody>
      </p:sp>
      <p:sp>
        <p:nvSpPr>
          <p:cNvPr id="18" name="椭圆 17"/>
          <p:cNvSpPr/>
          <p:nvPr/>
        </p:nvSpPr>
        <p:spPr>
          <a:xfrm>
            <a:off x="9483599" y="2061642"/>
            <a:ext cx="432000" cy="43200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529472" y="2046942"/>
            <a:ext cx="340158" cy="461665"/>
          </a:xfrm>
          <a:prstGeom prst="rect">
            <a:avLst/>
          </a:prstGeom>
          <a:noFill/>
        </p:spPr>
        <p:txBody>
          <a:bodyPr wrap="none" rtlCol="0">
            <a:spAutoFit/>
          </a:bodyPr>
          <a:lstStyle/>
          <a:p>
            <a:r>
              <a:rPr lang="en-US" altLang="zh-CN" dirty="0" smtClean="0">
                <a:solidFill>
                  <a:srgbClr val="0070C0"/>
                </a:solidFill>
              </a:rPr>
              <a:t>1</a:t>
            </a:r>
            <a:endParaRPr lang="zh-CN" altLang="en-US" dirty="0">
              <a:solidFill>
                <a:srgbClr val="0070C0"/>
              </a:solidFill>
            </a:endParaRPr>
          </a:p>
        </p:txBody>
      </p:sp>
      <p:sp>
        <p:nvSpPr>
          <p:cNvPr id="20" name="椭圆 19"/>
          <p:cNvSpPr/>
          <p:nvPr/>
        </p:nvSpPr>
        <p:spPr>
          <a:xfrm>
            <a:off x="9483551" y="2785694"/>
            <a:ext cx="432000" cy="43200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9483551" y="3501802"/>
            <a:ext cx="432000" cy="43200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483551" y="4210889"/>
            <a:ext cx="432000" cy="432000"/>
          </a:xfrm>
          <a:prstGeom prst="ellipse">
            <a:avLst/>
          </a:prstGeom>
          <a:solidFill>
            <a:schemeClr val="accent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555559" y="2781722"/>
            <a:ext cx="340158" cy="461665"/>
          </a:xfrm>
          <a:prstGeom prst="rect">
            <a:avLst/>
          </a:prstGeom>
          <a:noFill/>
        </p:spPr>
        <p:txBody>
          <a:bodyPr wrap="none" rtlCol="0">
            <a:spAutoFit/>
          </a:bodyPr>
          <a:lstStyle/>
          <a:p>
            <a:r>
              <a:rPr lang="en-US" altLang="zh-CN" dirty="0" smtClean="0">
                <a:solidFill>
                  <a:srgbClr val="0070C0"/>
                </a:solidFill>
              </a:rPr>
              <a:t>2</a:t>
            </a:r>
            <a:endParaRPr lang="zh-CN" altLang="en-US" dirty="0">
              <a:solidFill>
                <a:srgbClr val="0070C0"/>
              </a:solidFill>
            </a:endParaRPr>
          </a:p>
        </p:txBody>
      </p:sp>
      <p:sp>
        <p:nvSpPr>
          <p:cNvPr id="26" name="文本框 25"/>
          <p:cNvSpPr txBox="1"/>
          <p:nvPr/>
        </p:nvSpPr>
        <p:spPr>
          <a:xfrm>
            <a:off x="9555559" y="3494781"/>
            <a:ext cx="340158" cy="461665"/>
          </a:xfrm>
          <a:prstGeom prst="rect">
            <a:avLst/>
          </a:prstGeom>
          <a:noFill/>
        </p:spPr>
        <p:txBody>
          <a:bodyPr wrap="none" rtlCol="0">
            <a:spAutoFit/>
          </a:bodyPr>
          <a:lstStyle/>
          <a:p>
            <a:r>
              <a:rPr lang="en-US" altLang="zh-CN" dirty="0" smtClean="0">
                <a:solidFill>
                  <a:srgbClr val="0070C0"/>
                </a:solidFill>
              </a:rPr>
              <a:t>3</a:t>
            </a:r>
            <a:endParaRPr lang="zh-CN" altLang="en-US" dirty="0">
              <a:solidFill>
                <a:srgbClr val="0070C0"/>
              </a:solidFill>
            </a:endParaRPr>
          </a:p>
        </p:txBody>
      </p:sp>
      <p:sp>
        <p:nvSpPr>
          <p:cNvPr id="27" name="文本框 26"/>
          <p:cNvSpPr txBox="1"/>
          <p:nvPr/>
        </p:nvSpPr>
        <p:spPr>
          <a:xfrm>
            <a:off x="9555559" y="4207840"/>
            <a:ext cx="340158" cy="461665"/>
          </a:xfrm>
          <a:prstGeom prst="rect">
            <a:avLst/>
          </a:prstGeom>
          <a:noFill/>
        </p:spPr>
        <p:txBody>
          <a:bodyPr wrap="none" rtlCol="0">
            <a:spAutoFit/>
          </a:bodyPr>
          <a:lstStyle/>
          <a:p>
            <a:r>
              <a:rPr lang="en-US" altLang="zh-CN" dirty="0" smtClean="0">
                <a:solidFill>
                  <a:srgbClr val="0070C0"/>
                </a:solidFill>
              </a:rPr>
              <a:t>4</a:t>
            </a:r>
            <a:endParaRPr lang="zh-CN" altLang="en-US" dirty="0">
              <a:solidFill>
                <a:srgbClr val="0070C0"/>
              </a:solidFill>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3712" y="3166414"/>
            <a:ext cx="2209761" cy="1473910"/>
          </a:xfrm>
          <a:prstGeom prst="rect">
            <a:avLst/>
          </a:prstGeom>
        </p:spPr>
      </p:pic>
    </p:spTree>
    <p:extLst>
      <p:ext uri="{BB962C8B-B14F-4D97-AF65-F5344CB8AC3E}">
        <p14:creationId xmlns:p14="http://schemas.microsoft.com/office/powerpoint/2010/main" val="1778285708"/>
      </p:ext>
    </p:extLst>
  </p:cSld>
  <p:clrMapOvr>
    <a:masterClrMapping/>
  </p:clrMapOvr>
  <p:transition spd="slow" advTm="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425" y="1954074"/>
            <a:ext cx="6155398" cy="3996000"/>
          </a:xfrm>
          <a:prstGeom prst="rect">
            <a:avLst/>
          </a:prstGeom>
          <a:ln>
            <a:solidFill>
              <a:schemeClr val="bg1">
                <a:lumMod val="95000"/>
              </a:schemeClr>
            </a:solidFill>
          </a:ln>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1415772" cy="461665"/>
          </a:xfrm>
          <a:prstGeom prst="rect">
            <a:avLst/>
          </a:prstGeom>
          <a:noFill/>
        </p:spPr>
        <p:txBody>
          <a:bodyPr wrap="non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公司简介</a:t>
            </a:r>
          </a:p>
        </p:txBody>
      </p:sp>
      <p:sp>
        <p:nvSpPr>
          <p:cNvPr id="9" name="文本框 8"/>
          <p:cNvSpPr txBox="1"/>
          <p:nvPr/>
        </p:nvSpPr>
        <p:spPr>
          <a:xfrm>
            <a:off x="410543" y="1557586"/>
            <a:ext cx="5112568" cy="4555093"/>
          </a:xfrm>
          <a:prstGeom prst="rect">
            <a:avLst/>
          </a:prstGeom>
          <a:noFill/>
        </p:spPr>
        <p:txBody>
          <a:bodyPr wrap="square" rtlCol="0">
            <a:spAutoFit/>
          </a:bodyPr>
          <a:lstStyle/>
          <a:p>
            <a:pPr lvl="0">
              <a:lnSpc>
                <a:spcPct val="200000"/>
              </a:lnSpc>
              <a:spcAft>
                <a:spcPts val="1200"/>
              </a:spcAft>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       北京华夏易联科技开发有限公司</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（华夏易联）是专业从事软件产品研发与工厂服务的厂商，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致力于</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为国内外客户提供全面的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IT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服务，打造企事业信息化综合服务平台。公司成立于</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年，注册</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资金</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1500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万，总部位于北京，在全球拥有多家分公司及众多合作伙伴，并获得了北京市技术先进型</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服务</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企业、北京市高新技术企业、北京市软件企业等资质，拥有自主软件进出口权。</a:t>
            </a:r>
          </a:p>
          <a:p>
            <a:pPr lvl="0">
              <a:lnSpc>
                <a:spcPct val="20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       华夏</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易联一直秉承“求真、务实、积累、创新”的经营理念，踏踏实实做好每一个项目，为</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客户提供</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持续稳定的优质软件和服务，在长期的服务中实现企业的社会价值。</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10543" y="1157476"/>
            <a:ext cx="1210588"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公司介绍</a:t>
            </a:r>
            <a:endParaRPr lang="zh-CN" altLang="en-US" sz="2000" b="1"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5667127" y="1157476"/>
            <a:ext cx="1723549"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公司主要业务</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7645981"/>
      </p:ext>
    </p:extLst>
  </p:cSld>
  <p:clrMapOvr>
    <a:masterClrMapping/>
  </p:clrMapOvr>
  <p:transition spd="slow" advTm="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911" y="2349994"/>
            <a:ext cx="4924236" cy="288000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1415772" cy="461665"/>
          </a:xfrm>
          <a:prstGeom prst="rect">
            <a:avLst/>
          </a:prstGeom>
          <a:noFill/>
        </p:spPr>
        <p:txBody>
          <a:bodyPr wrap="none" rtlCol="0">
            <a:spAutoFit/>
          </a:bodyPr>
          <a:lstStyle/>
          <a:p>
            <a:r>
              <a:rPr lang="zh-CN" altLang="en-US" dirty="0" smtClean="0">
                <a:solidFill>
                  <a:srgbClr val="0070C0"/>
                </a:solidFill>
                <a:latin typeface="微软雅黑" panose="020B0503020204020204" pitchFamily="34" charset="-122"/>
                <a:ea typeface="微软雅黑" panose="020B0503020204020204" pitchFamily="34" charset="-122"/>
              </a:rPr>
              <a:t>公司优势</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54559" y="1197546"/>
            <a:ext cx="4968552" cy="1200329"/>
          </a:xfrm>
          <a:prstGeom prst="rect">
            <a:avLst/>
          </a:prstGeom>
          <a:solidFill>
            <a:schemeClr val="bg1">
              <a:lumMod val="95000"/>
            </a:schemeClr>
          </a:solidFill>
        </p:spPr>
        <p:txBody>
          <a:bodyPr wrap="square" rtlCol="0">
            <a:spAutoFit/>
          </a:bodyPr>
          <a:lstStyle/>
          <a:p>
            <a:pPr>
              <a:lnSpc>
                <a:spcPct val="150000"/>
              </a:lnSpc>
            </a:pPr>
            <a:r>
              <a:rPr lang="zh-CN" altLang="zh-CN" sz="1200" dirty="0">
                <a:latin typeface="微软雅黑" panose="020B0503020204020204" pitchFamily="34" charset="-122"/>
                <a:ea typeface="微软雅黑" panose="020B0503020204020204" pitchFamily="34" charset="-122"/>
              </a:rPr>
              <a:t>为了把</a:t>
            </a:r>
            <a:r>
              <a:rPr lang="en-US" altLang="zh-CN" sz="1200" dirty="0">
                <a:latin typeface="微软雅黑" panose="020B0503020204020204" pitchFamily="34" charset="-122"/>
                <a:ea typeface="微软雅黑" panose="020B0503020204020204" pitchFamily="34" charset="-122"/>
              </a:rPr>
              <a:t>e-Link</a:t>
            </a:r>
            <a:r>
              <a:rPr lang="zh-CN" altLang="zh-CN" sz="1200" dirty="0">
                <a:latin typeface="微软雅黑" panose="020B0503020204020204" pitchFamily="34" charset="-122"/>
                <a:ea typeface="微软雅黑" panose="020B0503020204020204" pitchFamily="34" charset="-122"/>
              </a:rPr>
              <a:t>打造成中国企业的信息门户，有专业团队研发移动通讯、软件协同、文件传输、语音、视频、加密、存储、工作流、</a:t>
            </a:r>
            <a:r>
              <a:rPr lang="en-US" altLang="zh-CN" sz="1200" dirty="0">
                <a:latin typeface="微软雅黑" panose="020B0503020204020204" pitchFamily="34" charset="-122"/>
                <a:ea typeface="微软雅黑" panose="020B0503020204020204" pitchFamily="34" charset="-122"/>
              </a:rPr>
              <a:t>H5</a:t>
            </a:r>
            <a:r>
              <a:rPr lang="zh-CN" altLang="zh-CN" sz="1200" dirty="0">
                <a:latin typeface="微软雅黑" panose="020B0503020204020204" pitchFamily="34" charset="-122"/>
                <a:ea typeface="微软雅黑" panose="020B0503020204020204" pitchFamily="34" charset="-122"/>
              </a:rPr>
              <a:t>应用等相关技术，实现各种信息在各个网络之间的无障碍传输，完成随时随地的信息送达。</a:t>
            </a:r>
            <a:endParaRPr lang="zh-CN" altLang="en-US" sz="12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554559" y="3357786"/>
            <a:ext cx="3168352" cy="923330"/>
          </a:xfrm>
          <a:prstGeom prst="rect">
            <a:avLst/>
          </a:prstGeom>
          <a:solidFill>
            <a:schemeClr val="bg1">
              <a:lumMod val="95000"/>
            </a:schemeClr>
          </a:solidFill>
        </p:spPr>
        <p:txBody>
          <a:bodyPr wrap="square" rtlCol="0">
            <a:spAutoFit/>
          </a:bodyPr>
          <a:lstStyle/>
          <a:p>
            <a:pPr>
              <a:lnSpc>
                <a:spcPct val="15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在对日软件服务过程中形成了细致规范的工作习惯，各项工作都有流程和检查单进行监督和控制，严守交付时间和交付质量的承诺。</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675239" y="1197546"/>
            <a:ext cx="4752528" cy="1200329"/>
          </a:xfrm>
          <a:prstGeom prst="rect">
            <a:avLst/>
          </a:prstGeom>
          <a:solidFill>
            <a:schemeClr val="bg1">
              <a:lumMod val="95000"/>
            </a:schemeClr>
          </a:solidFill>
        </p:spPr>
        <p:txBody>
          <a:bodyPr wrap="square" rtlCol="0">
            <a:spAutoFit/>
          </a:bodyPr>
          <a:lstStyle/>
          <a:p>
            <a:pPr>
              <a:lnSpc>
                <a:spcPct val="150000"/>
              </a:lnSpc>
            </a:pPr>
            <a:r>
              <a:rPr lang="zh-CN" altLang="zh-CN" sz="1200" dirty="0">
                <a:latin typeface="微软雅黑" panose="020B0503020204020204" pitchFamily="34" charset="-122"/>
                <a:ea typeface="微软雅黑" panose="020B0503020204020204" pitchFamily="34" charset="-122"/>
              </a:rPr>
              <a:t>基于公司对</a:t>
            </a:r>
            <a:r>
              <a:rPr lang="en-US" altLang="zh-CN" sz="1200" dirty="0">
                <a:latin typeface="微软雅黑" panose="020B0503020204020204" pitchFamily="34" charset="-122"/>
                <a:ea typeface="微软雅黑" panose="020B0503020204020204" pitchFamily="34" charset="-122"/>
              </a:rPr>
              <a:t>e-Link</a:t>
            </a:r>
            <a:r>
              <a:rPr lang="zh-CN" altLang="zh-CN" sz="1200" dirty="0">
                <a:latin typeface="微软雅黑" panose="020B0503020204020204" pitchFamily="34" charset="-122"/>
                <a:ea typeface="微软雅黑" panose="020B0503020204020204" pitchFamily="34" charset="-122"/>
              </a:rPr>
              <a:t>的定位和专业技术团队的支撑，</a:t>
            </a:r>
            <a:r>
              <a:rPr lang="en-US" altLang="zh-CN" sz="1200" dirty="0">
                <a:latin typeface="微软雅黑" panose="020B0503020204020204" pitchFamily="34" charset="-122"/>
                <a:ea typeface="微软雅黑" panose="020B0503020204020204" pitchFamily="34" charset="-122"/>
              </a:rPr>
              <a:t>e-Link</a:t>
            </a:r>
            <a:r>
              <a:rPr lang="zh-CN" altLang="zh-CN" sz="1200" dirty="0">
                <a:latin typeface="微软雅黑" panose="020B0503020204020204" pitchFamily="34" charset="-122"/>
                <a:ea typeface="微软雅黑" panose="020B0503020204020204" pitchFamily="34" charset="-122"/>
              </a:rPr>
              <a:t>产品可对外开放标准协议，提供丰富的标准</a:t>
            </a:r>
            <a:r>
              <a:rPr lang="en-US" altLang="zh-CN" sz="1200" dirty="0">
                <a:latin typeface="微软雅黑" panose="020B0503020204020204" pitchFamily="34" charset="-122"/>
                <a:ea typeface="微软雅黑" panose="020B0503020204020204" pitchFamily="34" charset="-122"/>
              </a:rPr>
              <a:t>web service</a:t>
            </a:r>
            <a:r>
              <a:rPr lang="zh-CN" altLang="zh-CN" sz="1200" dirty="0">
                <a:latin typeface="微软雅黑" panose="020B0503020204020204" pitchFamily="34" charset="-122"/>
                <a:ea typeface="微软雅黑" panose="020B0503020204020204" pitchFamily="34" charset="-122"/>
              </a:rPr>
              <a:t>接口，支持与</a:t>
            </a:r>
            <a:r>
              <a:rPr lang="en-US" altLang="zh-CN" sz="1200" dirty="0">
                <a:latin typeface="微软雅黑" panose="020B0503020204020204" pitchFamily="34" charset="-122"/>
                <a:ea typeface="微软雅黑" panose="020B0503020204020204" pitchFamily="34" charset="-122"/>
              </a:rPr>
              <a:t>OA</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HR</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CRM</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SCM</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ERP</a:t>
            </a:r>
            <a:r>
              <a:rPr lang="zh-CN" altLang="zh-CN" sz="1200" dirty="0">
                <a:latin typeface="微软雅黑" panose="020B0503020204020204" pitchFamily="34" charset="-122"/>
                <a:ea typeface="微软雅黑" panose="020B0503020204020204" pitchFamily="34" charset="-122"/>
              </a:rPr>
              <a:t>、邮件系统、传真系统、</a:t>
            </a:r>
            <a:r>
              <a:rPr lang="en-US" altLang="zh-CN" sz="1200" dirty="0">
                <a:latin typeface="微软雅黑" panose="020B0503020204020204" pitchFamily="34" charset="-122"/>
                <a:ea typeface="微软雅黑" panose="020B0503020204020204" pitchFamily="34" charset="-122"/>
              </a:rPr>
              <a:t>IP</a:t>
            </a:r>
            <a:r>
              <a:rPr lang="zh-CN" altLang="zh-CN" sz="1200" dirty="0">
                <a:latin typeface="微软雅黑" panose="020B0503020204020204" pitchFamily="34" charset="-122"/>
                <a:ea typeface="微软雅黑" panose="020B0503020204020204" pitchFamily="34" charset="-122"/>
              </a:rPr>
              <a:t>电话系统、呼叫中心系统等进行集成。</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5359" y="2985038"/>
            <a:ext cx="648072" cy="228732"/>
          </a:xfrm>
          <a:prstGeom prst="rect">
            <a:avLst/>
          </a:prstGeom>
        </p:spPr>
      </p:pic>
      <p:pic>
        <p:nvPicPr>
          <p:cNvPr id="28" name="图片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8935" y="4826749"/>
            <a:ext cx="648072" cy="259229"/>
          </a:xfrm>
          <a:prstGeom prst="rect">
            <a:avLst/>
          </a:prstGeom>
        </p:spPr>
      </p:pic>
      <p:sp>
        <p:nvSpPr>
          <p:cNvPr id="29" name="文本框 28"/>
          <p:cNvSpPr txBox="1"/>
          <p:nvPr/>
        </p:nvSpPr>
        <p:spPr>
          <a:xfrm>
            <a:off x="554559" y="5223486"/>
            <a:ext cx="4968552" cy="646331"/>
          </a:xfrm>
          <a:prstGeom prst="rect">
            <a:avLst/>
          </a:prstGeom>
          <a:solidFill>
            <a:schemeClr val="bg1">
              <a:lumMod val="95000"/>
            </a:schemeClr>
          </a:solidFill>
        </p:spPr>
        <p:txBody>
          <a:bodyPr wrap="square" rtlCol="0">
            <a:spAutoFit/>
          </a:bodyPr>
          <a:lstStyle/>
          <a:p>
            <a:pPr>
              <a:lnSpc>
                <a:spcPct val="150000"/>
              </a:lnSpc>
            </a:pPr>
            <a:r>
              <a:rPr lang="en-US" altLang="zh-CN" sz="1200" dirty="0">
                <a:latin typeface="微软雅黑" panose="020B0503020204020204" pitchFamily="34" charset="-122"/>
                <a:ea typeface="微软雅黑" panose="020B0503020204020204" pitchFamily="34" charset="-122"/>
              </a:rPr>
              <a:t>e-Link</a:t>
            </a:r>
            <a:r>
              <a:rPr lang="zh-CN" altLang="zh-CN" sz="1200" dirty="0">
                <a:latin typeface="微软雅黑" panose="020B0503020204020204" pitchFamily="34" charset="-122"/>
                <a:ea typeface="微软雅黑" panose="020B0503020204020204" pitchFamily="34" charset="-122"/>
              </a:rPr>
              <a:t>平台可根据客户实际需求进行个性化定制开发，旨在为客户开发出具有真正价值的软件产品。</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675239" y="5255097"/>
            <a:ext cx="4752528" cy="646331"/>
          </a:xfrm>
          <a:prstGeom prst="rect">
            <a:avLst/>
          </a:prstGeom>
          <a:solidFill>
            <a:schemeClr val="bg1">
              <a:lumMod val="95000"/>
            </a:schemeClr>
          </a:solidFill>
        </p:spPr>
        <p:txBody>
          <a:bodyPr wrap="square" rtlCol="0">
            <a:spAutoFit/>
          </a:bodyPr>
          <a:lstStyle/>
          <a:p>
            <a:pPr>
              <a:lnSpc>
                <a:spcPct val="150000"/>
              </a:lnSpc>
            </a:pPr>
            <a:r>
              <a:rPr lang="zh-CN" altLang="zh-CN" sz="1200" dirty="0">
                <a:latin typeface="微软雅黑" panose="020B0503020204020204" pitchFamily="34" charset="-122"/>
                <a:ea typeface="微软雅黑" panose="020B0503020204020204" pitchFamily="34" charset="-122"/>
              </a:rPr>
              <a:t>我们有务实诚信的企业文化，合作双赢的态度，长期服务的决心，以及对</a:t>
            </a:r>
            <a:r>
              <a:rPr lang="en-US" altLang="zh-CN" sz="1200" dirty="0">
                <a:latin typeface="微软雅黑" panose="020B0503020204020204" pitchFamily="34" charset="-122"/>
                <a:ea typeface="微软雅黑" panose="020B0503020204020204" pitchFamily="34" charset="-122"/>
              </a:rPr>
              <a:t>100%</a:t>
            </a:r>
            <a:r>
              <a:rPr lang="zh-CN" altLang="zh-CN" sz="1200" dirty="0">
                <a:latin typeface="微软雅黑" panose="020B0503020204020204" pitchFamily="34" charset="-122"/>
                <a:ea typeface="微软雅黑" panose="020B0503020204020204" pitchFamily="34" charset="-122"/>
              </a:rPr>
              <a:t>实施成功率的追求。</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647147" y="3482634"/>
            <a:ext cx="2780620" cy="923330"/>
          </a:xfrm>
          <a:prstGeom prst="rect">
            <a:avLst/>
          </a:prstGeom>
          <a:solidFill>
            <a:schemeClr val="bg1">
              <a:lumMod val="95000"/>
            </a:schemeClr>
          </a:solidFill>
        </p:spPr>
        <p:txBody>
          <a:bodyPr wrap="square" rtlCol="0">
            <a:spAutoFit/>
          </a:bodyPr>
          <a:lstStyle/>
          <a:p>
            <a:pPr>
              <a:lnSpc>
                <a:spcPct val="150000"/>
              </a:lnSpc>
            </a:pPr>
            <a:r>
              <a:rPr lang="zh-CN" altLang="zh-CN" sz="1200" dirty="0">
                <a:latin typeface="微软雅黑" panose="020B0503020204020204" pitchFamily="34" charset="-122"/>
                <a:ea typeface="微软雅黑" panose="020B0503020204020204" pitchFamily="34" charset="-122"/>
              </a:rPr>
              <a:t>在软件研发、质量管理、客户服务、团队建设等方面都积累了自己独特的支撑体系。 </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22977977"/>
      </p:ext>
    </p:extLst>
  </p:cSld>
  <p:clrMapOvr>
    <a:masterClrMapping/>
  </p:clrMapOvr>
  <p:transition spd="slow" advTm="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1415772" cy="461665"/>
          </a:xfrm>
          <a:prstGeom prst="rect">
            <a:avLst/>
          </a:prstGeom>
          <a:noFill/>
        </p:spPr>
        <p:txBody>
          <a:bodyPr wrap="non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公司文化</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639" y="1259706"/>
            <a:ext cx="9525000" cy="4978400"/>
          </a:xfrm>
          <a:prstGeom prst="rect">
            <a:avLst/>
          </a:prstGeom>
        </p:spPr>
      </p:pic>
    </p:spTree>
    <p:extLst>
      <p:ext uri="{BB962C8B-B14F-4D97-AF65-F5344CB8AC3E}">
        <p14:creationId xmlns:p14="http://schemas.microsoft.com/office/powerpoint/2010/main" val="2073742874"/>
      </p:ext>
    </p:extLst>
  </p:cSld>
  <p:clrMapOvr>
    <a:masterClrMapping/>
  </p:clrMapOvr>
  <p:transition spd="slow" advTm="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1415772" cy="461665"/>
          </a:xfrm>
          <a:prstGeom prst="rect">
            <a:avLst/>
          </a:prstGeom>
          <a:noFill/>
        </p:spPr>
        <p:txBody>
          <a:bodyPr wrap="none" rtlCol="0">
            <a:spAutoFit/>
          </a:bodyPr>
          <a:lstStyle/>
          <a:p>
            <a:r>
              <a:rPr lang="zh-CN" altLang="en-US" dirty="0" smtClean="0">
                <a:solidFill>
                  <a:srgbClr val="0070C0"/>
                </a:solidFill>
                <a:latin typeface="微软雅黑" panose="020B0503020204020204" pitchFamily="34" charset="-122"/>
                <a:ea typeface="微软雅黑" panose="020B0503020204020204" pitchFamily="34" charset="-122"/>
              </a:rPr>
              <a:t>公司</a:t>
            </a:r>
            <a:r>
              <a:rPr lang="zh-CN" altLang="en-US" dirty="0">
                <a:solidFill>
                  <a:srgbClr val="0070C0"/>
                </a:solidFill>
                <a:latin typeface="微软雅黑" panose="020B0503020204020204" pitchFamily="34" charset="-122"/>
                <a:ea typeface="微软雅黑" panose="020B0503020204020204" pitchFamily="34" charset="-122"/>
              </a:rPr>
              <a:t>名片</a:t>
            </a:r>
          </a:p>
        </p:txBody>
      </p:sp>
      <p:sp>
        <p:nvSpPr>
          <p:cNvPr id="9" name="文本框 8"/>
          <p:cNvSpPr txBox="1"/>
          <p:nvPr/>
        </p:nvSpPr>
        <p:spPr>
          <a:xfrm>
            <a:off x="1346647" y="1949564"/>
            <a:ext cx="3957632" cy="400110"/>
          </a:xfrm>
          <a:prstGeom prst="rect">
            <a:avLst/>
          </a:prstGeom>
          <a:noFill/>
        </p:spPr>
        <p:txBody>
          <a:bodyPr wrap="square" rtlCol="0">
            <a:spAutoFit/>
          </a:bodyPr>
          <a:lstStyle/>
          <a:p>
            <a:r>
              <a:rPr lang="zh-CN" altLang="en-US" sz="2000" dirty="0" smtClean="0">
                <a:solidFill>
                  <a:srgbClr val="0070C0"/>
                </a:solidFill>
                <a:latin typeface="微软雅黑" panose="020B0503020204020204" pitchFamily="34" charset="-122"/>
                <a:ea typeface="微软雅黑" panose="020B0503020204020204" pitchFamily="34" charset="-122"/>
              </a:rPr>
              <a:t>北京华夏易联科技开发有限公司</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10" name="矩形 9"/>
          <p:cNvSpPr/>
          <p:nvPr/>
        </p:nvSpPr>
        <p:spPr>
          <a:xfrm>
            <a:off x="1346647" y="2663835"/>
            <a:ext cx="5256584" cy="2062103"/>
          </a:xfrm>
          <a:prstGeom prst="rect">
            <a:avLst/>
          </a:prstGeom>
        </p:spPr>
        <p:txBody>
          <a:bodyPr wrap="square">
            <a:spAutoFit/>
          </a:bodyPr>
          <a:lstStyle/>
          <a:p>
            <a:pPr>
              <a:lnSpc>
                <a:spcPct val="20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地      址：</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北京市  西</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城区  黄寺大街</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23</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号  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广大厦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1211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室</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
            </a:r>
            <a:b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b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rPr>
              <a:t>24h</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热线：</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400-803-1516</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传      真：</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010-82236551-8019</a:t>
            </a:r>
            <a:b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邮      箱：</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liangruijiao@hxyl.com.cn</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287" y="3069754"/>
            <a:ext cx="1368152" cy="1368152"/>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9495" y="3294573"/>
            <a:ext cx="1152128" cy="567269"/>
          </a:xfrm>
          <a:prstGeom prst="rect">
            <a:avLst/>
          </a:prstGeom>
        </p:spPr>
      </p:pic>
      <p:sp>
        <p:nvSpPr>
          <p:cNvPr id="14" name="文本框 13"/>
          <p:cNvSpPr txBox="1"/>
          <p:nvPr/>
        </p:nvSpPr>
        <p:spPr>
          <a:xfrm>
            <a:off x="8403431" y="3789834"/>
            <a:ext cx="2562867" cy="369332"/>
          </a:xfrm>
          <a:prstGeom prst="rect">
            <a:avLst/>
          </a:prstGeom>
          <a:noFill/>
        </p:spPr>
        <p:txBody>
          <a:bodyPr wrap="square" rtlCol="0">
            <a:spAutoFit/>
          </a:bodyPr>
          <a:lstStyle/>
          <a:p>
            <a:r>
              <a:rPr lang="zh-CN" altLang="en-US" sz="1800" dirty="0" smtClean="0">
                <a:latin typeface="华文彩云" panose="02010800040101010101" pitchFamily="2" charset="-122"/>
                <a:ea typeface="华文彩云" panose="02010800040101010101" pitchFamily="2" charset="-122"/>
              </a:rPr>
              <a:t>您身边的即时通讯专家</a:t>
            </a:r>
            <a:endParaRPr lang="zh-CN" altLang="en-US" sz="1800" dirty="0">
              <a:latin typeface="华文彩云" panose="02010800040101010101" pitchFamily="2" charset="-122"/>
              <a:ea typeface="华文彩云" panose="02010800040101010101" pitchFamily="2" charset="-122"/>
            </a:endParaRPr>
          </a:p>
        </p:txBody>
      </p:sp>
      <p:sp>
        <p:nvSpPr>
          <p:cNvPr id="15" name="圆角矩形 14"/>
          <p:cNvSpPr/>
          <p:nvPr/>
        </p:nvSpPr>
        <p:spPr>
          <a:xfrm>
            <a:off x="7035279" y="2991460"/>
            <a:ext cx="3888432" cy="1590462"/>
          </a:xfrm>
          <a:prstGeom prst="round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84798316"/>
      </p:ext>
    </p:extLst>
  </p:cSld>
  <p:clrMapOvr>
    <a:masterClrMapping/>
  </p:clrMapOvr>
  <p:transition spd="slow" advTm="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631" y="572294"/>
            <a:ext cx="7620000" cy="5715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827" y="2349672"/>
            <a:ext cx="1181100" cy="1362075"/>
          </a:xfrm>
          <a:prstGeom prst="rect">
            <a:avLst/>
          </a:prstGeom>
        </p:spPr>
      </p:pic>
      <p:sp>
        <p:nvSpPr>
          <p:cNvPr id="6" name="矩形 5"/>
          <p:cNvSpPr/>
          <p:nvPr/>
        </p:nvSpPr>
        <p:spPr>
          <a:xfrm>
            <a:off x="3856512" y="2240019"/>
            <a:ext cx="1440160" cy="1578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971" y="2358082"/>
            <a:ext cx="1181100" cy="1362075"/>
          </a:xfrm>
          <a:prstGeom prst="rect">
            <a:avLst/>
          </a:prstGeom>
        </p:spPr>
      </p:pic>
      <p:sp>
        <p:nvSpPr>
          <p:cNvPr id="9" name="矩形 8"/>
          <p:cNvSpPr/>
          <p:nvPr/>
        </p:nvSpPr>
        <p:spPr>
          <a:xfrm>
            <a:off x="8331423" y="3213770"/>
            <a:ext cx="1296144" cy="605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603231" y="3542470"/>
            <a:ext cx="3057247" cy="338554"/>
          </a:xfrm>
          <a:prstGeom prst="rect">
            <a:avLst/>
          </a:prstGeom>
          <a:noFill/>
        </p:spPr>
        <p:txBody>
          <a:bodyPr wrap="none" rtlCol="0">
            <a:spAutoFit/>
          </a:bodyPr>
          <a:lstStyle/>
          <a:p>
            <a:r>
              <a:rPr lang="zh-CN" altLang="en-US" sz="1600" dirty="0" smtClean="0">
                <a:solidFill>
                  <a:schemeClr val="accent3">
                    <a:lumMod val="50000"/>
                  </a:schemeClr>
                </a:solidFill>
                <a:latin typeface="微软雅黑 Light" panose="020B0502040204020203" pitchFamily="34" charset="-122"/>
                <a:ea typeface="微软雅黑 Light" panose="020B0502040204020203" pitchFamily="34" charset="-122"/>
              </a:rPr>
              <a:t>北京华夏易联科技开发有限公司</a:t>
            </a:r>
            <a:endParaRPr lang="zh-CN" altLang="en-US" sz="1600" dirty="0">
              <a:solidFill>
                <a:schemeClr val="accent3">
                  <a:lumMod val="50000"/>
                </a:schemeClr>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604485448"/>
      </p:ext>
    </p:extLst>
  </p:cSld>
  <p:clrMapOvr>
    <a:masterClrMapping/>
  </p:clrMapOvr>
  <p:transition spd="slow" advTm="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2646878" cy="461665"/>
          </a:xfrm>
          <a:prstGeom prst="rect">
            <a:avLst/>
          </a:prstGeom>
          <a:noFill/>
        </p:spPr>
        <p:txBody>
          <a:bodyPr wrap="none" rtlCol="0">
            <a:spAutoFit/>
          </a:bodyPr>
          <a:lstStyle/>
          <a:p>
            <a:r>
              <a:rPr lang="zh-CN" altLang="en-US" dirty="0" smtClean="0">
                <a:solidFill>
                  <a:srgbClr val="0070C0"/>
                </a:solidFill>
                <a:latin typeface="微软雅黑" panose="020B0503020204020204" pitchFamily="34" charset="-122"/>
                <a:ea typeface="微软雅黑" panose="020B0503020204020204" pitchFamily="34" charset="-122"/>
              </a:rPr>
              <a:t>视频会议基础知识</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19520" y="1269554"/>
            <a:ext cx="6296917" cy="923330"/>
          </a:xfrm>
          <a:prstGeom prst="rect">
            <a:avLst/>
          </a:prstGeom>
          <a:noFill/>
        </p:spPr>
        <p:txBody>
          <a:bodyPr wrap="none" rtlCol="0">
            <a:spAutoFit/>
          </a:bodyPr>
          <a:lstStyle/>
          <a:p>
            <a:pPr>
              <a:lnSpc>
                <a:spcPct val="15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视频会议产品分类</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当前</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，视频会议产品包括</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了</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硬件</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视频</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会议</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软件</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视频</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会议</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913139" y="2925737"/>
            <a:ext cx="2700000" cy="3060000"/>
            <a:chOff x="1827008" y="2120901"/>
            <a:chExt cx="2298700" cy="2736849"/>
          </a:xfrm>
        </p:grpSpPr>
        <p:sp>
          <p:nvSpPr>
            <p:cNvPr id="14" name="矩形 13"/>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5" name="矩形 14"/>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特点</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是</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使用</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专用的设备来实现视频会议，系统造价较高，使用简单，维护方便，视频质量非常好，对网络要求高，需要专线来</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保证</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1042292" y="3004952"/>
            <a:ext cx="2441694" cy="338554"/>
          </a:xfrm>
          <a:prstGeom prst="rect">
            <a:avLst/>
          </a:prstGeom>
          <a:noFill/>
        </p:spPr>
        <p:txBody>
          <a:bodyPr wrap="none" rtlCol="0">
            <a:spAutoFit/>
          </a:bodyPr>
          <a:lstStyle/>
          <a:p>
            <a:r>
              <a:rPr lang="zh-CN" altLang="zh-CN" sz="1600" b="1" dirty="0">
                <a:solidFill>
                  <a:srgbClr val="FFC000"/>
                </a:solidFill>
                <a:latin typeface="微软雅黑" panose="020B0503020204020204" pitchFamily="34" charset="-122"/>
                <a:ea typeface="微软雅黑" panose="020B0503020204020204" pitchFamily="34" charset="-122"/>
              </a:rPr>
              <a:t>基于硬件</a:t>
            </a:r>
            <a:r>
              <a:rPr lang="zh-CN" altLang="zh-CN" sz="1600" b="1" dirty="0">
                <a:solidFill>
                  <a:schemeClr val="bg1"/>
                </a:solidFill>
                <a:latin typeface="微软雅黑" panose="020B0503020204020204" pitchFamily="34" charset="-122"/>
                <a:ea typeface="微软雅黑" panose="020B0503020204020204" pitchFamily="34" charset="-122"/>
              </a:rPr>
              <a:t>的视频会议系统</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514269" y="2906393"/>
            <a:ext cx="2700000" cy="3060000"/>
            <a:chOff x="1827008" y="2120901"/>
            <a:chExt cx="2298700" cy="2736849"/>
          </a:xfrm>
        </p:grpSpPr>
        <p:sp>
          <p:nvSpPr>
            <p:cNvPr id="18" name="矩形 17"/>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9" name="矩形 18"/>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完全使用软件来实现视频</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会议功能</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。其</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特点</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充分</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利用已有的计算机设备，总体造价较低，功能灵活多样，能实现很多硬件会议无法实现的功能。</a:t>
              </a:r>
            </a:p>
            <a:p>
              <a:pPr algn="ctr"/>
              <a:endParaRPr lang="zh-CN" altLang="en-US" sz="1600" dirty="0">
                <a:solidFill>
                  <a:schemeClr val="bg1"/>
                </a:solidFill>
              </a:endParaRPr>
            </a:p>
          </p:txBody>
        </p:sp>
      </p:grpSp>
      <p:grpSp>
        <p:nvGrpSpPr>
          <p:cNvPr id="20" name="组合 19"/>
          <p:cNvGrpSpPr/>
          <p:nvPr/>
        </p:nvGrpSpPr>
        <p:grpSpPr>
          <a:xfrm>
            <a:off x="8115399" y="2925737"/>
            <a:ext cx="2700000" cy="3060000"/>
            <a:chOff x="1827008" y="2120901"/>
            <a:chExt cx="2298700" cy="2736849"/>
          </a:xfrm>
        </p:grpSpPr>
        <p:sp>
          <p:nvSpPr>
            <p:cNvPr id="21" name="矩形 20"/>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2" name="矩形 21"/>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其核心</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是</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解决</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软硬视频会议互相整合通信的问题。</a:t>
              </a:r>
            </a:p>
            <a:p>
              <a:pPr algn="ctr"/>
              <a:endParaRPr lang="zh-CN" altLang="en-US" sz="1600" dirty="0">
                <a:solidFill>
                  <a:schemeClr val="bg1"/>
                </a:solidFill>
              </a:endParaRPr>
            </a:p>
          </p:txBody>
        </p:sp>
      </p:grpSp>
      <p:sp>
        <p:nvSpPr>
          <p:cNvPr id="23" name="文本框 22"/>
          <p:cNvSpPr txBox="1"/>
          <p:nvPr/>
        </p:nvSpPr>
        <p:spPr>
          <a:xfrm>
            <a:off x="4643422" y="2985608"/>
            <a:ext cx="2441694" cy="338554"/>
          </a:xfrm>
          <a:prstGeom prst="rect">
            <a:avLst/>
          </a:prstGeom>
          <a:noFill/>
        </p:spPr>
        <p:txBody>
          <a:bodyPr wrap="none" rtlCol="0">
            <a:spAutoFit/>
          </a:bodyPr>
          <a:lstStyle/>
          <a:p>
            <a:r>
              <a:rPr lang="zh-CN" altLang="zh-CN" sz="1600" b="1" dirty="0" smtClean="0">
                <a:solidFill>
                  <a:srgbClr val="FFC000"/>
                </a:solidFill>
                <a:latin typeface="微软雅黑" panose="020B0503020204020204" pitchFamily="34" charset="-122"/>
                <a:ea typeface="微软雅黑" panose="020B0503020204020204" pitchFamily="34" charset="-122"/>
              </a:rPr>
              <a:t>基于</a:t>
            </a:r>
            <a:r>
              <a:rPr lang="zh-CN" altLang="en-US" sz="1600" b="1" dirty="0" smtClean="0">
                <a:solidFill>
                  <a:srgbClr val="FFC000"/>
                </a:solidFill>
                <a:latin typeface="微软雅黑" panose="020B0503020204020204" pitchFamily="34" charset="-122"/>
                <a:ea typeface="微软雅黑" panose="020B0503020204020204" pitchFamily="34" charset="-122"/>
              </a:rPr>
              <a:t>软件</a:t>
            </a:r>
            <a:r>
              <a:rPr lang="zh-CN" altLang="zh-CN" sz="1600" b="1" dirty="0" smtClean="0">
                <a:solidFill>
                  <a:schemeClr val="bg1"/>
                </a:solidFill>
                <a:latin typeface="微软雅黑" panose="020B0503020204020204" pitchFamily="34" charset="-122"/>
                <a:ea typeface="微软雅黑" panose="020B0503020204020204" pitchFamily="34" charset="-122"/>
              </a:rPr>
              <a:t>的</a:t>
            </a:r>
            <a:r>
              <a:rPr lang="zh-CN" altLang="zh-CN" sz="1600" b="1" dirty="0">
                <a:solidFill>
                  <a:schemeClr val="bg1"/>
                </a:solidFill>
                <a:latin typeface="微软雅黑" panose="020B0503020204020204" pitchFamily="34" charset="-122"/>
                <a:ea typeface="微软雅黑" panose="020B0503020204020204" pitchFamily="34" charset="-122"/>
              </a:rPr>
              <a:t>视频会议系统</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115399" y="3024751"/>
            <a:ext cx="2647791" cy="338554"/>
          </a:xfrm>
          <a:prstGeom prst="rect">
            <a:avLst/>
          </a:prstGeom>
          <a:noFill/>
        </p:spPr>
        <p:txBody>
          <a:bodyPr wrap="square" rtlCol="0">
            <a:spAutoFit/>
          </a:bodyPr>
          <a:lstStyle/>
          <a:p>
            <a:r>
              <a:rPr lang="zh-CN" altLang="zh-CN" sz="1600" b="1" dirty="0" smtClean="0">
                <a:solidFill>
                  <a:schemeClr val="accent2"/>
                </a:solidFill>
                <a:latin typeface="微软雅黑" panose="020B0503020204020204" pitchFamily="34" charset="-122"/>
                <a:ea typeface="微软雅黑" panose="020B0503020204020204" pitchFamily="34" charset="-122"/>
              </a:rPr>
              <a:t>“软硬结合”</a:t>
            </a:r>
            <a:r>
              <a:rPr lang="zh-CN" altLang="zh-CN" sz="1600" b="1" dirty="0" smtClean="0">
                <a:solidFill>
                  <a:schemeClr val="bg1"/>
                </a:solidFill>
                <a:latin typeface="微软雅黑" panose="020B0503020204020204" pitchFamily="34" charset="-122"/>
                <a:ea typeface="微软雅黑" panose="020B0503020204020204" pitchFamily="34" charset="-122"/>
              </a:rPr>
              <a:t>视频</a:t>
            </a:r>
            <a:r>
              <a:rPr lang="zh-CN" altLang="zh-CN" sz="1600" b="1" dirty="0">
                <a:solidFill>
                  <a:schemeClr val="bg1"/>
                </a:solidFill>
                <a:latin typeface="微软雅黑" panose="020B0503020204020204" pitchFamily="34" charset="-122"/>
                <a:ea typeface="微软雅黑" panose="020B0503020204020204" pitchFamily="34" charset="-122"/>
              </a:rPr>
              <a:t>会议系统</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4245737"/>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2646878" cy="461665"/>
          </a:xfrm>
          <a:prstGeom prst="rect">
            <a:avLst/>
          </a:prstGeom>
          <a:noFill/>
        </p:spPr>
        <p:txBody>
          <a:bodyPr wrap="none" rtlCol="0">
            <a:spAutoFit/>
          </a:bodyPr>
          <a:lstStyle/>
          <a:p>
            <a:r>
              <a:rPr lang="zh-CN" altLang="en-US" dirty="0" smtClean="0">
                <a:solidFill>
                  <a:srgbClr val="0070C0"/>
                </a:solidFill>
                <a:latin typeface="微软雅黑" panose="020B0503020204020204" pitchFamily="34" charset="-122"/>
                <a:ea typeface="微软雅黑" panose="020B0503020204020204" pitchFamily="34" charset="-122"/>
              </a:rPr>
              <a:t>视频会议基础知识</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19520" y="1269554"/>
            <a:ext cx="11252263" cy="1800493"/>
          </a:xfrm>
          <a:prstGeom prst="rect">
            <a:avLst/>
          </a:prstGeom>
          <a:noFill/>
        </p:spPr>
        <p:txBody>
          <a:bodyPr wrap="square" rtlCol="0">
            <a:spAutoFit/>
          </a:bodyPr>
          <a:lstStyle/>
          <a:p>
            <a:pPr>
              <a:lnSpc>
                <a:spcPct val="15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视频会议发展趋势</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很长一段时间里，硬件视频会议一直以其优质的效果处于主导地位。</a:t>
            </a:r>
          </a:p>
          <a:p>
            <a:pPr>
              <a:lnSpc>
                <a:spcPct val="20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但</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在经历了</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2003</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SARS</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2008</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年全球金融风暴后，国内企业对视频会议的需求与日俱增，加之网络科技发展的日益</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成熟</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，目前视频会议系统由传统硬件产品一统天下的格局</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变成</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软件</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视频</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会议</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硬件</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视频</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会议</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平分秋色</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的局面，各具特色</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5" name="图片 24"/>
          <p:cNvPicPr/>
          <p:nvPr/>
        </p:nvPicPr>
        <p:blipFill>
          <a:blip r:embed="rId3">
            <a:extLst>
              <a:ext uri="{28A0092B-C50C-407E-A947-70E740481C1C}">
                <a14:useLocalDpi xmlns:a14="http://schemas.microsoft.com/office/drawing/2010/main" val="0"/>
              </a:ext>
            </a:extLst>
          </a:blip>
          <a:srcRect/>
          <a:stretch>
            <a:fillRect/>
          </a:stretch>
        </p:blipFill>
        <p:spPr bwMode="auto">
          <a:xfrm>
            <a:off x="6027167" y="3357786"/>
            <a:ext cx="5267325" cy="3057525"/>
          </a:xfrm>
          <a:prstGeom prst="rect">
            <a:avLst/>
          </a:prstGeom>
          <a:noFill/>
          <a:ln>
            <a:noFill/>
          </a:ln>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91" y="3352274"/>
            <a:ext cx="4540581" cy="2985095"/>
          </a:xfrm>
          <a:prstGeom prst="rect">
            <a:avLst/>
          </a:prstGeom>
        </p:spPr>
      </p:pic>
    </p:spTree>
    <p:extLst>
      <p:ext uri="{BB962C8B-B14F-4D97-AF65-F5344CB8AC3E}">
        <p14:creationId xmlns:p14="http://schemas.microsoft.com/office/powerpoint/2010/main" val="3055769251"/>
      </p:ext>
    </p:extLst>
  </p:cSld>
  <p:clrMapOvr>
    <a:masterClrMapping/>
  </p:clrMapOvr>
  <p:transition spd="slow" advTm="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2646878" cy="461665"/>
          </a:xfrm>
          <a:prstGeom prst="rect">
            <a:avLst/>
          </a:prstGeom>
          <a:noFill/>
        </p:spPr>
        <p:txBody>
          <a:bodyPr wrap="none" rtlCol="0">
            <a:spAutoFit/>
          </a:bodyPr>
          <a:lstStyle/>
          <a:p>
            <a:r>
              <a:rPr lang="zh-CN" altLang="en-US" dirty="0" smtClean="0">
                <a:solidFill>
                  <a:srgbClr val="0070C0"/>
                </a:solidFill>
                <a:latin typeface="微软雅黑" panose="020B0503020204020204" pitchFamily="34" charset="-122"/>
                <a:ea typeface="微软雅黑" panose="020B0503020204020204" pitchFamily="34" charset="-122"/>
              </a:rPr>
              <a:t>视频会议基础知识</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19520" y="1125538"/>
            <a:ext cx="11252263" cy="1446550"/>
          </a:xfrm>
          <a:prstGeom prst="rect">
            <a:avLst/>
          </a:prstGeom>
          <a:noFill/>
        </p:spPr>
        <p:txBody>
          <a:bodyPr wrap="square" rtlCol="0">
            <a:spAutoFit/>
          </a:bodyPr>
          <a:lstStyle/>
          <a:p>
            <a:pPr lvl="0">
              <a:lnSpc>
                <a:spcPct val="200000"/>
              </a:lnSpc>
            </a:pP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软件视频会议，一种新型的会议模式</a:t>
            </a:r>
          </a:p>
          <a:p>
            <a:pPr>
              <a:lnSpc>
                <a:spcPct val="20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据</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国际</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通信</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研究</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机构预测</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，未来全球硬件视频会议设备销售的增长</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约</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18</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，而软件视频</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会议增长</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则将达到</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144%</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，后者将是发展的大趋势</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软件视频会议优势在于：</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277309" y="3213770"/>
            <a:ext cx="6198130" cy="338554"/>
          </a:xfrm>
          <a:prstGeom prst="rect">
            <a:avLst/>
          </a:prstGeom>
          <a:solidFill>
            <a:schemeClr val="bg1">
              <a:lumMod val="95000"/>
            </a:schemeClr>
          </a:solidFill>
        </p:spPr>
        <p:txBody>
          <a:bodyPr wrap="square" rtlCol="0">
            <a:spAutoFit/>
          </a:bodyPr>
          <a:lstStyle/>
          <a:p>
            <a:r>
              <a:rPr lang="en-US" altLang="zh-CN" sz="1600" dirty="0" smtClean="0">
                <a:solidFill>
                  <a:srgbClr val="C00000"/>
                </a:solidFill>
                <a:latin typeface="微软雅黑" panose="020B0503020204020204" pitchFamily="34" charset="-122"/>
                <a:ea typeface="微软雅黑" panose="020B0503020204020204" pitchFamily="34" charset="-122"/>
              </a:rPr>
              <a:t>②</a:t>
            </a:r>
            <a:r>
              <a:rPr lang="en-US" altLang="zh-CN" sz="1600" b="1" dirty="0" smtClean="0">
                <a:solidFill>
                  <a:schemeClr val="accent1"/>
                </a:solidFill>
                <a:latin typeface="微软雅黑" panose="020B0503020204020204" pitchFamily="34" charset="-122"/>
                <a:ea typeface="微软雅黑" panose="020B0503020204020204" pitchFamily="34" charset="-122"/>
              </a:rPr>
              <a:t> </a:t>
            </a:r>
            <a:r>
              <a:rPr lang="zh-CN" altLang="zh-CN" sz="1400" dirty="0" smtClean="0">
                <a:latin typeface="微软雅黑" panose="020B0503020204020204" pitchFamily="34" charset="-122"/>
                <a:ea typeface="微软雅黑" panose="020B0503020204020204" pitchFamily="34" charset="-122"/>
              </a:rPr>
              <a:t>网络技术</a:t>
            </a:r>
            <a:r>
              <a:rPr lang="zh-CN" altLang="zh-CN" sz="1400" dirty="0">
                <a:latin typeface="微软雅黑" panose="020B0503020204020204" pitchFamily="34" charset="-122"/>
                <a:ea typeface="微软雅黑" panose="020B0503020204020204" pitchFamily="34" charset="-122"/>
              </a:rPr>
              <a:t>日趋成熟，为软件视频会议的发展提供了充足的发展</a:t>
            </a:r>
            <a:r>
              <a:rPr lang="zh-CN" altLang="zh-CN" sz="1400" dirty="0" smtClean="0">
                <a:latin typeface="微软雅黑" panose="020B0503020204020204" pitchFamily="34" charset="-122"/>
                <a:ea typeface="微软雅黑" panose="020B0503020204020204" pitchFamily="34" charset="-122"/>
              </a:rPr>
              <a:t>环境</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262410" y="2637706"/>
            <a:ext cx="3188693" cy="338554"/>
          </a:xfrm>
          <a:prstGeom prst="rect">
            <a:avLst/>
          </a:prstGeom>
          <a:noFill/>
        </p:spPr>
        <p:txBody>
          <a:bodyPr wrap="none" rtlCol="0">
            <a:spAutoFit/>
          </a:bodyPr>
          <a:lstStyle/>
          <a:p>
            <a:r>
              <a:rPr lang="en-US" altLang="zh-CN" sz="1600" dirty="0" smtClean="0">
                <a:solidFill>
                  <a:srgbClr val="C00000"/>
                </a:solidFill>
                <a:latin typeface="微软雅黑" panose="020B0503020204020204" pitchFamily="34" charset="-122"/>
                <a:ea typeface="微软雅黑" panose="020B0503020204020204" pitchFamily="34" charset="-122"/>
              </a:rPr>
              <a:t>①</a:t>
            </a:r>
            <a:r>
              <a:rPr lang="en-US" altLang="zh-CN" sz="1400" dirty="0" smtClean="0">
                <a:solidFill>
                  <a:srgbClr val="C00000"/>
                </a:solidFill>
                <a:latin typeface="微软雅黑" panose="020B0503020204020204" pitchFamily="34" charset="-122"/>
                <a:ea typeface="微软雅黑" panose="020B0503020204020204" pitchFamily="34" charset="-122"/>
              </a:rPr>
              <a:t>  </a:t>
            </a:r>
            <a:r>
              <a:rPr lang="zh-CN" altLang="zh-CN" sz="1400" dirty="0" smtClean="0">
                <a:latin typeface="微软雅黑" panose="020B0503020204020204" pitchFamily="34" charset="-122"/>
                <a:ea typeface="微软雅黑" panose="020B0503020204020204" pitchFamily="34" charset="-122"/>
              </a:rPr>
              <a:t>投入</a:t>
            </a:r>
            <a:r>
              <a:rPr lang="zh-CN" altLang="zh-CN" sz="1400" dirty="0">
                <a:latin typeface="微软雅黑" panose="020B0503020204020204" pitchFamily="34" charset="-122"/>
                <a:ea typeface="微软雅黑" panose="020B0503020204020204" pitchFamily="34" charset="-122"/>
              </a:rPr>
              <a:t>小，易维护，网络适应性</a:t>
            </a:r>
            <a:r>
              <a:rPr lang="zh-CN" altLang="zh-CN" sz="1400" dirty="0" smtClean="0">
                <a:latin typeface="微软雅黑" panose="020B0503020204020204" pitchFamily="34" charset="-122"/>
                <a:ea typeface="微软雅黑" panose="020B0503020204020204" pitchFamily="34" charset="-122"/>
              </a:rPr>
              <a:t>强</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2277577" y="3861842"/>
            <a:ext cx="5477782" cy="338554"/>
          </a:xfrm>
          <a:prstGeom prst="rect">
            <a:avLst/>
          </a:prstGeom>
          <a:noFill/>
        </p:spPr>
        <p:txBody>
          <a:bodyPr wrap="none" rtlCol="0">
            <a:spAutoFit/>
          </a:bodyPr>
          <a:lstStyle/>
          <a:p>
            <a:r>
              <a:rPr lang="zh-CN" altLang="en-US" sz="1600" dirty="0" smtClean="0">
                <a:solidFill>
                  <a:srgbClr val="C00000"/>
                </a:solidFill>
                <a:latin typeface="微软雅黑" panose="020B0503020204020204" pitchFamily="34" charset="-122"/>
                <a:ea typeface="微软雅黑" panose="020B0503020204020204" pitchFamily="34" charset="-122"/>
              </a:rPr>
              <a:t>③ </a:t>
            </a:r>
            <a:r>
              <a:rPr lang="zh-CN" altLang="zh-CN" sz="1400" dirty="0" smtClean="0">
                <a:latin typeface="微软雅黑" panose="020B0503020204020204" pitchFamily="34" charset="-122"/>
                <a:ea typeface="微软雅黑" panose="020B0503020204020204" pitchFamily="34" charset="-122"/>
              </a:rPr>
              <a:t>移动</a:t>
            </a:r>
            <a:r>
              <a:rPr lang="zh-CN" altLang="zh-CN" sz="1400" dirty="0">
                <a:latin typeface="微软雅黑" panose="020B0503020204020204" pitchFamily="34" charset="-122"/>
                <a:ea typeface="微软雅黑" panose="020B0503020204020204" pitchFamily="34" charset="-122"/>
              </a:rPr>
              <a:t>性较强，可随时随地发起会议</a:t>
            </a:r>
            <a:r>
              <a:rPr lang="zh-CN" altLang="zh-CN" sz="1400" dirty="0" smtClean="0">
                <a:latin typeface="微软雅黑" panose="020B0503020204020204" pitchFamily="34" charset="-122"/>
                <a:ea typeface="微软雅黑" panose="020B0503020204020204" pitchFamily="34" charset="-122"/>
              </a:rPr>
              <a:t>，而</a:t>
            </a:r>
            <a:r>
              <a:rPr lang="zh-CN" altLang="zh-CN" sz="1400" dirty="0">
                <a:latin typeface="微软雅黑" panose="020B0503020204020204" pitchFamily="34" charset="-122"/>
                <a:ea typeface="微软雅黑" panose="020B0503020204020204" pitchFamily="34" charset="-122"/>
              </a:rPr>
              <a:t>硬件视频会议固定性强</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2282751" y="4459392"/>
            <a:ext cx="5519460" cy="338554"/>
          </a:xfrm>
          <a:prstGeom prst="rect">
            <a:avLst/>
          </a:prstGeom>
          <a:solidFill>
            <a:schemeClr val="bg1">
              <a:lumMod val="95000"/>
            </a:schemeClr>
          </a:solidFill>
        </p:spPr>
        <p:txBody>
          <a:bodyPr wrap="none" rtlCol="0">
            <a:spAutoFit/>
          </a:bodyPr>
          <a:lstStyle/>
          <a:p>
            <a:r>
              <a:rPr lang="zh-CN" altLang="en-US" sz="1600" dirty="0" smtClean="0">
                <a:solidFill>
                  <a:srgbClr val="C00000"/>
                </a:solidFill>
                <a:latin typeface="微软雅黑" panose="020B0503020204020204" pitchFamily="34" charset="-122"/>
                <a:ea typeface="微软雅黑" panose="020B0503020204020204" pitchFamily="34" charset="-122"/>
              </a:rPr>
              <a:t>④</a:t>
            </a:r>
            <a:r>
              <a:rPr lang="zh-CN" altLang="en-US" sz="1600" dirty="0" smtClean="0">
                <a:latin typeface="宋体" panose="02010600030101010101" pitchFamily="2" charset="-122"/>
                <a:ea typeface="宋体" panose="02010600030101010101" pitchFamily="2" charset="-122"/>
              </a:rPr>
              <a:t> </a:t>
            </a:r>
            <a:r>
              <a:rPr lang="zh-CN" altLang="zh-CN" sz="1400" dirty="0" smtClean="0">
                <a:latin typeface="微软雅黑" panose="020B0503020204020204" pitchFamily="34" charset="-122"/>
                <a:ea typeface="微软雅黑" panose="020B0503020204020204" pitchFamily="34" charset="-122"/>
              </a:rPr>
              <a:t>扩展性</a:t>
            </a:r>
            <a:r>
              <a:rPr lang="zh-CN" altLang="zh-CN" sz="1400" dirty="0">
                <a:latin typeface="微软雅黑" panose="020B0503020204020204" pitchFamily="34" charset="-122"/>
                <a:ea typeface="微软雅黑" panose="020B0503020204020204" pitchFamily="34" charset="-122"/>
              </a:rPr>
              <a:t>强，可灵活使用文档协作，提供音视频、文档统一</a:t>
            </a:r>
            <a:r>
              <a:rPr lang="zh-CN" altLang="zh-CN" sz="1400" dirty="0" smtClean="0">
                <a:latin typeface="微软雅黑" panose="020B0503020204020204" pitchFamily="34" charset="-122"/>
                <a:ea typeface="微软雅黑" panose="020B0503020204020204" pitchFamily="34" charset="-122"/>
              </a:rPr>
              <a:t>交流</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269485" y="5107464"/>
            <a:ext cx="4621778" cy="338554"/>
          </a:xfrm>
          <a:prstGeom prst="rect">
            <a:avLst/>
          </a:prstGeom>
          <a:noFill/>
        </p:spPr>
        <p:txBody>
          <a:bodyPr wrap="none" rtlCol="0">
            <a:spAutoFit/>
          </a:bodyPr>
          <a:lstStyle/>
          <a:p>
            <a:r>
              <a:rPr lang="zh-CN" altLang="en-US" sz="1600" dirty="0" smtClean="0">
                <a:solidFill>
                  <a:srgbClr val="C00000"/>
                </a:solidFill>
                <a:latin typeface="微软雅黑" panose="020B0503020204020204" pitchFamily="34" charset="-122"/>
                <a:ea typeface="微软雅黑" panose="020B0503020204020204" pitchFamily="34" charset="-122"/>
              </a:rPr>
              <a:t>⑤</a:t>
            </a:r>
            <a:r>
              <a:rPr lang="zh-CN" altLang="en-US" sz="1600" dirty="0" smtClean="0">
                <a:latin typeface="宋体" panose="02010600030101010101" pitchFamily="2" charset="-122"/>
                <a:ea typeface="宋体" panose="02010600030101010101" pitchFamily="2" charset="-122"/>
              </a:rPr>
              <a:t> </a:t>
            </a:r>
            <a:r>
              <a:rPr lang="zh-CN" altLang="zh-CN" sz="1400" dirty="0" smtClean="0">
                <a:latin typeface="微软雅黑" panose="020B0503020204020204" pitchFamily="34" charset="-122"/>
                <a:ea typeface="微软雅黑" panose="020B0503020204020204" pitchFamily="34" charset="-122"/>
              </a:rPr>
              <a:t>系统安装</a:t>
            </a:r>
            <a:r>
              <a:rPr lang="zh-CN" altLang="zh-CN" sz="1400" dirty="0">
                <a:latin typeface="微软雅黑" panose="020B0503020204020204" pitchFamily="34" charset="-122"/>
                <a:ea typeface="微软雅黑" panose="020B0503020204020204" pitchFamily="34" charset="-122"/>
              </a:rPr>
              <a:t>部署及产品升级操作方便快捷，维护简单</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2277577" y="5755536"/>
            <a:ext cx="5477782" cy="338554"/>
          </a:xfrm>
          <a:prstGeom prst="rect">
            <a:avLst/>
          </a:prstGeom>
          <a:solidFill>
            <a:schemeClr val="bg1">
              <a:lumMod val="95000"/>
            </a:schemeClr>
          </a:solidFill>
        </p:spPr>
        <p:txBody>
          <a:bodyPr wrap="none" rtlCol="0">
            <a:spAutoFit/>
          </a:bodyPr>
          <a:lstStyle/>
          <a:p>
            <a:r>
              <a:rPr lang="zh-CN" altLang="en-US" sz="1600" dirty="0" smtClean="0">
                <a:solidFill>
                  <a:srgbClr val="C00000"/>
                </a:solidFill>
                <a:latin typeface="微软雅黑" panose="020B0503020204020204" pitchFamily="34" charset="-122"/>
                <a:ea typeface="微软雅黑" panose="020B0503020204020204" pitchFamily="34" charset="-122"/>
              </a:rPr>
              <a:t>⑥ </a:t>
            </a:r>
            <a:r>
              <a:rPr lang="zh-CN" altLang="zh-CN" sz="1400" dirty="0" smtClean="0">
                <a:latin typeface="微软雅黑" panose="020B0503020204020204" pitchFamily="34" charset="-122"/>
                <a:ea typeface="微软雅黑" panose="020B0503020204020204" pitchFamily="34" charset="-122"/>
              </a:rPr>
              <a:t>随着</a:t>
            </a:r>
            <a:r>
              <a:rPr lang="zh-CN" altLang="zh-CN" sz="1400" dirty="0">
                <a:latin typeface="微软雅黑" panose="020B0503020204020204" pitchFamily="34" charset="-122"/>
                <a:ea typeface="微软雅黑" panose="020B0503020204020204" pitchFamily="34" charset="-122"/>
              </a:rPr>
              <a:t>软件视频会议的成熟，完全可以实现高清品质的会议效果</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4491247"/>
      </p:ext>
    </p:extLst>
  </p:cSld>
  <p:clrMapOvr>
    <a:masterClrMapping/>
  </p:clrMapOvr>
  <p:transition spd="slow" advTm="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3938935" y="981522"/>
            <a:ext cx="0" cy="453650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498775" y="1773610"/>
            <a:ext cx="1127232" cy="584775"/>
          </a:xfrm>
          <a:prstGeom prst="rect">
            <a:avLst/>
          </a:prstGeom>
          <a:noFill/>
        </p:spPr>
        <p:txBody>
          <a:bodyPr wrap="none" rtlCol="0">
            <a:spAutoFit/>
          </a:bodyPr>
          <a:lstStyle/>
          <a:p>
            <a:r>
              <a:rPr lang="zh-CN" altLang="en-US" sz="3200" dirty="0" smtClean="0">
                <a:solidFill>
                  <a:srgbClr val="0070C0"/>
                </a:solidFill>
                <a:latin typeface="微软雅黑" panose="020B0503020204020204" pitchFamily="34" charset="-122"/>
                <a:ea typeface="微软雅黑" panose="020B0503020204020204" pitchFamily="34" charset="-122"/>
              </a:rPr>
              <a:t>目 录</a:t>
            </a:r>
            <a:endParaRPr lang="zh-CN" altLang="en-US" sz="3200" dirty="0">
              <a:solidFill>
                <a:srgbClr val="0070C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603231" y="1877699"/>
            <a:ext cx="2709396" cy="2862322"/>
          </a:xfrm>
          <a:prstGeom prst="rect">
            <a:avLst/>
          </a:prstGeom>
          <a:noFill/>
        </p:spPr>
        <p:txBody>
          <a:bodyPr wrap="none" rtlCol="0">
            <a:spAutoFit/>
          </a:bodyPr>
          <a:lstStyle/>
          <a:p>
            <a:pPr algn="r">
              <a:lnSpc>
                <a:spcPct val="250000"/>
              </a:lnSpc>
            </a:pPr>
            <a:r>
              <a:rPr lang="zh-CN" altLang="en-US" sz="1800" dirty="0" smtClean="0">
                <a:latin typeface="微软雅黑" panose="020B0503020204020204" pitchFamily="34" charset="-122"/>
                <a:ea typeface="微软雅黑" panose="020B0503020204020204" pitchFamily="34" charset="-122"/>
              </a:rPr>
              <a:t>视频会议基础知识</a:t>
            </a:r>
            <a:endParaRPr lang="en-US" altLang="zh-CN" sz="1800" dirty="0" smtClean="0">
              <a:latin typeface="微软雅黑" panose="020B0503020204020204" pitchFamily="34" charset="-122"/>
              <a:ea typeface="微软雅黑" panose="020B0503020204020204" pitchFamily="34" charset="-122"/>
            </a:endParaRPr>
          </a:p>
          <a:p>
            <a:pPr algn="r">
              <a:lnSpc>
                <a:spcPct val="250000"/>
              </a:lnSpc>
            </a:pPr>
            <a:r>
              <a:rPr lang="en-US" altLang="zh-CN" sz="1800" dirty="0" smtClean="0">
                <a:latin typeface="微软雅黑" panose="020B0503020204020204" pitchFamily="34" charset="-122"/>
                <a:ea typeface="微软雅黑" panose="020B0503020204020204" pitchFamily="34" charset="-122"/>
              </a:rPr>
              <a:t>e-Link</a:t>
            </a:r>
            <a:r>
              <a:rPr lang="zh-CN" altLang="en-US" sz="1800" dirty="0" smtClean="0">
                <a:latin typeface="微软雅黑" panose="020B0503020204020204" pitchFamily="34" charset="-122"/>
                <a:ea typeface="微软雅黑" panose="020B0503020204020204" pitchFamily="34" charset="-122"/>
              </a:rPr>
              <a:t>视频会议简介</a:t>
            </a:r>
            <a:endParaRPr lang="en-US" altLang="zh-CN" sz="1800" dirty="0" smtClean="0">
              <a:latin typeface="微软雅黑" panose="020B0503020204020204" pitchFamily="34" charset="-122"/>
              <a:ea typeface="微软雅黑" panose="020B0503020204020204" pitchFamily="34" charset="-122"/>
            </a:endParaRPr>
          </a:p>
          <a:p>
            <a:pPr algn="r">
              <a:lnSpc>
                <a:spcPct val="250000"/>
              </a:lnSpc>
            </a:pPr>
            <a:r>
              <a:rPr lang="en-US" altLang="zh-CN" sz="1800" dirty="0" smtClean="0">
                <a:latin typeface="微软雅黑" panose="020B0503020204020204" pitchFamily="34" charset="-122"/>
                <a:ea typeface="微软雅黑" panose="020B0503020204020204" pitchFamily="34" charset="-122"/>
              </a:rPr>
              <a:t>e-Link</a:t>
            </a:r>
            <a:r>
              <a:rPr lang="zh-CN" altLang="en-US" sz="1800" dirty="0">
                <a:latin typeface="微软雅黑" panose="020B0503020204020204" pitchFamily="34" charset="-122"/>
                <a:ea typeface="微软雅黑" panose="020B0503020204020204" pitchFamily="34" charset="-122"/>
              </a:rPr>
              <a:t>视频</a:t>
            </a:r>
            <a:r>
              <a:rPr lang="zh-CN" altLang="en-US" sz="1800" dirty="0" smtClean="0">
                <a:latin typeface="微软雅黑" panose="020B0503020204020204" pitchFamily="34" charset="-122"/>
                <a:ea typeface="微软雅黑" panose="020B0503020204020204" pitchFamily="34" charset="-122"/>
              </a:rPr>
              <a:t>会议功能介绍</a:t>
            </a:r>
            <a:endParaRPr lang="en-US" altLang="zh-CN" sz="1800" dirty="0" smtClean="0">
              <a:latin typeface="微软雅黑" panose="020B0503020204020204" pitchFamily="34" charset="-122"/>
              <a:ea typeface="微软雅黑" panose="020B0503020204020204" pitchFamily="34" charset="-122"/>
            </a:endParaRPr>
          </a:p>
          <a:p>
            <a:pPr algn="r">
              <a:lnSpc>
                <a:spcPct val="250000"/>
              </a:lnSpc>
            </a:pPr>
            <a:r>
              <a:rPr lang="zh-CN" altLang="en-US" sz="1800" dirty="0" smtClean="0">
                <a:latin typeface="微软雅黑" panose="020B0503020204020204" pitchFamily="34" charset="-122"/>
                <a:ea typeface="微软雅黑" panose="020B0503020204020204" pitchFamily="34" charset="-122"/>
              </a:rPr>
              <a:t>公司简介</a:t>
            </a:r>
            <a:endParaRPr lang="zh-CN" altLang="en-US" sz="1800" dirty="0">
              <a:latin typeface="微软雅黑" panose="020B0503020204020204" pitchFamily="34" charset="-122"/>
              <a:ea typeface="微软雅黑" panose="020B0503020204020204" pitchFamily="34" charset="-122"/>
            </a:endParaRPr>
          </a:p>
        </p:txBody>
      </p:sp>
      <p:sp>
        <p:nvSpPr>
          <p:cNvPr id="18" name="椭圆 17"/>
          <p:cNvSpPr/>
          <p:nvPr/>
        </p:nvSpPr>
        <p:spPr>
          <a:xfrm>
            <a:off x="9483599" y="2061642"/>
            <a:ext cx="432000" cy="43200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555559" y="2061642"/>
            <a:ext cx="340158" cy="461665"/>
          </a:xfrm>
          <a:prstGeom prst="rect">
            <a:avLst/>
          </a:prstGeom>
          <a:noFill/>
        </p:spPr>
        <p:txBody>
          <a:bodyPr wrap="none" rtlCol="0">
            <a:spAutoFit/>
          </a:bodyPr>
          <a:lstStyle/>
          <a:p>
            <a:r>
              <a:rPr lang="en-US" altLang="zh-CN" dirty="0" smtClean="0">
                <a:solidFill>
                  <a:srgbClr val="0070C0"/>
                </a:solidFill>
              </a:rPr>
              <a:t>1</a:t>
            </a:r>
            <a:endParaRPr lang="zh-CN" altLang="en-US" dirty="0">
              <a:solidFill>
                <a:srgbClr val="0070C0"/>
              </a:solidFill>
            </a:endParaRPr>
          </a:p>
        </p:txBody>
      </p:sp>
      <p:sp>
        <p:nvSpPr>
          <p:cNvPr id="20" name="椭圆 19"/>
          <p:cNvSpPr/>
          <p:nvPr/>
        </p:nvSpPr>
        <p:spPr>
          <a:xfrm>
            <a:off x="9483551" y="2785694"/>
            <a:ext cx="432000" cy="432000"/>
          </a:xfrm>
          <a:prstGeom prst="ellipse">
            <a:avLst/>
          </a:prstGeom>
          <a:solidFill>
            <a:schemeClr val="accent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9483551" y="3501802"/>
            <a:ext cx="432000" cy="43200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483551" y="4210889"/>
            <a:ext cx="432000" cy="43200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555559" y="2781722"/>
            <a:ext cx="340158" cy="461665"/>
          </a:xfrm>
          <a:prstGeom prst="rect">
            <a:avLst/>
          </a:prstGeom>
          <a:noFill/>
        </p:spPr>
        <p:txBody>
          <a:bodyPr wrap="none" rtlCol="0">
            <a:spAutoFit/>
          </a:bodyPr>
          <a:lstStyle/>
          <a:p>
            <a:r>
              <a:rPr lang="en-US" altLang="zh-CN" dirty="0" smtClean="0">
                <a:solidFill>
                  <a:srgbClr val="0070C0"/>
                </a:solidFill>
              </a:rPr>
              <a:t>2</a:t>
            </a:r>
            <a:endParaRPr lang="zh-CN" altLang="en-US" dirty="0">
              <a:solidFill>
                <a:srgbClr val="0070C0"/>
              </a:solidFill>
            </a:endParaRPr>
          </a:p>
        </p:txBody>
      </p:sp>
      <p:sp>
        <p:nvSpPr>
          <p:cNvPr id="26" name="文本框 25"/>
          <p:cNvSpPr txBox="1"/>
          <p:nvPr/>
        </p:nvSpPr>
        <p:spPr>
          <a:xfrm>
            <a:off x="9555559" y="3494781"/>
            <a:ext cx="340158" cy="461665"/>
          </a:xfrm>
          <a:prstGeom prst="rect">
            <a:avLst/>
          </a:prstGeom>
          <a:noFill/>
        </p:spPr>
        <p:txBody>
          <a:bodyPr wrap="none" rtlCol="0">
            <a:spAutoFit/>
          </a:bodyPr>
          <a:lstStyle/>
          <a:p>
            <a:r>
              <a:rPr lang="en-US" altLang="zh-CN" dirty="0" smtClean="0">
                <a:solidFill>
                  <a:srgbClr val="0070C0"/>
                </a:solidFill>
              </a:rPr>
              <a:t>3</a:t>
            </a:r>
            <a:endParaRPr lang="zh-CN" altLang="en-US" dirty="0">
              <a:solidFill>
                <a:srgbClr val="0070C0"/>
              </a:solidFill>
            </a:endParaRPr>
          </a:p>
        </p:txBody>
      </p:sp>
      <p:sp>
        <p:nvSpPr>
          <p:cNvPr id="27" name="文本框 26"/>
          <p:cNvSpPr txBox="1"/>
          <p:nvPr/>
        </p:nvSpPr>
        <p:spPr>
          <a:xfrm>
            <a:off x="9555559" y="4192112"/>
            <a:ext cx="340158" cy="461665"/>
          </a:xfrm>
          <a:prstGeom prst="rect">
            <a:avLst/>
          </a:prstGeom>
          <a:noFill/>
        </p:spPr>
        <p:txBody>
          <a:bodyPr wrap="none" rtlCol="0">
            <a:spAutoFit/>
          </a:bodyPr>
          <a:lstStyle/>
          <a:p>
            <a:r>
              <a:rPr lang="en-US" altLang="zh-CN" dirty="0" smtClean="0">
                <a:solidFill>
                  <a:srgbClr val="0070C0"/>
                </a:solidFill>
              </a:rPr>
              <a:t>4</a:t>
            </a:r>
            <a:endParaRPr lang="zh-CN" altLang="en-US" dirty="0">
              <a:solidFill>
                <a:srgbClr val="0070C0"/>
              </a:solidFill>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3712" y="3166414"/>
            <a:ext cx="2209761" cy="1473910"/>
          </a:xfrm>
          <a:prstGeom prst="rect">
            <a:avLst/>
          </a:prstGeom>
        </p:spPr>
      </p:pic>
    </p:spTree>
    <p:extLst>
      <p:ext uri="{BB962C8B-B14F-4D97-AF65-F5344CB8AC3E}">
        <p14:creationId xmlns:p14="http://schemas.microsoft.com/office/powerpoint/2010/main" val="3125769673"/>
      </p:ext>
    </p:extLst>
  </p:cSld>
  <p:clrMapOvr>
    <a:masterClrMapping/>
  </p:clrMapOvr>
  <p:transition spd="slow" advTm="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435" y="1557586"/>
            <a:ext cx="7264840" cy="3625007"/>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3119765" cy="461665"/>
          </a:xfrm>
          <a:prstGeom prst="rect">
            <a:avLst/>
          </a:prstGeom>
          <a:noFill/>
        </p:spPr>
        <p:txBody>
          <a:bodyPr wrap="none" rtlCol="0">
            <a:spAutoFit/>
          </a:bodyPr>
          <a:lstStyle/>
          <a:p>
            <a:r>
              <a:rPr lang="en-US" altLang="zh-CN" dirty="0" smtClean="0">
                <a:solidFill>
                  <a:srgbClr val="0070C0"/>
                </a:solidFill>
                <a:latin typeface="微软雅黑" panose="020B0503020204020204" pitchFamily="34" charset="-122"/>
                <a:ea typeface="微软雅黑" panose="020B0503020204020204" pitchFamily="34" charset="-122"/>
              </a:rPr>
              <a:t>e-Link </a:t>
            </a:r>
            <a:r>
              <a:rPr lang="zh-CN" altLang="en-US" dirty="0" smtClean="0">
                <a:solidFill>
                  <a:srgbClr val="0070C0"/>
                </a:solidFill>
                <a:latin typeface="微软雅黑" panose="020B0503020204020204" pitchFamily="34" charset="-122"/>
                <a:ea typeface="微软雅黑" panose="020B0503020204020204" pitchFamily="34" charset="-122"/>
              </a:rPr>
              <a:t>视频会议 简介</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3302" y="3077701"/>
            <a:ext cx="3932132" cy="584775"/>
          </a:xfrm>
          <a:prstGeom prst="rect">
            <a:avLst/>
          </a:prstGeom>
          <a:noFill/>
        </p:spPr>
        <p:txBody>
          <a:bodyPr wrap="square" rtlCol="0">
            <a:spAutoFit/>
          </a:bodyPr>
          <a:lstStyle/>
          <a:p>
            <a:pPr lvl="0">
              <a:lnSpc>
                <a:spcPct val="200000"/>
              </a:lnSpc>
            </a:pP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e-Link</a:t>
            </a: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视频会议，一场面对面的</a:t>
            </a:r>
            <a:r>
              <a:rPr lang="zh-CN"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会议</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038" y="2925738"/>
            <a:ext cx="5965633" cy="3361494"/>
          </a:xfrm>
          <a:prstGeom prst="rect">
            <a:avLst/>
          </a:prstGeom>
        </p:spPr>
      </p:pic>
      <p:sp>
        <p:nvSpPr>
          <p:cNvPr id="11" name="文本框 10"/>
          <p:cNvSpPr txBox="1"/>
          <p:nvPr/>
        </p:nvSpPr>
        <p:spPr>
          <a:xfrm>
            <a:off x="6405265" y="2103436"/>
            <a:ext cx="2905180" cy="461665"/>
          </a:xfrm>
          <a:prstGeom prst="rect">
            <a:avLst/>
          </a:prstGeom>
          <a:noFill/>
        </p:spPr>
        <p:txBody>
          <a:bodyPr wrap="square" rtlCol="0">
            <a:spAutoFit/>
          </a:bodyPr>
          <a:lstStyle/>
          <a:p>
            <a:pPr algn="dist"/>
            <a:r>
              <a:rPr lang="zh-CN" altLang="en-US" dirty="0">
                <a:solidFill>
                  <a:schemeClr val="accent2"/>
                </a:solidFill>
                <a:latin typeface="微软雅黑" panose="020B0503020204020204" pitchFamily="34" charset="-122"/>
                <a:ea typeface="微软雅黑" panose="020B0503020204020204" pitchFamily="34" charset="-122"/>
              </a:rPr>
              <a:t>一场面</a:t>
            </a:r>
            <a:r>
              <a:rPr lang="zh-CN" altLang="en-US" dirty="0" smtClean="0">
                <a:solidFill>
                  <a:schemeClr val="accent2"/>
                </a:solidFill>
                <a:latin typeface="微软雅黑" panose="020B0503020204020204" pitchFamily="34" charset="-122"/>
                <a:ea typeface="微软雅黑" panose="020B0503020204020204" pitchFamily="34" charset="-122"/>
              </a:rPr>
              <a:t>对面的会议</a:t>
            </a:r>
            <a:endParaRPr lang="zh-CN" altLang="en-US" dirty="0">
              <a:solidFill>
                <a:schemeClr val="accent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6063372"/>
      </p:ext>
    </p:extLst>
  </p:cSld>
  <p:clrMapOvr>
    <a:masterClrMapping/>
  </p:clrMapOvr>
  <p:transition spd="slow" advTm="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639" y="261442"/>
            <a:ext cx="1800200" cy="471800"/>
          </a:xfrm>
          <a:prstGeom prst="rect">
            <a:avLst/>
          </a:prstGeom>
          <a:solidFill>
            <a:schemeClr val="bg1"/>
          </a:solidFill>
        </p:spPr>
      </p:pic>
      <p:sp>
        <p:nvSpPr>
          <p:cNvPr id="3" name="矩形 2"/>
          <p:cNvSpPr/>
          <p:nvPr/>
        </p:nvSpPr>
        <p:spPr>
          <a:xfrm>
            <a:off x="5270" y="28131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3723" y="271577"/>
            <a:ext cx="3119765" cy="461665"/>
          </a:xfrm>
          <a:prstGeom prst="rect">
            <a:avLst/>
          </a:prstGeom>
          <a:noFill/>
        </p:spPr>
        <p:txBody>
          <a:bodyPr wrap="none" rtlCol="0">
            <a:spAutoFit/>
          </a:bodyPr>
          <a:lstStyle/>
          <a:p>
            <a:r>
              <a:rPr lang="en-US" altLang="zh-CN" dirty="0" smtClean="0">
                <a:solidFill>
                  <a:srgbClr val="0070C0"/>
                </a:solidFill>
                <a:latin typeface="微软雅黑" panose="020B0503020204020204" pitchFamily="34" charset="-122"/>
                <a:ea typeface="微软雅黑" panose="020B0503020204020204" pitchFamily="34" charset="-122"/>
              </a:rPr>
              <a:t>e-Link </a:t>
            </a:r>
            <a:r>
              <a:rPr lang="zh-CN" altLang="en-US" dirty="0" smtClean="0">
                <a:solidFill>
                  <a:srgbClr val="0070C0"/>
                </a:solidFill>
                <a:latin typeface="微软雅黑" panose="020B0503020204020204" pitchFamily="34" charset="-122"/>
                <a:ea typeface="微软雅黑" panose="020B0503020204020204" pitchFamily="34" charset="-122"/>
              </a:rPr>
              <a:t>视频会议 简介</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6" name="箭头3"/>
          <p:cNvSpPr/>
          <p:nvPr/>
        </p:nvSpPr>
        <p:spPr bwMode="gray">
          <a:xfrm flipV="1">
            <a:off x="2138735" y="3432928"/>
            <a:ext cx="1512000"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 name="箭头2"/>
          <p:cNvSpPr/>
          <p:nvPr/>
        </p:nvSpPr>
        <p:spPr bwMode="gray">
          <a:xfrm rot="16200000">
            <a:off x="2527522" y="2620732"/>
            <a:ext cx="477838"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 name="箭头1"/>
          <p:cNvSpPr/>
          <p:nvPr/>
        </p:nvSpPr>
        <p:spPr bwMode="gray">
          <a:xfrm>
            <a:off x="2113559" y="1847631"/>
            <a:ext cx="1512000"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 name="文本1"/>
          <p:cNvSpPr>
            <a:spLocks noChangeArrowheads="1"/>
          </p:cNvSpPr>
          <p:nvPr/>
        </p:nvSpPr>
        <p:spPr bwMode="gray">
          <a:xfrm>
            <a:off x="6482759" y="1630243"/>
            <a:ext cx="4464000" cy="900000"/>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50000"/>
              </a:lnSpc>
              <a:spcBef>
                <a:spcPct val="0"/>
              </a:spcBef>
              <a:spcAft>
                <a:spcPct val="0"/>
              </a:spcAft>
              <a:defRPr/>
            </a:pPr>
            <a:r>
              <a:rPr lang="zh-CN" altLang="en-US" sz="1200" dirty="0" smtClean="0">
                <a:solidFill>
                  <a:srgbClr val="4D4D4D"/>
                </a:solidFill>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e-Link</a:t>
            </a:r>
            <a:r>
              <a:rPr lang="zh-CN" altLang="zh-CN" sz="1200" dirty="0">
                <a:latin typeface="微软雅黑" panose="020B0503020204020204" pitchFamily="34" charset="-122"/>
                <a:ea typeface="微软雅黑" panose="020B0503020204020204" pitchFamily="34" charset="-122"/>
              </a:rPr>
              <a:t>视频会议系统适用于</a:t>
            </a:r>
            <a:r>
              <a:rPr lang="en-US" altLang="zh-CN" sz="1200" dirty="0" err="1">
                <a:latin typeface="微软雅黑" panose="020B0503020204020204" pitchFamily="34" charset="-122"/>
                <a:ea typeface="微软雅黑" panose="020B0503020204020204" pitchFamily="34" charset="-122"/>
              </a:rPr>
              <a:t>iphone</a:t>
            </a:r>
            <a:r>
              <a:rPr lang="zh-CN" altLang="zh-CN" sz="1200" dirty="0">
                <a:latin typeface="微软雅黑" panose="020B0503020204020204" pitchFamily="34" charset="-122"/>
                <a:ea typeface="微软雅黑" panose="020B0503020204020204" pitchFamily="34" charset="-122"/>
              </a:rPr>
              <a:t>、</a:t>
            </a:r>
            <a:r>
              <a:rPr lang="en-US" altLang="zh-CN" sz="1200" dirty="0" err="1">
                <a:latin typeface="微软雅黑" panose="020B0503020204020204" pitchFamily="34" charset="-122"/>
                <a:ea typeface="微软雅黑" panose="020B0503020204020204" pitchFamily="34" charset="-122"/>
              </a:rPr>
              <a:t>ipad</a:t>
            </a:r>
            <a:r>
              <a:rPr lang="zh-CN" altLang="zh-CN" sz="1200" dirty="0">
                <a:latin typeface="微软雅黑" panose="020B0503020204020204" pitchFamily="34" charset="-122"/>
                <a:ea typeface="微软雅黑" panose="020B0503020204020204" pitchFamily="34" charset="-122"/>
              </a:rPr>
              <a:t>和</a:t>
            </a:r>
            <a:r>
              <a:rPr lang="en-US" altLang="zh-CN" sz="1200" dirty="0" err="1">
                <a:latin typeface="微软雅黑" panose="020B0503020204020204" pitchFamily="34" charset="-122"/>
                <a:ea typeface="微软雅黑" panose="020B0503020204020204" pitchFamily="34" charset="-122"/>
              </a:rPr>
              <a:t>Andriod</a:t>
            </a:r>
            <a:r>
              <a:rPr lang="zh-CN" altLang="zh-CN" sz="1200" dirty="0">
                <a:latin typeface="微软雅黑" panose="020B0503020204020204" pitchFamily="34" charset="-122"/>
                <a:ea typeface="微软雅黑" panose="020B0503020204020204" pitchFamily="34" charset="-122"/>
              </a:rPr>
              <a:t>等</a:t>
            </a:r>
            <a:r>
              <a:rPr lang="zh-CN" altLang="zh-CN" sz="1200" dirty="0" smtClean="0">
                <a:latin typeface="微软雅黑" panose="020B0503020204020204" pitchFamily="34" charset="-122"/>
                <a:ea typeface="微软雅黑" panose="020B0503020204020204" pitchFamily="34" charset="-122"/>
              </a:rPr>
              <a:t>移动设备，只需</a:t>
            </a:r>
            <a:r>
              <a:rPr lang="zh-CN" altLang="zh-CN" sz="1200" dirty="0">
                <a:latin typeface="微软雅黑" panose="020B0503020204020204" pitchFamily="34" charset="-122"/>
                <a:ea typeface="微软雅黑" panose="020B0503020204020204" pitchFamily="34" charset="-122"/>
              </a:rPr>
              <a:t>下载</a:t>
            </a:r>
            <a:r>
              <a:rPr lang="zh-CN" altLang="zh-CN" sz="1200" dirty="0" smtClean="0">
                <a:latin typeface="微软雅黑" panose="020B0503020204020204" pitchFamily="34" charset="-122"/>
                <a:ea typeface="微软雅黑" panose="020B0503020204020204" pitchFamily="34" charset="-122"/>
              </a:rPr>
              <a:t>登录视频</a:t>
            </a:r>
            <a:r>
              <a:rPr lang="zh-CN" altLang="zh-CN" sz="1200" dirty="0">
                <a:latin typeface="微软雅黑" panose="020B0503020204020204" pitchFamily="34" charset="-122"/>
                <a:ea typeface="微软雅黑" panose="020B0503020204020204" pitchFamily="34" charset="-122"/>
              </a:rPr>
              <a:t>会议软件，即可与各地用户同步分享语音、视频及数据文件。</a:t>
            </a:r>
            <a:endParaRPr kumimoji="0" lang="zh-CN" altLang="zh-CN" sz="12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0" name="标题1"/>
          <p:cNvSpPr>
            <a:spLocks noChangeArrowheads="1"/>
          </p:cNvSpPr>
          <p:nvPr/>
        </p:nvSpPr>
        <p:spPr bwMode="gray">
          <a:xfrm>
            <a:off x="3794919" y="1645056"/>
            <a:ext cx="2659237" cy="9000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50000"/>
              </a:lnSpc>
              <a:spcBef>
                <a:spcPct val="0"/>
              </a:spcBef>
              <a:spcAft>
                <a:spcPct val="0"/>
              </a:spcAft>
              <a:defRPr/>
            </a:pPr>
            <a:r>
              <a:rPr lang="zh-CN" altLang="zh-CN" sz="1600" dirty="0">
                <a:solidFill>
                  <a:schemeClr val="bg1"/>
                </a:solidFill>
                <a:latin typeface="微软雅黑" panose="020B0503020204020204" pitchFamily="34" charset="-122"/>
                <a:ea typeface="微软雅黑" panose="020B0503020204020204" pitchFamily="34" charset="-122"/>
              </a:rPr>
              <a:t>支持移动视频</a:t>
            </a:r>
            <a:r>
              <a:rPr lang="zh-CN" altLang="zh-CN" sz="1600" dirty="0" smtClean="0">
                <a:solidFill>
                  <a:schemeClr val="bg1"/>
                </a:solidFill>
                <a:latin typeface="微软雅黑" panose="020B0503020204020204" pitchFamily="34" charset="-122"/>
                <a:ea typeface="微软雅黑" panose="020B0503020204020204" pitchFamily="34" charset="-122"/>
              </a:rPr>
              <a:t>会议</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400" dirty="0" smtClean="0">
                <a:solidFill>
                  <a:schemeClr val="bg1"/>
                </a:solidFill>
                <a:latin typeface="微软雅黑" panose="020B0503020204020204" pitchFamily="34" charset="-122"/>
                <a:ea typeface="微软雅黑" panose="020B0503020204020204" pitchFamily="34" charset="-122"/>
              </a:rPr>
              <a:t>使远程</a:t>
            </a:r>
            <a:r>
              <a:rPr lang="zh-CN" altLang="zh-CN" sz="1400" dirty="0" smtClean="0">
                <a:solidFill>
                  <a:schemeClr val="bg1"/>
                </a:solidFill>
                <a:latin typeface="微软雅黑" panose="020B0503020204020204" pitchFamily="34" charset="-122"/>
                <a:ea typeface="微软雅黑" panose="020B0503020204020204" pitchFamily="34" charset="-122"/>
              </a:rPr>
              <a:t>沟通</a:t>
            </a:r>
            <a:r>
              <a:rPr lang="zh-CN" altLang="zh-CN" sz="1400" dirty="0">
                <a:solidFill>
                  <a:schemeClr val="bg1"/>
                </a:solidFill>
                <a:latin typeface="微软雅黑" panose="020B0503020204020204" pitchFamily="34" charset="-122"/>
                <a:ea typeface="微软雅黑" panose="020B0503020204020204" pitchFamily="34" charset="-122"/>
              </a:rPr>
              <a:t>更</a:t>
            </a:r>
            <a:r>
              <a:rPr lang="zh-CN" altLang="zh-CN" sz="1400" dirty="0" smtClean="0">
                <a:solidFill>
                  <a:schemeClr val="bg1"/>
                </a:solidFill>
                <a:latin typeface="微软雅黑" panose="020B0503020204020204" pitchFamily="34" charset="-122"/>
                <a:ea typeface="微软雅黑" panose="020B0503020204020204" pitchFamily="34" charset="-122"/>
              </a:rPr>
              <a:t>快捷</a:t>
            </a:r>
            <a:endParaRPr kumimoji="0" lang="zh-CN" altLang="zh-CN" sz="1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1" name="文本2"/>
          <p:cNvSpPr>
            <a:spLocks noChangeArrowheads="1"/>
          </p:cNvSpPr>
          <p:nvPr/>
        </p:nvSpPr>
        <p:spPr bwMode="gray">
          <a:xfrm>
            <a:off x="6486006" y="3127200"/>
            <a:ext cx="4464000" cy="900000"/>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smtClean="0">
              <a:solidFill>
                <a:srgbClr val="4D4D4D"/>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4D4D4D"/>
                </a:solidFill>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e-Link</a:t>
            </a:r>
            <a:r>
              <a:rPr lang="zh-CN" altLang="zh-CN" sz="1200" dirty="0">
                <a:latin typeface="微软雅黑" panose="020B0503020204020204" pitchFamily="34" charset="-122"/>
                <a:ea typeface="微软雅黑" panose="020B0503020204020204" pitchFamily="34" charset="-122"/>
              </a:rPr>
              <a:t>视频会议系统拥有强大的灵活性和兼容性，可实现与各厂家硬件平台的完美</a:t>
            </a:r>
            <a:r>
              <a:rPr lang="zh-CN" altLang="zh-CN" sz="1200" dirty="0" smtClean="0">
                <a:latin typeface="微软雅黑" panose="020B0503020204020204" pitchFamily="34" charset="-122"/>
                <a:ea typeface="微软雅黑" panose="020B0503020204020204" pitchFamily="34" charset="-122"/>
              </a:rPr>
              <a:t>对接</a:t>
            </a:r>
            <a:r>
              <a:rPr lang="zh-CN" altLang="en-US" sz="1200" dirty="0" smtClean="0">
                <a:latin typeface="微软雅黑" panose="020B0503020204020204" pitchFamily="34" charset="-122"/>
                <a:ea typeface="微软雅黑" panose="020B0503020204020204" pitchFamily="34" charset="-122"/>
              </a:rPr>
              <a:t>，</a:t>
            </a:r>
            <a:r>
              <a:rPr lang="zh-CN" altLang="zh-CN" sz="1200" dirty="0" smtClean="0">
                <a:latin typeface="微软雅黑" panose="020B0503020204020204" pitchFamily="34" charset="-122"/>
                <a:ea typeface="微软雅黑" panose="020B0503020204020204" pitchFamily="34" charset="-122"/>
              </a:rPr>
              <a:t>在</a:t>
            </a:r>
            <a:r>
              <a:rPr lang="zh-CN" altLang="zh-CN" sz="1200" dirty="0">
                <a:latin typeface="微软雅黑" panose="020B0503020204020204" pitchFamily="34" charset="-122"/>
                <a:ea typeface="微软雅黑" panose="020B0503020204020204" pitchFamily="34" charset="-122"/>
              </a:rPr>
              <a:t>已完成的项目中，我们</a:t>
            </a:r>
            <a:r>
              <a:rPr lang="zh-CN" altLang="zh-CN" sz="1200" dirty="0" smtClean="0">
                <a:latin typeface="微软雅黑" panose="020B0503020204020204" pitchFamily="34" charset="-122"/>
                <a:ea typeface="微软雅黑" panose="020B0503020204020204" pitchFamily="34" charset="-122"/>
              </a:rPr>
              <a:t>已</a:t>
            </a:r>
            <a:r>
              <a:rPr lang="zh-CN" altLang="en-US" sz="1200" dirty="0" smtClean="0">
                <a:latin typeface="微软雅黑" panose="020B0503020204020204" pitchFamily="34" charset="-122"/>
                <a:ea typeface="微软雅黑" panose="020B0503020204020204" pitchFamily="34" charset="-122"/>
              </a:rPr>
              <a:t>成功</a:t>
            </a:r>
            <a:r>
              <a:rPr lang="zh-CN" altLang="zh-CN" sz="1200" dirty="0" smtClean="0">
                <a:latin typeface="微软雅黑" panose="020B0503020204020204" pitchFamily="34" charset="-122"/>
                <a:ea typeface="微软雅黑" panose="020B0503020204020204" pitchFamily="34" charset="-122"/>
              </a:rPr>
              <a:t>与</a:t>
            </a:r>
            <a:r>
              <a:rPr lang="zh-CN" altLang="zh-CN" sz="1200" dirty="0">
                <a:latin typeface="微软雅黑" panose="020B0503020204020204" pitchFamily="34" charset="-122"/>
                <a:ea typeface="微软雅黑" panose="020B0503020204020204" pitchFamily="34" charset="-122"/>
              </a:rPr>
              <a:t>宝利通、思科、华为等硬件视频</a:t>
            </a:r>
            <a:r>
              <a:rPr lang="zh-CN" altLang="zh-CN" sz="1200" dirty="0" smtClean="0">
                <a:latin typeface="微软雅黑" panose="020B0503020204020204" pitchFamily="34" charset="-122"/>
                <a:ea typeface="微软雅黑" panose="020B0503020204020204" pitchFamily="34" charset="-122"/>
              </a:rPr>
              <a:t>会议整合。</a:t>
            </a:r>
            <a:endParaRPr lang="zh-CN" altLang="zh-CN" sz="1200" dirty="0">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2" name="标题2"/>
          <p:cNvSpPr>
            <a:spLocks noChangeArrowheads="1"/>
          </p:cNvSpPr>
          <p:nvPr/>
        </p:nvSpPr>
        <p:spPr bwMode="gray">
          <a:xfrm>
            <a:off x="3794919" y="3112273"/>
            <a:ext cx="2646537" cy="9000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50000"/>
              </a:lnSpc>
              <a:spcBef>
                <a:spcPct val="0"/>
              </a:spcBef>
              <a:spcAft>
                <a:spcPct val="0"/>
              </a:spcAft>
              <a:defRPr/>
            </a:pPr>
            <a:r>
              <a:rPr lang="zh-CN" altLang="zh-CN" sz="1600" dirty="0">
                <a:solidFill>
                  <a:schemeClr val="bg1"/>
                </a:solidFill>
                <a:latin typeface="微软雅黑" panose="020B0503020204020204" pitchFamily="34" charset="-122"/>
                <a:ea typeface="微软雅黑" panose="020B0503020204020204" pitchFamily="34" charset="-122"/>
              </a:rPr>
              <a:t>强大的整合</a:t>
            </a:r>
            <a:r>
              <a:rPr lang="zh-CN" altLang="zh-CN" sz="1600" dirty="0" smtClean="0">
                <a:solidFill>
                  <a:schemeClr val="bg1"/>
                </a:solidFill>
                <a:latin typeface="微软雅黑" panose="020B0503020204020204" pitchFamily="34" charset="-122"/>
                <a:ea typeface="微软雅黑" panose="020B0503020204020204" pitchFamily="34" charset="-122"/>
              </a:rPr>
              <a:t>能力</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zh-CN" sz="1400" dirty="0" smtClean="0">
                <a:solidFill>
                  <a:schemeClr val="bg1"/>
                </a:solidFill>
                <a:latin typeface="微软雅黑" panose="020B0503020204020204" pitchFamily="34" charset="-122"/>
                <a:ea typeface="微软雅黑" panose="020B0503020204020204" pitchFamily="34" charset="-122"/>
              </a:rPr>
              <a:t>与</a:t>
            </a:r>
            <a:r>
              <a:rPr lang="zh-CN" altLang="zh-CN" sz="1400" dirty="0">
                <a:solidFill>
                  <a:schemeClr val="bg1"/>
                </a:solidFill>
                <a:latin typeface="微软雅黑" panose="020B0503020204020204" pitchFamily="34" charset="-122"/>
                <a:ea typeface="微软雅黑" panose="020B0503020204020204" pitchFamily="34" charset="-122"/>
              </a:rPr>
              <a:t>各类硬件视频会议</a:t>
            </a:r>
            <a:r>
              <a:rPr lang="zh-CN" altLang="zh-CN" sz="1400" dirty="0" smtClean="0">
                <a:solidFill>
                  <a:schemeClr val="bg1"/>
                </a:solidFill>
                <a:latin typeface="微软雅黑" panose="020B0503020204020204" pitchFamily="34" charset="-122"/>
                <a:ea typeface="微软雅黑" panose="020B0503020204020204" pitchFamily="34" charset="-122"/>
              </a:rPr>
              <a:t>平台对接</a:t>
            </a:r>
            <a:endParaRPr kumimoji="0" lang="zh-CN"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3" name="文本3"/>
          <p:cNvSpPr>
            <a:spLocks noChangeArrowheads="1"/>
          </p:cNvSpPr>
          <p:nvPr/>
        </p:nvSpPr>
        <p:spPr bwMode="ltGray">
          <a:xfrm>
            <a:off x="6507338" y="4584146"/>
            <a:ext cx="4464000" cy="900000"/>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50000"/>
              </a:lnSpc>
              <a:spcBef>
                <a:spcPct val="0"/>
              </a:spcBef>
              <a:spcAft>
                <a:spcPct val="0"/>
              </a:spcAft>
              <a:defRPr/>
            </a:pPr>
            <a:r>
              <a:rPr lang="zh-CN" altLang="en-US" sz="1600" dirty="0" smtClean="0">
                <a:solidFill>
                  <a:srgbClr val="4D4D4D"/>
                </a:solidFill>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e-Link</a:t>
            </a:r>
            <a:r>
              <a:rPr lang="zh-CN" altLang="zh-CN" sz="1200" dirty="0">
                <a:latin typeface="微软雅黑" panose="020B0503020204020204" pitchFamily="34" charset="-122"/>
                <a:ea typeface="微软雅黑" panose="020B0503020204020204" pitchFamily="34" charset="-122"/>
              </a:rPr>
              <a:t>视频会议系统支持与企业即时通讯产品</a:t>
            </a:r>
            <a:r>
              <a:rPr lang="en-US" altLang="zh-CN" sz="1200" dirty="0">
                <a:latin typeface="微软雅黑" panose="020B0503020204020204" pitchFamily="34" charset="-122"/>
                <a:ea typeface="微软雅黑" panose="020B0503020204020204" pitchFamily="34" charset="-122"/>
              </a:rPr>
              <a:t>PC</a:t>
            </a:r>
            <a:r>
              <a:rPr lang="zh-CN" altLang="zh-CN" sz="1200" dirty="0">
                <a:latin typeface="微软雅黑" panose="020B0503020204020204" pitchFamily="34" charset="-122"/>
                <a:ea typeface="微软雅黑" panose="020B0503020204020204" pitchFamily="34" charset="-122"/>
              </a:rPr>
              <a:t>端和移动端的无缝整合，并实现单点登录、组织结构同步及系统消息的实时推送。</a:t>
            </a:r>
            <a:endParaRPr lang="zh-CN" altLang="zh-CN" sz="1200" dirty="0">
              <a:solidFill>
                <a:srgbClr val="4D4D4D"/>
              </a:solidFill>
              <a:latin typeface="微软雅黑" panose="020B0503020204020204" pitchFamily="34" charset="-122"/>
              <a:ea typeface="微软雅黑" panose="020B0503020204020204" pitchFamily="34" charset="-122"/>
            </a:endParaRPr>
          </a:p>
        </p:txBody>
      </p:sp>
      <p:sp>
        <p:nvSpPr>
          <p:cNvPr id="14" name="标题3"/>
          <p:cNvSpPr>
            <a:spLocks noChangeArrowheads="1"/>
          </p:cNvSpPr>
          <p:nvPr/>
        </p:nvSpPr>
        <p:spPr bwMode="gray">
          <a:xfrm>
            <a:off x="3794919" y="4579490"/>
            <a:ext cx="2665587" cy="9000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zh-CN" sz="1600" dirty="0" smtClean="0">
                <a:solidFill>
                  <a:schemeClr val="bg1"/>
                </a:solidFill>
                <a:latin typeface="微软雅黑" panose="020B0503020204020204" pitchFamily="34" charset="-122"/>
                <a:ea typeface="微软雅黑" panose="020B0503020204020204" pitchFamily="34" charset="-122"/>
              </a:rPr>
              <a:t>与</a:t>
            </a:r>
            <a:r>
              <a:rPr lang="en-US" altLang="zh-CN" sz="1600" dirty="0" smtClean="0">
                <a:solidFill>
                  <a:schemeClr val="bg1"/>
                </a:solidFill>
                <a:latin typeface="微软雅黑" panose="020B0503020204020204" pitchFamily="34" charset="-122"/>
                <a:ea typeface="微软雅黑" panose="020B0503020204020204" pitchFamily="34" charset="-122"/>
              </a:rPr>
              <a:t>e-Link</a:t>
            </a:r>
            <a:r>
              <a:rPr lang="zh-CN" altLang="en-US" sz="1600" dirty="0" smtClean="0">
                <a:solidFill>
                  <a:schemeClr val="bg1"/>
                </a:solidFill>
                <a:latin typeface="微软雅黑" panose="020B0503020204020204" pitchFamily="34" charset="-122"/>
                <a:ea typeface="微软雅黑" panose="020B0503020204020204" pitchFamily="34" charset="-122"/>
              </a:rPr>
              <a:t>企业</a:t>
            </a:r>
            <a:r>
              <a:rPr lang="zh-CN" altLang="zh-CN" sz="1600" dirty="0" smtClean="0">
                <a:solidFill>
                  <a:schemeClr val="bg1"/>
                </a:solidFill>
                <a:latin typeface="微软雅黑" panose="020B0503020204020204" pitchFamily="34" charset="-122"/>
                <a:ea typeface="微软雅黑" panose="020B0503020204020204" pitchFamily="34" charset="-122"/>
              </a:rPr>
              <a:t>即时</a:t>
            </a:r>
            <a:r>
              <a:rPr lang="zh-CN" altLang="zh-CN" sz="1600" dirty="0">
                <a:solidFill>
                  <a:schemeClr val="bg1"/>
                </a:solidFill>
                <a:latin typeface="微软雅黑" panose="020B0503020204020204" pitchFamily="34" charset="-122"/>
                <a:ea typeface="微软雅黑" panose="020B0503020204020204" pitchFamily="34" charset="-122"/>
              </a:rPr>
              <a:t>通讯</a:t>
            </a:r>
            <a:r>
              <a:rPr lang="en-US" altLang="zh-CN" sz="1600" dirty="0">
                <a:solidFill>
                  <a:schemeClr val="bg1"/>
                </a:solidFill>
                <a:latin typeface="微软雅黑" panose="020B0503020204020204" pitchFamily="34" charset="-122"/>
                <a:ea typeface="微软雅黑" panose="020B0503020204020204" pitchFamily="34" charset="-122"/>
              </a:rPr>
              <a:t>PC</a:t>
            </a:r>
            <a:r>
              <a:rPr lang="zh-CN" altLang="zh-CN" sz="1600" dirty="0">
                <a:solidFill>
                  <a:schemeClr val="bg1"/>
                </a:solidFill>
                <a:latin typeface="微软雅黑" panose="020B0503020204020204" pitchFamily="34" charset="-122"/>
                <a:ea typeface="微软雅黑" panose="020B0503020204020204" pitchFamily="34" charset="-122"/>
              </a:rPr>
              <a:t>端和移动</a:t>
            </a:r>
            <a:r>
              <a:rPr lang="zh-CN" altLang="zh-CN" sz="1600" dirty="0" smtClean="0">
                <a:solidFill>
                  <a:schemeClr val="bg1"/>
                </a:solidFill>
                <a:latin typeface="微软雅黑" panose="020B0503020204020204" pitchFamily="34" charset="-122"/>
                <a:ea typeface="微软雅黑" panose="020B0503020204020204" pitchFamily="34" charset="-122"/>
              </a:rPr>
              <a:t>端无缝</a:t>
            </a:r>
            <a:r>
              <a:rPr lang="zh-CN" altLang="zh-CN" sz="1600" dirty="0">
                <a:solidFill>
                  <a:schemeClr val="bg1"/>
                </a:solidFill>
                <a:latin typeface="微软雅黑" panose="020B0503020204020204" pitchFamily="34" charset="-122"/>
                <a:ea typeface="微软雅黑" panose="020B0503020204020204" pitchFamily="34" charset="-122"/>
              </a:rPr>
              <a:t>整合</a:t>
            </a:r>
            <a:endParaRPr kumimoji="0" lang="zh-CN"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5" name="Oval 19"/>
          <p:cNvSpPr>
            <a:spLocks noChangeArrowheads="1"/>
          </p:cNvSpPr>
          <p:nvPr/>
        </p:nvSpPr>
        <p:spPr bwMode="auto">
          <a:xfrm>
            <a:off x="1022827" y="2947200"/>
            <a:ext cx="1800000" cy="1080000"/>
          </a:xfrm>
          <a:prstGeom prst="roundRect">
            <a:avLst/>
          </a:prstGeom>
          <a:solidFill>
            <a:schemeClr val="accent2"/>
          </a:solidFill>
          <a:ln w="3175" cap="flat" cmpd="sng" algn="ctr">
            <a:noFill/>
            <a:prstDash val="solid"/>
          </a:ln>
          <a:effectLst/>
        </p:spPr>
        <p:txBody>
          <a:bodyPr lIns="126000" rIns="126000" bIns="180000" anchor="ctr"/>
          <a:lstStyle/>
          <a:p>
            <a:pPr algn="ctr">
              <a:lnSpc>
                <a:spcPct val="12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e-Link </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视频</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会议系统</a:t>
            </a:r>
            <a:endPar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211667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3938935" y="981522"/>
            <a:ext cx="0" cy="453650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498775" y="1773610"/>
            <a:ext cx="1127232" cy="584775"/>
          </a:xfrm>
          <a:prstGeom prst="rect">
            <a:avLst/>
          </a:prstGeom>
          <a:noFill/>
        </p:spPr>
        <p:txBody>
          <a:bodyPr wrap="none" rtlCol="0">
            <a:spAutoFit/>
          </a:bodyPr>
          <a:lstStyle/>
          <a:p>
            <a:r>
              <a:rPr lang="zh-CN" altLang="en-US" sz="3200" dirty="0" smtClean="0">
                <a:solidFill>
                  <a:srgbClr val="0070C0"/>
                </a:solidFill>
                <a:latin typeface="微软雅黑" panose="020B0503020204020204" pitchFamily="34" charset="-122"/>
                <a:ea typeface="微软雅黑" panose="020B0503020204020204" pitchFamily="34" charset="-122"/>
              </a:rPr>
              <a:t>目 录</a:t>
            </a:r>
            <a:endParaRPr lang="zh-CN" altLang="en-US" sz="3200" dirty="0">
              <a:solidFill>
                <a:srgbClr val="0070C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603231" y="1877699"/>
            <a:ext cx="2709396" cy="2862322"/>
          </a:xfrm>
          <a:prstGeom prst="rect">
            <a:avLst/>
          </a:prstGeom>
          <a:noFill/>
        </p:spPr>
        <p:txBody>
          <a:bodyPr wrap="none" rtlCol="0">
            <a:spAutoFit/>
          </a:bodyPr>
          <a:lstStyle/>
          <a:p>
            <a:pPr algn="r">
              <a:lnSpc>
                <a:spcPct val="250000"/>
              </a:lnSpc>
            </a:pPr>
            <a:r>
              <a:rPr lang="zh-CN" altLang="en-US" sz="1800" dirty="0" smtClean="0">
                <a:latin typeface="微软雅黑" panose="020B0503020204020204" pitchFamily="34" charset="-122"/>
                <a:ea typeface="微软雅黑" panose="020B0503020204020204" pitchFamily="34" charset="-122"/>
              </a:rPr>
              <a:t>视频会议基础知识</a:t>
            </a:r>
            <a:endParaRPr lang="en-US" altLang="zh-CN" sz="1800" dirty="0" smtClean="0">
              <a:latin typeface="微软雅黑" panose="020B0503020204020204" pitchFamily="34" charset="-122"/>
              <a:ea typeface="微软雅黑" panose="020B0503020204020204" pitchFamily="34" charset="-122"/>
            </a:endParaRPr>
          </a:p>
          <a:p>
            <a:pPr algn="r">
              <a:lnSpc>
                <a:spcPct val="250000"/>
              </a:lnSpc>
            </a:pPr>
            <a:r>
              <a:rPr lang="en-US" altLang="zh-CN" sz="1800" dirty="0" smtClean="0">
                <a:latin typeface="微软雅黑" panose="020B0503020204020204" pitchFamily="34" charset="-122"/>
                <a:ea typeface="微软雅黑" panose="020B0503020204020204" pitchFamily="34" charset="-122"/>
              </a:rPr>
              <a:t>e-Link</a:t>
            </a:r>
            <a:r>
              <a:rPr lang="zh-CN" altLang="en-US" sz="1800" dirty="0" smtClean="0">
                <a:latin typeface="微软雅黑" panose="020B0503020204020204" pitchFamily="34" charset="-122"/>
                <a:ea typeface="微软雅黑" panose="020B0503020204020204" pitchFamily="34" charset="-122"/>
              </a:rPr>
              <a:t>视频会议简介</a:t>
            </a:r>
            <a:endParaRPr lang="en-US" altLang="zh-CN" sz="1800" dirty="0" smtClean="0">
              <a:latin typeface="微软雅黑" panose="020B0503020204020204" pitchFamily="34" charset="-122"/>
              <a:ea typeface="微软雅黑" panose="020B0503020204020204" pitchFamily="34" charset="-122"/>
            </a:endParaRPr>
          </a:p>
          <a:p>
            <a:pPr algn="r">
              <a:lnSpc>
                <a:spcPct val="250000"/>
              </a:lnSpc>
            </a:pPr>
            <a:r>
              <a:rPr lang="en-US" altLang="zh-CN" sz="1800" dirty="0" smtClean="0">
                <a:latin typeface="微软雅黑" panose="020B0503020204020204" pitchFamily="34" charset="-122"/>
                <a:ea typeface="微软雅黑" panose="020B0503020204020204" pitchFamily="34" charset="-122"/>
              </a:rPr>
              <a:t>e-Link</a:t>
            </a:r>
            <a:r>
              <a:rPr lang="zh-CN" altLang="en-US" sz="1800" dirty="0">
                <a:latin typeface="微软雅黑" panose="020B0503020204020204" pitchFamily="34" charset="-122"/>
                <a:ea typeface="微软雅黑" panose="020B0503020204020204" pitchFamily="34" charset="-122"/>
              </a:rPr>
              <a:t>视频</a:t>
            </a:r>
            <a:r>
              <a:rPr lang="zh-CN" altLang="en-US" sz="1800" dirty="0" smtClean="0">
                <a:latin typeface="微软雅黑" panose="020B0503020204020204" pitchFamily="34" charset="-122"/>
                <a:ea typeface="微软雅黑" panose="020B0503020204020204" pitchFamily="34" charset="-122"/>
              </a:rPr>
              <a:t>会议功能介绍</a:t>
            </a:r>
            <a:endParaRPr lang="en-US" altLang="zh-CN" sz="1800" dirty="0" smtClean="0">
              <a:latin typeface="微软雅黑" panose="020B0503020204020204" pitchFamily="34" charset="-122"/>
              <a:ea typeface="微软雅黑" panose="020B0503020204020204" pitchFamily="34" charset="-122"/>
            </a:endParaRPr>
          </a:p>
          <a:p>
            <a:pPr algn="r">
              <a:lnSpc>
                <a:spcPct val="250000"/>
              </a:lnSpc>
            </a:pPr>
            <a:r>
              <a:rPr lang="zh-CN" altLang="en-US" sz="1800" dirty="0" smtClean="0">
                <a:latin typeface="微软雅黑" panose="020B0503020204020204" pitchFamily="34" charset="-122"/>
                <a:ea typeface="微软雅黑" panose="020B0503020204020204" pitchFamily="34" charset="-122"/>
              </a:rPr>
              <a:t>公司简介</a:t>
            </a:r>
            <a:endParaRPr lang="zh-CN" altLang="en-US" sz="1800" dirty="0">
              <a:latin typeface="微软雅黑" panose="020B0503020204020204" pitchFamily="34" charset="-122"/>
              <a:ea typeface="微软雅黑" panose="020B0503020204020204" pitchFamily="34" charset="-122"/>
            </a:endParaRPr>
          </a:p>
        </p:txBody>
      </p:sp>
      <p:sp>
        <p:nvSpPr>
          <p:cNvPr id="18" name="椭圆 17"/>
          <p:cNvSpPr/>
          <p:nvPr/>
        </p:nvSpPr>
        <p:spPr>
          <a:xfrm>
            <a:off x="9483599" y="2061642"/>
            <a:ext cx="432000" cy="43200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555559" y="2061642"/>
            <a:ext cx="340158" cy="461665"/>
          </a:xfrm>
          <a:prstGeom prst="rect">
            <a:avLst/>
          </a:prstGeom>
          <a:noFill/>
        </p:spPr>
        <p:txBody>
          <a:bodyPr wrap="none" rtlCol="0">
            <a:spAutoFit/>
          </a:bodyPr>
          <a:lstStyle/>
          <a:p>
            <a:r>
              <a:rPr lang="en-US" altLang="zh-CN" dirty="0" smtClean="0">
                <a:solidFill>
                  <a:srgbClr val="0070C0"/>
                </a:solidFill>
              </a:rPr>
              <a:t>1</a:t>
            </a:r>
            <a:endParaRPr lang="zh-CN" altLang="en-US" dirty="0">
              <a:solidFill>
                <a:srgbClr val="0070C0"/>
              </a:solidFill>
            </a:endParaRPr>
          </a:p>
        </p:txBody>
      </p:sp>
      <p:sp>
        <p:nvSpPr>
          <p:cNvPr id="20" name="椭圆 19"/>
          <p:cNvSpPr/>
          <p:nvPr/>
        </p:nvSpPr>
        <p:spPr>
          <a:xfrm>
            <a:off x="9483551" y="2785694"/>
            <a:ext cx="432000" cy="43200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9483551" y="3501802"/>
            <a:ext cx="432000" cy="432000"/>
          </a:xfrm>
          <a:prstGeom prst="ellipse">
            <a:avLst/>
          </a:prstGeom>
          <a:solidFill>
            <a:schemeClr val="accent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483551" y="4210889"/>
            <a:ext cx="432000" cy="43200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555559" y="2781722"/>
            <a:ext cx="340158" cy="461665"/>
          </a:xfrm>
          <a:prstGeom prst="rect">
            <a:avLst/>
          </a:prstGeom>
          <a:noFill/>
        </p:spPr>
        <p:txBody>
          <a:bodyPr wrap="none" rtlCol="0">
            <a:spAutoFit/>
          </a:bodyPr>
          <a:lstStyle/>
          <a:p>
            <a:r>
              <a:rPr lang="en-US" altLang="zh-CN" dirty="0" smtClean="0">
                <a:solidFill>
                  <a:srgbClr val="0070C0"/>
                </a:solidFill>
              </a:rPr>
              <a:t>2</a:t>
            </a:r>
            <a:endParaRPr lang="zh-CN" altLang="en-US" dirty="0">
              <a:solidFill>
                <a:srgbClr val="0070C0"/>
              </a:solidFill>
            </a:endParaRPr>
          </a:p>
        </p:txBody>
      </p:sp>
      <p:sp>
        <p:nvSpPr>
          <p:cNvPr id="26" name="文本框 25"/>
          <p:cNvSpPr txBox="1"/>
          <p:nvPr/>
        </p:nvSpPr>
        <p:spPr>
          <a:xfrm>
            <a:off x="9555559" y="3494781"/>
            <a:ext cx="340158" cy="461665"/>
          </a:xfrm>
          <a:prstGeom prst="rect">
            <a:avLst/>
          </a:prstGeom>
          <a:noFill/>
        </p:spPr>
        <p:txBody>
          <a:bodyPr wrap="none" rtlCol="0">
            <a:spAutoFit/>
          </a:bodyPr>
          <a:lstStyle/>
          <a:p>
            <a:r>
              <a:rPr lang="en-US" altLang="zh-CN" dirty="0" smtClean="0">
                <a:solidFill>
                  <a:srgbClr val="0070C0"/>
                </a:solidFill>
              </a:rPr>
              <a:t>3</a:t>
            </a:r>
            <a:endParaRPr lang="zh-CN" altLang="en-US" dirty="0">
              <a:solidFill>
                <a:srgbClr val="0070C0"/>
              </a:solidFill>
            </a:endParaRPr>
          </a:p>
        </p:txBody>
      </p:sp>
      <p:sp>
        <p:nvSpPr>
          <p:cNvPr id="27" name="文本框 26"/>
          <p:cNvSpPr txBox="1"/>
          <p:nvPr/>
        </p:nvSpPr>
        <p:spPr>
          <a:xfrm>
            <a:off x="9555559" y="4192112"/>
            <a:ext cx="340158" cy="461665"/>
          </a:xfrm>
          <a:prstGeom prst="rect">
            <a:avLst/>
          </a:prstGeom>
          <a:noFill/>
        </p:spPr>
        <p:txBody>
          <a:bodyPr wrap="none" rtlCol="0">
            <a:spAutoFit/>
          </a:bodyPr>
          <a:lstStyle/>
          <a:p>
            <a:r>
              <a:rPr lang="en-US" altLang="zh-CN" dirty="0" smtClean="0">
                <a:solidFill>
                  <a:srgbClr val="0070C0"/>
                </a:solidFill>
              </a:rPr>
              <a:t>4</a:t>
            </a:r>
            <a:endParaRPr lang="zh-CN" altLang="en-US" dirty="0">
              <a:solidFill>
                <a:srgbClr val="0070C0"/>
              </a:solidFill>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3712" y="3166414"/>
            <a:ext cx="2209761" cy="1473910"/>
          </a:xfrm>
          <a:prstGeom prst="rect">
            <a:avLst/>
          </a:prstGeom>
        </p:spPr>
      </p:pic>
    </p:spTree>
    <p:extLst>
      <p:ext uri="{BB962C8B-B14F-4D97-AF65-F5344CB8AC3E}">
        <p14:creationId xmlns:p14="http://schemas.microsoft.com/office/powerpoint/2010/main" val="3844687561"/>
      </p:ext>
    </p:extLst>
  </p:cSld>
  <p:clrMapOvr>
    <a:masterClrMapping/>
  </p:clrMapOvr>
  <p:transition spd="slow" advTm="0">
    <p:wipe/>
  </p:transition>
</p:sld>
</file>

<file path=ppt/theme/theme1.xml><?xml version="1.0" encoding="utf-8"?>
<a:theme xmlns:a="http://schemas.openxmlformats.org/drawingml/2006/main" name="Office 主题​​">
  <a:themeElements>
    <a:clrScheme name="自定义 107">
      <a:dk1>
        <a:sysClr val="windowText" lastClr="000000"/>
      </a:dk1>
      <a:lt1>
        <a:sysClr val="window" lastClr="FFFFFF"/>
      </a:lt1>
      <a:dk2>
        <a:srgbClr val="1F497D"/>
      </a:dk2>
      <a:lt2>
        <a:srgbClr val="EEECE1"/>
      </a:lt2>
      <a:accent1>
        <a:srgbClr val="0070C0"/>
      </a:accent1>
      <a:accent2>
        <a:srgbClr val="FFC000"/>
      </a:accent2>
      <a:accent3>
        <a:srgbClr val="BFBFBF"/>
      </a:accent3>
      <a:accent4>
        <a:srgbClr val="BFBFBF"/>
      </a:accent4>
      <a:accent5>
        <a:srgbClr val="BFBFBF"/>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TotalTime>
  <Words>1957</Words>
  <Application>Microsoft Office PowerPoint</Application>
  <PresentationFormat>自定义</PresentationFormat>
  <Paragraphs>153</Paragraphs>
  <Slides>26</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华文彩云</vt:lpstr>
      <vt:lpstr>宋体</vt:lpstr>
      <vt:lpstr>微软雅黑</vt:lpstr>
      <vt:lpstr>微软雅黑 Light</vt:lpstr>
      <vt:lpstr>Arial</vt:lpstr>
      <vt:lpstr>Arial Black</vt:lpstr>
      <vt:lpstr>Calibri</vt:lpstr>
      <vt:lpstr>Eras Bold ITC</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hxyl</cp:lastModifiedBy>
  <cp:revision>187</cp:revision>
  <dcterms:created xsi:type="dcterms:W3CDTF">2014-08-23T07:50:00Z</dcterms:created>
  <dcterms:modified xsi:type="dcterms:W3CDTF">2017-05-18T01:22:43Z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