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42" r:id="rId2"/>
    <p:sldId id="354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58" r:id="rId28"/>
  </p:sldIdLst>
  <p:sldSz cx="12198350" cy="6859588"/>
  <p:notesSz cx="6858000" cy="9144000"/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  <p15:guide id="3" pos="304">
          <p15:clr>
            <a:srgbClr val="A4A3A4"/>
          </p15:clr>
        </p15:guide>
        <p15:guide id="4" pos="1892">
          <p15:clr>
            <a:srgbClr val="A4A3A4"/>
          </p15:clr>
        </p15:guide>
        <p15:guide id="5" pos="1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1"/>
    <a:srgbClr val="FAFAFA"/>
    <a:srgbClr val="005DA2"/>
    <a:srgbClr val="FFC400"/>
    <a:srgbClr val="FFD347"/>
    <a:srgbClr val="FFC91D"/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9" autoAdjust="0"/>
    <p:restoredTop sz="94660"/>
  </p:normalViewPr>
  <p:slideViewPr>
    <p:cSldViewPr>
      <p:cViewPr>
        <p:scale>
          <a:sx n="80" d="100"/>
          <a:sy n="80" d="100"/>
        </p:scale>
        <p:origin x="-1614" y="-690"/>
      </p:cViewPr>
      <p:guideLst>
        <p:guide orient="horz" pos="2160"/>
        <p:guide pos="3842"/>
        <p:guide pos="304"/>
        <p:guide pos="1892"/>
        <p:guide pos="1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36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0919"/>
            <a:ext cx="10368598" cy="1470366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3" y="3887100"/>
            <a:ext cx="8538845" cy="1753006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9E0611D0-9A6A-4745-A630-32461103131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9D3F3D8C-2C4B-4342-80F1-9B8A0E6BA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808" y="117426"/>
            <a:ext cx="1701887" cy="677151"/>
          </a:xfrm>
          <a:prstGeom prst="rect">
            <a:avLst/>
          </a:prstGeom>
          <a:noFill/>
        </p:spPr>
        <p:txBody>
          <a:bodyPr wrap="square" lIns="121963" tIns="60981" rIns="121963" bIns="60981" rtlCol="0">
            <a:spAutoFit/>
          </a:bodyPr>
          <a:lstStyle/>
          <a:p>
            <a:r>
              <a:rPr lang="en-US" altLang="zh-CN" sz="3600" b="1" spc="-150" dirty="0" smtClean="0"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微软雅黑" panose="020B0503020204020204" pitchFamily="34" charset="-122"/>
              </a:rPr>
              <a:t>LOGO</a:t>
            </a:r>
            <a:endParaRPr lang="zh-CN" altLang="en-US" sz="3600" b="1" spc="-150" dirty="0">
              <a:solidFill>
                <a:schemeClr val="accent1"/>
              </a:solidFill>
              <a:effectLst/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 spd="slow" advTm="0">
    <p:wipe/>
  </p:transition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582825" y="455097"/>
            <a:ext cx="2152446" cy="86197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Eras Bold ITC" panose="020B0907030504020204" pitchFamily="34" charset="0"/>
              </a:rPr>
              <a:t>LOGO</a:t>
            </a:r>
            <a:endParaRPr lang="zh-CN" altLang="en-US" sz="4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4599" y="1682438"/>
            <a:ext cx="3309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易莲在线考试系统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 flipV="1">
            <a:off x="988540" y="2258918"/>
            <a:ext cx="1008112" cy="7200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flipV="1">
            <a:off x="2090531" y="2258918"/>
            <a:ext cx="1008112" cy="72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V="1">
            <a:off x="3193379" y="2258918"/>
            <a:ext cx="1008112" cy="720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5" y="3357786"/>
            <a:ext cx="10058400" cy="302103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03316" y="238269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北京华夏易联科技开发有限公司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506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、丰富的题型模板及题型定制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4298" y="1125538"/>
            <a:ext cx="106148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系统提供单选、多选、判断、主观等题型模板。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同时，系统支持题型定制开发，可根据客户实际业务需要，在题型模板的基础上进行题型设置，以适应不同行业、不同业务的需要。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管理员可以对题库信息进行新建、修改、删除、预览、导入、导出等操作。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9" y="2345136"/>
            <a:ext cx="10058400" cy="41934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7710311"/>
      </p:ext>
    </p:extLst>
  </p:cSld>
  <p:clrMapOvr>
    <a:masterClrMapping/>
  </p:clrMapOvr>
  <p:transition spd="slow" advTm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、多种组卷形式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2591" y="1125538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自动随机组卷，系统自动从题库中进行抽取试题，组织试卷；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人工组卷，用户自行抽取试题，组织试卷。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" y="2013559"/>
            <a:ext cx="9533540" cy="45125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00" y="1864202"/>
            <a:ext cx="2830853" cy="47525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99" y="1388780"/>
            <a:ext cx="2829600" cy="5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061"/>
      </p:ext>
    </p:extLst>
  </p:cSld>
  <p:clrMapOvr>
    <a:masterClrMapping/>
  </p:clrMapOvr>
  <p:transition spd="slow" advTm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、强大的数据统计分析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2591" y="1125538"/>
            <a:ext cx="10513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支持题库中的试题分析；支持考试历年通过线及平均分统计；支持考试结果分地域的统计分析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考试参考人数、通过人数、优秀人数等的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统计分析等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各类统计报表的导出。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1864202"/>
            <a:ext cx="9097925" cy="21205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9" y="4077866"/>
            <a:ext cx="7920880" cy="25372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59" y="4187521"/>
            <a:ext cx="6041384" cy="25207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5043399"/>
      </p:ext>
    </p:extLst>
  </p:cSld>
  <p:clrMapOvr>
    <a:masterClrMapping/>
  </p:clrMapOvr>
  <p:transition spd="slow" advTm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39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强大的导入导出功能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623" y="1125538"/>
            <a:ext cx="8640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不论是考生名单还是繁多的考试题目、详细的考试成绩、各类统计报表等数据全部可以实现导入导出操作。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9" y="1559366"/>
            <a:ext cx="8477622" cy="37356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2421682"/>
            <a:ext cx="8280920" cy="43040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矩形 3"/>
          <p:cNvSpPr/>
          <p:nvPr/>
        </p:nvSpPr>
        <p:spPr>
          <a:xfrm>
            <a:off x="8204089" y="1559366"/>
            <a:ext cx="468052" cy="32610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rot="-180000" flipH="1">
            <a:off x="8449423" y="1916307"/>
            <a:ext cx="18484" cy="43260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479215" y="2095575"/>
            <a:ext cx="259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将考试结果数据导出为</a:t>
            </a:r>
            <a:r>
              <a:rPr lang="en-US" altLang="zh-CN" sz="1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zh-CN" altLang="en-US" sz="1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9187706"/>
      </p:ext>
    </p:extLst>
  </p:cSld>
  <p:clrMapOvr>
    <a:masterClrMapping/>
  </p:clrMapOvr>
  <p:transition spd="slow" advTm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、信息查询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2591" y="1000686"/>
            <a:ext cx="105131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需根据角色权限提供相应的查询统计功能，查询统计维度包括时间、考试类别、考试成绩及通过情况、证书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认证类别、所属组织等条件和组合条件；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整个系统支持考试成绩归档功能，方便历史成绩数据的查询。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1" y="2062515"/>
            <a:ext cx="10058400" cy="46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1267"/>
      </p:ext>
    </p:extLst>
  </p:cSld>
  <p:clrMapOvr>
    <a:masterClrMapping/>
  </p:clrMapOvr>
  <p:transition spd="slow" advTm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、学习资料随时下载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8615" y="1053530"/>
            <a:ext cx="10297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.doc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xlsx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等格式的学习资料的上传、编辑、下载等功能，为用户提供了一个更有针对性、更便利的学习知识库，极大的提高了学习效率。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3" y="1989634"/>
            <a:ext cx="1062914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5157"/>
      </p:ext>
    </p:extLst>
  </p:cSld>
  <p:clrMapOvr>
    <a:masterClrMapping/>
  </p:clrMapOvr>
  <p:transition spd="slow" advTm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583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通知公告——考试信息及时发布</a:t>
            </a: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58615" y="98152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系统支持通知公告功能，管理员可以根据需要向考生发布各类考试相关的信息等。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9" y="1504742"/>
            <a:ext cx="10058400" cy="25659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9" y="4221882"/>
            <a:ext cx="10058400" cy="23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43879"/>
      </p:ext>
    </p:extLst>
  </p:cSld>
  <p:clrMapOvr>
    <a:masterClrMapping/>
  </p:clrMapOvr>
  <p:transition spd="slow" advTm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、证书管理功能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1166" y="1000686"/>
            <a:ext cx="1051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该系统提供认证证书和认证信息及相关的增、删、改等编辑功能，考生可通过本系统的考试获取资格证书和非证书类能力认证；其中，证书可支持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.JPG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.PDF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等文件格式并可根据设定条件自动编码和发放。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" y="1954793"/>
            <a:ext cx="10058400" cy="37161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7" y="4671765"/>
            <a:ext cx="10058400" cy="18331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91" y="3069754"/>
            <a:ext cx="4018958" cy="2823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8083994"/>
      </p:ext>
    </p:extLst>
  </p:cSld>
  <p:clrMapOvr>
    <a:masterClrMapping/>
  </p:clrMapOvr>
  <p:transition spd="slow" advTm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1834" y="314244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典型案例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V="1">
            <a:off x="1490743" y="3717826"/>
            <a:ext cx="720000" cy="72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flipV="1">
            <a:off x="698655" y="3717826"/>
            <a:ext cx="720000" cy="7200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 flipV="1">
            <a:off x="2354839" y="3717826"/>
            <a:ext cx="720000" cy="720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66927" y="1264746"/>
            <a:ext cx="7605707" cy="49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5138"/>
      </p:ext>
    </p:extLst>
  </p:cSld>
  <p:clrMapOvr>
    <a:masterClrMapping/>
  </p:clrMapOvr>
  <p:transition spd="slow" advTm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559" y="1198246"/>
            <a:ext cx="108563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航天信息是于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日成立，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股市场成功挂牌上市，是中国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行业最具影响力的上市公司之一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年的发展，航天信息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已在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个省、市、自治区和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个计划单列市建立了近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家省级服务单位、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余家地市级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服务单位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余家基层服务网点。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25" y="492016"/>
            <a:ext cx="3048000" cy="561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4559" y="3219912"/>
            <a:ext cx="108563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项目需求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系统要求：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系统建设需采用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B/S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架构，采用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Html5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等语言进行代码编写，数据库采用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数据库，支持独立部署；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性能要求：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系统需在配置足够服务器和网络带宽等资源前提下，稳定支持全国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万用户的访问和使用，功能响应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&lt;3ms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，并可支持最高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并发；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功能要求：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考试申请、考试创建和发布、认证管理、题库管理、试卷管理、信息查询、学习资料、数据导入与同步、组织角色管理、历史数据查询。</a:t>
            </a:r>
          </a:p>
        </p:txBody>
      </p:sp>
      <p:sp>
        <p:nvSpPr>
          <p:cNvPr id="3" name="矩形 2"/>
          <p:cNvSpPr/>
          <p:nvPr/>
        </p:nvSpPr>
        <p:spPr>
          <a:xfrm>
            <a:off x="626567" y="1691849"/>
            <a:ext cx="1115347" cy="720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6567" y="3715501"/>
            <a:ext cx="1115347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793832"/>
      </p:ext>
    </p:extLst>
  </p:cSld>
  <p:clrMapOvr>
    <a:masterClrMapping/>
  </p:clrMapOvr>
  <p:transition spd="slow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87" y="3069994"/>
            <a:ext cx="3121152" cy="25999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4559" y="47746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560" y="2061642"/>
            <a:ext cx="32403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200000"/>
              </a:lnSpc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出题、组卷、印刷，到试卷的分发、答题、收卷，再到判卷、公布成绩、统计考试结果整个过程都需要人工参与，周期长，工作量大，使整个考试学习的成本较大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1" y="2061642"/>
            <a:ext cx="2981325" cy="292417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6891263" y="1413570"/>
            <a:ext cx="1" cy="4464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107287" y="2061642"/>
            <a:ext cx="4361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在线考试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实现无纸化、网络化、自动化的计算机在线考试学习。通过网络，组织机构内部的人员可跨越时间、地点同时进行考试，使考试变得更加快捷和方便，实现了考试的高效率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588902"/>
      </p:ext>
    </p:extLst>
  </p:cSld>
  <p:clrMapOvr>
    <a:masterClrMapping/>
  </p:clrMapOvr>
  <p:transition spd="slow" advTm="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559" y="1197546"/>
            <a:ext cx="6173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该项目中，系统分为 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总部管理员、省级管理员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 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三种角色。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2205658"/>
            <a:ext cx="11567982" cy="42484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54559" y="165108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总部管理员首页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右箭头 13"/>
          <p:cNvSpPr/>
          <p:nvPr/>
        </p:nvSpPr>
        <p:spPr>
          <a:xfrm rot="5400000">
            <a:off x="2303028" y="1692844"/>
            <a:ext cx="284257" cy="539283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96770"/>
      </p:ext>
    </p:extLst>
  </p:cSld>
  <p:clrMapOvr>
    <a:masterClrMapping/>
  </p:clrMapOvr>
  <p:transition spd="slow" advTm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543" y="2421682"/>
            <a:ext cx="13681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考生首页</a:t>
            </a:r>
            <a:endParaRPr lang="en-US" altLang="zh-CN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包括四个模块：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、我的证书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、学习资料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、通知公告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31" y="1269554"/>
            <a:ext cx="10058400" cy="529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5189292"/>
      </p:ext>
    </p:extLst>
  </p:cSld>
  <p:clrMapOvr>
    <a:masterClrMapping/>
  </p:clrMapOvr>
  <p:transition spd="slow" advTm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33345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（以考生角色为例）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1629594"/>
            <a:ext cx="8796266" cy="39463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554559" y="1053530"/>
            <a:ext cx="918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考试管理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专门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用于考生进行考试申请和参加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设立，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其主要包含两个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，即 </a:t>
            </a: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考试申请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我的考试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95" y="2637706"/>
            <a:ext cx="8496944" cy="40430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9161548"/>
      </p:ext>
    </p:extLst>
  </p:cSld>
  <p:clrMapOvr>
    <a:masterClrMapping/>
  </p:clrMapOvr>
  <p:transition spd="slow" advTm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33345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（以考生角色为例）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559" y="1053530"/>
            <a:ext cx="5671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、信息查询：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本模块用于显示考生的一些信息。如：证书信息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99" y="1629594"/>
            <a:ext cx="10153128" cy="50413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8367471"/>
      </p:ext>
    </p:extLst>
  </p:cSld>
  <p:clrMapOvr>
    <a:masterClrMapping/>
  </p:clrMapOvr>
  <p:transition spd="slow" advTm="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33345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（以考生角色为例）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559" y="1053530"/>
            <a:ext cx="8005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、学习园地：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本模块用于显示考生用于考试和自主学习所使用的各种资料，方便考生学习查阅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07" y="1629594"/>
            <a:ext cx="10058400" cy="51409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0151967"/>
      </p:ext>
    </p:extLst>
  </p:cSld>
  <p:clrMapOvr>
    <a:masterClrMapping/>
  </p:clrMapOvr>
  <p:transition spd="slow" advTm="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33345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（以考生角色为例）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559" y="1053530"/>
            <a:ext cx="9930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、通知公告：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用于考生用户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了解考试时间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方便考生用户按时准确的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叫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考试或活动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8" y="1755142"/>
            <a:ext cx="10058400" cy="40670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51" y="4221882"/>
            <a:ext cx="10058400" cy="237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4378"/>
      </p:ext>
    </p:extLst>
  </p:cSld>
  <p:clrMapOvr>
    <a:masterClrMapping/>
  </p:clrMapOvr>
  <p:transition spd="slow" advTm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333450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（以考生角色为例）</a:t>
            </a:r>
            <a:endParaRPr lang="zh-CN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240862" y="4541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559" y="1053530"/>
            <a:ext cx="4610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、个人资料：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用于显示用户的个人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和附加信息。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6" y="1629594"/>
            <a:ext cx="10701498" cy="49685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5386938"/>
      </p:ext>
    </p:extLst>
  </p:cSld>
  <p:clrMapOvr>
    <a:masterClrMapping/>
  </p:clrMapOvr>
  <p:transition spd="slow" advTm="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31" y="572294"/>
            <a:ext cx="762000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27" y="2349672"/>
            <a:ext cx="1181100" cy="13620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56512" y="2240019"/>
            <a:ext cx="1440160" cy="1578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71" y="2358082"/>
            <a:ext cx="1181100" cy="13620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31423" y="3213770"/>
            <a:ext cx="1296144" cy="60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03231" y="3542470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accent3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北京华夏易联科技开发有限公司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670363"/>
      </p:ext>
    </p:extLst>
  </p:cSld>
  <p:clrMapOvr>
    <a:masterClrMapping/>
  </p:clrMapOvr>
  <p:transition spd="slow" advTm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7248" y="1701602"/>
            <a:ext cx="49685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政府、学校、企业及事业单位各种形式的在线考试、竞赛、学习、练习等应用，可承载大规模在线考试的需求。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该系统采用新一代纯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B/S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架构，用于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Internet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和局域网在线考试，客户端不用加装任何软件，只需通过浏览器即可使用易莲在线考试系统。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该系统采用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Html5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等语言进行代码编写，数据库采用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数据库，支持独立部署。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2" y="1701602"/>
            <a:ext cx="5999693" cy="39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83262"/>
      </p:ext>
    </p:extLst>
  </p:cSld>
  <p:clrMapOvr>
    <a:masterClrMapping/>
  </p:clrMapOvr>
  <p:transition spd="slow"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功能模块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559" y="1629666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70756" y="1629666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4559" y="1629666"/>
            <a:ext cx="1296144" cy="6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8633" y="17643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考试管理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26672" y="1663972"/>
            <a:ext cx="352839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完成考试的发布、考试结果汇总及试卷审批的全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4559" y="2565770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54559" y="3501802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4559" y="4437906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54559" y="5374010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170756" y="2565770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170756" y="3501802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170756" y="4437906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170756" y="5374010"/>
            <a:ext cx="5112568" cy="64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54559" y="3501802"/>
            <a:ext cx="1296144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57318" y="4437906"/>
            <a:ext cx="1296144" cy="64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54559" y="5374010"/>
            <a:ext cx="1296144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170756" y="1629666"/>
            <a:ext cx="1296144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170756" y="2565770"/>
            <a:ext cx="1296144" cy="64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70756" y="3501802"/>
            <a:ext cx="1296144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170756" y="4437906"/>
            <a:ext cx="1296144" cy="64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175816" y="5374010"/>
            <a:ext cx="1296144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54559" y="2565770"/>
            <a:ext cx="1296144" cy="64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48633" y="27051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题库管理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27666" y="2600076"/>
            <a:ext cx="352839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管理员可以对题库信息进行新建、修改、删除、预览、导入、导出等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8633" y="36706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组卷管理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26672" y="3536180"/>
            <a:ext cx="352839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自动随机组卷，系统自动从题库中进行抽取试题，组织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8633" y="45819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统计分析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26672" y="4472284"/>
            <a:ext cx="352839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包括考试结果详尽的分类分析及试题的分析等，支持各种统计报表的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8633" y="5513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系统管理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26672" y="5408388"/>
            <a:ext cx="352839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对不同用户角色权限的控制；对各应用模块的添加、删除、修改等</a:t>
            </a:r>
            <a:r>
              <a:rPr lang="zh-CN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4830" y="17643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通知公告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64830" y="2722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信息查询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264830" y="36583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学习园地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64830" y="459446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证书管理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33932" y="55133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10916" y="16639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管理员可以根据需要向考生发布各类考试相关的信息等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31124" y="259833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整个系统支持考试成绩归档功能，方便历史成绩数据的查询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31124" y="350180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为用户提供了一个更有针对性、更便利的学习知识库，极大的提高了学习效率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643566" y="445596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该系统提供认证证书和认证信息及相关的增、删、改等编辑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631124" y="53920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提供个人资料的统计，像个人名片一样方便查询和记录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2528821"/>
      </p:ext>
    </p:extLst>
  </p:cSld>
  <p:clrMapOvr>
    <a:masterClrMapping/>
  </p:clrMapOvr>
  <p:transition spd="slow" advTm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开放接口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11243" y="2133650"/>
            <a:ext cx="49685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开放接口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采用开放性结构，具有很好的兼容性，支持与其他各种应用软件的整合对接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，该系统可以无缝整合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企业即时通讯</a:t>
            </a:r>
            <a:r>
              <a:rPr lang="zh-CN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，并实现组织结构的同步，实现单点登录及消息的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送。</a:t>
            </a: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1341562"/>
            <a:ext cx="5236814" cy="48992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5" y="2349674"/>
            <a:ext cx="4752528" cy="338437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4442991" y="3213770"/>
            <a:ext cx="748038" cy="756084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456216" y="4437906"/>
            <a:ext cx="3147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无缝整合于</a:t>
            </a:r>
            <a:r>
              <a:rPr lang="en-US" altLang="zh-CN" sz="1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e-Link</a:t>
            </a:r>
            <a:r>
              <a:rPr lang="zh-CN" altLang="zh-CN" sz="1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企业即时通讯平台</a:t>
            </a:r>
            <a:r>
              <a:rPr lang="en-US" altLang="zh-CN" sz="1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14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-180000" flipH="1">
            <a:off x="4793687" y="4006046"/>
            <a:ext cx="18484" cy="43260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86749"/>
      </p:ext>
    </p:extLst>
  </p:cSld>
  <p:clrMapOvr>
    <a:masterClrMapping/>
  </p:clrMapOvr>
  <p:transition spd="slow" advTm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1144588"/>
            <a:ext cx="7620000" cy="5715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4559" y="477466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定制开发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73048" y="2349674"/>
            <a:ext cx="4055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支持定制开发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易莲在线</a:t>
            </a:r>
            <a:r>
              <a:rPr lang="zh-CN" altLang="zh-CN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altLang="en-US" sz="1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一个灵活开放的系统，为了最大程度实现软件对于企业的价值，该系统支持定制开发，即可以根据企业自身的业务和工作流程减少或增加软件功能，实现“量体裁衣”。</a:t>
            </a:r>
          </a:p>
        </p:txBody>
      </p:sp>
    </p:spTree>
    <p:extLst>
      <p:ext uri="{BB962C8B-B14F-4D97-AF65-F5344CB8AC3E}">
        <p14:creationId xmlns:p14="http://schemas.microsoft.com/office/powerpoint/2010/main" val="3080598771"/>
      </p:ext>
    </p:extLst>
  </p:cSld>
  <p:clrMapOvr>
    <a:masterClrMapping/>
  </p:clrMapOvr>
  <p:transition spd="slow" advTm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46647" y="292573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易莲在线考试系统  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7047" y="295651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 flipV="1">
            <a:off x="1274639" y="3463440"/>
            <a:ext cx="1008112" cy="7200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flipV="1">
            <a:off x="2462771" y="3454171"/>
            <a:ext cx="1008112" cy="720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V="1">
            <a:off x="3650903" y="3448958"/>
            <a:ext cx="1008112" cy="7200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23" y="1246751"/>
            <a:ext cx="4393651" cy="4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9721"/>
      </p:ext>
    </p:extLst>
  </p:cSld>
  <p:clrMapOvr>
    <a:masterClrMapping/>
  </p:clrMapOvr>
  <p:transition spd="slow" advTm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、管理角色定制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0583" y="2061642"/>
            <a:ext cx="4055903" cy="359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整个系统分总管理员、分管理员、考生三种角色</a:t>
            </a:r>
            <a:r>
              <a:rPr lang="zh-CN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级别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总管理员可以实现整个系统的设置、数据分析、数据归档等操作；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分管理员可以在线编辑学习内容、编辑考试内容，进行试卷管理等操作；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考生可以进行考试申请、在线考试、成绩查询、在线学习、学习资料下载等操作。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98" y="2277666"/>
            <a:ext cx="2124075" cy="2752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81" y="1573213"/>
            <a:ext cx="2143125" cy="4838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15" y="1125538"/>
            <a:ext cx="2152650" cy="5734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43191" y="234967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18043" y="234967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分管理员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90840" y="234967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总管理员</a:t>
            </a:r>
            <a:endParaRPr lang="zh-CN" altLang="en-US" sz="16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782031"/>
      </p:ext>
    </p:extLst>
  </p:cSld>
  <p:clrMapOvr>
    <a:masterClrMapping/>
  </p:clrMapOvr>
  <p:transition spd="slow" advTm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4559" y="477466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、考试创建和发布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 rot="5400000">
            <a:off x="11281614" y="47555"/>
            <a:ext cx="549474" cy="54520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373448" y="8932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0623" y="100068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各级管理员可在权限内创建和面向特定用户群发布考试。</a:t>
            </a:r>
            <a:endParaRPr lang="zh-CN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9" y="1557946"/>
            <a:ext cx="9928457" cy="32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95" y="3143906"/>
            <a:ext cx="841683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0775"/>
      </p:ext>
    </p:extLst>
  </p:cSld>
  <p:clrMapOvr>
    <a:masterClrMapping/>
  </p:clrMapOvr>
  <p:transition spd="slow" advTm="0">
    <p:wipe/>
  </p:transition>
</p:sld>
</file>

<file path=ppt/theme/theme1.xml><?xml version="1.0" encoding="utf-8"?>
<a:theme xmlns:a="http://schemas.openxmlformats.org/drawingml/2006/main" name="Office 主题​​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1515</Words>
  <Application>Microsoft Office PowerPoint</Application>
  <PresentationFormat>自定义</PresentationFormat>
  <Paragraphs>131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hxyl</cp:lastModifiedBy>
  <cp:revision>165</cp:revision>
  <dcterms:created xsi:type="dcterms:W3CDTF">2014-08-23T07:50:00Z</dcterms:created>
  <dcterms:modified xsi:type="dcterms:W3CDTF">2017-04-20T12:30:56Z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