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333" r:id="rId3"/>
    <p:sldId id="331" r:id="rId4"/>
    <p:sldId id="330" r:id="rId5"/>
    <p:sldId id="329" r:id="rId6"/>
    <p:sldId id="325" r:id="rId7"/>
    <p:sldId id="324" r:id="rId8"/>
    <p:sldId id="319" r:id="rId9"/>
    <p:sldId id="265" r:id="rId10"/>
    <p:sldId id="338" r:id="rId11"/>
    <p:sldId id="318" r:id="rId12"/>
    <p:sldId id="337" r:id="rId13"/>
    <p:sldId id="339" r:id="rId14"/>
    <p:sldId id="340" r:id="rId15"/>
    <p:sldId id="341" r:id="rId16"/>
    <p:sldId id="336" r:id="rId17"/>
    <p:sldId id="304" r:id="rId18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4">
          <p15:clr>
            <a:srgbClr val="A4A3A4"/>
          </p15:clr>
        </p15:guide>
        <p15:guide id="2" pos="29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CCFF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1" autoAdjust="0"/>
  </p:normalViewPr>
  <p:slideViewPr>
    <p:cSldViewPr showGuides="1">
      <p:cViewPr varScale="1">
        <p:scale>
          <a:sx n="126" d="100"/>
          <a:sy n="126" d="100"/>
        </p:scale>
        <p:origin x="-1158" y="342"/>
      </p:cViewPr>
      <p:guideLst>
        <p:guide orient="horz" pos="1684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A8375-C8E3-458D-96A7-C4BF286CA17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372BE1-79E2-471C-91D2-00C5E84A5E95}">
      <dgm:prSet custT="1"/>
      <dgm:spPr/>
      <dgm:t>
        <a:bodyPr/>
        <a:lstStyle/>
        <a:p>
          <a:pPr rtl="0"/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智能化产线机械设计及研发能力</a:t>
          </a:r>
          <a:endParaRPr lang="zh-CN" altLang="en-US" sz="2000" b="1" dirty="0">
            <a:latin typeface="黑体" pitchFamily="49" charset="-122"/>
            <a:ea typeface="黑体" pitchFamily="49" charset="-122"/>
          </a:endParaRPr>
        </a:p>
      </dgm:t>
    </dgm:pt>
    <dgm:pt modelId="{3C897907-861E-4A93-A350-6C4432C1DFBF}" type="parTrans" cxnId="{01B6902F-B8BF-4CB9-9624-97C8F583A0EE}">
      <dgm:prSet/>
      <dgm:spPr/>
      <dgm:t>
        <a:bodyPr/>
        <a:lstStyle/>
        <a:p>
          <a:endParaRPr lang="zh-CN" altLang="en-US"/>
        </a:p>
      </dgm:t>
    </dgm:pt>
    <dgm:pt modelId="{8C864C36-36B5-4BC9-867E-4A8D6D0A8CC9}" type="sibTrans" cxnId="{01B6902F-B8BF-4CB9-9624-97C8F583A0EE}">
      <dgm:prSet/>
      <dgm:spPr/>
      <dgm:t>
        <a:bodyPr/>
        <a:lstStyle/>
        <a:p>
          <a:endParaRPr lang="zh-CN" altLang="en-US"/>
        </a:p>
      </dgm:t>
    </dgm:pt>
    <dgm:pt modelId="{CD41EC0A-7FD2-45C5-B04F-C74B52F780DF}">
      <dgm:prSet custT="1"/>
      <dgm:spPr/>
      <dgm:t>
        <a:bodyPr/>
        <a:lstStyle/>
        <a:p>
          <a:pPr rtl="0"/>
          <a:r>
            <a:rPr lang="zh-CN" altLang="en-US" sz="20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智能装备系统软件开发及智能控制解决方案</a:t>
          </a:r>
          <a:endParaRPr lang="zh-CN" altLang="en-US" sz="2000" b="1" dirty="0">
            <a:latin typeface="黑体" pitchFamily="49" charset="-122"/>
            <a:ea typeface="黑体" pitchFamily="49" charset="-122"/>
          </a:endParaRPr>
        </a:p>
      </dgm:t>
    </dgm:pt>
    <dgm:pt modelId="{8DF09DCA-2A0F-4EC5-B21A-1D719A634E06}" type="parTrans" cxnId="{79BD0DD6-7822-4050-B68F-14F75D2790FC}">
      <dgm:prSet/>
      <dgm:spPr/>
      <dgm:t>
        <a:bodyPr/>
        <a:lstStyle/>
        <a:p>
          <a:endParaRPr lang="zh-CN" altLang="en-US"/>
        </a:p>
      </dgm:t>
    </dgm:pt>
    <dgm:pt modelId="{E13D3F0F-BE8D-46B3-BAFF-24261C61A198}" type="sibTrans" cxnId="{79BD0DD6-7822-4050-B68F-14F75D2790FC}">
      <dgm:prSet/>
      <dgm:spPr/>
      <dgm:t>
        <a:bodyPr/>
        <a:lstStyle/>
        <a:p>
          <a:endParaRPr lang="zh-CN" altLang="en-US"/>
        </a:p>
      </dgm:t>
    </dgm:pt>
    <dgm:pt modelId="{BEF9E09E-1E76-44EA-BDC6-9F8CB483AD20}">
      <dgm:prSet custT="1"/>
      <dgm:spPr/>
      <dgm:t>
        <a:bodyPr/>
        <a:lstStyle/>
        <a:p>
          <a:pPr rtl="0"/>
          <a:r>
            <a:rPr lang="zh-CN" altLang="en-US" sz="20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机器视觉在线检测方案及技术研发</a:t>
          </a:r>
        </a:p>
      </dgm:t>
    </dgm:pt>
    <dgm:pt modelId="{79610EC3-2513-404F-A2CF-705861BE4AD1}" type="parTrans" cxnId="{9235FD82-B67D-4C06-B0E6-BA36AA8B99C2}">
      <dgm:prSet/>
      <dgm:spPr/>
      <dgm:t>
        <a:bodyPr/>
        <a:lstStyle/>
        <a:p>
          <a:endParaRPr lang="zh-CN" altLang="en-US"/>
        </a:p>
      </dgm:t>
    </dgm:pt>
    <dgm:pt modelId="{10E73BBE-6A23-4142-9BF2-DD1EC2FD1960}" type="sibTrans" cxnId="{9235FD82-B67D-4C06-B0E6-BA36AA8B99C2}">
      <dgm:prSet/>
      <dgm:spPr/>
      <dgm:t>
        <a:bodyPr/>
        <a:lstStyle/>
        <a:p>
          <a:endParaRPr lang="zh-CN" altLang="en-US"/>
        </a:p>
      </dgm:t>
    </dgm:pt>
    <dgm:pt modelId="{46491A1F-020B-448E-84A1-FB28ACD3A1E6}">
      <dgm:prSet phldrT="[文本]" phldr="1"/>
      <dgm:spPr/>
      <dgm:t>
        <a:bodyPr/>
        <a:lstStyle/>
        <a:p>
          <a:endParaRPr lang="zh-CN" altLang="en-US"/>
        </a:p>
      </dgm:t>
    </dgm:pt>
    <dgm:pt modelId="{723074A1-AE91-45A4-8426-030E77137853}" type="parTrans" cxnId="{F3EBB6E4-FD96-48D0-B480-7FD503889D82}">
      <dgm:prSet/>
      <dgm:spPr/>
      <dgm:t>
        <a:bodyPr/>
        <a:lstStyle/>
        <a:p>
          <a:endParaRPr lang="zh-CN" altLang="en-US"/>
        </a:p>
      </dgm:t>
    </dgm:pt>
    <dgm:pt modelId="{597EF2FD-B3D9-4937-B731-19A2B7334838}" type="sibTrans" cxnId="{F3EBB6E4-FD96-48D0-B480-7FD503889D82}">
      <dgm:prSet/>
      <dgm:spPr/>
      <dgm:t>
        <a:bodyPr/>
        <a:lstStyle/>
        <a:p>
          <a:endParaRPr lang="zh-CN" altLang="en-US"/>
        </a:p>
      </dgm:t>
    </dgm:pt>
    <dgm:pt modelId="{8573E3BB-3AB9-4D4F-AE7A-EE5CA4EAB75A}">
      <dgm:prSet custT="1"/>
      <dgm:spPr/>
      <dgm:t>
        <a:bodyPr/>
        <a:lstStyle/>
        <a:p>
          <a:pPr rtl="0"/>
          <a:r>
            <a:rPr lang="zh-CN" altLang="en-US" sz="20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工业智能系统集成技术</a:t>
          </a:r>
          <a:endParaRPr lang="en-US" sz="20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D390710E-BD7D-4BB3-9FA5-9669DDC167A2}" type="parTrans" cxnId="{0E0ACF97-BB9B-499B-9D71-B634926E36BB}">
      <dgm:prSet/>
      <dgm:spPr/>
      <dgm:t>
        <a:bodyPr/>
        <a:lstStyle/>
        <a:p>
          <a:endParaRPr lang="zh-CN" altLang="en-US"/>
        </a:p>
      </dgm:t>
    </dgm:pt>
    <dgm:pt modelId="{526CD266-8FE8-45DF-A8A7-EB38FA7EEC35}" type="sibTrans" cxnId="{0E0ACF97-BB9B-499B-9D71-B634926E36BB}">
      <dgm:prSet/>
      <dgm:spPr/>
      <dgm:t>
        <a:bodyPr/>
        <a:lstStyle/>
        <a:p>
          <a:endParaRPr lang="zh-CN" altLang="en-US"/>
        </a:p>
      </dgm:t>
    </dgm:pt>
    <dgm:pt modelId="{9A20E78C-EB98-4EF6-8F18-C41900E6E404}" type="pres">
      <dgm:prSet presAssocID="{782A8375-C8E3-458D-96A7-C4BF286CA17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CEBEBE7-A017-4765-879D-DF72FC487A78}" type="pres">
      <dgm:prSet presAssocID="{782A8375-C8E3-458D-96A7-C4BF286CA173}" presName="diamond" presStyleLbl="bgShp" presStyleIdx="0" presStyleCnt="1"/>
      <dgm:spPr/>
    </dgm:pt>
    <dgm:pt modelId="{297EE9AB-487F-47CE-B89C-9EBFF21C983E}" type="pres">
      <dgm:prSet presAssocID="{782A8375-C8E3-458D-96A7-C4BF286CA17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60FD33-F22D-4B4B-B1F0-83474E74F4D1}" type="pres">
      <dgm:prSet presAssocID="{782A8375-C8E3-458D-96A7-C4BF286CA17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5BE047-E30D-492B-B7F0-2EEC35FAB064}" type="pres">
      <dgm:prSet presAssocID="{782A8375-C8E3-458D-96A7-C4BF286CA17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BB4CB-E214-4B9D-968B-0D0018C5C953}" type="pres">
      <dgm:prSet presAssocID="{782A8375-C8E3-458D-96A7-C4BF286CA17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13FD33-D2B9-4B84-B8AF-42136148FACB}" type="presOf" srcId="{8A372BE1-79E2-471C-91D2-00C5E84A5E95}" destId="{297EE9AB-487F-47CE-B89C-9EBFF21C983E}" srcOrd="0" destOrd="0" presId="urn:microsoft.com/office/officeart/2005/8/layout/matrix3"/>
    <dgm:cxn modelId="{9235FD82-B67D-4C06-B0E6-BA36AA8B99C2}" srcId="{782A8375-C8E3-458D-96A7-C4BF286CA173}" destId="{BEF9E09E-1E76-44EA-BDC6-9F8CB483AD20}" srcOrd="3" destOrd="0" parTransId="{79610EC3-2513-404F-A2CF-705861BE4AD1}" sibTransId="{10E73BBE-6A23-4142-9BF2-DD1EC2FD1960}"/>
    <dgm:cxn modelId="{01B6902F-B8BF-4CB9-9624-97C8F583A0EE}" srcId="{782A8375-C8E3-458D-96A7-C4BF286CA173}" destId="{8A372BE1-79E2-471C-91D2-00C5E84A5E95}" srcOrd="0" destOrd="0" parTransId="{3C897907-861E-4A93-A350-6C4432C1DFBF}" sibTransId="{8C864C36-36B5-4BC9-867E-4A8D6D0A8CC9}"/>
    <dgm:cxn modelId="{E2D909E8-66E9-4E22-BFA4-5D9218E6A994}" type="presOf" srcId="{782A8375-C8E3-458D-96A7-C4BF286CA173}" destId="{9A20E78C-EB98-4EF6-8F18-C41900E6E404}" srcOrd="0" destOrd="0" presId="urn:microsoft.com/office/officeart/2005/8/layout/matrix3"/>
    <dgm:cxn modelId="{70A930E2-3C5C-4B92-A477-8A9CA3452270}" type="presOf" srcId="{BEF9E09E-1E76-44EA-BDC6-9F8CB483AD20}" destId="{357BB4CB-E214-4B9D-968B-0D0018C5C953}" srcOrd="0" destOrd="0" presId="urn:microsoft.com/office/officeart/2005/8/layout/matrix3"/>
    <dgm:cxn modelId="{79BD0DD6-7822-4050-B68F-14F75D2790FC}" srcId="{782A8375-C8E3-458D-96A7-C4BF286CA173}" destId="{CD41EC0A-7FD2-45C5-B04F-C74B52F780DF}" srcOrd="2" destOrd="0" parTransId="{8DF09DCA-2A0F-4EC5-B21A-1D719A634E06}" sibTransId="{E13D3F0F-BE8D-46B3-BAFF-24261C61A198}"/>
    <dgm:cxn modelId="{F1A7F398-3D6B-4E48-A1D7-726DEBF6444E}" type="presOf" srcId="{CD41EC0A-7FD2-45C5-B04F-C74B52F780DF}" destId="{D05BE047-E30D-492B-B7F0-2EEC35FAB064}" srcOrd="0" destOrd="0" presId="urn:microsoft.com/office/officeart/2005/8/layout/matrix3"/>
    <dgm:cxn modelId="{F3EBB6E4-FD96-48D0-B480-7FD503889D82}" srcId="{782A8375-C8E3-458D-96A7-C4BF286CA173}" destId="{46491A1F-020B-448E-84A1-FB28ACD3A1E6}" srcOrd="4" destOrd="0" parTransId="{723074A1-AE91-45A4-8426-030E77137853}" sibTransId="{597EF2FD-B3D9-4937-B731-19A2B7334838}"/>
    <dgm:cxn modelId="{0E0ACF97-BB9B-499B-9D71-B634926E36BB}" srcId="{782A8375-C8E3-458D-96A7-C4BF286CA173}" destId="{8573E3BB-3AB9-4D4F-AE7A-EE5CA4EAB75A}" srcOrd="1" destOrd="0" parTransId="{D390710E-BD7D-4BB3-9FA5-9669DDC167A2}" sibTransId="{526CD266-8FE8-45DF-A8A7-EB38FA7EEC35}"/>
    <dgm:cxn modelId="{45771974-7DD2-4A4A-A4D4-BD34F77B6ECF}" type="presOf" srcId="{8573E3BB-3AB9-4D4F-AE7A-EE5CA4EAB75A}" destId="{4D60FD33-F22D-4B4B-B1F0-83474E74F4D1}" srcOrd="0" destOrd="0" presId="urn:microsoft.com/office/officeart/2005/8/layout/matrix3"/>
    <dgm:cxn modelId="{CA19C9D2-F71C-4801-AA4C-2E650516E456}" type="presParOf" srcId="{9A20E78C-EB98-4EF6-8F18-C41900E6E404}" destId="{2CEBEBE7-A017-4765-879D-DF72FC487A78}" srcOrd="0" destOrd="0" presId="urn:microsoft.com/office/officeart/2005/8/layout/matrix3"/>
    <dgm:cxn modelId="{7C5F056D-E68D-428C-8981-E8DBDDCFEE44}" type="presParOf" srcId="{9A20E78C-EB98-4EF6-8F18-C41900E6E404}" destId="{297EE9AB-487F-47CE-B89C-9EBFF21C983E}" srcOrd="1" destOrd="0" presId="urn:microsoft.com/office/officeart/2005/8/layout/matrix3"/>
    <dgm:cxn modelId="{7F1918A4-136C-4E75-A007-847DB22EC236}" type="presParOf" srcId="{9A20E78C-EB98-4EF6-8F18-C41900E6E404}" destId="{4D60FD33-F22D-4B4B-B1F0-83474E74F4D1}" srcOrd="2" destOrd="0" presId="urn:microsoft.com/office/officeart/2005/8/layout/matrix3"/>
    <dgm:cxn modelId="{C2C84D9E-934A-42A6-91C5-F02F33A5AF98}" type="presParOf" srcId="{9A20E78C-EB98-4EF6-8F18-C41900E6E404}" destId="{D05BE047-E30D-492B-B7F0-2EEC35FAB064}" srcOrd="3" destOrd="0" presId="urn:microsoft.com/office/officeart/2005/8/layout/matrix3"/>
    <dgm:cxn modelId="{E1D8E84E-4C92-4BA7-ABE1-FCA5F9FCB465}" type="presParOf" srcId="{9A20E78C-EB98-4EF6-8F18-C41900E6E404}" destId="{357BB4CB-E214-4B9D-968B-0D0018C5C953}" srcOrd="4" destOrd="0" presId="urn:microsoft.com/office/officeart/2005/8/layout/matrix3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BEBE7-A017-4765-879D-DF72FC487A78}">
      <dsp:nvSpPr>
        <dsp:cNvPr id="0" name=""/>
        <dsp:cNvSpPr/>
      </dsp:nvSpPr>
      <dsp:spPr>
        <a:xfrm>
          <a:off x="1714917" y="0"/>
          <a:ext cx="4356907" cy="435690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EE9AB-487F-47CE-B89C-9EBFF21C983E}">
      <dsp:nvSpPr>
        <dsp:cNvPr id="0" name=""/>
        <dsp:cNvSpPr/>
      </dsp:nvSpPr>
      <dsp:spPr>
        <a:xfrm>
          <a:off x="2128823" y="413906"/>
          <a:ext cx="1699193" cy="1699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智能化产线机械设计及研发能力</a:t>
          </a:r>
          <a:endParaRPr lang="zh-CN" altLang="en-US" sz="2000" b="1" kern="1200" dirty="0">
            <a:latin typeface="黑体" pitchFamily="49" charset="-122"/>
            <a:ea typeface="黑体" pitchFamily="49" charset="-122"/>
          </a:endParaRPr>
        </a:p>
      </dsp:txBody>
      <dsp:txXfrm>
        <a:off x="2211771" y="496854"/>
        <a:ext cx="1533297" cy="1533297"/>
      </dsp:txXfrm>
    </dsp:sp>
    <dsp:sp modelId="{4D60FD33-F22D-4B4B-B1F0-83474E74F4D1}">
      <dsp:nvSpPr>
        <dsp:cNvPr id="0" name=""/>
        <dsp:cNvSpPr/>
      </dsp:nvSpPr>
      <dsp:spPr>
        <a:xfrm>
          <a:off x="3958724" y="413906"/>
          <a:ext cx="1699193" cy="1699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工业智能系统集成技术</a:t>
          </a:r>
          <a:endParaRPr lang="en-US" sz="2000" b="1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4041672" y="496854"/>
        <a:ext cx="1533297" cy="1533297"/>
      </dsp:txXfrm>
    </dsp:sp>
    <dsp:sp modelId="{D05BE047-E30D-492B-B7F0-2EEC35FAB064}">
      <dsp:nvSpPr>
        <dsp:cNvPr id="0" name=""/>
        <dsp:cNvSpPr/>
      </dsp:nvSpPr>
      <dsp:spPr>
        <a:xfrm>
          <a:off x="2128823" y="2243807"/>
          <a:ext cx="1699193" cy="1699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智能装备系统软件开发及智能控制解决方案</a:t>
          </a:r>
          <a:endParaRPr lang="zh-CN" altLang="en-US" sz="2000" b="1" kern="1200" dirty="0">
            <a:latin typeface="黑体" pitchFamily="49" charset="-122"/>
            <a:ea typeface="黑体" pitchFamily="49" charset="-122"/>
          </a:endParaRPr>
        </a:p>
      </dsp:txBody>
      <dsp:txXfrm>
        <a:off x="2211771" y="2326755"/>
        <a:ext cx="1533297" cy="1533297"/>
      </dsp:txXfrm>
    </dsp:sp>
    <dsp:sp modelId="{357BB4CB-E214-4B9D-968B-0D0018C5C953}">
      <dsp:nvSpPr>
        <dsp:cNvPr id="0" name=""/>
        <dsp:cNvSpPr/>
      </dsp:nvSpPr>
      <dsp:spPr>
        <a:xfrm>
          <a:off x="3958724" y="2243807"/>
          <a:ext cx="1699193" cy="1699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Arial" pitchFamily="34" charset="0"/>
            </a:rPr>
            <a:t>机器视觉在线检测方案及技术研发</a:t>
          </a:r>
        </a:p>
      </dsp:txBody>
      <dsp:txXfrm>
        <a:off x="4041672" y="2326755"/>
        <a:ext cx="1533297" cy="153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pPr/>
              <a:t>2019/2/15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78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1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1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6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5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5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99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03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3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3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7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80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     _1"/>
          <p:cNvSpPr txBox="1"/>
          <p:nvPr/>
        </p:nvSpPr>
        <p:spPr>
          <a:xfrm>
            <a:off x="857224" y="1999452"/>
            <a:ext cx="26645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1"/>
                </a:solidFill>
                <a:latin typeface="AvantGarde Md BT" pitchFamily="34" charset="0"/>
                <a:ea typeface="微软雅黑" pitchFamily="34" charset="-122"/>
              </a:rPr>
              <a:t>公 司 简 介</a:t>
            </a:r>
            <a:endParaRPr lang="en-US" altLang="zh-CN" sz="4000" b="1" dirty="0" smtClean="0">
              <a:solidFill>
                <a:schemeClr val="accent1"/>
              </a:solidFill>
              <a:latin typeface="AvantGarde Md BT" pitchFamily="34" charset="0"/>
              <a:ea typeface="微软雅黑" pitchFamily="34" charset="-122"/>
            </a:endParaRPr>
          </a:p>
          <a:p>
            <a:r>
              <a:rPr lang="en-US" sz="3600" dirty="0" smtClean="0">
                <a:latin typeface="Cambria Math" pitchFamily="18" charset="0"/>
                <a:ea typeface="Cambria Math" pitchFamily="18" charset="0"/>
              </a:rPr>
              <a:t>Introduction</a:t>
            </a:r>
            <a:endParaRPr lang="en-US" altLang="zh-CN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原创设计师QQ598969553             _3"/>
          <p:cNvSpPr/>
          <p:nvPr/>
        </p:nvSpPr>
        <p:spPr>
          <a:xfrm>
            <a:off x="785786" y="3571088"/>
            <a:ext cx="2991290" cy="336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武汉华创动力智能科技有限公司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原创设计师QQ598969553             _5"/>
          <p:cNvSpPr/>
          <p:nvPr/>
        </p:nvSpPr>
        <p:spPr>
          <a:xfrm rot="5400000">
            <a:off x="-784" y="732528"/>
            <a:ext cx="327583" cy="325722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A9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原创设计师QQ598969553  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815646" y="0"/>
            <a:ext cx="807622" cy="403811"/>
          </a:xfrm>
          <a:custGeom>
            <a:avLst/>
            <a:gdLst>
              <a:gd name="connsiteX0" fmla="*/ 1071800 w 1071800"/>
              <a:gd name="connsiteY0" fmla="*/ 0 h 535900"/>
              <a:gd name="connsiteX1" fmla="*/ 535900 w 1071800"/>
              <a:gd name="connsiteY1" fmla="*/ 535900 h 535900"/>
              <a:gd name="connsiteX2" fmla="*/ 0 w 1071800"/>
              <a:gd name="connsiteY2" fmla="*/ 1 h 535900"/>
              <a:gd name="connsiteX3" fmla="*/ 1071800 w 1071800"/>
              <a:gd name="connsiteY3" fmla="*/ 0 h 53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00" h="535900">
                <a:moveTo>
                  <a:pt x="1071800" y="0"/>
                </a:moveTo>
                <a:lnTo>
                  <a:pt x="535900" y="535900"/>
                </a:lnTo>
                <a:lnTo>
                  <a:pt x="0" y="1"/>
                </a:lnTo>
                <a:lnTo>
                  <a:pt x="1071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原创设计师QQ598969553             _7"/>
          <p:cNvSpPr/>
          <p:nvPr/>
        </p:nvSpPr>
        <p:spPr>
          <a:xfrm>
            <a:off x="7209932" y="9525"/>
            <a:ext cx="1917170" cy="1434865"/>
          </a:xfrm>
          <a:custGeom>
            <a:avLst/>
            <a:gdLst>
              <a:gd name="connsiteX0" fmla="*/ 1849729 w 2461149"/>
              <a:gd name="connsiteY0" fmla="*/ 0 h 1841994"/>
              <a:gd name="connsiteX1" fmla="*/ 2461149 w 2461149"/>
              <a:gd name="connsiteY1" fmla="*/ 611420 h 1841994"/>
              <a:gd name="connsiteX2" fmla="*/ 1230575 w 2461149"/>
              <a:gd name="connsiteY2" fmla="*/ 1841994 h 1841994"/>
              <a:gd name="connsiteX3" fmla="*/ 0 w 2461149"/>
              <a:gd name="connsiteY3" fmla="*/ 611420 h 1841994"/>
              <a:gd name="connsiteX4" fmla="*/ 611419 w 2461149"/>
              <a:gd name="connsiteY4" fmla="*/ 1 h 1841994"/>
              <a:gd name="connsiteX5" fmla="*/ 1849729 w 2461149"/>
              <a:gd name="connsiteY5" fmla="*/ 0 h 184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149" h="1841994">
                <a:moveTo>
                  <a:pt x="1849729" y="0"/>
                </a:moveTo>
                <a:lnTo>
                  <a:pt x="2461149" y="611420"/>
                </a:lnTo>
                <a:lnTo>
                  <a:pt x="1230575" y="1841994"/>
                </a:lnTo>
                <a:lnTo>
                  <a:pt x="0" y="611420"/>
                </a:lnTo>
                <a:lnTo>
                  <a:pt x="611419" y="1"/>
                </a:lnTo>
                <a:lnTo>
                  <a:pt x="18497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合作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sz="2000" b="1" dirty="0" smtClean="0"/>
              <a:t> </a:t>
            </a:r>
            <a:r>
              <a:rPr lang="en-US" b="1" dirty="0" smtClean="0"/>
              <a:t>Cooperate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原创设计师QQ598969553             _8"/>
          <p:cNvSpPr/>
          <p:nvPr/>
        </p:nvSpPr>
        <p:spPr>
          <a:xfrm>
            <a:off x="4286248" y="499254"/>
            <a:ext cx="1856562" cy="1856562"/>
          </a:xfrm>
          <a:custGeom>
            <a:avLst/>
            <a:gdLst>
              <a:gd name="connsiteX0" fmla="*/ 1231927 w 2463854"/>
              <a:gd name="connsiteY0" fmla="*/ 0 h 2463854"/>
              <a:gd name="connsiteX1" fmla="*/ 2463854 w 2463854"/>
              <a:gd name="connsiteY1" fmla="*/ 1231927 h 2463854"/>
              <a:gd name="connsiteX2" fmla="*/ 1231927 w 2463854"/>
              <a:gd name="connsiteY2" fmla="*/ 2463854 h 2463854"/>
              <a:gd name="connsiteX3" fmla="*/ 0 w 2463854"/>
              <a:gd name="connsiteY3" fmla="*/ 1231927 h 2463854"/>
              <a:gd name="connsiteX4" fmla="*/ 1231927 w 2463854"/>
              <a:gd name="connsiteY4" fmla="*/ 0 h 24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854" h="2463854">
                <a:moveTo>
                  <a:pt x="1231927" y="0"/>
                </a:moveTo>
                <a:lnTo>
                  <a:pt x="2463854" y="1231927"/>
                </a:lnTo>
                <a:lnTo>
                  <a:pt x="1231927" y="2463854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开拓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sz="2000" b="1" dirty="0" smtClean="0"/>
              <a:t> Exploit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原创设计师QQ598969553             _9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5295636" y="446313"/>
            <a:ext cx="3767200" cy="3767200"/>
          </a:xfrm>
          <a:custGeom>
            <a:avLst/>
            <a:gdLst>
              <a:gd name="connsiteX0" fmla="*/ 2499735 w 4999471"/>
              <a:gd name="connsiteY0" fmla="*/ 0 h 4999472"/>
              <a:gd name="connsiteX1" fmla="*/ 4999471 w 4999471"/>
              <a:gd name="connsiteY1" fmla="*/ 2499736 h 4999472"/>
              <a:gd name="connsiteX2" fmla="*/ 2499735 w 4999471"/>
              <a:gd name="connsiteY2" fmla="*/ 4999472 h 4999472"/>
              <a:gd name="connsiteX3" fmla="*/ 0 w 4999471"/>
              <a:gd name="connsiteY3" fmla="*/ 2499736 h 4999472"/>
              <a:gd name="connsiteX4" fmla="*/ 2499735 w 4999471"/>
              <a:gd name="connsiteY4" fmla="*/ 0 h 49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471" h="4999472">
                <a:moveTo>
                  <a:pt x="2499735" y="0"/>
                </a:moveTo>
                <a:lnTo>
                  <a:pt x="4999471" y="2499736"/>
                </a:lnTo>
                <a:lnTo>
                  <a:pt x="2499735" y="4999472"/>
                </a:lnTo>
                <a:lnTo>
                  <a:pt x="0" y="2499736"/>
                </a:lnTo>
                <a:lnTo>
                  <a:pt x="2499735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原创设计师QQ598969553             _10"/>
          <p:cNvSpPr/>
          <p:nvPr/>
        </p:nvSpPr>
        <p:spPr>
          <a:xfrm>
            <a:off x="5272075" y="3301941"/>
            <a:ext cx="1856562" cy="1823144"/>
          </a:xfrm>
          <a:custGeom>
            <a:avLst/>
            <a:gdLst>
              <a:gd name="connsiteX0" fmla="*/ 1231927 w 2463854"/>
              <a:gd name="connsiteY0" fmla="*/ 0 h 2419505"/>
              <a:gd name="connsiteX1" fmla="*/ 2463854 w 2463854"/>
              <a:gd name="connsiteY1" fmla="*/ 1231927 h 2419505"/>
              <a:gd name="connsiteX2" fmla="*/ 1276277 w 2463854"/>
              <a:gd name="connsiteY2" fmla="*/ 2419505 h 2419505"/>
              <a:gd name="connsiteX3" fmla="*/ 1187578 w 2463854"/>
              <a:gd name="connsiteY3" fmla="*/ 2419505 h 2419505"/>
              <a:gd name="connsiteX4" fmla="*/ 0 w 2463854"/>
              <a:gd name="connsiteY4" fmla="*/ 1231927 h 2419505"/>
              <a:gd name="connsiteX5" fmla="*/ 1231927 w 2463854"/>
              <a:gd name="connsiteY5" fmla="*/ 0 h 24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54" h="2419505">
                <a:moveTo>
                  <a:pt x="1231927" y="0"/>
                </a:moveTo>
                <a:lnTo>
                  <a:pt x="2463854" y="1231927"/>
                </a:lnTo>
                <a:lnTo>
                  <a:pt x="1276277" y="2419505"/>
                </a:lnTo>
                <a:lnTo>
                  <a:pt x="1187578" y="2419505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责任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b="1" dirty="0" smtClean="0"/>
              <a:t>Responsibility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原创设计师QQ598969553       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269786" y="3456141"/>
            <a:ext cx="2912809" cy="1687754"/>
          </a:xfrm>
          <a:custGeom>
            <a:avLst/>
            <a:gdLst>
              <a:gd name="connsiteX0" fmla="*/ 2239826 w 3865605"/>
              <a:gd name="connsiteY0" fmla="*/ 0 h 2239827"/>
              <a:gd name="connsiteX1" fmla="*/ 3865605 w 3865605"/>
              <a:gd name="connsiteY1" fmla="*/ 1625779 h 2239827"/>
              <a:gd name="connsiteX2" fmla="*/ 3865605 w 3865605"/>
              <a:gd name="connsiteY2" fmla="*/ 2239827 h 2239827"/>
              <a:gd name="connsiteX3" fmla="*/ 0 w 3865605"/>
              <a:gd name="connsiteY3" fmla="*/ 2239827 h 2239827"/>
              <a:gd name="connsiteX4" fmla="*/ 2239826 w 3865605"/>
              <a:gd name="connsiteY4" fmla="*/ 0 h 22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605" h="2239827">
                <a:moveTo>
                  <a:pt x="2239826" y="0"/>
                </a:moveTo>
                <a:lnTo>
                  <a:pt x="3865605" y="1625779"/>
                </a:lnTo>
                <a:lnTo>
                  <a:pt x="3865605" y="2239827"/>
                </a:lnTo>
                <a:lnTo>
                  <a:pt x="0" y="2239827"/>
                </a:lnTo>
                <a:lnTo>
                  <a:pt x="2239826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公司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99254"/>
            <a:ext cx="1714512" cy="67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2226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572000" y="284940"/>
            <a:ext cx="407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LED 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半导体系列全自动制造装备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6215074" y="2213766"/>
            <a:ext cx="214314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简洁明了、操作简便、功能完善的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芯片重排机操作控制界面。</a:t>
            </a:r>
            <a:endParaRPr lang="en-US" altLang="zh-CN" sz="12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原创设计师QQ598969553             _1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6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图片 17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 descr="重排机图片组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642130"/>
            <a:ext cx="5072098" cy="416837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原创设计师QQ598969553             _5"/>
          <p:cNvSpPr/>
          <p:nvPr/>
        </p:nvSpPr>
        <p:spPr>
          <a:xfrm>
            <a:off x="1214414" y="856444"/>
            <a:ext cx="2214578" cy="50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关键技术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原创设计师QQ598969553             _10"/>
          <p:cNvSpPr>
            <a:spLocks noChangeArrowheads="1"/>
          </p:cNvSpPr>
          <p:nvPr/>
        </p:nvSpPr>
        <p:spPr bwMode="auto">
          <a:xfrm>
            <a:off x="500034" y="1499386"/>
            <a:ext cx="3714776" cy="264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工件质量（尺寸、缺陷）在线实时全检机器视觉技术；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刀具磨损在线实时补偿、刀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模具失效在线实时监控技术；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设备运行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工件质量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刀模具数据实时采集和云存储技术；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基于运行大数据的产线性能劣化预测技术；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基于运行大数据的加工工艺分析与优化技术；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产线高效零件传输的低成本机器人技术。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原创设计师QQ598969553             _4"/>
          <p:cNvSpPr>
            <a:spLocks noChangeArrowheads="1"/>
          </p:cNvSpPr>
          <p:nvPr/>
        </p:nvSpPr>
        <p:spPr bwMode="auto">
          <a:xfrm>
            <a:off x="4286248" y="642130"/>
            <a:ext cx="4643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(1)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 descr="微信图片_20170810133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142196"/>
            <a:ext cx="4500562" cy="3000380"/>
          </a:xfrm>
          <a:prstGeom prst="rect">
            <a:avLst/>
          </a:prstGeom>
        </p:spPr>
      </p:pic>
      <p:pic>
        <p:nvPicPr>
          <p:cNvPr id="15" name="图片 14" descr="公司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6072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6" grpId="0" animBg="1"/>
      <p:bldP spid="21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换向器产线总成.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146"/>
            <a:ext cx="8572560" cy="3071834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00034" y="642130"/>
            <a:ext cx="7572428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spcBef>
                <a:spcPct val="50000"/>
              </a:spcBef>
              <a:buFont typeface="Wingdings" pitchFamily="2" charset="2"/>
              <a:buBlip>
                <a:blip r:embed="rId4"/>
              </a:buBlip>
              <a:defRPr kumimoji="1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323DC6"/>
              </a:buClr>
              <a:buFont typeface="Wingdings" pitchFamily="2" charset="2"/>
              <a:buChar char="q"/>
              <a:defRPr kumimoji="1" sz="24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Wingdings" pitchFamily="2" charset="2"/>
              <a:buChar char="Ø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323DC6"/>
              </a:buClr>
              <a:buFont typeface="Wingdings" pitchFamily="2" charset="2"/>
              <a:buChar char="ü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生产节拍：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3.5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秒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件；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产线人员：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现在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 3" pitchFamily="18" charset="2"/>
              </a:rPr>
              <a:t>产线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产线适应能力：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可覆盖零件类别≥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种型号；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质量检测：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在线自动全检（精度指标和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96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种外观缺陷）；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工程能力：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产线关键设备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CMP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≥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1.67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;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监测补偿：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刀具磨损实时补偿、刀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模具失效实时监控；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数据采集存储：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产线设备运行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工件质量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刀具模具；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数据分析：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基于大数据产线性能劣化预测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加工工艺分析与优化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1800" b="0" dirty="0">
              <a:solidFill>
                <a:srgbClr val="000000"/>
              </a:solidFill>
            </a:endParaRPr>
          </a:p>
        </p:txBody>
      </p:sp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4143372" y="427816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(2)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公司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4632679"/>
            <a:ext cx="1285852" cy="50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原创设计师QQ598969553             _4"/>
          <p:cNvSpPr>
            <a:spLocks noChangeArrowheads="1"/>
          </p:cNvSpPr>
          <p:nvPr/>
        </p:nvSpPr>
        <p:spPr bwMode="auto">
          <a:xfrm>
            <a:off x="3929058" y="284940"/>
            <a:ext cx="4643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(3)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公司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02" y="4547792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649302" y="785006"/>
          <a:ext cx="6268150" cy="379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6" imgW="11144334" imgH="9591750" progId="Visio.Drawing.15">
                  <p:embed/>
                </p:oleObj>
              </mc:Choice>
              <mc:Fallback>
                <p:oleObj r:id="rId6" imgW="11144334" imgH="9591750" progId="Visio.Drawing.15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302" y="785006"/>
                        <a:ext cx="6268150" cy="3794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926097" y="1070758"/>
            <a:ext cx="372666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产线系统网络架构图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72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26" grpId="0"/>
      <p:bldP spid="27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3857620" y="356378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(4)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4632679"/>
            <a:ext cx="1285852" cy="50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对象 13"/>
          <p:cNvGraphicFramePr>
            <a:graphicFrameLocks noChangeAspect="1"/>
          </p:cNvGraphicFramePr>
          <p:nvPr/>
        </p:nvGraphicFramePr>
        <p:xfrm>
          <a:off x="1928794" y="856444"/>
          <a:ext cx="5929354" cy="390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5" imgW="9696422" imgH="6943860" progId="Visio.Drawing.15">
                  <p:embed/>
                </p:oleObj>
              </mc:Choice>
              <mc:Fallback>
                <p:oleObj r:id="rId5" imgW="9696422" imgH="6943860" progId="Visio.Drawing.15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856444"/>
                        <a:ext cx="5929354" cy="3909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原创设计师QQ598969553             _4"/>
          <p:cNvSpPr>
            <a:spLocks noChangeArrowheads="1"/>
          </p:cNvSpPr>
          <p:nvPr/>
        </p:nvSpPr>
        <p:spPr bwMode="auto">
          <a:xfrm>
            <a:off x="926097" y="1499386"/>
            <a:ext cx="372666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产线软件结构图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4143372" y="427816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(5)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公司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4632679"/>
            <a:ext cx="1285852" cy="50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571604" y="927882"/>
          <a:ext cx="6942939" cy="35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BMP 图像" r:id="rId4" imgW="14542857" imgH="8609524" progId="Paint.Picture">
                  <p:embed/>
                </p:oleObj>
              </mc:Choice>
              <mc:Fallback>
                <p:oleObj name="BMP 图像" r:id="rId4" imgW="14542857" imgH="8609524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927882"/>
                        <a:ext cx="6942939" cy="3547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原创设计师QQ598969553             _4"/>
          <p:cNvSpPr>
            <a:spLocks noChangeArrowheads="1"/>
          </p:cNvSpPr>
          <p:nvPr/>
        </p:nvSpPr>
        <p:spPr bwMode="auto">
          <a:xfrm>
            <a:off x="926097" y="1070758"/>
            <a:ext cx="372666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产线自动生产界面图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业务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服务流程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5"/>
          <p:cNvSpPr>
            <a:spLocks noChangeShapeType="1"/>
          </p:cNvSpPr>
          <p:nvPr/>
        </p:nvSpPr>
        <p:spPr bwMode="auto">
          <a:xfrm flipV="1">
            <a:off x="1522064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原创设计师QQ598969553             _6"/>
          <p:cNvSpPr>
            <a:spLocks noChangeShapeType="1"/>
          </p:cNvSpPr>
          <p:nvPr/>
        </p:nvSpPr>
        <p:spPr bwMode="auto">
          <a:xfrm flipV="1">
            <a:off x="2902471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原创设计师QQ598969553             _7"/>
          <p:cNvSpPr>
            <a:spLocks noChangeShapeType="1"/>
          </p:cNvSpPr>
          <p:nvPr/>
        </p:nvSpPr>
        <p:spPr bwMode="auto">
          <a:xfrm flipV="1">
            <a:off x="5350743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原创设计师QQ598969553             _8"/>
          <p:cNvSpPr>
            <a:spLocks noChangeShapeType="1"/>
          </p:cNvSpPr>
          <p:nvPr/>
        </p:nvSpPr>
        <p:spPr bwMode="auto">
          <a:xfrm flipV="1">
            <a:off x="4126607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原创设计师QQ598969553             _9"/>
          <p:cNvSpPr>
            <a:spLocks noChangeShapeType="1"/>
          </p:cNvSpPr>
          <p:nvPr/>
        </p:nvSpPr>
        <p:spPr bwMode="auto">
          <a:xfrm flipV="1">
            <a:off x="6573292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10"/>
          <p:cNvSpPr>
            <a:spLocks noChangeArrowheads="1"/>
          </p:cNvSpPr>
          <p:nvPr/>
        </p:nvSpPr>
        <p:spPr bwMode="auto">
          <a:xfrm>
            <a:off x="1283939" y="1724225"/>
            <a:ext cx="474663" cy="47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原创设计师QQ598969553             _11"/>
          <p:cNvSpPr>
            <a:spLocks noChangeArrowheads="1"/>
          </p:cNvSpPr>
          <p:nvPr/>
        </p:nvSpPr>
        <p:spPr bwMode="auto">
          <a:xfrm>
            <a:off x="3890070" y="1724225"/>
            <a:ext cx="473075" cy="474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原创设计师QQ598969553             _12"/>
          <p:cNvSpPr>
            <a:spLocks noChangeArrowheads="1"/>
          </p:cNvSpPr>
          <p:nvPr/>
        </p:nvSpPr>
        <p:spPr bwMode="auto">
          <a:xfrm>
            <a:off x="5111030" y="3340300"/>
            <a:ext cx="476250" cy="477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原创设计师QQ598969553             _13"/>
          <p:cNvSpPr>
            <a:spLocks noChangeShapeType="1"/>
          </p:cNvSpPr>
          <p:nvPr/>
        </p:nvSpPr>
        <p:spPr bwMode="auto">
          <a:xfrm flipV="1">
            <a:off x="7799016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原创设计师QQ598969553             _14"/>
          <p:cNvSpPr>
            <a:spLocks noChangeArrowheads="1"/>
          </p:cNvSpPr>
          <p:nvPr/>
        </p:nvSpPr>
        <p:spPr bwMode="auto">
          <a:xfrm>
            <a:off x="7562478" y="3340300"/>
            <a:ext cx="473075" cy="4778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原创设计师QQ598969553             _15"/>
          <p:cNvSpPr>
            <a:spLocks noChangeArrowheads="1"/>
          </p:cNvSpPr>
          <p:nvPr/>
        </p:nvSpPr>
        <p:spPr bwMode="auto">
          <a:xfrm>
            <a:off x="2665933" y="3340300"/>
            <a:ext cx="473075" cy="477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原创设计师QQ598969553             _16"/>
          <p:cNvSpPr>
            <a:spLocks noChangeArrowheads="1"/>
          </p:cNvSpPr>
          <p:nvPr/>
        </p:nvSpPr>
        <p:spPr bwMode="auto">
          <a:xfrm>
            <a:off x="6336755" y="1724225"/>
            <a:ext cx="473075" cy="47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原创设计师QQ598969553             _17"/>
          <p:cNvSpPr/>
          <p:nvPr/>
        </p:nvSpPr>
        <p:spPr bwMode="auto">
          <a:xfrm>
            <a:off x="805770" y="2525813"/>
            <a:ext cx="1424666" cy="48756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原创设计师QQ598969553             _18"/>
          <p:cNvSpPr/>
          <p:nvPr/>
        </p:nvSpPr>
        <p:spPr bwMode="auto">
          <a:xfrm>
            <a:off x="2379595" y="2525813"/>
            <a:ext cx="1045752" cy="48756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原创设计师QQ598969553             _19"/>
          <p:cNvSpPr/>
          <p:nvPr/>
        </p:nvSpPr>
        <p:spPr bwMode="auto">
          <a:xfrm>
            <a:off x="3603732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原创设计师QQ598969553             _20"/>
          <p:cNvSpPr/>
          <p:nvPr/>
        </p:nvSpPr>
        <p:spPr bwMode="auto">
          <a:xfrm>
            <a:off x="4824921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原创设计师QQ598969553             _21"/>
          <p:cNvSpPr/>
          <p:nvPr/>
        </p:nvSpPr>
        <p:spPr bwMode="auto">
          <a:xfrm>
            <a:off x="6050646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原创设计师QQ598969553             _22"/>
          <p:cNvSpPr/>
          <p:nvPr/>
        </p:nvSpPr>
        <p:spPr bwMode="auto">
          <a:xfrm>
            <a:off x="7276140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原创设计师QQ598969553             _23"/>
          <p:cNvSpPr>
            <a:spLocks noEditPoints="1"/>
          </p:cNvSpPr>
          <p:nvPr/>
        </p:nvSpPr>
        <p:spPr bwMode="auto">
          <a:xfrm>
            <a:off x="1433164" y="1842106"/>
            <a:ext cx="177800" cy="238900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原创设计师QQ598969553             _24"/>
          <p:cNvSpPr>
            <a:spLocks noEditPoints="1"/>
          </p:cNvSpPr>
          <p:nvPr/>
        </p:nvSpPr>
        <p:spPr bwMode="auto">
          <a:xfrm>
            <a:off x="4027320" y="1843147"/>
            <a:ext cx="198574" cy="235232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原创设计师QQ598969553             _25"/>
          <p:cNvSpPr>
            <a:spLocks noEditPoints="1"/>
          </p:cNvSpPr>
          <p:nvPr/>
        </p:nvSpPr>
        <p:spPr bwMode="auto">
          <a:xfrm>
            <a:off x="5247424" y="3444313"/>
            <a:ext cx="203462" cy="26822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原创设计师QQ598969553             _26"/>
          <p:cNvSpPr>
            <a:spLocks noEditPoints="1"/>
          </p:cNvSpPr>
          <p:nvPr/>
        </p:nvSpPr>
        <p:spPr bwMode="auto">
          <a:xfrm>
            <a:off x="2784853" y="3469546"/>
            <a:ext cx="235234" cy="21934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原创设计师QQ598969553             _27"/>
          <p:cNvSpPr>
            <a:spLocks noChangeArrowheads="1"/>
          </p:cNvSpPr>
          <p:nvPr/>
        </p:nvSpPr>
        <p:spPr bwMode="auto">
          <a:xfrm>
            <a:off x="788639" y="3256550"/>
            <a:ext cx="1466850" cy="2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客户需求分析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原创设计师QQ598969553             _28"/>
          <p:cNvSpPr>
            <a:spLocks noEditPoints="1"/>
          </p:cNvSpPr>
          <p:nvPr/>
        </p:nvSpPr>
        <p:spPr bwMode="auto">
          <a:xfrm>
            <a:off x="7678865" y="346689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原创设计师QQ598969553             _29"/>
          <p:cNvSpPr>
            <a:spLocks noEditPoints="1"/>
          </p:cNvSpPr>
          <p:nvPr/>
        </p:nvSpPr>
        <p:spPr bwMode="auto">
          <a:xfrm>
            <a:off x="6455817" y="1856177"/>
            <a:ext cx="238125" cy="22482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原创设计师QQ598969553             _30"/>
          <p:cNvSpPr>
            <a:spLocks noChangeArrowheads="1"/>
          </p:cNvSpPr>
          <p:nvPr/>
        </p:nvSpPr>
        <p:spPr bwMode="auto">
          <a:xfrm>
            <a:off x="3393182" y="3256550"/>
            <a:ext cx="1466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正式方案评审及确定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原创设计师QQ598969553             _31"/>
          <p:cNvSpPr>
            <a:spLocks noChangeArrowheads="1"/>
          </p:cNvSpPr>
          <p:nvPr/>
        </p:nvSpPr>
        <p:spPr bwMode="auto">
          <a:xfrm>
            <a:off x="5841454" y="3256550"/>
            <a:ext cx="1466850" cy="8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详细设计、功能及工艺验证、样机制造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原创设计师QQ598969553             _32"/>
          <p:cNvSpPr>
            <a:spLocks noChangeArrowheads="1"/>
          </p:cNvSpPr>
          <p:nvPr/>
        </p:nvSpPr>
        <p:spPr bwMode="auto">
          <a:xfrm>
            <a:off x="2169046" y="1635423"/>
            <a:ext cx="1466850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初步方案设计及评审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原创设计师QQ598969553             _33"/>
          <p:cNvSpPr>
            <a:spLocks noChangeArrowheads="1"/>
          </p:cNvSpPr>
          <p:nvPr/>
        </p:nvSpPr>
        <p:spPr bwMode="auto">
          <a:xfrm>
            <a:off x="4617318" y="1635423"/>
            <a:ext cx="1466850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技术协议及商务合同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原创设计师QQ598969553             _34"/>
          <p:cNvSpPr>
            <a:spLocks noChangeArrowheads="1"/>
          </p:cNvSpPr>
          <p:nvPr/>
        </p:nvSpPr>
        <p:spPr bwMode="auto">
          <a:xfrm>
            <a:off x="7065590" y="1635423"/>
            <a:ext cx="1466850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现场调试及验收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原创设计师QQ598969553             _35"/>
          <p:cNvSpPr>
            <a:spLocks noChangeArrowheads="1"/>
          </p:cNvSpPr>
          <p:nvPr/>
        </p:nvSpPr>
        <p:spPr bwMode="auto">
          <a:xfrm>
            <a:off x="1167382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01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1" name="原创设计师QQ598969553             _36"/>
          <p:cNvSpPr>
            <a:spLocks noChangeArrowheads="1"/>
          </p:cNvSpPr>
          <p:nvPr/>
        </p:nvSpPr>
        <p:spPr bwMode="auto">
          <a:xfrm>
            <a:off x="2547788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02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2" name="原创设计师QQ598969553             _37"/>
          <p:cNvSpPr>
            <a:spLocks noChangeArrowheads="1"/>
          </p:cNvSpPr>
          <p:nvPr/>
        </p:nvSpPr>
        <p:spPr bwMode="auto">
          <a:xfrm>
            <a:off x="3771925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03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3" name="原创设计师QQ598969553             _38"/>
          <p:cNvSpPr>
            <a:spLocks noChangeArrowheads="1"/>
          </p:cNvSpPr>
          <p:nvPr/>
        </p:nvSpPr>
        <p:spPr bwMode="auto">
          <a:xfrm>
            <a:off x="4994473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04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4" name="原创设计师QQ598969553             _39"/>
          <p:cNvSpPr>
            <a:spLocks noChangeArrowheads="1"/>
          </p:cNvSpPr>
          <p:nvPr/>
        </p:nvSpPr>
        <p:spPr bwMode="auto">
          <a:xfrm>
            <a:off x="6218610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05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5" name="原创设计师QQ598969553             _40"/>
          <p:cNvSpPr>
            <a:spLocks noChangeArrowheads="1"/>
          </p:cNvSpPr>
          <p:nvPr/>
        </p:nvSpPr>
        <p:spPr bwMode="auto">
          <a:xfrm>
            <a:off x="7444333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06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pic>
        <p:nvPicPr>
          <p:cNvPr id="4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图片 48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4246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原创设计师QQ598969553             _1"/>
          <p:cNvGrpSpPr>
            <a:grpSpLocks/>
          </p:cNvGrpSpPr>
          <p:nvPr/>
        </p:nvGrpSpPr>
        <p:grpSpPr bwMode="auto">
          <a:xfrm>
            <a:off x="-12700" y="-12700"/>
            <a:ext cx="9169400" cy="5156200"/>
            <a:chOff x="-12700" y="-12889"/>
            <a:chExt cx="9169400" cy="5156389"/>
          </a:xfrm>
        </p:grpSpPr>
        <p:pic>
          <p:nvPicPr>
            <p:cNvPr id="20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0"/>
              <a:ext cx="91694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0" y="-12889"/>
              <a:ext cx="9156700" cy="5143689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图片 12" descr="机器握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28" y="1811260"/>
            <a:ext cx="2432680" cy="1331200"/>
          </a:xfrm>
          <a:prstGeom prst="rect">
            <a:avLst/>
          </a:prstGeom>
        </p:spPr>
      </p:pic>
      <p:sp>
        <p:nvSpPr>
          <p:cNvPr id="22" name="原创设计师QQ598969553             _2"/>
          <p:cNvSpPr txBox="1">
            <a:spLocks noChangeArrowheads="1"/>
          </p:cNvSpPr>
          <p:nvPr/>
        </p:nvSpPr>
        <p:spPr bwMode="auto">
          <a:xfrm>
            <a:off x="2428860" y="640558"/>
            <a:ext cx="507209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dirty="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rPr>
              <a:t>Thanks</a:t>
            </a:r>
            <a:endParaRPr lang="zh-CN" altLang="en-US" sz="13800" dirty="0">
              <a:solidFill>
                <a:schemeClr val="bg1"/>
              </a:solidFill>
              <a:latin typeface="Helvetica-Roman-SemiB" pitchFamily="2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原创设计师QQ598969553             _3"/>
          <p:cNvSpPr txBox="1">
            <a:spLocks noChangeArrowheads="1"/>
          </p:cNvSpPr>
          <p:nvPr/>
        </p:nvSpPr>
        <p:spPr bwMode="auto">
          <a:xfrm>
            <a:off x="2643174" y="3242416"/>
            <a:ext cx="3797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武汉华创动力智能科技有限公司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" name="原创设计师QQ598969553             _4"/>
          <p:cNvSpPr txBox="1">
            <a:spLocks noChangeArrowheads="1"/>
          </p:cNvSpPr>
          <p:nvPr/>
        </p:nvSpPr>
        <p:spPr bwMode="auto">
          <a:xfrm>
            <a:off x="2795599" y="4071154"/>
            <a:ext cx="3419475" cy="2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9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二零一七年八月</a:t>
            </a:r>
            <a:endParaRPr lang="zh-CN" altLang="en-US" sz="1400" b="1" dirty="0">
              <a:solidFill>
                <a:schemeClr val="bg1"/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原创设计师QQ598969553             _5"/>
          <p:cNvGrpSpPr>
            <a:grpSpLocks/>
          </p:cNvGrpSpPr>
          <p:nvPr/>
        </p:nvGrpSpPr>
        <p:grpSpPr bwMode="auto">
          <a:xfrm>
            <a:off x="2405063" y="3169448"/>
            <a:ext cx="4386262" cy="44450"/>
            <a:chOff x="2404630" y="2852103"/>
            <a:chExt cx="4386695" cy="45720"/>
          </a:xfrm>
        </p:grpSpPr>
        <p:sp>
          <p:nvSpPr>
            <p:cNvPr id="26" name="任意多边形 3"/>
            <p:cNvSpPr/>
            <p:nvPr/>
          </p:nvSpPr>
          <p:spPr>
            <a:xfrm>
              <a:off x="2404630" y="2880360"/>
              <a:ext cx="1991591" cy="0"/>
            </a:xfrm>
            <a:custGeom>
              <a:avLst/>
              <a:gdLst>
                <a:gd name="connsiteX0" fmla="*/ 2190750 w 2190750"/>
                <a:gd name="connsiteY0" fmla="*/ 0 h 0"/>
                <a:gd name="connsiteX1" fmla="*/ 0 w 2190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0">
                  <a:moveTo>
                    <a:pt x="219075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任意多边形 17"/>
            <p:cNvSpPr/>
            <p:nvPr/>
          </p:nvSpPr>
          <p:spPr>
            <a:xfrm flipH="1">
              <a:off x="4600575" y="2880360"/>
              <a:ext cx="2190750" cy="0"/>
            </a:xfrm>
            <a:custGeom>
              <a:avLst/>
              <a:gdLst>
                <a:gd name="connsiteX0" fmla="*/ 2190750 w 2190750"/>
                <a:gd name="connsiteY0" fmla="*/ 0 h 0"/>
                <a:gd name="connsiteX1" fmla="*/ 0 w 2190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0">
                  <a:moveTo>
                    <a:pt x="219075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479697" y="2852103"/>
              <a:ext cx="46043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2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公司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6669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目录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1054100" y="194692"/>
            <a:ext cx="11265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CONTENTS</a:t>
            </a:r>
          </a:p>
        </p:txBody>
      </p:sp>
      <p:sp>
        <p:nvSpPr>
          <p:cNvPr id="26" name="原创设计师QQ598969553             _6"/>
          <p:cNvSpPr/>
          <p:nvPr/>
        </p:nvSpPr>
        <p:spPr>
          <a:xfrm>
            <a:off x="1857356" y="1142196"/>
            <a:ext cx="271464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公司介绍 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年注册成立于武汉东湖高新技术区，技术背景：华中科技大学机械工程学院专家、教授、博硕研发团队。</a:t>
            </a:r>
            <a:endParaRPr lang="zh-CN" altLang="en-US" sz="120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原创设计师QQ598969553             _7"/>
          <p:cNvSpPr/>
          <p:nvPr/>
        </p:nvSpPr>
        <p:spPr>
          <a:xfrm>
            <a:off x="1857356" y="2999584"/>
            <a:ext cx="23574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 smtClean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服务及产品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半导体高端制造装备；</a:t>
            </a:r>
            <a:endParaRPr lang="en-US" altLang="zh-CN" sz="12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高速全自动智能产线研发及制造；</a:t>
            </a:r>
            <a:endParaRPr lang="en-US" altLang="zh-CN" sz="12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智能制造软硬件系统集成；</a:t>
            </a:r>
            <a:endParaRPr lang="en-US" altLang="zh-CN" sz="12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通讯软件研发；</a:t>
            </a:r>
            <a:endParaRPr lang="en-US" altLang="zh-CN" sz="12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原创设计师QQ598969553             _11"/>
          <p:cNvSpPr/>
          <p:nvPr/>
        </p:nvSpPr>
        <p:spPr>
          <a:xfrm>
            <a:off x="461000" y="1218861"/>
            <a:ext cx="1050288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PART 01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原创设计师QQ598969553             _12"/>
          <p:cNvSpPr/>
          <p:nvPr/>
        </p:nvSpPr>
        <p:spPr>
          <a:xfrm>
            <a:off x="688676" y="3071022"/>
            <a:ext cx="858440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原创设计师QQ598969553             _19"/>
          <p:cNvSpPr/>
          <p:nvPr/>
        </p:nvSpPr>
        <p:spPr>
          <a:xfrm>
            <a:off x="5070882" y="1218861"/>
            <a:ext cx="858440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原创设计师QQ598969553             _22"/>
          <p:cNvSpPr/>
          <p:nvPr/>
        </p:nvSpPr>
        <p:spPr>
          <a:xfrm>
            <a:off x="1637770" y="132328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3" name="原创设计师QQ598969553             _23"/>
          <p:cNvSpPr/>
          <p:nvPr/>
        </p:nvSpPr>
        <p:spPr>
          <a:xfrm>
            <a:off x="1664642" y="317733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5" name="原创设计师QQ598969553             _25"/>
          <p:cNvSpPr/>
          <p:nvPr/>
        </p:nvSpPr>
        <p:spPr>
          <a:xfrm>
            <a:off x="6071074" y="132328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6357950" y="1142196"/>
            <a:ext cx="271464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 smtClean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研发团队</a:t>
            </a:r>
            <a:endParaRPr lang="en-US" altLang="zh-CN" sz="1600" dirty="0" smtClean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Team 1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：机械设计；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Team2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：软件开发；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Team3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：机器视觉；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Team4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：电气设计；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Team5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PLC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anose="020B0503020204020204" pitchFamily="34" charset="-122"/>
              </a:rPr>
              <a:t>控制设计。</a:t>
            </a:r>
            <a:endParaRPr lang="en-US" altLang="zh-CN" sz="1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356906"/>
            <a:ext cx="1714512" cy="67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1593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公司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介绍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4" name="原创设计师QQ598969553             _5"/>
          <p:cNvSpPr/>
          <p:nvPr/>
        </p:nvSpPr>
        <p:spPr>
          <a:xfrm>
            <a:off x="636060" y="1226649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01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原创设计师QQ598969553             _6"/>
          <p:cNvSpPr/>
          <p:nvPr/>
        </p:nvSpPr>
        <p:spPr>
          <a:xfrm>
            <a:off x="1404000" y="1063713"/>
            <a:ext cx="295097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发展的方向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最专业的自动化生产线方案设计、智能化改造服务商</a:t>
            </a:r>
            <a:endParaRPr lang="zh-CN" altLang="en-US" b="1" dirty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原创设计师QQ598969553             _7"/>
          <p:cNvSpPr/>
          <p:nvPr/>
        </p:nvSpPr>
        <p:spPr>
          <a:xfrm>
            <a:off x="4812060" y="1226649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02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原创设计师QQ598969553             _8"/>
          <p:cNvSpPr/>
          <p:nvPr/>
        </p:nvSpPr>
        <p:spPr>
          <a:xfrm>
            <a:off x="5580000" y="1063713"/>
            <a:ext cx="334971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业务的目标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、新工艺、新技术、新功能装备和部件的研发及制造；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、批量化生产智能产线的研发及制造；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、机器视觉解决方案；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、工业控制自动化解决方案。</a:t>
            </a:r>
            <a:endParaRPr lang="zh-CN" altLang="en-US" b="1" cap="small" dirty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" name="原创设计师QQ598969553             _9"/>
          <p:cNvSpPr/>
          <p:nvPr/>
        </p:nvSpPr>
        <p:spPr>
          <a:xfrm>
            <a:off x="642910" y="2785270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原创设计师QQ598969553             _12"/>
          <p:cNvSpPr/>
          <p:nvPr/>
        </p:nvSpPr>
        <p:spPr>
          <a:xfrm>
            <a:off x="1428728" y="2785270"/>
            <a:ext cx="295097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我们的愿望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打造和锤炼一个富有理想和激情、充满追求和进取的研发及管理团队，在中国智造的进程中，公司将留下的深深的印记！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图片 16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10740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发展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历程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原创设计师QQ598969553             _5"/>
          <p:cNvSpPr/>
          <p:nvPr/>
        </p:nvSpPr>
        <p:spPr>
          <a:xfrm>
            <a:off x="4211960" y="1202804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2015</a:t>
            </a:r>
            <a:endParaRPr lang="zh-CN" altLang="en-US" sz="1200" dirty="0"/>
          </a:p>
        </p:txBody>
      </p:sp>
      <p:cxnSp>
        <p:nvCxnSpPr>
          <p:cNvPr id="8" name="原创设计师QQ598969553             _6"/>
          <p:cNvCxnSpPr>
            <a:stCxn id="6" idx="2"/>
            <a:endCxn id="23" idx="0"/>
          </p:cNvCxnSpPr>
          <p:nvPr/>
        </p:nvCxnSpPr>
        <p:spPr>
          <a:xfrm>
            <a:off x="4572000" y="1922884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原创设计师QQ598969553             _7"/>
          <p:cNvCxnSpPr>
            <a:stCxn id="6" idx="1"/>
          </p:cNvCxnSpPr>
          <p:nvPr/>
        </p:nvCxnSpPr>
        <p:spPr>
          <a:xfrm flipH="1">
            <a:off x="3923928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8"/>
          <p:cNvSpPr/>
          <p:nvPr/>
        </p:nvSpPr>
        <p:spPr>
          <a:xfrm>
            <a:off x="1403648" y="1074448"/>
            <a:ext cx="2376264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1" name="原创设计师QQ598969553             _9"/>
          <p:cNvSpPr/>
          <p:nvPr/>
        </p:nvSpPr>
        <p:spPr>
          <a:xfrm>
            <a:off x="1473332" y="2232875"/>
            <a:ext cx="2234572" cy="134946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原创设计师QQ598969553             _10"/>
          <p:cNvCxnSpPr/>
          <p:nvPr/>
        </p:nvCxnSpPr>
        <p:spPr>
          <a:xfrm>
            <a:off x="1489472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原创设计师QQ598969553             _11"/>
          <p:cNvSpPr>
            <a:spLocks noChangeArrowheads="1"/>
          </p:cNvSpPr>
          <p:nvPr/>
        </p:nvSpPr>
        <p:spPr bwMode="auto">
          <a:xfrm>
            <a:off x="1489472" y="1301149"/>
            <a:ext cx="1426344" cy="2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注册成立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原创设计师QQ598969553             _13"/>
          <p:cNvSpPr/>
          <p:nvPr/>
        </p:nvSpPr>
        <p:spPr>
          <a:xfrm>
            <a:off x="4211960" y="3582339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2016</a:t>
            </a:r>
            <a:endParaRPr lang="zh-CN" altLang="en-US" sz="1200" dirty="0"/>
          </a:p>
        </p:txBody>
      </p:sp>
      <p:cxnSp>
        <p:nvCxnSpPr>
          <p:cNvPr id="24" name="原创设计师QQ598969553             _14"/>
          <p:cNvCxnSpPr/>
          <p:nvPr/>
        </p:nvCxnSpPr>
        <p:spPr>
          <a:xfrm flipH="1">
            <a:off x="4932040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       _15"/>
          <p:cNvSpPr/>
          <p:nvPr/>
        </p:nvSpPr>
        <p:spPr>
          <a:xfrm>
            <a:off x="5358428" y="1715790"/>
            <a:ext cx="3142662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dirty="0"/>
          </a:p>
        </p:txBody>
      </p:sp>
      <p:cxnSp>
        <p:nvCxnSpPr>
          <p:cNvPr id="27" name="原创设计师QQ598969553             _17"/>
          <p:cNvCxnSpPr/>
          <p:nvPr/>
        </p:nvCxnSpPr>
        <p:spPr>
          <a:xfrm>
            <a:off x="5500694" y="371396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8"/>
          <p:cNvSpPr>
            <a:spLocks noChangeArrowheads="1"/>
          </p:cNvSpPr>
          <p:nvPr/>
        </p:nvSpPr>
        <p:spPr bwMode="auto">
          <a:xfrm>
            <a:off x="5500694" y="3428212"/>
            <a:ext cx="2699648" cy="2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成功研发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LED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半导体设备系列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原创设计师QQ598969553             _19"/>
          <p:cNvSpPr>
            <a:spLocks noChangeArrowheads="1"/>
          </p:cNvSpPr>
          <p:nvPr/>
        </p:nvSpPr>
        <p:spPr bwMode="auto">
          <a:xfrm>
            <a:off x="5500694" y="3785402"/>
            <a:ext cx="3199714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53585E"/>
                </a:solidFill>
                <a:cs typeface="Arial" pitchFamily="34" charset="0"/>
              </a:rPr>
              <a:t> 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DH-LP430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系列高速全自动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 LED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芯片检测机</a:t>
            </a:r>
            <a:endParaRPr lang="en-US" altLang="zh-CN" sz="1400" i="1" dirty="0" smtClean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DH-LS436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系列高速全自动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LED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芯片分选机</a:t>
            </a:r>
            <a:endParaRPr lang="zh-CN" altLang="en-US" sz="1000" dirty="0">
              <a:solidFill>
                <a:srgbClr val="53585E"/>
              </a:solidFill>
              <a:cs typeface="Arial" pitchFamily="34" charset="0"/>
            </a:endParaRPr>
          </a:p>
        </p:txBody>
      </p:sp>
      <p:cxnSp>
        <p:nvCxnSpPr>
          <p:cNvPr id="32" name="原创设计师QQ598969553             _20"/>
          <p:cNvCxnSpPr>
            <a:stCxn id="23" idx="2"/>
          </p:cNvCxnSpPr>
          <p:nvPr/>
        </p:nvCxnSpPr>
        <p:spPr>
          <a:xfrm>
            <a:off x="4572000" y="4302419"/>
            <a:ext cx="0" cy="83949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图片框 1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723672"/>
            <a:ext cx="1428728" cy="15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0259副本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13700"/>
            <a:ext cx="1494230" cy="15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公司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0997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5" grpId="0"/>
      <p:bldP spid="6" grpId="0" animBg="1"/>
      <p:bldP spid="9" grpId="0" animBg="1"/>
      <p:bldP spid="11" grpId="0" animBg="1"/>
      <p:bldP spid="14" grpId="0"/>
      <p:bldP spid="23" grpId="0" animBg="1"/>
      <p:bldP spid="25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原创设计师QQ598969553             _1"/>
          <p:cNvSpPr/>
          <p:nvPr/>
        </p:nvSpPr>
        <p:spPr>
          <a:xfrm>
            <a:off x="4211960" y="976424"/>
            <a:ext cx="720080" cy="7200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2017</a:t>
            </a:r>
            <a:endParaRPr lang="zh-CN" altLang="en-US" sz="1200" dirty="0"/>
          </a:p>
        </p:txBody>
      </p:sp>
      <p:cxnSp>
        <p:nvCxnSpPr>
          <p:cNvPr id="8" name="原创设计师QQ598969553             _2"/>
          <p:cNvCxnSpPr>
            <a:stCxn id="6" idx="2"/>
          </p:cNvCxnSpPr>
          <p:nvPr/>
        </p:nvCxnSpPr>
        <p:spPr>
          <a:xfrm>
            <a:off x="4572000" y="1696504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原创设计师QQ598969553             _3"/>
          <p:cNvCxnSpPr>
            <a:stCxn id="6" idx="1"/>
          </p:cNvCxnSpPr>
          <p:nvPr/>
        </p:nvCxnSpPr>
        <p:spPr>
          <a:xfrm flipH="1">
            <a:off x="3923928" y="133646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4"/>
          <p:cNvSpPr/>
          <p:nvPr/>
        </p:nvSpPr>
        <p:spPr>
          <a:xfrm>
            <a:off x="642910" y="848068"/>
            <a:ext cx="3357586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原创设计师QQ598969553             _6"/>
          <p:cNvCxnSpPr/>
          <p:nvPr/>
        </p:nvCxnSpPr>
        <p:spPr>
          <a:xfrm>
            <a:off x="571472" y="1213634"/>
            <a:ext cx="3422184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原创设计师QQ598969553             _7"/>
          <p:cNvSpPr>
            <a:spLocks noChangeArrowheads="1"/>
          </p:cNvSpPr>
          <p:nvPr/>
        </p:nvSpPr>
        <p:spPr bwMode="auto">
          <a:xfrm>
            <a:off x="500034" y="927882"/>
            <a:ext cx="3500462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3399"/>
                </a:solidFill>
                <a:cs typeface="Arial" pitchFamily="34" charset="0"/>
              </a:rPr>
              <a:t>电机整流子精加工智能化高速产线研制</a:t>
            </a:r>
            <a:endParaRPr lang="zh-CN" altLang="en-US" sz="1600" b="1" dirty="0">
              <a:solidFill>
                <a:srgbClr val="003399"/>
              </a:solidFill>
              <a:cs typeface="Arial" pitchFamily="34" charset="0"/>
            </a:endParaRPr>
          </a:p>
        </p:txBody>
      </p:sp>
      <p:cxnSp>
        <p:nvCxnSpPr>
          <p:cNvPr id="24" name="原创设计师QQ598969553             _10"/>
          <p:cNvCxnSpPr/>
          <p:nvPr/>
        </p:nvCxnSpPr>
        <p:spPr>
          <a:xfrm flipH="1">
            <a:off x="4932040" y="3715999"/>
            <a:ext cx="288032" cy="0"/>
          </a:xfrm>
          <a:prstGeom prst="line">
            <a:avLst/>
          </a:prstGeom>
          <a:ln w="41275" cmpd="sng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       _11"/>
          <p:cNvSpPr/>
          <p:nvPr/>
        </p:nvSpPr>
        <p:spPr>
          <a:xfrm>
            <a:off x="5358428" y="1775162"/>
            <a:ext cx="2376264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原创设计师QQ598969553             _13"/>
          <p:cNvCxnSpPr/>
          <p:nvPr/>
        </p:nvCxnSpPr>
        <p:spPr>
          <a:xfrm>
            <a:off x="5444252" y="371599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4"/>
          <p:cNvSpPr>
            <a:spLocks noChangeArrowheads="1"/>
          </p:cNvSpPr>
          <p:nvPr/>
        </p:nvSpPr>
        <p:spPr bwMode="auto">
          <a:xfrm>
            <a:off x="5561013" y="3482922"/>
            <a:ext cx="2071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3399"/>
                </a:solidFill>
                <a:cs typeface="Arial" pitchFamily="34" charset="0"/>
              </a:rPr>
              <a:t>光迅智能检测生产线</a:t>
            </a:r>
            <a:endParaRPr lang="zh-CN" altLang="en-US" sz="1600" b="1" dirty="0">
              <a:solidFill>
                <a:srgbClr val="003399"/>
              </a:solidFill>
              <a:cs typeface="Arial" pitchFamily="34" charset="0"/>
            </a:endParaRPr>
          </a:p>
        </p:txBody>
      </p:sp>
      <p:cxnSp>
        <p:nvCxnSpPr>
          <p:cNvPr id="32" name="原创设计师QQ598969553             _16"/>
          <p:cNvCxnSpPr/>
          <p:nvPr/>
        </p:nvCxnSpPr>
        <p:spPr>
          <a:xfrm>
            <a:off x="4572000" y="4076039"/>
            <a:ext cx="0" cy="10658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原创设计师QQ598969553             _17"/>
          <p:cNvCxnSpPr>
            <a:endCxn id="6" idx="0"/>
          </p:cNvCxnSpPr>
          <p:nvPr/>
        </p:nvCxnSpPr>
        <p:spPr>
          <a:xfrm>
            <a:off x="4572000" y="0"/>
            <a:ext cx="0" cy="9764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 descr="4aa17ab9eb129fd7573958afb6ea2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785138"/>
            <a:ext cx="2381347" cy="1588359"/>
          </a:xfrm>
          <a:prstGeom prst="rect">
            <a:avLst/>
          </a:prstGeom>
        </p:spPr>
      </p:pic>
      <p:pic>
        <p:nvPicPr>
          <p:cNvPr id="20" name="Picture 3" descr="D:\机械学院\科研项目\企业合作\凯中\初步方案\动画-20160518\动态图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285072"/>
            <a:ext cx="3500462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公司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原创设计师QQ598969553             _1"/>
          <p:cNvSpPr/>
          <p:nvPr/>
        </p:nvSpPr>
        <p:spPr>
          <a:xfrm>
            <a:off x="4211960" y="3355959"/>
            <a:ext cx="720080" cy="7200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2018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7206750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25" grpId="0" animBg="1"/>
      <p:bldP spid="28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组织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架构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4" name="原创设计师QQ598969553             _5"/>
          <p:cNvGrpSpPr/>
          <p:nvPr/>
        </p:nvGrpSpPr>
        <p:grpSpPr>
          <a:xfrm>
            <a:off x="4214810" y="427816"/>
            <a:ext cx="741363" cy="600074"/>
            <a:chOff x="1176338" y="2262188"/>
            <a:chExt cx="741363" cy="600074"/>
          </a:xfrm>
          <a:solidFill>
            <a:schemeClr val="accent2"/>
          </a:solidFill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1400176" y="2262188"/>
              <a:ext cx="296863" cy="296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1176338" y="2587625"/>
              <a:ext cx="741363" cy="274637"/>
            </a:xfrm>
            <a:custGeom>
              <a:avLst/>
              <a:gdLst>
                <a:gd name="T0" fmla="*/ 572 w 615"/>
                <a:gd name="T1" fmla="*/ 96 h 228"/>
                <a:gd name="T2" fmla="*/ 390 w 615"/>
                <a:gd name="T3" fmla="*/ 0 h 228"/>
                <a:gd name="T4" fmla="*/ 352 w 615"/>
                <a:gd name="T5" fmla="*/ 186 h 228"/>
                <a:gd name="T6" fmla="*/ 320 w 615"/>
                <a:gd name="T7" fmla="*/ 81 h 228"/>
                <a:gd name="T8" fmla="*/ 338 w 615"/>
                <a:gd name="T9" fmla="*/ 60 h 228"/>
                <a:gd name="T10" fmla="*/ 308 w 615"/>
                <a:gd name="T11" fmla="*/ 23 h 228"/>
                <a:gd name="T12" fmla="*/ 275 w 615"/>
                <a:gd name="T13" fmla="*/ 61 h 228"/>
                <a:gd name="T14" fmla="*/ 296 w 615"/>
                <a:gd name="T15" fmla="*/ 81 h 228"/>
                <a:gd name="T16" fmla="*/ 268 w 615"/>
                <a:gd name="T17" fmla="*/ 186 h 228"/>
                <a:gd name="T18" fmla="*/ 223 w 615"/>
                <a:gd name="T19" fmla="*/ 0 h 228"/>
                <a:gd name="T20" fmla="*/ 68 w 615"/>
                <a:gd name="T21" fmla="*/ 73 h 228"/>
                <a:gd name="T22" fmla="*/ 17 w 615"/>
                <a:gd name="T23" fmla="*/ 228 h 228"/>
                <a:gd name="T24" fmla="*/ 599 w 615"/>
                <a:gd name="T25" fmla="*/ 228 h 228"/>
                <a:gd name="T26" fmla="*/ 572 w 615"/>
                <a:gd name="T27" fmla="*/ 9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5" h="228">
                  <a:moveTo>
                    <a:pt x="572" y="96"/>
                  </a:moveTo>
                  <a:cubicBezTo>
                    <a:pt x="524" y="27"/>
                    <a:pt x="390" y="0"/>
                    <a:pt x="390" y="0"/>
                  </a:cubicBezTo>
                  <a:cubicBezTo>
                    <a:pt x="389" y="123"/>
                    <a:pt x="352" y="186"/>
                    <a:pt x="352" y="186"/>
                  </a:cubicBezTo>
                  <a:cubicBezTo>
                    <a:pt x="339" y="114"/>
                    <a:pt x="320" y="81"/>
                    <a:pt x="320" y="81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73" y="126"/>
                    <a:pt x="268" y="186"/>
                    <a:pt x="268" y="186"/>
                  </a:cubicBezTo>
                  <a:cubicBezTo>
                    <a:pt x="238" y="154"/>
                    <a:pt x="223" y="0"/>
                    <a:pt x="223" y="0"/>
                  </a:cubicBezTo>
                  <a:cubicBezTo>
                    <a:pt x="223" y="0"/>
                    <a:pt x="125" y="17"/>
                    <a:pt x="68" y="73"/>
                  </a:cubicBezTo>
                  <a:cubicBezTo>
                    <a:pt x="0" y="140"/>
                    <a:pt x="17" y="228"/>
                    <a:pt x="17" y="228"/>
                  </a:cubicBezTo>
                  <a:cubicBezTo>
                    <a:pt x="599" y="228"/>
                    <a:pt x="599" y="228"/>
                    <a:pt x="599" y="228"/>
                  </a:cubicBezTo>
                  <a:cubicBezTo>
                    <a:pt x="599" y="228"/>
                    <a:pt x="615" y="159"/>
                    <a:pt x="5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原创设计师QQ598969553             _6"/>
          <p:cNvGrpSpPr/>
          <p:nvPr/>
        </p:nvGrpSpPr>
        <p:grpSpPr>
          <a:xfrm>
            <a:off x="4286248" y="1300950"/>
            <a:ext cx="598488" cy="484188"/>
            <a:chOff x="2895601" y="2378075"/>
            <a:chExt cx="598488" cy="484188"/>
          </a:xfrm>
          <a:solidFill>
            <a:schemeClr val="accent3"/>
          </a:solidFill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3078163" y="2378075"/>
              <a:ext cx="238125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2895601" y="2640013"/>
              <a:ext cx="598488" cy="222250"/>
            </a:xfrm>
            <a:custGeom>
              <a:avLst/>
              <a:gdLst>
                <a:gd name="T0" fmla="*/ 462 w 497"/>
                <a:gd name="T1" fmla="*/ 78 h 184"/>
                <a:gd name="T2" fmla="*/ 315 w 497"/>
                <a:gd name="T3" fmla="*/ 0 h 184"/>
                <a:gd name="T4" fmla="*/ 285 w 497"/>
                <a:gd name="T5" fmla="*/ 150 h 184"/>
                <a:gd name="T6" fmla="*/ 258 w 497"/>
                <a:gd name="T7" fmla="*/ 65 h 184"/>
                <a:gd name="T8" fmla="*/ 273 w 497"/>
                <a:gd name="T9" fmla="*/ 49 h 184"/>
                <a:gd name="T10" fmla="*/ 249 w 497"/>
                <a:gd name="T11" fmla="*/ 18 h 184"/>
                <a:gd name="T12" fmla="*/ 223 w 497"/>
                <a:gd name="T13" fmla="*/ 49 h 184"/>
                <a:gd name="T14" fmla="*/ 239 w 497"/>
                <a:gd name="T15" fmla="*/ 66 h 184"/>
                <a:gd name="T16" fmla="*/ 217 w 497"/>
                <a:gd name="T17" fmla="*/ 150 h 184"/>
                <a:gd name="T18" fmla="*/ 181 w 497"/>
                <a:gd name="T19" fmla="*/ 0 h 184"/>
                <a:gd name="T20" fmla="*/ 55 w 497"/>
                <a:gd name="T21" fmla="*/ 59 h 184"/>
                <a:gd name="T22" fmla="*/ 14 w 497"/>
                <a:gd name="T23" fmla="*/ 184 h 184"/>
                <a:gd name="T24" fmla="*/ 484 w 497"/>
                <a:gd name="T25" fmla="*/ 184 h 184"/>
                <a:gd name="T26" fmla="*/ 462 w 497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7" h="184">
                  <a:moveTo>
                    <a:pt x="462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5" y="100"/>
                    <a:pt x="285" y="150"/>
                    <a:pt x="285" y="150"/>
                  </a:cubicBezTo>
                  <a:cubicBezTo>
                    <a:pt x="274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1" y="102"/>
                    <a:pt x="217" y="150"/>
                    <a:pt x="217" y="150"/>
                  </a:cubicBezTo>
                  <a:cubicBezTo>
                    <a:pt x="193" y="124"/>
                    <a:pt x="181" y="0"/>
                    <a:pt x="181" y="0"/>
                  </a:cubicBezTo>
                  <a:cubicBezTo>
                    <a:pt x="181" y="0"/>
                    <a:pt x="101" y="13"/>
                    <a:pt x="55" y="59"/>
                  </a:cubicBezTo>
                  <a:cubicBezTo>
                    <a:pt x="0" y="113"/>
                    <a:pt x="14" y="184"/>
                    <a:pt x="14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4"/>
                    <a:pt x="497" y="128"/>
                    <a:pt x="46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原创设计师QQ598969553             _8"/>
          <p:cNvGrpSpPr/>
          <p:nvPr/>
        </p:nvGrpSpPr>
        <p:grpSpPr>
          <a:xfrm>
            <a:off x="5907722" y="1856576"/>
            <a:ext cx="596900" cy="484188"/>
            <a:chOff x="4627563" y="2378075"/>
            <a:chExt cx="596900" cy="484188"/>
          </a:xfrm>
          <a:solidFill>
            <a:schemeClr val="accent4"/>
          </a:solidFill>
        </p:grpSpPr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4808538" y="2378075"/>
              <a:ext cx="239713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4627563" y="2640013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9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100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原创设计师QQ598969553             _9"/>
          <p:cNvGrpSpPr/>
          <p:nvPr/>
        </p:nvGrpSpPr>
        <p:grpSpPr>
          <a:xfrm>
            <a:off x="2214546" y="1713700"/>
            <a:ext cx="596900" cy="485774"/>
            <a:chOff x="4627563" y="1273176"/>
            <a:chExt cx="596900" cy="485774"/>
          </a:xfrm>
          <a:solidFill>
            <a:schemeClr val="accent4"/>
          </a:solidFill>
        </p:grpSpPr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4808538" y="1273176"/>
              <a:ext cx="239713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4627563" y="1536700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8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99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原创设计师QQ598969553             _10"/>
          <p:cNvGrpSpPr/>
          <p:nvPr/>
        </p:nvGrpSpPr>
        <p:grpSpPr>
          <a:xfrm>
            <a:off x="1785918" y="2856708"/>
            <a:ext cx="1249363" cy="407988"/>
            <a:chOff x="6705601" y="1355725"/>
            <a:chExt cx="1249363" cy="407988"/>
          </a:xfrm>
          <a:solidFill>
            <a:schemeClr val="accent6"/>
          </a:solidFill>
        </p:grpSpPr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7231063" y="1355725"/>
              <a:ext cx="201613" cy="201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7078663" y="1576388"/>
              <a:ext cx="503238" cy="187325"/>
            </a:xfrm>
            <a:custGeom>
              <a:avLst/>
              <a:gdLst>
                <a:gd name="T0" fmla="*/ 389 w 418"/>
                <a:gd name="T1" fmla="*/ 66 h 155"/>
                <a:gd name="T2" fmla="*/ 265 w 418"/>
                <a:gd name="T3" fmla="*/ 0 h 155"/>
                <a:gd name="T4" fmla="*/ 239 w 418"/>
                <a:gd name="T5" fmla="*/ 127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6 h 155"/>
                <a:gd name="T12" fmla="*/ 187 w 418"/>
                <a:gd name="T13" fmla="*/ 42 h 155"/>
                <a:gd name="T14" fmla="*/ 201 w 418"/>
                <a:gd name="T15" fmla="*/ 56 h 155"/>
                <a:gd name="T16" fmla="*/ 182 w 418"/>
                <a:gd name="T17" fmla="*/ 127 h 155"/>
                <a:gd name="T18" fmla="*/ 152 w 418"/>
                <a:gd name="T19" fmla="*/ 0 h 155"/>
                <a:gd name="T20" fmla="*/ 46 w 418"/>
                <a:gd name="T21" fmla="*/ 50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6"/>
                  </a:moveTo>
                  <a:cubicBezTo>
                    <a:pt x="356" y="19"/>
                    <a:pt x="265" y="0"/>
                    <a:pt x="265" y="0"/>
                  </a:cubicBezTo>
                  <a:cubicBezTo>
                    <a:pt x="265" y="84"/>
                    <a:pt x="239" y="127"/>
                    <a:pt x="239" y="127"/>
                  </a:cubicBezTo>
                  <a:cubicBezTo>
                    <a:pt x="230" y="78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185" y="86"/>
                    <a:pt x="182" y="127"/>
                    <a:pt x="182" y="127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2"/>
                    <a:pt x="46" y="50"/>
                  </a:cubicBezTo>
                  <a:cubicBezTo>
                    <a:pt x="0" y="96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770731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7600951" y="163195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9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5"/>
                    <a:pt x="153" y="39"/>
                    <a:pt x="153" y="3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1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81196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6705601" y="163195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9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5"/>
                    <a:pt x="142" y="39"/>
                    <a:pt x="142" y="3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1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原创设计师QQ598969553             _11"/>
          <p:cNvGrpSpPr/>
          <p:nvPr/>
        </p:nvGrpSpPr>
        <p:grpSpPr>
          <a:xfrm>
            <a:off x="1789810" y="3856840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原创设计师QQ598969553             _12"/>
          <p:cNvSpPr/>
          <p:nvPr/>
        </p:nvSpPr>
        <p:spPr>
          <a:xfrm>
            <a:off x="3929058" y="999320"/>
            <a:ext cx="1303436" cy="2857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sz="800" b="1" dirty="0" smtClean="0"/>
              <a:t>Board of directors</a:t>
            </a:r>
          </a:p>
          <a:p>
            <a:pPr algn="ctr" latinLnBrk="1"/>
            <a:r>
              <a:rPr lang="zh-CN" altLang="en-US" sz="1200" b="1" dirty="0" smtClean="0"/>
              <a:t>董事会</a:t>
            </a:r>
            <a:endParaRPr lang="en-US" sz="1200" b="1" dirty="0"/>
          </a:p>
        </p:txBody>
      </p:sp>
      <p:sp>
        <p:nvSpPr>
          <p:cNvPr id="84" name="原创设计师QQ598969553             _13"/>
          <p:cNvSpPr/>
          <p:nvPr/>
        </p:nvSpPr>
        <p:spPr>
          <a:xfrm>
            <a:off x="3929058" y="1785138"/>
            <a:ext cx="1303436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zh-CN" sz="800" b="1" dirty="0"/>
              <a:t>General </a:t>
            </a:r>
            <a:r>
              <a:rPr lang="en-US" altLang="zh-CN" sz="800" b="1" dirty="0" smtClean="0"/>
              <a:t>Manager</a:t>
            </a:r>
          </a:p>
          <a:p>
            <a:pPr algn="ctr"/>
            <a:r>
              <a:rPr lang="zh-CN" altLang="en-US" sz="1200" b="1" dirty="0" smtClean="0"/>
              <a:t>总经理</a:t>
            </a:r>
            <a:endParaRPr lang="zh-CN" altLang="en-US" sz="1200" b="1" dirty="0"/>
          </a:p>
        </p:txBody>
      </p:sp>
      <p:sp>
        <p:nvSpPr>
          <p:cNvPr id="87" name="原创设计师QQ598969553             _16"/>
          <p:cNvSpPr/>
          <p:nvPr/>
        </p:nvSpPr>
        <p:spPr>
          <a:xfrm>
            <a:off x="1928794" y="2142328"/>
            <a:ext cx="1303436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 smtClean="0"/>
              <a:t>CTO</a:t>
            </a:r>
          </a:p>
          <a:p>
            <a:pPr algn="ctr"/>
            <a:r>
              <a:rPr lang="zh-CN" altLang="en-US" sz="1200" b="1" dirty="0" smtClean="0"/>
              <a:t>技术总监</a:t>
            </a:r>
            <a:endParaRPr lang="zh-CN" altLang="en-US" sz="1200" b="1" dirty="0"/>
          </a:p>
        </p:txBody>
      </p:sp>
      <p:sp>
        <p:nvSpPr>
          <p:cNvPr id="88" name="原创设计师QQ598969553             _17"/>
          <p:cNvSpPr/>
          <p:nvPr/>
        </p:nvSpPr>
        <p:spPr>
          <a:xfrm>
            <a:off x="5857884" y="2328404"/>
            <a:ext cx="2050102" cy="3715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zh-CN" sz="800" b="1" dirty="0" smtClean="0"/>
              <a:t>Operational Team</a:t>
            </a:r>
          </a:p>
          <a:p>
            <a:pPr algn="ctr"/>
            <a:r>
              <a:rPr lang="zh-CN" altLang="en-US" sz="1200" b="1" dirty="0" smtClean="0"/>
              <a:t>运营管理团队</a:t>
            </a:r>
          </a:p>
        </p:txBody>
      </p:sp>
      <p:sp>
        <p:nvSpPr>
          <p:cNvPr id="89" name="原创设计师QQ598969553             _18"/>
          <p:cNvSpPr/>
          <p:nvPr/>
        </p:nvSpPr>
        <p:spPr>
          <a:xfrm>
            <a:off x="1575496" y="3213898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/>
              <a:t>Machine Design Team</a:t>
            </a:r>
          </a:p>
          <a:p>
            <a:pPr algn="ctr"/>
            <a:r>
              <a:rPr lang="zh-CN" altLang="en-US" sz="1200" b="1" dirty="0" smtClean="0"/>
              <a:t>机械设计团队</a:t>
            </a:r>
            <a:endParaRPr lang="zh-CN" altLang="en-US" sz="1200" b="1" dirty="0"/>
          </a:p>
        </p:txBody>
      </p:sp>
      <p:cxnSp>
        <p:nvCxnSpPr>
          <p:cNvPr id="93" name="原创设计师QQ598969553             _22"/>
          <p:cNvCxnSpPr/>
          <p:nvPr/>
        </p:nvCxnSpPr>
        <p:spPr>
          <a:xfrm>
            <a:off x="5214942" y="1999452"/>
            <a:ext cx="428628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原创设计师QQ598969553             _24"/>
          <p:cNvCxnSpPr/>
          <p:nvPr/>
        </p:nvCxnSpPr>
        <p:spPr>
          <a:xfrm>
            <a:off x="3428992" y="1999452"/>
            <a:ext cx="514019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原创设计师QQ598969553             _11"/>
          <p:cNvGrpSpPr/>
          <p:nvPr/>
        </p:nvGrpSpPr>
        <p:grpSpPr>
          <a:xfrm>
            <a:off x="6251595" y="3285336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原创设计师QQ598969553             _11"/>
          <p:cNvGrpSpPr/>
          <p:nvPr/>
        </p:nvGrpSpPr>
        <p:grpSpPr>
          <a:xfrm>
            <a:off x="4004388" y="2856708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07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原创设计师QQ598969553             _11"/>
          <p:cNvGrpSpPr/>
          <p:nvPr/>
        </p:nvGrpSpPr>
        <p:grpSpPr>
          <a:xfrm>
            <a:off x="4037017" y="3856840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14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原创设计师QQ598969553             _18"/>
          <p:cNvSpPr/>
          <p:nvPr/>
        </p:nvSpPr>
        <p:spPr>
          <a:xfrm>
            <a:off x="3786182" y="3213898"/>
            <a:ext cx="1710620" cy="3577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/>
              <a:t>software design Team</a:t>
            </a:r>
          </a:p>
          <a:p>
            <a:pPr algn="ctr"/>
            <a:r>
              <a:rPr lang="zh-CN" altLang="en-US" sz="1200" b="1" dirty="0" smtClean="0"/>
              <a:t>软件开发团队</a:t>
            </a:r>
            <a:endParaRPr lang="zh-CN" altLang="en-US" sz="1200" b="1" dirty="0"/>
          </a:p>
        </p:txBody>
      </p:sp>
      <p:sp>
        <p:nvSpPr>
          <p:cNvPr id="122" name="原创设计师QQ598969553             _18"/>
          <p:cNvSpPr/>
          <p:nvPr/>
        </p:nvSpPr>
        <p:spPr>
          <a:xfrm>
            <a:off x="6004652" y="3662521"/>
            <a:ext cx="1710620" cy="3371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 PLC programming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en-US" altLang="zh-CN" sz="1200" b="1" dirty="0" smtClean="0">
                <a:latin typeface="+mn-ea"/>
              </a:rPr>
              <a:t>PLC</a:t>
            </a:r>
            <a:r>
              <a:rPr lang="zh-CN" altLang="en-US" sz="1200" b="1" dirty="0" smtClean="0">
                <a:latin typeface="+mn-ea"/>
              </a:rPr>
              <a:t>设计团队</a:t>
            </a:r>
            <a:endParaRPr lang="zh-CN" altLang="en-US" sz="1200" b="1" dirty="0">
              <a:latin typeface="+mn-ea"/>
            </a:endParaRPr>
          </a:p>
        </p:txBody>
      </p:sp>
      <p:sp>
        <p:nvSpPr>
          <p:cNvPr id="123" name="原创设计师QQ598969553             _18"/>
          <p:cNvSpPr/>
          <p:nvPr/>
        </p:nvSpPr>
        <p:spPr>
          <a:xfrm>
            <a:off x="1575496" y="4214030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Machine Vision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zh-CN" altLang="en-US" sz="1200" b="1" dirty="0" smtClean="0">
                <a:latin typeface="+mn-ea"/>
              </a:rPr>
              <a:t>机器视觉团队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24" name="原创设计师QQ598969553             _18"/>
          <p:cNvSpPr/>
          <p:nvPr/>
        </p:nvSpPr>
        <p:spPr>
          <a:xfrm>
            <a:off x="3786182" y="4214030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 Electric Design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zh-CN" altLang="en-US" sz="1200" b="1" dirty="0" smtClean="0"/>
              <a:t>电气设计团队</a:t>
            </a:r>
            <a:endParaRPr lang="zh-CN" altLang="en-US" sz="1200" b="1" dirty="0"/>
          </a:p>
        </p:txBody>
      </p:sp>
      <p:grpSp>
        <p:nvGrpSpPr>
          <p:cNvPr id="125" name="原创设计师QQ598969553             _11"/>
          <p:cNvGrpSpPr/>
          <p:nvPr/>
        </p:nvGrpSpPr>
        <p:grpSpPr>
          <a:xfrm>
            <a:off x="6550664" y="1925467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26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2" name="原创设计师QQ598969553             _25"/>
          <p:cNvCxnSpPr/>
          <p:nvPr/>
        </p:nvCxnSpPr>
        <p:spPr>
          <a:xfrm rot="5400000">
            <a:off x="4644232" y="1498592"/>
            <a:ext cx="57150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5" name="原创设计师QQ598969553             _25"/>
          <p:cNvCxnSpPr/>
          <p:nvPr/>
        </p:nvCxnSpPr>
        <p:spPr>
          <a:xfrm rot="5400000">
            <a:off x="5383671" y="2259351"/>
            <a:ext cx="521385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7" name="原创设计师QQ598969553             _24"/>
          <p:cNvCxnSpPr/>
          <p:nvPr/>
        </p:nvCxnSpPr>
        <p:spPr>
          <a:xfrm>
            <a:off x="1357290" y="2785270"/>
            <a:ext cx="4429156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0" name="原创设计师QQ598969553             _25"/>
          <p:cNvCxnSpPr/>
          <p:nvPr/>
        </p:nvCxnSpPr>
        <p:spPr>
          <a:xfrm rot="16200000" flipH="1">
            <a:off x="555560" y="3587002"/>
            <a:ext cx="1607353" cy="3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4" name="原创设计师QQ598969553             _25"/>
          <p:cNvCxnSpPr/>
          <p:nvPr/>
        </p:nvCxnSpPr>
        <p:spPr>
          <a:xfrm rot="5400000">
            <a:off x="2768986" y="3588948"/>
            <a:ext cx="1607353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4" name="原创设计师QQ598969553             _24"/>
          <p:cNvCxnSpPr/>
          <p:nvPr/>
        </p:nvCxnSpPr>
        <p:spPr>
          <a:xfrm>
            <a:off x="5786446" y="3856840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2" name="原创设计师QQ598969553             _25"/>
          <p:cNvCxnSpPr/>
          <p:nvPr/>
        </p:nvCxnSpPr>
        <p:spPr>
          <a:xfrm rot="5400000">
            <a:off x="5251454" y="3320262"/>
            <a:ext cx="1071572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9" name="原创设计师QQ598969553             _25"/>
          <p:cNvCxnSpPr/>
          <p:nvPr/>
        </p:nvCxnSpPr>
        <p:spPr>
          <a:xfrm rot="5400000">
            <a:off x="3251190" y="2177254"/>
            <a:ext cx="357192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1" name="原创设计师QQ598969553             _24"/>
          <p:cNvCxnSpPr/>
          <p:nvPr/>
        </p:nvCxnSpPr>
        <p:spPr>
          <a:xfrm>
            <a:off x="3214678" y="2356642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4" name="原创设计师QQ598969553             _24"/>
          <p:cNvCxnSpPr/>
          <p:nvPr/>
        </p:nvCxnSpPr>
        <p:spPr>
          <a:xfrm>
            <a:off x="5643570" y="2513918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9" name="原创设计师QQ598969553             _24"/>
          <p:cNvCxnSpPr/>
          <p:nvPr/>
        </p:nvCxnSpPr>
        <p:spPr>
          <a:xfrm>
            <a:off x="1357290" y="3399974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1" name="原创设计师QQ598969553             _24"/>
          <p:cNvCxnSpPr/>
          <p:nvPr/>
        </p:nvCxnSpPr>
        <p:spPr>
          <a:xfrm>
            <a:off x="1357290" y="4384118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2" name="原创设计师QQ598969553             _24"/>
          <p:cNvCxnSpPr/>
          <p:nvPr/>
        </p:nvCxnSpPr>
        <p:spPr>
          <a:xfrm>
            <a:off x="3571868" y="3399974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3" name="原创设计师QQ598969553             _24"/>
          <p:cNvCxnSpPr/>
          <p:nvPr/>
        </p:nvCxnSpPr>
        <p:spPr>
          <a:xfrm>
            <a:off x="3571868" y="4399544"/>
            <a:ext cx="214314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4" name="原创设计师QQ598969553             _25"/>
          <p:cNvCxnSpPr/>
          <p:nvPr/>
        </p:nvCxnSpPr>
        <p:spPr>
          <a:xfrm rot="5400000">
            <a:off x="2429654" y="2641600"/>
            <a:ext cx="285752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0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图片 91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13137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/>
      <p:bldP spid="83" grpId="0" animBg="1"/>
      <p:bldP spid="84" grpId="0" animBg="1"/>
      <p:bldP spid="87" grpId="0" animBg="1"/>
      <p:bldP spid="88" grpId="0" animBg="1"/>
      <p:bldP spid="89" grpId="0" animBg="1"/>
      <p:bldP spid="121" grpId="0" animBg="1"/>
      <p:bldP spid="122" grpId="0" animBg="1"/>
      <p:bldP spid="123" grpId="0" animBg="1"/>
      <p:bldP spid="124" grpId="0" animBg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       _5"/>
          <p:cNvSpPr/>
          <p:nvPr/>
        </p:nvSpPr>
        <p:spPr>
          <a:xfrm>
            <a:off x="7215206" y="570692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电气设计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61" name="原创设计师QQ598969553             _5"/>
          <p:cNvSpPr/>
          <p:nvPr/>
        </p:nvSpPr>
        <p:spPr>
          <a:xfrm>
            <a:off x="5572132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PLC</a:t>
            </a: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60" name="原创设计师QQ598969553             _5"/>
          <p:cNvSpPr/>
          <p:nvPr/>
        </p:nvSpPr>
        <p:spPr>
          <a:xfrm>
            <a:off x="4000496" y="6205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机器视觉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59" name="原创设计师QQ598969553             _5"/>
          <p:cNvSpPr/>
          <p:nvPr/>
        </p:nvSpPr>
        <p:spPr>
          <a:xfrm>
            <a:off x="2285984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软件开发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专业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团队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原创设计师QQ598969553             _5"/>
          <p:cNvSpPr/>
          <p:nvPr/>
        </p:nvSpPr>
        <p:spPr>
          <a:xfrm>
            <a:off x="571472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机械设计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28" name="原创设计师QQ598969553             _6"/>
          <p:cNvSpPr/>
          <p:nvPr/>
        </p:nvSpPr>
        <p:spPr bwMode="auto">
          <a:xfrm>
            <a:off x="1749679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原创设计师QQ598969553             _7"/>
          <p:cNvSpPr>
            <a:spLocks noChangeArrowheads="1"/>
          </p:cNvSpPr>
          <p:nvPr/>
        </p:nvSpPr>
        <p:spPr bwMode="auto">
          <a:xfrm>
            <a:off x="571472" y="1785138"/>
            <a:ext cx="1357322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以教授级高工为</a:t>
            </a: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  <a:latin typeface="PMingLiU" pitchFamily="18" charset="-120"/>
                <a:ea typeface="PMingLiU" pitchFamily="18" charset="-120"/>
              </a:rPr>
              <a:t>Leader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，由高级工程师、工程师、硕士、本科生组成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的设计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及研发团队。</a:t>
            </a:r>
            <a:endParaRPr lang="zh-CN" altLang="zh-CN" sz="1400" dirty="0">
              <a:solidFill>
                <a:schemeClr val="accent3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1" name="原创设计师QQ598969553             _9"/>
          <p:cNvSpPr>
            <a:spLocks noChangeArrowheads="1"/>
          </p:cNvSpPr>
          <p:nvPr/>
        </p:nvSpPr>
        <p:spPr bwMode="auto">
          <a:xfrm>
            <a:off x="2071670" y="1785138"/>
            <a:ext cx="1785950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以专业从事软件开发二十余年高级工程师为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软件类专业毕业且具有丰富专业工作经历的硕士、本科生组成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的开发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团队</a:t>
            </a:r>
            <a:r>
              <a:rPr lang="zh-CN" altLang="en-US" sz="1400" i="1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1400" i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" name="原创设计师QQ598969553             _11"/>
          <p:cNvSpPr>
            <a:spLocks noChangeArrowheads="1"/>
          </p:cNvSpPr>
          <p:nvPr/>
        </p:nvSpPr>
        <p:spPr bwMode="auto">
          <a:xfrm>
            <a:off x="3929058" y="1785138"/>
            <a:ext cx="1643074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以博士教授为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，由专业从事机器视觉在线检测方案设计及项目研发的硕士、本科生组成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的研发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团队。</a:t>
            </a:r>
            <a:endParaRPr lang="zh-CN" altLang="zh-CN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原创设计师QQ598969553             _13"/>
          <p:cNvSpPr>
            <a:spLocks noChangeArrowheads="1"/>
          </p:cNvSpPr>
          <p:nvPr/>
        </p:nvSpPr>
        <p:spPr bwMode="auto">
          <a:xfrm>
            <a:off x="5643570" y="1785138"/>
            <a:ext cx="1500198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以从事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PLC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系统设计及研发十余年的工程硕士为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，由高级工程师、工程师、本科生组成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的团队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1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" name="原创设计师QQ598969553             _15"/>
          <p:cNvSpPr>
            <a:spLocks noChangeArrowheads="1"/>
          </p:cNvSpPr>
          <p:nvPr/>
        </p:nvSpPr>
        <p:spPr bwMode="auto">
          <a:xfrm>
            <a:off x="642910" y="3285336"/>
            <a:ext cx="1327150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机械设计工程师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高级机械工艺师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机械结构工程师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高级装配工程师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结构动画工程师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800" dirty="0" smtClean="0">
              <a:ea typeface="微软雅黑" pitchFamily="34" charset="-122"/>
            </a:endParaRPr>
          </a:p>
        </p:txBody>
      </p:sp>
      <p:sp>
        <p:nvSpPr>
          <p:cNvPr id="38" name="原创设计师QQ598969553             _16"/>
          <p:cNvSpPr>
            <a:spLocks noChangeArrowheads="1"/>
          </p:cNvSpPr>
          <p:nvPr/>
        </p:nvSpPr>
        <p:spPr bwMode="auto">
          <a:xfrm>
            <a:off x="2285984" y="3428212"/>
            <a:ext cx="132715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系统架构工程师</a:t>
            </a:r>
            <a:r>
              <a:rPr lang="zh-CN" altLang="zh-CN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开发与实现工程师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软件测试工程师</a:t>
            </a:r>
            <a:endParaRPr lang="zh-CN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原创设计师QQ598969553             _17"/>
          <p:cNvSpPr>
            <a:spLocks noChangeArrowheads="1"/>
          </p:cNvSpPr>
          <p:nvPr/>
        </p:nvSpPr>
        <p:spPr bwMode="auto">
          <a:xfrm>
            <a:off x="3929058" y="3428212"/>
            <a:ext cx="1398588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视觉系统方案设计师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算法设计工程师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算法及效率验证工程师</a:t>
            </a:r>
            <a:endParaRPr lang="zh-CN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原创设计师QQ598969553             _18"/>
          <p:cNvSpPr>
            <a:spLocks noChangeArrowheads="1"/>
          </p:cNvSpPr>
          <p:nvPr/>
        </p:nvSpPr>
        <p:spPr bwMode="auto">
          <a:xfrm>
            <a:off x="5643570" y="3428212"/>
            <a:ext cx="139858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系统总体设计工程师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验证及测试工程师</a:t>
            </a:r>
            <a:r>
              <a:rPr lang="zh-CN" altLang="zh-CN" sz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12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原创设计师QQ598969553             _19"/>
          <p:cNvCxnSpPr/>
          <p:nvPr/>
        </p:nvCxnSpPr>
        <p:spPr>
          <a:xfrm>
            <a:off x="642910" y="322282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原创设计师QQ598969553             _23"/>
          <p:cNvSpPr/>
          <p:nvPr/>
        </p:nvSpPr>
        <p:spPr bwMode="auto">
          <a:xfrm>
            <a:off x="5000628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原创设计师QQ598969553             _25"/>
          <p:cNvSpPr/>
          <p:nvPr/>
        </p:nvSpPr>
        <p:spPr bwMode="auto">
          <a:xfrm>
            <a:off x="6572264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1" name="原创设计师QQ598969553             _26"/>
          <p:cNvCxnSpPr/>
          <p:nvPr/>
        </p:nvCxnSpPr>
        <p:spPr>
          <a:xfrm>
            <a:off x="2277202" y="322282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原创设计师QQ598969553             _27"/>
          <p:cNvCxnSpPr/>
          <p:nvPr/>
        </p:nvCxnSpPr>
        <p:spPr>
          <a:xfrm>
            <a:off x="4063152" y="3220536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原创设计师QQ598969553             _28"/>
          <p:cNvCxnSpPr/>
          <p:nvPr/>
        </p:nvCxnSpPr>
        <p:spPr>
          <a:xfrm>
            <a:off x="7286644" y="321389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原创设计师QQ598969553             _6"/>
          <p:cNvSpPr/>
          <p:nvPr/>
        </p:nvSpPr>
        <p:spPr bwMode="auto">
          <a:xfrm>
            <a:off x="8143900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原创设计师QQ598969553             _13"/>
          <p:cNvSpPr>
            <a:spLocks noChangeArrowheads="1"/>
          </p:cNvSpPr>
          <p:nvPr/>
        </p:nvSpPr>
        <p:spPr bwMode="auto">
          <a:xfrm>
            <a:off x="7215206" y="1785138"/>
            <a:ext cx="1500198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以大型央企工作三十多年电气高级工程师为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。工程师、电气工程专业毕业本科生组成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的设计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团队。</a:t>
            </a:r>
            <a:endParaRPr lang="zh-CN" altLang="zh-CN" sz="1400" dirty="0">
              <a:solidFill>
                <a:schemeClr val="accent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63" name="原创设计师QQ598969553             _28"/>
          <p:cNvCxnSpPr/>
          <p:nvPr/>
        </p:nvCxnSpPr>
        <p:spPr>
          <a:xfrm>
            <a:off x="5706226" y="321389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原创设计师QQ598969553             _18"/>
          <p:cNvSpPr>
            <a:spLocks noChangeArrowheads="1"/>
          </p:cNvSpPr>
          <p:nvPr/>
        </p:nvSpPr>
        <p:spPr bwMode="auto">
          <a:xfrm>
            <a:off x="7308244" y="3442612"/>
            <a:ext cx="1327150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电气原理设计工程师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电气结构工程师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电气安装工程师</a:t>
            </a:r>
            <a:r>
              <a:rPr lang="zh-CN" altLang="zh-CN" sz="11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原创设计师QQ598969553             _21"/>
          <p:cNvSpPr/>
          <p:nvPr/>
        </p:nvSpPr>
        <p:spPr bwMode="auto">
          <a:xfrm>
            <a:off x="3286116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02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Teams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图片 35" descr="公司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91936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3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59" grpId="0" animBg="1"/>
      <p:bldP spid="40" grpId="0" animBg="1"/>
      <p:bldP spid="40" grpId="1" animBg="1"/>
      <p:bldP spid="41" grpId="0" animBg="1"/>
      <p:bldP spid="41" grpId="1" animBg="1"/>
      <p:bldP spid="42" grpId="0"/>
      <p:bldP spid="2" grpId="0" animBg="1"/>
      <p:bldP spid="28" grpId="0" animBg="1"/>
      <p:bldP spid="28" grpId="1" animBg="1"/>
      <p:bldP spid="29" grpId="0" animBg="1"/>
      <p:bldP spid="31" grpId="0" animBg="1"/>
      <p:bldP spid="33" grpId="0" animBg="1"/>
      <p:bldP spid="35" grpId="0" animBg="1"/>
      <p:bldP spid="37" grpId="0"/>
      <p:bldP spid="38" grpId="0"/>
      <p:bldP spid="39" grpId="0"/>
      <p:bldP spid="44" grpId="0"/>
      <p:bldP spid="48" grpId="0" animBg="1"/>
      <p:bldP spid="48" grpId="1" animBg="1"/>
      <p:bldP spid="50" grpId="0" animBg="1"/>
      <p:bldP spid="50" grpId="1" animBg="1"/>
      <p:bldP spid="56" grpId="0" animBg="1"/>
      <p:bldP spid="56" grpId="1" animBg="1"/>
      <p:bldP spid="57" grpId="0" animBg="1"/>
      <p:bldP spid="64" grpId="0"/>
      <p:bldP spid="46" grpId="0" animBg="1"/>
      <p:bldP spid="46" grpId="1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   _2"/>
          <p:cNvSpPr>
            <a:spLocks noChangeArrowheads="1"/>
          </p:cNvSpPr>
          <p:nvPr/>
        </p:nvSpPr>
        <p:spPr bwMode="auto">
          <a:xfrm>
            <a:off x="1259632" y="480827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四大核心技术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原创设计师QQ598969553             _4"/>
          <p:cNvSpPr/>
          <p:nvPr/>
        </p:nvSpPr>
        <p:spPr bwMode="auto">
          <a:xfrm>
            <a:off x="2881674" y="570692"/>
            <a:ext cx="68978" cy="13820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0" name="原创设计师QQ598969553             _5"/>
          <p:cNvCxnSpPr/>
          <p:nvPr/>
        </p:nvCxnSpPr>
        <p:spPr>
          <a:xfrm>
            <a:off x="1115616" y="427816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原创设计师QQ598969553             _6"/>
          <p:cNvGrpSpPr/>
          <p:nvPr/>
        </p:nvGrpSpPr>
        <p:grpSpPr>
          <a:xfrm>
            <a:off x="711200" y="518811"/>
            <a:ext cx="252730" cy="309578"/>
            <a:chOff x="187325" y="2244725"/>
            <a:chExt cx="649288" cy="795338"/>
          </a:xfrm>
          <a:solidFill>
            <a:schemeClr val="bg1"/>
          </a:solidFill>
        </p:grpSpPr>
        <p:sp>
          <p:nvSpPr>
            <p:cNvPr id="18" name="Freeform 10"/>
            <p:cNvSpPr/>
            <p:nvPr/>
          </p:nvSpPr>
          <p:spPr bwMode="auto">
            <a:xfrm>
              <a:off x="187325" y="2244725"/>
              <a:ext cx="644525" cy="795338"/>
            </a:xfrm>
            <a:custGeom>
              <a:avLst/>
              <a:gdLst>
                <a:gd name="T0" fmla="*/ 172 w 172"/>
                <a:gd name="T1" fmla="*/ 17 h 212"/>
                <a:gd name="T2" fmla="*/ 155 w 172"/>
                <a:gd name="T3" fmla="*/ 0 h 212"/>
                <a:gd name="T4" fmla="*/ 17 w 172"/>
                <a:gd name="T5" fmla="*/ 0 h 212"/>
                <a:gd name="T6" fmla="*/ 0 w 172"/>
                <a:gd name="T7" fmla="*/ 17 h 212"/>
                <a:gd name="T8" fmla="*/ 0 w 172"/>
                <a:gd name="T9" fmla="*/ 195 h 212"/>
                <a:gd name="T10" fmla="*/ 17 w 172"/>
                <a:gd name="T11" fmla="*/ 212 h 212"/>
                <a:gd name="T12" fmla="*/ 39 w 172"/>
                <a:gd name="T13" fmla="*/ 212 h 212"/>
                <a:gd name="T14" fmla="*/ 63 w 172"/>
                <a:gd name="T15" fmla="*/ 212 h 212"/>
                <a:gd name="T16" fmla="*/ 69 w 172"/>
                <a:gd name="T17" fmla="*/ 205 h 212"/>
                <a:gd name="T18" fmla="*/ 63 w 172"/>
                <a:gd name="T19" fmla="*/ 199 h 212"/>
                <a:gd name="T20" fmla="*/ 39 w 172"/>
                <a:gd name="T21" fmla="*/ 199 h 212"/>
                <a:gd name="T22" fmla="*/ 17 w 172"/>
                <a:gd name="T23" fmla="*/ 199 h 212"/>
                <a:gd name="T24" fmla="*/ 13 w 172"/>
                <a:gd name="T25" fmla="*/ 195 h 212"/>
                <a:gd name="T26" fmla="*/ 13 w 172"/>
                <a:gd name="T27" fmla="*/ 17 h 212"/>
                <a:gd name="T28" fmla="*/ 17 w 172"/>
                <a:gd name="T29" fmla="*/ 13 h 212"/>
                <a:gd name="T30" fmla="*/ 115 w 172"/>
                <a:gd name="T31" fmla="*/ 13 h 212"/>
                <a:gd name="T32" fmla="*/ 115 w 172"/>
                <a:gd name="T33" fmla="*/ 13 h 212"/>
                <a:gd name="T34" fmla="*/ 128 w 172"/>
                <a:gd name="T35" fmla="*/ 13 h 212"/>
                <a:gd name="T36" fmla="*/ 128 w 172"/>
                <a:gd name="T37" fmla="*/ 13 h 212"/>
                <a:gd name="T38" fmla="*/ 155 w 172"/>
                <a:gd name="T39" fmla="*/ 13 h 212"/>
                <a:gd name="T40" fmla="*/ 159 w 172"/>
                <a:gd name="T41" fmla="*/ 17 h 212"/>
                <a:gd name="T42" fmla="*/ 159 w 172"/>
                <a:gd name="T43" fmla="*/ 151 h 212"/>
                <a:gd name="T44" fmla="*/ 166 w 172"/>
                <a:gd name="T45" fmla="*/ 152 h 212"/>
                <a:gd name="T46" fmla="*/ 172 w 172"/>
                <a:gd name="T47" fmla="*/ 156 h 212"/>
                <a:gd name="T48" fmla="*/ 172 w 172"/>
                <a:gd name="T49" fmla="*/ 158 h 212"/>
                <a:gd name="T50" fmla="*/ 172 w 172"/>
                <a:gd name="T51" fmla="*/ 158 h 212"/>
                <a:gd name="T52" fmla="*/ 172 w 172"/>
                <a:gd name="T53" fmla="*/ 1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12">
                  <a:moveTo>
                    <a:pt x="172" y="17"/>
                  </a:moveTo>
                  <a:cubicBezTo>
                    <a:pt x="172" y="8"/>
                    <a:pt x="165" y="0"/>
                    <a:pt x="15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5"/>
                    <a:pt x="8" y="212"/>
                    <a:pt x="17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66" y="212"/>
                    <a:pt x="69" y="209"/>
                    <a:pt x="69" y="205"/>
                  </a:cubicBezTo>
                  <a:cubicBezTo>
                    <a:pt x="69" y="202"/>
                    <a:pt x="66" y="199"/>
                    <a:pt x="63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5" y="199"/>
                    <a:pt x="13" y="197"/>
                    <a:pt x="13" y="19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7" y="13"/>
                    <a:pt x="159" y="15"/>
                    <a:pt x="159" y="17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4"/>
                    <a:pt x="172" y="156"/>
                  </a:cubicBezTo>
                  <a:cubicBezTo>
                    <a:pt x="172" y="157"/>
                    <a:pt x="172" y="157"/>
                    <a:pt x="172" y="158"/>
                  </a:cubicBezTo>
                  <a:cubicBezTo>
                    <a:pt x="172" y="158"/>
                    <a:pt x="172" y="158"/>
                    <a:pt x="172" y="158"/>
                  </a:cubicBezTo>
                  <a:lnTo>
                    <a:pt x="17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592138" y="2795588"/>
              <a:ext cx="190500" cy="244475"/>
            </a:xfrm>
            <a:custGeom>
              <a:avLst/>
              <a:gdLst>
                <a:gd name="T0" fmla="*/ 7 w 51"/>
                <a:gd name="T1" fmla="*/ 0 h 65"/>
                <a:gd name="T2" fmla="*/ 2 w 51"/>
                <a:gd name="T3" fmla="*/ 2 h 65"/>
                <a:gd name="T4" fmla="*/ 0 w 51"/>
                <a:gd name="T5" fmla="*/ 7 h 65"/>
                <a:gd name="T6" fmla="*/ 4 w 51"/>
                <a:gd name="T7" fmla="*/ 59 h 65"/>
                <a:gd name="T8" fmla="*/ 9 w 51"/>
                <a:gd name="T9" fmla="*/ 65 h 65"/>
                <a:gd name="T10" fmla="*/ 11 w 51"/>
                <a:gd name="T11" fmla="*/ 65 h 65"/>
                <a:gd name="T12" fmla="*/ 15 w 51"/>
                <a:gd name="T13" fmla="*/ 63 h 65"/>
                <a:gd name="T14" fmla="*/ 51 w 51"/>
                <a:gd name="T15" fmla="*/ 28 h 65"/>
                <a:gd name="T16" fmla="*/ 51 w 51"/>
                <a:gd name="T17" fmla="*/ 4 h 65"/>
                <a:gd name="T18" fmla="*/ 7 w 51"/>
                <a:gd name="T19" fmla="*/ 0 h 65"/>
                <a:gd name="T20" fmla="*/ 16 w 51"/>
                <a:gd name="T21" fmla="*/ 44 h 65"/>
                <a:gd name="T22" fmla="*/ 14 w 51"/>
                <a:gd name="T23" fmla="*/ 14 h 65"/>
                <a:gd name="T24" fmla="*/ 43 w 51"/>
                <a:gd name="T25" fmla="*/ 17 h 65"/>
                <a:gd name="T26" fmla="*/ 16 w 51"/>
                <a:gd name="T27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65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1"/>
                    <a:pt x="6" y="64"/>
                    <a:pt x="9" y="65"/>
                  </a:cubicBezTo>
                  <a:cubicBezTo>
                    <a:pt x="9" y="65"/>
                    <a:pt x="10" y="65"/>
                    <a:pt x="11" y="65"/>
                  </a:cubicBezTo>
                  <a:cubicBezTo>
                    <a:pt x="13" y="65"/>
                    <a:pt x="14" y="64"/>
                    <a:pt x="15" y="6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4"/>
                    <a:pt x="51" y="4"/>
                    <a:pt x="51" y="4"/>
                  </a:cubicBezTo>
                  <a:lnTo>
                    <a:pt x="7" y="0"/>
                  </a:lnTo>
                  <a:close/>
                  <a:moveTo>
                    <a:pt x="16" y="4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43" y="17"/>
                    <a:pt x="43" y="17"/>
                    <a:pt x="43" y="17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782638" y="2811463"/>
              <a:ext cx="53975" cy="88900"/>
            </a:xfrm>
            <a:custGeom>
              <a:avLst/>
              <a:gdLst>
                <a:gd name="T0" fmla="*/ 13 w 14"/>
                <a:gd name="T1" fmla="*/ 5 h 24"/>
                <a:gd name="T2" fmla="*/ 7 w 14"/>
                <a:gd name="T3" fmla="*/ 1 h 24"/>
                <a:gd name="T4" fmla="*/ 0 w 14"/>
                <a:gd name="T5" fmla="*/ 0 h 24"/>
                <a:gd name="T6" fmla="*/ 0 w 14"/>
                <a:gd name="T7" fmla="*/ 24 h 24"/>
                <a:gd name="T8" fmla="*/ 11 w 14"/>
                <a:gd name="T9" fmla="*/ 12 h 24"/>
                <a:gd name="T10" fmla="*/ 13 w 14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13" y="5"/>
                  </a:moveTo>
                  <a:cubicBezTo>
                    <a:pt x="12" y="3"/>
                    <a:pt x="10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14" y="8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306388" y="2443163"/>
              <a:ext cx="434975" cy="49213"/>
            </a:xfrm>
            <a:custGeom>
              <a:avLst/>
              <a:gdLst>
                <a:gd name="T0" fmla="*/ 109 w 116"/>
                <a:gd name="T1" fmla="*/ 13 h 13"/>
                <a:gd name="T2" fmla="*/ 6 w 116"/>
                <a:gd name="T3" fmla="*/ 13 h 13"/>
                <a:gd name="T4" fmla="*/ 0 w 116"/>
                <a:gd name="T5" fmla="*/ 6 h 13"/>
                <a:gd name="T6" fmla="*/ 6 w 116"/>
                <a:gd name="T7" fmla="*/ 0 h 13"/>
                <a:gd name="T8" fmla="*/ 109 w 116"/>
                <a:gd name="T9" fmla="*/ 0 h 13"/>
                <a:gd name="T10" fmla="*/ 116 w 116"/>
                <a:gd name="T11" fmla="*/ 6 h 13"/>
                <a:gd name="T12" fmla="*/ 109 w 11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3">
                  <a:moveTo>
                    <a:pt x="10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6" y="3"/>
                    <a:pt x="116" y="6"/>
                  </a:cubicBezTo>
                  <a:cubicBezTo>
                    <a:pt x="116" y="10"/>
                    <a:pt x="113" y="13"/>
                    <a:pt x="10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306388" y="2578100"/>
              <a:ext cx="434975" cy="52388"/>
            </a:xfrm>
            <a:custGeom>
              <a:avLst/>
              <a:gdLst>
                <a:gd name="T0" fmla="*/ 109 w 116"/>
                <a:gd name="T1" fmla="*/ 14 h 14"/>
                <a:gd name="T2" fmla="*/ 6 w 116"/>
                <a:gd name="T3" fmla="*/ 14 h 14"/>
                <a:gd name="T4" fmla="*/ 0 w 116"/>
                <a:gd name="T5" fmla="*/ 7 h 14"/>
                <a:gd name="T6" fmla="*/ 6 w 116"/>
                <a:gd name="T7" fmla="*/ 0 h 14"/>
                <a:gd name="T8" fmla="*/ 109 w 116"/>
                <a:gd name="T9" fmla="*/ 0 h 14"/>
                <a:gd name="T10" fmla="*/ 116 w 116"/>
                <a:gd name="T11" fmla="*/ 7 h 14"/>
                <a:gd name="T12" fmla="*/ 109 w 11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">
                  <a:moveTo>
                    <a:pt x="109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6" y="3"/>
                    <a:pt x="116" y="7"/>
                  </a:cubicBezTo>
                  <a:cubicBezTo>
                    <a:pt x="116" y="11"/>
                    <a:pt x="113" y="14"/>
                    <a:pt x="10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图示 28"/>
          <p:cNvGraphicFramePr/>
          <p:nvPr/>
        </p:nvGraphicFramePr>
        <p:xfrm>
          <a:off x="714348" y="785006"/>
          <a:ext cx="7786742" cy="43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原创设计师QQ598969553             _4"/>
          <p:cNvSpPr>
            <a:spLocks noChangeArrowheads="1"/>
          </p:cNvSpPr>
          <p:nvPr/>
        </p:nvSpPr>
        <p:spPr bwMode="auto">
          <a:xfrm>
            <a:off x="1342634" y="85644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图片 14" descr="公司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80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572000" y="642130"/>
            <a:ext cx="407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LED 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半导体系列全自动制造装备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4929190" y="1427948"/>
            <a:ext cx="3509348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半导体系列设备主要用于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半导体芯片（晶粒）的检测、分光分色、晶粒重排等应用场景。</a:t>
            </a:r>
            <a:endParaRPr lang="en-US" altLang="zh-CN" sz="12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核心技术：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高频低损伤检测力高精度控制；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高频高精高速运动控制；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芯片缺陷高效视觉识别；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高效高稳定微动检测动态响应；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高频高速运动机构轻量化设计。</a:t>
            </a:r>
            <a:endParaRPr lang="en-US" altLang="zh-CN" sz="800" dirty="0"/>
          </a:p>
        </p:txBody>
      </p:sp>
      <p:sp>
        <p:nvSpPr>
          <p:cNvPr id="8" name="原创设计师QQ598969553             _7"/>
          <p:cNvSpPr/>
          <p:nvPr/>
        </p:nvSpPr>
        <p:spPr>
          <a:xfrm>
            <a:off x="4643438" y="1499386"/>
            <a:ext cx="214313" cy="138113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原创设计师QQ598969553             _8"/>
          <p:cNvSpPr/>
          <p:nvPr/>
        </p:nvSpPr>
        <p:spPr>
          <a:xfrm>
            <a:off x="4643438" y="2142328"/>
            <a:ext cx="214313" cy="138113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原创设计师QQ598969553             _1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6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19" descr="LED芯片分选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785006"/>
            <a:ext cx="1643074" cy="1753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2394"/>
            <a:ext cx="1328725" cy="1716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7" y="856444"/>
            <a:ext cx="1285884" cy="15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239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公司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4477165"/>
            <a:ext cx="1500198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6DA"/>
      </a:accent1>
      <a:accent2>
        <a:srgbClr val="404040"/>
      </a:accent2>
      <a:accent3>
        <a:srgbClr val="0076DA"/>
      </a:accent3>
      <a:accent4>
        <a:srgbClr val="404040"/>
      </a:accent4>
      <a:accent5>
        <a:srgbClr val="0076DA"/>
      </a:accent5>
      <a:accent6>
        <a:srgbClr val="40404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1013</Words>
  <Application>Microsoft Office PowerPoint</Application>
  <PresentationFormat>自定义</PresentationFormat>
  <Paragraphs>189</Paragraphs>
  <Slides>17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第一PPT，www.1ppt.com</vt:lpstr>
      <vt:lpstr>Visio.Drawing.15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企业简介</dc:title>
  <dc:creator>www.1ppt.com</dc:creator>
  <cp:keywords>www.1ppt.com</cp:keywords>
  <cp:lastModifiedBy>hxyl</cp:lastModifiedBy>
  <cp:revision>170</cp:revision>
  <dcterms:created xsi:type="dcterms:W3CDTF">2016-02-29T06:04:00Z</dcterms:created>
  <dcterms:modified xsi:type="dcterms:W3CDTF">2019-02-15T03:12:20Z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